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99" r:id="rId2"/>
    <p:sldId id="300" r:id="rId3"/>
    <p:sldId id="259" r:id="rId4"/>
    <p:sldId id="260" r:id="rId5"/>
    <p:sldId id="261" r:id="rId6"/>
    <p:sldId id="301" r:id="rId7"/>
    <p:sldId id="302" r:id="rId8"/>
    <p:sldId id="303" r:id="rId9"/>
    <p:sldId id="25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304"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vmfwUcmZ1ZzgGrJVHwx3S6KW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727F14-F61A-4DEC-96C1-B2B99C0DFD85}">
  <a:tblStyle styleId="{C4727F14-F61A-4DEC-96C1-B2B99C0DFD8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94AA7D9-9198-48BD-A918-7A1CDF053737}"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a:lstStyle/>
          <a:p>
            <a:endParaRPr lang="en-US" altLang="en-US">
              <a:ea typeface="MS PGothic" pitchFamily="34" charset="-128"/>
            </a:endParaRPr>
          </a:p>
        </p:txBody>
      </p:sp>
      <p:sp>
        <p:nvSpPr>
          <p:cNvPr id="14340" name="Slide Number Placeholder 3"/>
          <p:cNvSpPr>
            <a:spLocks noGrp="1"/>
          </p:cNvSpPr>
          <p:nvPr>
            <p:ph type="sldNum" sz="quarter" idx="5"/>
          </p:nvPr>
        </p:nvSpPr>
        <p:spPr bwMode="auto">
          <a:noFill/>
          <a:ln>
            <a:miter lim="800000"/>
            <a:headEnd/>
            <a:tailEnd/>
          </a:ln>
        </p:spPr>
        <p:txBody>
          <a:bodyPr/>
          <a:lstStyle/>
          <a:p>
            <a:fld id="{BA1B4D0F-B5AA-450F-BAEB-A5E9647D388D}"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1" name="Google Shape;17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9" name="Google Shape;17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5" name="Google Shape;19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0" name="Google Shape;2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7" name="Google Shape;24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6" name="Google Shape;25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6" name="Google Shape;25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354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6" name="Google Shape;2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0" name="Google Shape;31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0" name="Google Shape;32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9" name="Google Shape;32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 name="Google Shape;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8" name="Google Shape;33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7" name="Google Shape;35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5" name="Google Shape;36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4" name="Google Shape;3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3" name="Google Shape;38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8" name="Google Shape;7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5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54"/>
          <p:cNvGrpSpPr/>
          <p:nvPr/>
        </p:nvGrpSpPr>
        <p:grpSpPr>
          <a:xfrm>
            <a:off x="6146800" y="0"/>
            <a:ext cx="2997200" cy="876300"/>
            <a:chOff x="6096000" y="3924300"/>
            <a:chExt cx="2997200" cy="876300"/>
          </a:xfrm>
        </p:grpSpPr>
        <p:sp>
          <p:nvSpPr>
            <p:cNvPr id="27" name="Google Shape;27;p5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5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5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5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5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5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Basic Electronics</a:t>
            </a:r>
            <a:endParaRPr/>
          </a:p>
        </p:txBody>
      </p:sp>
      <p:sp>
        <p:nvSpPr>
          <p:cNvPr id="35" name="Google Shape;35;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5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smtClean="0"/>
              <a:t>Basic Electronics</a:t>
            </a:r>
            <a:endParaRPr/>
          </a:p>
        </p:txBody>
      </p:sp>
      <p:sp>
        <p:nvSpPr>
          <p:cNvPr id="14" name="Google Shape;14;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5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5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5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5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53"/>
          <p:cNvGrpSpPr/>
          <p:nvPr/>
        </p:nvGrpSpPr>
        <p:grpSpPr>
          <a:xfrm>
            <a:off x="6146800" y="0"/>
            <a:ext cx="2997200" cy="876300"/>
            <a:chOff x="6096000" y="3924300"/>
            <a:chExt cx="2997200" cy="876300"/>
          </a:xfrm>
        </p:grpSpPr>
        <p:sp>
          <p:nvSpPr>
            <p:cNvPr id="20" name="Google Shape;20;p5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53"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5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electrical4u.com/types-of-resistor/" TargetMode="External"/><Relationship Id="rId7" Type="http://schemas.openxmlformats.org/officeDocument/2006/relationships/hyperlink" Target="https://www.electrical4u.com/ohms-law-equation-formula-and-limitation-of-ohms-law/"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electrical4u.com/electric-current-and-theory-of-electricity/" TargetMode="External"/><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what-is-electrical-resistanc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txBox="1">
            <a:spLocks noChangeArrowheads="1"/>
          </p:cNvSpPr>
          <p:nvPr/>
        </p:nvSpPr>
        <p:spPr bwMode="auto">
          <a:xfrm>
            <a:off x="952500" y="1447014"/>
            <a:ext cx="7239000" cy="1981200"/>
          </a:xfrm>
          <a:prstGeom prst="rect">
            <a:avLst/>
          </a:prstGeom>
          <a:noFill/>
          <a:ln w="9525">
            <a:noFill/>
            <a:miter lim="800000"/>
            <a:headEnd/>
            <a:tailEnd/>
          </a:ln>
        </p:spPr>
        <p:txBody>
          <a:bodyPr tIns="3312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6600" b="1" dirty="0">
                <a:solidFill>
                  <a:srgbClr val="FF0000"/>
                </a:solidFill>
                <a:effectLst/>
                <a:latin typeface="Calibri" panose="020F0502020204030204" pitchFamily="34" charset="0"/>
                <a:ea typeface="Calibri" panose="020F0502020204030204" pitchFamily="34" charset="0"/>
              </a:rPr>
              <a:t>Hello Students!</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4000" b="1" dirty="0">
                <a:solidFill>
                  <a:srgbClr val="3A30FA"/>
                </a:solidFill>
                <a:latin typeface="Calibri" panose="020F0502020204030204" pitchFamily="34" charset="0"/>
              </a:rPr>
              <a:t>Welcome to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4400" b="1" dirty="0" smtClean="0">
                <a:solidFill>
                  <a:srgbClr val="3A30FA"/>
                </a:solidFill>
                <a:latin typeface="Calibri" panose="020F0502020204030204" pitchFamily="34" charset="0"/>
              </a:rPr>
              <a:t>Basic Electronics </a:t>
            </a:r>
            <a:endParaRPr lang="en-US" altLang="en-US" sz="4400" b="1" dirty="0">
              <a:solidFill>
                <a:srgbClr val="3A30FA"/>
              </a:solidFill>
              <a:latin typeface="Calibri" panose="020F0502020204030204" pitchFamily="34"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4000" b="1" dirty="0">
                <a:solidFill>
                  <a:srgbClr val="3A30FA"/>
                </a:solidFill>
                <a:latin typeface="Calibri" panose="020F0502020204030204" pitchFamily="34" charset="0"/>
              </a:rPr>
              <a:t> class!</a:t>
            </a:r>
          </a:p>
        </p:txBody>
      </p:sp>
      <p:pic>
        <p:nvPicPr>
          <p:cNvPr id="1026" name="Picture 2" descr="Gotta Images, Stock Photos &amp; Vectors | Shutterstock">
            <a:extLst>
              <a:ext uri="{FF2B5EF4-FFF2-40B4-BE49-F238E27FC236}">
                <a16:creationId xmlns:a16="http://schemas.microsoft.com/office/drawing/2014/main" id="{06A85855-A957-44D6-BA45-32AAB1B86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71912"/>
            <a:ext cx="3476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AB6F6E0-E99C-4F61-8FC8-95062EDB219B}"/>
              </a:ext>
            </a:extLst>
          </p:cNvPr>
          <p:cNvSpPr>
            <a:spLocks noGrp="1"/>
          </p:cNvSpPr>
          <p:nvPr>
            <p:ph type="ftr" sz="quarter" idx="11"/>
          </p:nvPr>
        </p:nvSpPr>
        <p:spPr>
          <a:xfrm>
            <a:off x="3124200" y="6356350"/>
            <a:ext cx="3352800" cy="365125"/>
          </a:xfrm>
        </p:spPr>
        <p:txBody>
          <a:bodyPr/>
          <a:lstStyle/>
          <a:p>
            <a:pPr>
              <a:defRPr/>
            </a:pPr>
            <a:r>
              <a:rPr lang="en-US" smtClean="0"/>
              <a:t>Basic Electronics</a:t>
            </a:r>
            <a:endParaRPr lang="en-US" dirty="0"/>
          </a:p>
        </p:txBody>
      </p:sp>
      <p:sp>
        <p:nvSpPr>
          <p:cNvPr id="3" name="Slide Number Placeholder 2">
            <a:extLst>
              <a:ext uri="{FF2B5EF4-FFF2-40B4-BE49-F238E27FC236}">
                <a16:creationId xmlns:a16="http://schemas.microsoft.com/office/drawing/2014/main" id="{4BC08482-C2E4-4F12-AC5A-011E11BECC15}"/>
              </a:ext>
            </a:extLst>
          </p:cNvPr>
          <p:cNvSpPr>
            <a:spLocks noGrp="1"/>
          </p:cNvSpPr>
          <p:nvPr>
            <p:ph type="sldNum" sz="quarter" idx="12"/>
          </p:nvPr>
        </p:nvSpPr>
        <p:spPr/>
        <p:txBody>
          <a:bodyPr/>
          <a:lstStyle/>
          <a:p>
            <a:pPr>
              <a:defRPr/>
            </a:pPr>
            <a:fld id="{41418F56-9C56-488E-85A8-9A7B2684F870}" type="slidenum">
              <a:rPr lang="en-US" altLang="en-US" smtClean="0"/>
              <a:pPr>
                <a:defRPr/>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Resistor</a:t>
            </a:r>
            <a:endParaRPr sz="2800"/>
          </a:p>
        </p:txBody>
      </p:sp>
      <p:sp>
        <p:nvSpPr>
          <p:cNvPr id="140" name="Google Shape;14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41" name="Google Shape;14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pic>
        <p:nvPicPr>
          <p:cNvPr id="142" name="Google Shape;142;p10" descr="download.jpg"/>
          <p:cNvPicPr preferRelativeResize="0"/>
          <p:nvPr/>
        </p:nvPicPr>
        <p:blipFill rotWithShape="1">
          <a:blip r:embed="rId3">
            <a:alphaModFix/>
          </a:blip>
          <a:srcRect/>
          <a:stretch/>
        </p:blipFill>
        <p:spPr>
          <a:xfrm>
            <a:off x="500034" y="2327627"/>
            <a:ext cx="2705100" cy="3429024"/>
          </a:xfrm>
          <a:prstGeom prst="rect">
            <a:avLst/>
          </a:prstGeom>
          <a:noFill/>
          <a:ln>
            <a:noFill/>
          </a:ln>
        </p:spPr>
      </p:pic>
      <p:pic>
        <p:nvPicPr>
          <p:cNvPr id="143" name="Google Shape;143;p10" descr="Carbon-Composition-Resistors.Construction-and-Wattage-Rationg.png"/>
          <p:cNvPicPr preferRelativeResize="0"/>
          <p:nvPr/>
        </p:nvPicPr>
        <p:blipFill rotWithShape="1">
          <a:blip r:embed="rId4">
            <a:alphaModFix/>
          </a:blip>
          <a:srcRect/>
          <a:stretch/>
        </p:blipFill>
        <p:spPr>
          <a:xfrm>
            <a:off x="3500430" y="2063931"/>
            <a:ext cx="5210175" cy="4013004"/>
          </a:xfrm>
          <a:prstGeom prst="rect">
            <a:avLst/>
          </a:prstGeom>
          <a:noFill/>
          <a:ln>
            <a:noFill/>
          </a:ln>
        </p:spPr>
      </p:pic>
      <p:sp>
        <p:nvSpPr>
          <p:cNvPr id="144" name="Google Shape;144;p10"/>
          <p:cNvSpPr/>
          <p:nvPr/>
        </p:nvSpPr>
        <p:spPr>
          <a:xfrm>
            <a:off x="235131" y="986080"/>
            <a:ext cx="7942218"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resistor is a passive two-terminal electrical component that implements  electrical resistance as a circuit element.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Resistors reduce current flow and  lower voltage levels within circuits.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0" name="Google Shape;15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51" name="Google Shape;15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pic>
        <p:nvPicPr>
          <p:cNvPr id="152" name="Google Shape;152;p13"/>
          <p:cNvPicPr preferRelativeResize="0"/>
          <p:nvPr/>
        </p:nvPicPr>
        <p:blipFill rotWithShape="1">
          <a:blip r:embed="rId3">
            <a:alphaModFix/>
          </a:blip>
          <a:srcRect/>
          <a:stretch/>
        </p:blipFill>
        <p:spPr>
          <a:xfrm>
            <a:off x="1343025" y="1347788"/>
            <a:ext cx="6457950" cy="41624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Types of Resistors</a:t>
            </a:r>
            <a:endParaRPr/>
          </a:p>
        </p:txBody>
      </p:sp>
      <p:sp>
        <p:nvSpPr>
          <p:cNvPr id="158" name="Google Shape;15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59" name="Google Shape;15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pic>
        <p:nvPicPr>
          <p:cNvPr id="160" name="Google Shape;160;p14"/>
          <p:cNvPicPr preferRelativeResize="0"/>
          <p:nvPr/>
        </p:nvPicPr>
        <p:blipFill rotWithShape="1">
          <a:blip r:embed="rId3">
            <a:alphaModFix/>
          </a:blip>
          <a:srcRect/>
          <a:stretch/>
        </p:blipFill>
        <p:spPr>
          <a:xfrm>
            <a:off x="1619250" y="1471613"/>
            <a:ext cx="5905500" cy="39147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Reading value of Fixed Resistor</a:t>
            </a:r>
            <a:endParaRPr/>
          </a:p>
        </p:txBody>
      </p:sp>
      <p:sp>
        <p:nvSpPr>
          <p:cNvPr id="166" name="Google Shape;16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67" name="Google Shape;16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pic>
        <p:nvPicPr>
          <p:cNvPr id="168" name="Google Shape;168;p15"/>
          <p:cNvPicPr preferRelativeResize="0"/>
          <p:nvPr/>
        </p:nvPicPr>
        <p:blipFill rotWithShape="1">
          <a:blip r:embed="rId3">
            <a:alphaModFix/>
          </a:blip>
          <a:srcRect/>
          <a:stretch/>
        </p:blipFill>
        <p:spPr>
          <a:xfrm>
            <a:off x="1028700" y="1338263"/>
            <a:ext cx="7086600" cy="41814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Reading value of Resistor</a:t>
            </a:r>
            <a:endParaRPr/>
          </a:p>
        </p:txBody>
      </p:sp>
      <p:sp>
        <p:nvSpPr>
          <p:cNvPr id="174" name="Google Shape;17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75" name="Google Shape;17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pic>
        <p:nvPicPr>
          <p:cNvPr id="176" name="Google Shape;176;p18"/>
          <p:cNvPicPr preferRelativeResize="0"/>
          <p:nvPr/>
        </p:nvPicPr>
        <p:blipFill rotWithShape="1">
          <a:blip r:embed="rId3">
            <a:alphaModFix/>
          </a:blip>
          <a:srcRect/>
          <a:stretch/>
        </p:blipFill>
        <p:spPr>
          <a:xfrm>
            <a:off x="1262063" y="1714500"/>
            <a:ext cx="6619875" cy="3429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Reading Value:Step 1</a:t>
            </a:r>
            <a:endParaRPr/>
          </a:p>
        </p:txBody>
      </p:sp>
      <p:sp>
        <p:nvSpPr>
          <p:cNvPr id="182" name="Google Shape;18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83" name="Google Shape;18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pic>
        <p:nvPicPr>
          <p:cNvPr id="184" name="Google Shape;184;p20"/>
          <p:cNvPicPr preferRelativeResize="0"/>
          <p:nvPr/>
        </p:nvPicPr>
        <p:blipFill rotWithShape="1">
          <a:blip r:embed="rId3">
            <a:alphaModFix/>
          </a:blip>
          <a:srcRect/>
          <a:stretch/>
        </p:blipFill>
        <p:spPr>
          <a:xfrm>
            <a:off x="1019175" y="1071155"/>
            <a:ext cx="7105650" cy="461118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Reading Value:Step 2</a:t>
            </a:r>
            <a:endParaRPr/>
          </a:p>
        </p:txBody>
      </p:sp>
      <p:sp>
        <p:nvSpPr>
          <p:cNvPr id="190" name="Google Shape;19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191" name="Google Shape;19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pic>
        <p:nvPicPr>
          <p:cNvPr id="192" name="Google Shape;192;p19"/>
          <p:cNvPicPr preferRelativeResize="0"/>
          <p:nvPr/>
        </p:nvPicPr>
        <p:blipFill rotWithShape="1">
          <a:blip r:embed="rId3">
            <a:alphaModFix/>
          </a:blip>
          <a:srcRect/>
          <a:stretch/>
        </p:blipFill>
        <p:spPr>
          <a:xfrm>
            <a:off x="233363" y="1057274"/>
            <a:ext cx="8677275" cy="527821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Reading Value :Step 3</a:t>
            </a:r>
            <a:r>
              <a:rPr lang="en-US"/>
              <a:t/>
            </a:r>
            <a:br>
              <a:rPr lang="en-US"/>
            </a:br>
            <a:endParaRPr/>
          </a:p>
        </p:txBody>
      </p:sp>
      <p:sp>
        <p:nvSpPr>
          <p:cNvPr id="198" name="Google Shape;198;p1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99" name="Google Shape;19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00" name="Google Shape;20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pic>
        <p:nvPicPr>
          <p:cNvPr id="201" name="Google Shape;201;p17"/>
          <p:cNvPicPr preferRelativeResize="0"/>
          <p:nvPr/>
        </p:nvPicPr>
        <p:blipFill rotWithShape="1">
          <a:blip r:embed="rId3">
            <a:alphaModFix/>
          </a:blip>
          <a:srcRect/>
          <a:stretch/>
        </p:blipFill>
        <p:spPr>
          <a:xfrm>
            <a:off x="381000" y="1019175"/>
            <a:ext cx="8382000" cy="4819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Reading Value : Step 4</a:t>
            </a:r>
            <a:r>
              <a:rPr lang="en-US"/>
              <a:t/>
            </a:r>
            <a:br>
              <a:rPr lang="en-US"/>
            </a:br>
            <a:endParaRPr/>
          </a:p>
        </p:txBody>
      </p:sp>
      <p:sp>
        <p:nvSpPr>
          <p:cNvPr id="207" name="Google Shape;207;p2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208" name="Google Shape;20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09" name="Google Shape;20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pic>
        <p:nvPicPr>
          <p:cNvPr id="210" name="Google Shape;210;p21"/>
          <p:cNvPicPr preferRelativeResize="0"/>
          <p:nvPr/>
        </p:nvPicPr>
        <p:blipFill rotWithShape="1">
          <a:blip r:embed="rId3">
            <a:alphaModFix/>
          </a:blip>
          <a:srcRect/>
          <a:stretch/>
        </p:blipFill>
        <p:spPr>
          <a:xfrm>
            <a:off x="271463" y="1057275"/>
            <a:ext cx="8601075" cy="47434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Reading Value : Step 5</a:t>
            </a:r>
            <a:r>
              <a:rPr lang="en-US"/>
              <a:t/>
            </a:r>
            <a:br>
              <a:rPr lang="en-US"/>
            </a:br>
            <a:endParaRPr/>
          </a:p>
        </p:txBody>
      </p:sp>
      <p:sp>
        <p:nvSpPr>
          <p:cNvPr id="216" name="Google Shape;216;p2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217" name="Google Shape;21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18" name="Google Shape;21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pic>
        <p:nvPicPr>
          <p:cNvPr id="219" name="Google Shape;219;p22"/>
          <p:cNvPicPr preferRelativeResize="0"/>
          <p:nvPr/>
        </p:nvPicPr>
        <p:blipFill rotWithShape="1">
          <a:blip r:embed="rId3">
            <a:alphaModFix/>
          </a:blip>
          <a:srcRect/>
          <a:stretch/>
        </p:blipFill>
        <p:spPr>
          <a:xfrm>
            <a:off x="476250" y="1066799"/>
            <a:ext cx="8191500" cy="502049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F3ED5-00C3-4503-9B48-92438F5EC582}"/>
              </a:ext>
            </a:extLst>
          </p:cNvPr>
          <p:cNvSpPr>
            <a:spLocks noGrp="1"/>
          </p:cNvSpPr>
          <p:nvPr>
            <p:ph idx="1"/>
          </p:nvPr>
        </p:nvSpPr>
        <p:spPr>
          <a:xfrm>
            <a:off x="438543" y="1039349"/>
            <a:ext cx="7287208" cy="4525963"/>
          </a:xfrm>
        </p:spPr>
        <p:txBody>
          <a:bodyPr/>
          <a:lstStyle/>
          <a:p>
            <a:pPr>
              <a:lnSpc>
                <a:spcPct val="150000"/>
              </a:lnSpc>
            </a:pPr>
            <a:r>
              <a:rPr lang="en-US" sz="2800" dirty="0" smtClean="0">
                <a:solidFill>
                  <a:srgbClr val="FF0000"/>
                </a:solidFill>
              </a:rPr>
              <a:t>Course Name 	       : 	Basic Electronics</a:t>
            </a:r>
          </a:p>
          <a:p>
            <a:pPr>
              <a:lnSpc>
                <a:spcPct val="150000"/>
              </a:lnSpc>
            </a:pPr>
            <a:r>
              <a:rPr lang="en-US" sz="2800" dirty="0" smtClean="0">
                <a:solidFill>
                  <a:srgbClr val="FF0000"/>
                </a:solidFill>
              </a:rPr>
              <a:t>Session           	       : 	2022-2023</a:t>
            </a:r>
          </a:p>
          <a:p>
            <a:pPr>
              <a:lnSpc>
                <a:spcPct val="150000"/>
              </a:lnSpc>
            </a:pPr>
            <a:r>
              <a:rPr lang="en-US" sz="2800" dirty="0" smtClean="0">
                <a:solidFill>
                  <a:srgbClr val="FF0000"/>
                </a:solidFill>
              </a:rPr>
              <a:t>Course Code   	       :   </a:t>
            </a:r>
            <a:r>
              <a:rPr lang="en-GB" sz="2800" dirty="0" smtClean="0">
                <a:solidFill>
                  <a:srgbClr val="FF0000"/>
                </a:solidFill>
              </a:rPr>
              <a:t>EC22001</a:t>
            </a:r>
            <a:endParaRPr lang="en-US" sz="2800" dirty="0" smtClean="0">
              <a:solidFill>
                <a:srgbClr val="FF0000"/>
              </a:solidFill>
            </a:endParaRPr>
          </a:p>
          <a:p>
            <a:pPr>
              <a:lnSpc>
                <a:spcPct val="150000"/>
              </a:lnSpc>
            </a:pPr>
            <a:r>
              <a:rPr lang="en-US" sz="2800" dirty="0" smtClean="0">
                <a:solidFill>
                  <a:srgbClr val="FF0000"/>
                </a:solidFill>
              </a:rPr>
              <a:t>Semester/Batch       :   1</a:t>
            </a:r>
            <a:r>
              <a:rPr lang="en-US" sz="2800" baseline="30000" dirty="0" smtClean="0">
                <a:solidFill>
                  <a:srgbClr val="FF0000"/>
                </a:solidFill>
              </a:rPr>
              <a:t>st</a:t>
            </a:r>
            <a:r>
              <a:rPr lang="en-US" sz="2800" dirty="0" smtClean="0">
                <a:solidFill>
                  <a:srgbClr val="FF0000"/>
                </a:solidFill>
              </a:rPr>
              <a:t>/2022</a:t>
            </a:r>
          </a:p>
          <a:p>
            <a:pPr>
              <a:lnSpc>
                <a:spcPct val="150000"/>
              </a:lnSpc>
            </a:pPr>
            <a:r>
              <a:rPr lang="en-US" sz="2800" dirty="0" smtClean="0">
                <a:solidFill>
                  <a:srgbClr val="FF0000"/>
                </a:solidFill>
              </a:rPr>
              <a:t>L-T-P (Per Week)      :   4-0-2</a:t>
            </a:r>
          </a:p>
          <a:p>
            <a:pPr>
              <a:lnSpc>
                <a:spcPct val="150000"/>
              </a:lnSpc>
            </a:pPr>
            <a:r>
              <a:rPr lang="en-US" sz="2800" dirty="0" smtClean="0">
                <a:solidFill>
                  <a:srgbClr val="FF0000"/>
                </a:solidFill>
              </a:rPr>
              <a:t>Course Credits 	        :   </a:t>
            </a:r>
            <a:r>
              <a:rPr lang="en-US" sz="2800" dirty="0" smtClean="0">
                <a:solidFill>
                  <a:srgbClr val="FF0000"/>
                </a:solidFill>
              </a:rPr>
              <a:t>5</a:t>
            </a:r>
            <a:endParaRPr lang="en-US" sz="2800" dirty="0" smtClean="0">
              <a:solidFill>
                <a:srgbClr val="FF0000"/>
              </a:solidFill>
            </a:endParaRPr>
          </a:p>
        </p:txBody>
      </p:sp>
      <p:sp>
        <p:nvSpPr>
          <p:cNvPr id="2" name="Footer Placeholder 1">
            <a:extLst>
              <a:ext uri="{FF2B5EF4-FFF2-40B4-BE49-F238E27FC236}">
                <a16:creationId xmlns:a16="http://schemas.microsoft.com/office/drawing/2014/main" id="{3763CA89-8B8B-41B4-8DBA-64439B48F81E}"/>
              </a:ext>
            </a:extLst>
          </p:cNvPr>
          <p:cNvSpPr>
            <a:spLocks noGrp="1"/>
          </p:cNvSpPr>
          <p:nvPr>
            <p:ph type="ftr" sz="quarter" idx="11"/>
          </p:nvPr>
        </p:nvSpPr>
        <p:spPr/>
        <p:txBody>
          <a:bodyPr/>
          <a:lstStyle/>
          <a:p>
            <a:pPr>
              <a:defRPr/>
            </a:pPr>
            <a:r>
              <a:rPr lang="en-US" smtClean="0"/>
              <a:t>Basic Electronics</a:t>
            </a:r>
            <a:endParaRPr lang="en-US" dirty="0"/>
          </a:p>
        </p:txBody>
      </p:sp>
      <p:sp>
        <p:nvSpPr>
          <p:cNvPr id="5" name="Slide Number Placeholder 4">
            <a:extLst>
              <a:ext uri="{FF2B5EF4-FFF2-40B4-BE49-F238E27FC236}">
                <a16:creationId xmlns:a16="http://schemas.microsoft.com/office/drawing/2014/main" id="{B6E4592E-45E7-49D1-9C67-DC38961D714F}"/>
              </a:ext>
            </a:extLst>
          </p:cNvPr>
          <p:cNvSpPr>
            <a:spLocks noGrp="1"/>
          </p:cNvSpPr>
          <p:nvPr>
            <p:ph type="sldNum" sz="quarter" idx="12"/>
          </p:nvPr>
        </p:nvSpPr>
        <p:spPr/>
        <p:txBody>
          <a:bodyPr/>
          <a:lstStyle/>
          <a:p>
            <a:pPr>
              <a:defRPr/>
            </a:pPr>
            <a:fld id="{41418F56-9C56-488E-85A8-9A7B2684F870}" type="slidenum">
              <a:rPr lang="en-US" altLang="en-US" smtClean="0"/>
              <a:pPr>
                <a:defRPr/>
              </a:pPr>
              <a:t>2</a:t>
            </a:fld>
            <a:endParaRPr lang="en-US" altLang="en-US"/>
          </a:p>
        </p:txBody>
      </p:sp>
    </p:spTree>
    <p:extLst>
      <p:ext uri="{BB962C8B-B14F-4D97-AF65-F5344CB8AC3E}">
        <p14:creationId xmlns:p14="http://schemas.microsoft.com/office/powerpoint/2010/main" val="332861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Tolerance</a:t>
            </a:r>
            <a:r>
              <a:rPr lang="en-US"/>
              <a:t/>
            </a:r>
            <a:br>
              <a:rPr lang="en-US"/>
            </a:br>
            <a:endParaRPr/>
          </a:p>
        </p:txBody>
      </p:sp>
      <p:sp>
        <p:nvSpPr>
          <p:cNvPr id="225" name="Google Shape;22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26" name="Google Shape;22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pic>
        <p:nvPicPr>
          <p:cNvPr id="227" name="Google Shape;227;p23"/>
          <p:cNvPicPr preferRelativeResize="0"/>
          <p:nvPr/>
        </p:nvPicPr>
        <p:blipFill rotWithShape="1">
          <a:blip r:embed="rId3">
            <a:alphaModFix/>
          </a:blip>
          <a:srcRect/>
          <a:stretch/>
        </p:blipFill>
        <p:spPr>
          <a:xfrm>
            <a:off x="361950" y="1066800"/>
            <a:ext cx="8420100" cy="47244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Tolerance</a:t>
            </a:r>
            <a:r>
              <a:rPr lang="en-US"/>
              <a:t/>
            </a:r>
            <a:br>
              <a:rPr lang="en-US"/>
            </a:br>
            <a:endParaRPr/>
          </a:p>
        </p:txBody>
      </p:sp>
      <p:sp>
        <p:nvSpPr>
          <p:cNvPr id="233" name="Google Shape;23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34" name="Google Shape;23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pic>
        <p:nvPicPr>
          <p:cNvPr id="235" name="Google Shape;235;p24"/>
          <p:cNvPicPr preferRelativeResize="0"/>
          <p:nvPr/>
        </p:nvPicPr>
        <p:blipFill rotWithShape="1">
          <a:blip r:embed="rId3">
            <a:alphaModFix/>
          </a:blip>
          <a:srcRect/>
          <a:stretch/>
        </p:blipFill>
        <p:spPr>
          <a:xfrm>
            <a:off x="479788" y="1153885"/>
            <a:ext cx="8210550" cy="16764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Mnemonic to Remember</a:t>
            </a:r>
            <a:r>
              <a:rPr lang="en-US"/>
              <a:t/>
            </a:r>
            <a:br>
              <a:rPr lang="en-US"/>
            </a:br>
            <a:endParaRPr/>
          </a:p>
        </p:txBody>
      </p:sp>
      <p:sp>
        <p:nvSpPr>
          <p:cNvPr id="241" name="Google Shape;24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42" name="Google Shape;24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pic>
        <p:nvPicPr>
          <p:cNvPr id="243" name="Google Shape;243;p25"/>
          <p:cNvPicPr preferRelativeResize="0"/>
          <p:nvPr/>
        </p:nvPicPr>
        <p:blipFill rotWithShape="1">
          <a:blip r:embed="rId3">
            <a:alphaModFix/>
          </a:blip>
          <a:srcRect/>
          <a:stretch/>
        </p:blipFill>
        <p:spPr>
          <a:xfrm>
            <a:off x="93625" y="1463300"/>
            <a:ext cx="4657725" cy="3905250"/>
          </a:xfrm>
          <a:prstGeom prst="rect">
            <a:avLst/>
          </a:prstGeom>
          <a:noFill/>
          <a:ln>
            <a:noFill/>
          </a:ln>
        </p:spPr>
      </p:pic>
      <p:pic>
        <p:nvPicPr>
          <p:cNvPr id="244" name="Google Shape;244;p25"/>
          <p:cNvPicPr preferRelativeResize="0"/>
          <p:nvPr/>
        </p:nvPicPr>
        <p:blipFill rotWithShape="1">
          <a:blip r:embed="rId4">
            <a:alphaModFix/>
          </a:blip>
          <a:srcRect/>
          <a:stretch/>
        </p:blipFill>
        <p:spPr>
          <a:xfrm>
            <a:off x="4761412" y="1346972"/>
            <a:ext cx="4114800" cy="38766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Find the color code for given resistors.</a:t>
            </a:r>
            <a:endParaRPr/>
          </a:p>
        </p:txBody>
      </p:sp>
      <p:sp>
        <p:nvSpPr>
          <p:cNvPr id="250" name="Google Shape;25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51" name="Google Shape;25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pic>
        <p:nvPicPr>
          <p:cNvPr id="252" name="Google Shape;252;p26" descr="330 ohm.jpg"/>
          <p:cNvPicPr preferRelativeResize="0"/>
          <p:nvPr/>
        </p:nvPicPr>
        <p:blipFill rotWithShape="1">
          <a:blip r:embed="rId3">
            <a:alphaModFix/>
          </a:blip>
          <a:srcRect/>
          <a:stretch/>
        </p:blipFill>
        <p:spPr>
          <a:xfrm>
            <a:off x="587420" y="1482225"/>
            <a:ext cx="3135494" cy="2789329"/>
          </a:xfrm>
          <a:prstGeom prst="rect">
            <a:avLst/>
          </a:prstGeom>
          <a:noFill/>
          <a:ln>
            <a:noFill/>
          </a:ln>
        </p:spPr>
      </p:pic>
      <p:pic>
        <p:nvPicPr>
          <p:cNvPr id="253" name="Google Shape;253;p26" descr="470 kohm.jpg"/>
          <p:cNvPicPr preferRelativeResize="0"/>
          <p:nvPr/>
        </p:nvPicPr>
        <p:blipFill rotWithShape="1">
          <a:blip r:embed="rId4">
            <a:alphaModFix/>
          </a:blip>
          <a:srcRect/>
          <a:stretch/>
        </p:blipFill>
        <p:spPr>
          <a:xfrm>
            <a:off x="5212080" y="1476103"/>
            <a:ext cx="2834640" cy="3030583"/>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Variable Resistor</a:t>
            </a:r>
            <a:endParaRPr/>
          </a:p>
        </p:txBody>
      </p:sp>
      <p:sp>
        <p:nvSpPr>
          <p:cNvPr id="259" name="Google Shape;259;p27"/>
          <p:cNvSpPr txBox="1">
            <a:spLocks noGrp="1"/>
          </p:cNvSpPr>
          <p:nvPr>
            <p:ph type="body" idx="1"/>
          </p:nvPr>
        </p:nvSpPr>
        <p:spPr>
          <a:xfrm>
            <a:off x="457200" y="979714"/>
            <a:ext cx="8229600" cy="522514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t>A </a:t>
            </a:r>
            <a:r>
              <a:rPr lang="en-US" sz="2000" b="1"/>
              <a:t>variable resistor</a:t>
            </a:r>
            <a:r>
              <a:rPr lang="en-US" sz="2000"/>
              <a:t> is a </a:t>
            </a:r>
            <a:r>
              <a:rPr lang="en-US" sz="2000" u="sng">
                <a:solidFill>
                  <a:schemeClr val="hlink"/>
                </a:solidFill>
                <a:hlinkClick r:id="rId3"/>
              </a:rPr>
              <a:t>type of resistor</a:t>
            </a:r>
            <a:r>
              <a:rPr lang="en-US" sz="2000"/>
              <a:t> whose </a:t>
            </a:r>
            <a:r>
              <a:rPr lang="en-US" sz="2000" u="sng">
                <a:solidFill>
                  <a:schemeClr val="hlink"/>
                </a:solidFill>
                <a:hlinkClick r:id="rId4"/>
              </a:rPr>
              <a:t>electrical resistance</a:t>
            </a:r>
            <a:r>
              <a:rPr lang="en-US" sz="2000"/>
              <a:t> value can be adjusted on demand. Variable resistors are used in an electronic circuit to adjust circuit resistance as a means to control the </a:t>
            </a:r>
            <a:r>
              <a:rPr lang="en-US" sz="2000" u="sng">
                <a:solidFill>
                  <a:schemeClr val="hlink"/>
                </a:solidFill>
                <a:hlinkClick r:id="rId5"/>
              </a:rPr>
              <a:t>voltage</a:t>
            </a:r>
            <a:r>
              <a:rPr lang="en-US" sz="2000"/>
              <a:t> or </a:t>
            </a:r>
            <a:r>
              <a:rPr lang="en-US" sz="2000" u="sng">
                <a:solidFill>
                  <a:schemeClr val="hlink"/>
                </a:solidFill>
                <a:hlinkClick r:id="rId6"/>
              </a:rPr>
              <a:t>current</a:t>
            </a:r>
            <a:r>
              <a:rPr lang="en-US" sz="2000"/>
              <a:t> within a circuit (as per </a:t>
            </a:r>
            <a:r>
              <a:rPr lang="en-US" sz="2000" u="sng">
                <a:solidFill>
                  <a:schemeClr val="hlink"/>
                </a:solidFill>
                <a:hlinkClick r:id="rId7"/>
              </a:rPr>
              <a:t>Ohm’s Law</a:t>
            </a:r>
            <a:r>
              <a:rPr lang="en-US" sz="2000"/>
              <a:t>).</a:t>
            </a:r>
            <a:endParaRPr/>
          </a:p>
          <a:p>
            <a:pPr marL="457200" lvl="0" indent="-342900" algn="just" rtl="0">
              <a:lnSpc>
                <a:spcPct val="100000"/>
              </a:lnSpc>
              <a:spcBef>
                <a:spcPts val="360"/>
              </a:spcBef>
              <a:spcAft>
                <a:spcPts val="0"/>
              </a:spcAft>
              <a:buSzPts val="1800"/>
              <a:buChar char="•"/>
            </a:pPr>
            <a:r>
              <a:rPr lang="en-US" sz="2000"/>
              <a:t>The electrical resistance is varied by sliding a wiper contact along a resistance track. Sometimes the resistance is adjusted at preset value as required at the time of circuit building by adjusting screw attached to it and sometimes resistance can be adjusted as when required by controlling knob connected to it.</a:t>
            </a:r>
            <a:endParaRPr/>
          </a:p>
          <a:p>
            <a:pPr marL="457200" lvl="0" indent="-228600" algn="l" rtl="0">
              <a:lnSpc>
                <a:spcPct val="100000"/>
              </a:lnSpc>
              <a:spcBef>
                <a:spcPts val="360"/>
              </a:spcBef>
              <a:spcAft>
                <a:spcPts val="0"/>
              </a:spcAft>
              <a:buClr>
                <a:schemeClr val="dk1"/>
              </a:buClr>
              <a:buSzPts val="1800"/>
              <a:buNone/>
            </a:pPr>
            <a:endParaRPr/>
          </a:p>
        </p:txBody>
      </p:sp>
      <p:sp>
        <p:nvSpPr>
          <p:cNvPr id="260" name="Google Shape;26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61" name="Google Shape;26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pic>
        <p:nvPicPr>
          <p:cNvPr id="263" name="Google Shape;263;p27"/>
          <p:cNvPicPr preferRelativeResize="0"/>
          <p:nvPr/>
        </p:nvPicPr>
        <p:blipFill rotWithShape="1">
          <a:blip r:embed="rId8">
            <a:alphaModFix/>
          </a:blip>
          <a:srcRect/>
          <a:stretch/>
        </p:blipFill>
        <p:spPr>
          <a:xfrm>
            <a:off x="5055325" y="3740876"/>
            <a:ext cx="3252651" cy="2171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Variable Resistor</a:t>
            </a:r>
            <a:endParaRPr/>
          </a:p>
        </p:txBody>
      </p:sp>
      <p:sp>
        <p:nvSpPr>
          <p:cNvPr id="260" name="Google Shape;26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61" name="Google Shape;26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pic>
        <p:nvPicPr>
          <p:cNvPr id="262" name="Google Shape;262;p27" descr="variable resistors.jpg"/>
          <p:cNvPicPr preferRelativeResize="0">
            <a:picLocks noGrp="1"/>
          </p:cNvPicPr>
          <p:nvPr>
            <p:ph type="body" idx="1"/>
          </p:nvPr>
        </p:nvPicPr>
        <p:blipFill rotWithShape="1">
          <a:blip r:embed="rId3">
            <a:alphaModFix/>
          </a:blip>
          <a:srcRect/>
          <a:stretch/>
        </p:blipFill>
        <p:spPr>
          <a:xfrm>
            <a:off x="500034" y="2070538"/>
            <a:ext cx="6720573" cy="3858792"/>
          </a:xfrm>
          <a:prstGeom prst="rect">
            <a:avLst/>
          </a:prstGeom>
          <a:noFill/>
          <a:ln>
            <a:noFill/>
          </a:ln>
        </p:spPr>
      </p:pic>
      <p:sp>
        <p:nvSpPr>
          <p:cNvPr id="2" name="Text Placeholder 1"/>
          <p:cNvSpPr>
            <a:spLocks noGrp="1"/>
          </p:cNvSpPr>
          <p:nvPr>
            <p:ph type="body" idx="1"/>
          </p:nvPr>
        </p:nvSpPr>
        <p:spPr>
          <a:xfrm>
            <a:off x="457200" y="1371600"/>
            <a:ext cx="8229600" cy="4525963"/>
          </a:xfrm>
        </p:spPr>
        <p:txBody>
          <a:bodyPr/>
          <a:lstStyle/>
          <a:p>
            <a:endParaRPr lang="en-IN" dirty="0"/>
          </a:p>
        </p:txBody>
      </p:sp>
    </p:spTree>
    <p:extLst>
      <p:ext uri="{BB962C8B-B14F-4D97-AF65-F5344CB8AC3E}">
        <p14:creationId xmlns:p14="http://schemas.microsoft.com/office/powerpoint/2010/main" val="2411229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Variable Resistor</a:t>
            </a:r>
            <a:endParaRPr/>
          </a:p>
        </p:txBody>
      </p:sp>
      <p:sp>
        <p:nvSpPr>
          <p:cNvPr id="269" name="Google Shape;26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70" name="Google Shape;27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pic>
        <p:nvPicPr>
          <p:cNvPr id="271" name="Google Shape;271;p29"/>
          <p:cNvPicPr preferRelativeResize="0"/>
          <p:nvPr/>
        </p:nvPicPr>
        <p:blipFill rotWithShape="1">
          <a:blip r:embed="rId3">
            <a:alphaModFix/>
          </a:blip>
          <a:srcRect/>
          <a:stretch/>
        </p:blipFill>
        <p:spPr>
          <a:xfrm>
            <a:off x="901337" y="1240971"/>
            <a:ext cx="7550331" cy="4480559"/>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Capacitor</a:t>
            </a:r>
            <a:endParaRPr sz="3200"/>
          </a:p>
        </p:txBody>
      </p:sp>
      <p:sp>
        <p:nvSpPr>
          <p:cNvPr id="277" name="Google Shape;277;p31"/>
          <p:cNvSpPr txBox="1">
            <a:spLocks noGrp="1"/>
          </p:cNvSpPr>
          <p:nvPr>
            <p:ph type="body" idx="1"/>
          </p:nvPr>
        </p:nvSpPr>
        <p:spPr>
          <a:xfrm>
            <a:off x="457200" y="1005840"/>
            <a:ext cx="8229600" cy="489172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A capacitor is a passive two-terminal electrical component to store electric energy in an electric field. The most common kinds of capacitors are:</a:t>
            </a:r>
            <a:br>
              <a:rPr lang="en-US" sz="2000"/>
            </a:br>
            <a:r>
              <a:rPr lang="en-US" sz="2000"/>
              <a:t>• Ceramic capacitors have a ceramic dielectric</a:t>
            </a:r>
            <a:br>
              <a:rPr lang="en-US" sz="2000"/>
            </a:br>
            <a:r>
              <a:rPr lang="en-US" sz="2000"/>
              <a:t>• Film capacitors or plastic film capacitors are non-polarized capacitors with an insulating plastic film as the dielectric.</a:t>
            </a:r>
            <a:br>
              <a:rPr lang="en-US" sz="2000"/>
            </a:br>
            <a:r>
              <a:rPr lang="en-US" sz="2000"/>
              <a:t>• Electrolytic capacitors (e-caps) are polarized capacitors whose anode electrode (+) are made of a special metal on which an insulating oxide layer originates by anodization (forming), which acts as the dielectric of the electrolytic capacitor.</a:t>
            </a:r>
            <a:r>
              <a:rPr lang="en-US"/>
              <a:t/>
            </a:r>
            <a:br>
              <a:rPr lang="en-US"/>
            </a:br>
            <a:endParaRPr/>
          </a:p>
        </p:txBody>
      </p:sp>
      <p:sp>
        <p:nvSpPr>
          <p:cNvPr id="278" name="Google Shape;27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79" name="Google Shape;27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pic>
        <p:nvPicPr>
          <p:cNvPr id="280" name="Google Shape;280;p31" descr="ceramic.jpg"/>
          <p:cNvPicPr preferRelativeResize="0"/>
          <p:nvPr/>
        </p:nvPicPr>
        <p:blipFill rotWithShape="1">
          <a:blip r:embed="rId3">
            <a:alphaModFix/>
          </a:blip>
          <a:srcRect/>
          <a:stretch/>
        </p:blipFill>
        <p:spPr>
          <a:xfrm>
            <a:off x="1107350" y="4275500"/>
            <a:ext cx="2305050" cy="1990725"/>
          </a:xfrm>
          <a:prstGeom prst="rect">
            <a:avLst/>
          </a:prstGeom>
          <a:noFill/>
          <a:ln>
            <a:noFill/>
          </a:ln>
        </p:spPr>
      </p:pic>
      <p:pic>
        <p:nvPicPr>
          <p:cNvPr id="281" name="Google Shape;281;p31" descr="electrolytic cap.jpg"/>
          <p:cNvPicPr preferRelativeResize="0"/>
          <p:nvPr/>
        </p:nvPicPr>
        <p:blipFill rotWithShape="1">
          <a:blip r:embed="rId4">
            <a:alphaModFix/>
          </a:blip>
          <a:srcRect/>
          <a:stretch/>
        </p:blipFill>
        <p:spPr>
          <a:xfrm>
            <a:off x="5890940" y="4055608"/>
            <a:ext cx="2143125" cy="21431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Types of Capacitor  and how to read its value</a:t>
            </a:r>
            <a:endParaRPr/>
          </a:p>
        </p:txBody>
      </p:sp>
      <p:sp>
        <p:nvSpPr>
          <p:cNvPr id="287" name="Google Shape;28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88" name="Google Shape;28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pic>
        <p:nvPicPr>
          <p:cNvPr id="289" name="Google Shape;289;p28"/>
          <p:cNvPicPr preferRelativeResize="0"/>
          <p:nvPr/>
        </p:nvPicPr>
        <p:blipFill rotWithShape="1">
          <a:blip r:embed="rId3">
            <a:alphaModFix/>
          </a:blip>
          <a:srcRect/>
          <a:stretch/>
        </p:blipFill>
        <p:spPr>
          <a:xfrm>
            <a:off x="404949" y="1515291"/>
            <a:ext cx="8059782" cy="4402183"/>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Polyester capacitor</a:t>
            </a:r>
            <a:endParaRPr/>
          </a:p>
        </p:txBody>
      </p:sp>
      <p:sp>
        <p:nvSpPr>
          <p:cNvPr id="295" name="Google Shape;295;p32"/>
          <p:cNvSpPr txBox="1">
            <a:spLocks noGrp="1"/>
          </p:cNvSpPr>
          <p:nvPr>
            <p:ph type="body" idx="1"/>
          </p:nvPr>
        </p:nvSpPr>
        <p:spPr>
          <a:xfrm>
            <a:off x="457200" y="1058092"/>
            <a:ext cx="8229600" cy="4839472"/>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1800"/>
              <a:t>Film capacitors or plastic film capacitors are non-polarized capacitors with an insulating plastic film as the dielectric. The plastic films used as the dielectric</a:t>
            </a:r>
            <a:br>
              <a:rPr lang="en-US" sz="1800"/>
            </a:br>
            <a:r>
              <a:rPr lang="en-US" sz="1800"/>
              <a:t>are Polypropylene (PP), Polytetrafluoroethylene or Teflon (PTFE).</a:t>
            </a:r>
            <a:r>
              <a:rPr lang="en-US"/>
              <a:t/>
            </a:r>
            <a:br>
              <a:rPr lang="en-US"/>
            </a:br>
            <a:endParaRPr/>
          </a:p>
        </p:txBody>
      </p:sp>
      <p:sp>
        <p:nvSpPr>
          <p:cNvPr id="296" name="Google Shape;29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297" name="Google Shape;29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pic>
        <p:nvPicPr>
          <p:cNvPr id="298" name="Google Shape;298;p32"/>
          <p:cNvPicPr preferRelativeResize="0"/>
          <p:nvPr/>
        </p:nvPicPr>
        <p:blipFill rotWithShape="1">
          <a:blip r:embed="rId3">
            <a:alphaModFix/>
          </a:blip>
          <a:srcRect/>
          <a:stretch/>
        </p:blipFill>
        <p:spPr>
          <a:xfrm>
            <a:off x="2472010" y="2398940"/>
            <a:ext cx="3990975" cy="31051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0" y="223935"/>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Scope &amp; Objectives of the Course:</a:t>
            </a:r>
            <a:r>
              <a:rPr lang="en-US" dirty="0"/>
              <a:t/>
            </a:r>
            <a:br>
              <a:rPr lang="en-US" dirty="0"/>
            </a:br>
            <a:endParaRPr/>
          </a:p>
        </p:txBody>
      </p:sp>
      <p:sp>
        <p:nvSpPr>
          <p:cNvPr id="65" name="Google Shape;65;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lvl="0" algn="just">
              <a:lnSpc>
                <a:spcPct val="150000"/>
              </a:lnSpc>
            </a:pPr>
            <a:r>
              <a:rPr lang="en-US" sz="2400" dirty="0" smtClean="0"/>
              <a:t>To comprehend the principles of basic electronics for engineering undergraduates.</a:t>
            </a:r>
          </a:p>
          <a:p>
            <a:pPr lvl="0" algn="just">
              <a:lnSpc>
                <a:spcPct val="150000"/>
              </a:lnSpc>
            </a:pPr>
            <a:r>
              <a:rPr lang="en-US" sz="2400" dirty="0" smtClean="0"/>
              <a:t>To understand the characteristics of semiconductor devices such as diodes, transistors and operation of circuits such as rectifier, voltage regulator and amplifiers.</a:t>
            </a:r>
          </a:p>
          <a:p>
            <a:pPr lvl="0" algn="just">
              <a:lnSpc>
                <a:spcPct val="150000"/>
              </a:lnSpc>
            </a:pPr>
            <a:r>
              <a:rPr lang="en-US" sz="2400" dirty="0" smtClean="0"/>
              <a:t>To implement simple Boolean expressions using logic gates. </a:t>
            </a:r>
          </a:p>
          <a:p>
            <a:pPr marL="457200" lvl="0" indent="-228600" algn="l" rtl="0">
              <a:lnSpc>
                <a:spcPct val="100000"/>
              </a:lnSpc>
              <a:spcBef>
                <a:spcPts val="360"/>
              </a:spcBef>
              <a:spcAft>
                <a:spcPts val="0"/>
              </a:spcAft>
              <a:buClr>
                <a:schemeClr val="dk1"/>
              </a:buClr>
              <a:buSzPts val="1800"/>
              <a:buNone/>
            </a:pPr>
            <a:endParaRPr/>
          </a:p>
        </p:txBody>
      </p:sp>
      <p:sp>
        <p:nvSpPr>
          <p:cNvPr id="66" name="Google Shape;6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67" name="Google Shape;6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PN diode</a:t>
            </a:r>
            <a:endParaRPr/>
          </a:p>
        </p:txBody>
      </p:sp>
      <p:sp>
        <p:nvSpPr>
          <p:cNvPr id="304" name="Google Shape;304;p33"/>
          <p:cNvSpPr txBox="1">
            <a:spLocks noGrp="1"/>
          </p:cNvSpPr>
          <p:nvPr>
            <p:ph type="body" idx="1"/>
          </p:nvPr>
        </p:nvSpPr>
        <p:spPr>
          <a:xfrm>
            <a:off x="457200" y="1123406"/>
            <a:ext cx="8229600" cy="4774157"/>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A diode is a two-terminal electronic component that conducts</a:t>
            </a:r>
            <a:br>
              <a:rPr lang="en-US" sz="2000"/>
            </a:br>
            <a:r>
              <a:rPr lang="en-US" sz="2000"/>
              <a:t>primarily in one direction ; it has low (ideally zero) resistance to the flow of current in one direction, and high (ideally infinite) resistance in the other. </a:t>
            </a:r>
            <a:r>
              <a:rPr lang="en-US"/>
              <a:t/>
            </a:r>
            <a:br>
              <a:rPr lang="en-US"/>
            </a:br>
            <a:endParaRPr/>
          </a:p>
        </p:txBody>
      </p:sp>
      <p:sp>
        <p:nvSpPr>
          <p:cNvPr id="305" name="Google Shape;305;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06" name="Google Shape;30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pic>
        <p:nvPicPr>
          <p:cNvPr id="307" name="Google Shape;307;p33"/>
          <p:cNvPicPr preferRelativeResize="0"/>
          <p:nvPr/>
        </p:nvPicPr>
        <p:blipFill rotWithShape="1">
          <a:blip r:embed="rId3">
            <a:alphaModFix/>
          </a:blip>
          <a:srcRect/>
          <a:stretch/>
        </p:blipFill>
        <p:spPr>
          <a:xfrm>
            <a:off x="2111557" y="2644140"/>
            <a:ext cx="4476750" cy="26670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Transistor</a:t>
            </a:r>
            <a:endParaRPr/>
          </a:p>
        </p:txBody>
      </p:sp>
      <p:sp>
        <p:nvSpPr>
          <p:cNvPr id="313" name="Google Shape;313;p34"/>
          <p:cNvSpPr txBox="1">
            <a:spLocks noGrp="1"/>
          </p:cNvSpPr>
          <p:nvPr>
            <p:ph type="body" idx="1"/>
          </p:nvPr>
        </p:nvSpPr>
        <p:spPr>
          <a:xfrm>
            <a:off x="457200" y="1005840"/>
            <a:ext cx="8229600" cy="489172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It is a semiconductor device used to amplify or switch electronic signals and electrical power. </a:t>
            </a:r>
            <a:endParaRPr/>
          </a:p>
          <a:p>
            <a:pPr marL="457200" lvl="0" indent="-342900" algn="l" rtl="0">
              <a:lnSpc>
                <a:spcPct val="100000"/>
              </a:lnSpc>
              <a:spcBef>
                <a:spcPts val="360"/>
              </a:spcBef>
              <a:spcAft>
                <a:spcPts val="0"/>
              </a:spcAft>
              <a:buSzPts val="1800"/>
              <a:buNone/>
            </a:pPr>
            <a:r>
              <a:rPr lang="en-US"/>
              <a:t/>
            </a:r>
            <a:br>
              <a:rPr lang="en-US"/>
            </a:br>
            <a:endParaRPr/>
          </a:p>
        </p:txBody>
      </p:sp>
      <p:sp>
        <p:nvSpPr>
          <p:cNvPr id="314" name="Google Shape;31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15" name="Google Shape;31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pic>
        <p:nvPicPr>
          <p:cNvPr id="316" name="Google Shape;316;p34"/>
          <p:cNvPicPr preferRelativeResize="0"/>
          <p:nvPr/>
        </p:nvPicPr>
        <p:blipFill rotWithShape="1">
          <a:blip r:embed="rId3">
            <a:alphaModFix/>
          </a:blip>
          <a:srcRect/>
          <a:stretch/>
        </p:blipFill>
        <p:spPr>
          <a:xfrm>
            <a:off x="1104355" y="2168434"/>
            <a:ext cx="2958193" cy="2338252"/>
          </a:xfrm>
          <a:prstGeom prst="rect">
            <a:avLst/>
          </a:prstGeom>
          <a:noFill/>
          <a:ln>
            <a:noFill/>
          </a:ln>
        </p:spPr>
      </p:pic>
      <p:pic>
        <p:nvPicPr>
          <p:cNvPr id="317" name="Google Shape;317;p34" descr="transistor.jpg"/>
          <p:cNvPicPr preferRelativeResize="0"/>
          <p:nvPr/>
        </p:nvPicPr>
        <p:blipFill rotWithShape="1">
          <a:blip r:embed="rId4">
            <a:alphaModFix/>
          </a:blip>
          <a:srcRect/>
          <a:stretch/>
        </p:blipFill>
        <p:spPr>
          <a:xfrm>
            <a:off x="5330463" y="2251710"/>
            <a:ext cx="2114550" cy="21717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Multimeter</a:t>
            </a:r>
            <a:endParaRPr/>
          </a:p>
        </p:txBody>
      </p:sp>
      <p:sp>
        <p:nvSpPr>
          <p:cNvPr id="323" name="Google Shape;323;p35"/>
          <p:cNvSpPr txBox="1">
            <a:spLocks noGrp="1"/>
          </p:cNvSpPr>
          <p:nvPr>
            <p:ph type="body" idx="1"/>
          </p:nvPr>
        </p:nvSpPr>
        <p:spPr>
          <a:xfrm>
            <a:off x="457200" y="1031966"/>
            <a:ext cx="8229600" cy="4865597"/>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It is one of the most versatile general-purpose instruments capable of</a:t>
            </a:r>
            <a:br>
              <a:rPr lang="en-US" sz="2000"/>
            </a:br>
            <a:r>
              <a:rPr lang="en-US" sz="2000"/>
              <a:t>measuring dc and ac voltages as well as currents and resistances. </a:t>
            </a:r>
            <a:endParaRPr/>
          </a:p>
          <a:p>
            <a:pPr marL="457200" lvl="0" indent="-342900" algn="l" rtl="0">
              <a:lnSpc>
                <a:spcPct val="100000"/>
              </a:lnSpc>
              <a:spcBef>
                <a:spcPts val="360"/>
              </a:spcBef>
              <a:spcAft>
                <a:spcPts val="0"/>
              </a:spcAft>
              <a:buSzPts val="1800"/>
              <a:buNone/>
            </a:pPr>
            <a:r>
              <a:rPr lang="en-US"/>
              <a:t/>
            </a:r>
            <a:br>
              <a:rPr lang="en-US"/>
            </a:br>
            <a:endParaRPr/>
          </a:p>
        </p:txBody>
      </p:sp>
      <p:sp>
        <p:nvSpPr>
          <p:cNvPr id="324" name="Google Shape;324;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25" name="Google Shape;325;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pic>
        <p:nvPicPr>
          <p:cNvPr id="326" name="Google Shape;326;p35"/>
          <p:cNvPicPr preferRelativeResize="0"/>
          <p:nvPr/>
        </p:nvPicPr>
        <p:blipFill rotWithShape="1">
          <a:blip r:embed="rId3">
            <a:alphaModFix/>
          </a:blip>
          <a:srcRect/>
          <a:stretch/>
        </p:blipFill>
        <p:spPr>
          <a:xfrm>
            <a:off x="2746875" y="2266814"/>
            <a:ext cx="3571875" cy="33432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Measuring Resistance using Multimeter</a:t>
            </a:r>
            <a:endParaRPr/>
          </a:p>
        </p:txBody>
      </p:sp>
      <p:sp>
        <p:nvSpPr>
          <p:cNvPr id="332" name="Google Shape;332;p36"/>
          <p:cNvSpPr txBox="1">
            <a:spLocks noGrp="1"/>
          </p:cNvSpPr>
          <p:nvPr>
            <p:ph type="body" idx="1"/>
          </p:nvPr>
        </p:nvSpPr>
        <p:spPr>
          <a:xfrm>
            <a:off x="457200" y="1005840"/>
            <a:ext cx="8229600" cy="489172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None/>
            </a:pPr>
            <a:r>
              <a:rPr lang="en-US" sz="2000"/>
              <a:t>1. Select the range of resistance.</a:t>
            </a:r>
            <a:endParaRPr/>
          </a:p>
          <a:p>
            <a:pPr marL="457200" lvl="0" indent="-342900" algn="l" rtl="0">
              <a:lnSpc>
                <a:spcPct val="100000"/>
              </a:lnSpc>
              <a:spcBef>
                <a:spcPts val="360"/>
              </a:spcBef>
              <a:spcAft>
                <a:spcPts val="0"/>
              </a:spcAft>
              <a:buSzPts val="1800"/>
              <a:buNone/>
            </a:pPr>
            <a:r>
              <a:rPr lang="en-US" sz="2000"/>
              <a:t> 2. Place the leads of the Multimeter across the terminal of the unknown resistance. Note down the values. </a:t>
            </a:r>
            <a:endParaRPr/>
          </a:p>
          <a:p>
            <a:pPr marL="457200" lvl="0" indent="-342900" algn="l" rtl="0">
              <a:lnSpc>
                <a:spcPct val="100000"/>
              </a:lnSpc>
              <a:spcBef>
                <a:spcPts val="360"/>
              </a:spcBef>
              <a:spcAft>
                <a:spcPts val="0"/>
              </a:spcAft>
              <a:buSzPts val="1800"/>
              <a:buNone/>
            </a:pPr>
            <a:r>
              <a:rPr lang="en-US"/>
              <a:t/>
            </a:r>
            <a:br>
              <a:rPr lang="en-US"/>
            </a:br>
            <a:endParaRPr/>
          </a:p>
        </p:txBody>
      </p:sp>
      <p:sp>
        <p:nvSpPr>
          <p:cNvPr id="333" name="Google Shape;33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34" name="Google Shape;33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pic>
        <p:nvPicPr>
          <p:cNvPr id="335" name="Google Shape;335;p36"/>
          <p:cNvPicPr preferRelativeResize="0"/>
          <p:nvPr/>
        </p:nvPicPr>
        <p:blipFill rotWithShape="1">
          <a:blip r:embed="rId3">
            <a:alphaModFix/>
          </a:blip>
          <a:srcRect/>
          <a:stretch/>
        </p:blipFill>
        <p:spPr>
          <a:xfrm>
            <a:off x="1748111" y="2163807"/>
            <a:ext cx="5438775" cy="40195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Measuring capacitance using Multimeter </a:t>
            </a:r>
            <a:endParaRPr/>
          </a:p>
        </p:txBody>
      </p:sp>
      <p:sp>
        <p:nvSpPr>
          <p:cNvPr id="341" name="Google Shape;341;p37"/>
          <p:cNvSpPr txBox="1">
            <a:spLocks noGrp="1"/>
          </p:cNvSpPr>
          <p:nvPr>
            <p:ph type="body" idx="1"/>
          </p:nvPr>
        </p:nvSpPr>
        <p:spPr>
          <a:xfrm>
            <a:off x="457200" y="979714"/>
            <a:ext cx="8229600" cy="4917849"/>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Select capacitance option and place the leads of the multimeter across the terminal of the unknown capacitance. Note down the values</a:t>
            </a:r>
            <a:r>
              <a:rPr lang="en-US"/>
              <a:t>.</a:t>
            </a:r>
            <a:endParaRPr/>
          </a:p>
          <a:p>
            <a:pPr marL="457200" lvl="0" indent="-342900" algn="l" rtl="0">
              <a:lnSpc>
                <a:spcPct val="100000"/>
              </a:lnSpc>
              <a:spcBef>
                <a:spcPts val="360"/>
              </a:spcBef>
              <a:spcAft>
                <a:spcPts val="0"/>
              </a:spcAft>
              <a:buClr>
                <a:schemeClr val="dk1"/>
              </a:buClr>
              <a:buSzPts val="1800"/>
              <a:buChar char="•"/>
            </a:pPr>
            <a:r>
              <a:rPr lang="en-US"/>
              <a:t> </a:t>
            </a:r>
            <a:br>
              <a:rPr lang="en-US"/>
            </a:br>
            <a:endParaRPr/>
          </a:p>
        </p:txBody>
      </p:sp>
      <p:sp>
        <p:nvSpPr>
          <p:cNvPr id="342" name="Google Shape;34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43" name="Google Shape;34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pic>
        <p:nvPicPr>
          <p:cNvPr id="344" name="Google Shape;344;p37"/>
          <p:cNvPicPr preferRelativeResize="0"/>
          <p:nvPr/>
        </p:nvPicPr>
        <p:blipFill rotWithShape="1">
          <a:blip r:embed="rId3">
            <a:alphaModFix/>
          </a:blip>
          <a:srcRect/>
          <a:stretch/>
        </p:blipFill>
        <p:spPr>
          <a:xfrm>
            <a:off x="2162175" y="2447925"/>
            <a:ext cx="4819650" cy="19621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t>Checking Diode using Multimeter</a:t>
            </a:r>
            <a:endParaRPr/>
          </a:p>
        </p:txBody>
      </p:sp>
      <p:sp>
        <p:nvSpPr>
          <p:cNvPr id="350" name="Google Shape;350;p38"/>
          <p:cNvSpPr txBox="1">
            <a:spLocks noGrp="1"/>
          </p:cNvSpPr>
          <p:nvPr>
            <p:ph type="body" idx="1"/>
          </p:nvPr>
        </p:nvSpPr>
        <p:spPr>
          <a:xfrm>
            <a:off x="287383" y="1018904"/>
            <a:ext cx="8399417" cy="5290456"/>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400"/>
              <a:t>Turn the dial (rotary switch) to Diode Test mode ( ). </a:t>
            </a:r>
            <a:endParaRPr/>
          </a:p>
          <a:p>
            <a:pPr marL="457200" lvl="0" indent="-342900" algn="l" rtl="0">
              <a:lnSpc>
                <a:spcPct val="100000"/>
              </a:lnSpc>
              <a:spcBef>
                <a:spcPts val="360"/>
              </a:spcBef>
              <a:spcAft>
                <a:spcPts val="0"/>
              </a:spcAft>
              <a:buClr>
                <a:schemeClr val="dk1"/>
              </a:buClr>
              <a:buSzPts val="1800"/>
              <a:buChar char="•"/>
            </a:pPr>
            <a:r>
              <a:rPr lang="en-US" sz="2400"/>
              <a:t>Connect the test leads to the diode. Record the</a:t>
            </a:r>
            <a:br>
              <a:rPr lang="en-US" sz="2400"/>
            </a:br>
            <a:r>
              <a:rPr lang="en-US" sz="2400"/>
              <a:t>measurement displayed. </a:t>
            </a:r>
            <a:endParaRPr/>
          </a:p>
          <a:p>
            <a:pPr marL="457200" lvl="0" indent="-342900" algn="l" rtl="0">
              <a:lnSpc>
                <a:spcPct val="100000"/>
              </a:lnSpc>
              <a:spcBef>
                <a:spcPts val="360"/>
              </a:spcBef>
              <a:spcAft>
                <a:spcPts val="0"/>
              </a:spcAft>
              <a:buClr>
                <a:schemeClr val="dk1"/>
              </a:buClr>
              <a:buSzPts val="1800"/>
              <a:buChar char="•"/>
            </a:pPr>
            <a:r>
              <a:rPr lang="en-US" sz="2400"/>
              <a:t>Reverse the test leads. Record the measurement displayed.</a:t>
            </a:r>
            <a:endParaRPr/>
          </a:p>
          <a:p>
            <a:pPr marL="457200" lvl="0" indent="-342900" algn="l" rtl="0">
              <a:lnSpc>
                <a:spcPct val="100000"/>
              </a:lnSpc>
              <a:spcBef>
                <a:spcPts val="360"/>
              </a:spcBef>
              <a:spcAft>
                <a:spcPts val="0"/>
              </a:spcAft>
              <a:buClr>
                <a:schemeClr val="dk1"/>
              </a:buClr>
              <a:buSzPts val="1800"/>
              <a:buChar char="•"/>
            </a:pPr>
            <a:r>
              <a:rPr lang="en-US" sz="2400"/>
              <a:t> A good forward-based diode displays a voltage drop ranging from 0.5 to 0.8 volts for the most commonly used silicon diodes. </a:t>
            </a:r>
            <a:endParaRPr/>
          </a:p>
          <a:p>
            <a:pPr marL="457200" lvl="0" indent="-342900" algn="l" rtl="0">
              <a:lnSpc>
                <a:spcPct val="100000"/>
              </a:lnSpc>
              <a:spcBef>
                <a:spcPts val="360"/>
              </a:spcBef>
              <a:spcAft>
                <a:spcPts val="0"/>
              </a:spcAft>
              <a:buClr>
                <a:schemeClr val="dk1"/>
              </a:buClr>
              <a:buSzPts val="1800"/>
              <a:buChar char="•"/>
            </a:pPr>
            <a:r>
              <a:rPr lang="en-US" sz="2400"/>
              <a:t>Some germanium diodes have a voltage drop</a:t>
            </a:r>
            <a:br>
              <a:rPr lang="en-US" sz="2400"/>
            </a:br>
            <a:r>
              <a:rPr lang="en-US" sz="2400"/>
              <a:t>ranging from 0.2 to 0.3 V. </a:t>
            </a:r>
            <a:r>
              <a:rPr lang="en-US"/>
              <a:t/>
            </a:r>
            <a:br>
              <a:rPr lang="en-US"/>
            </a:br>
            <a:endParaRPr/>
          </a:p>
        </p:txBody>
      </p:sp>
      <p:sp>
        <p:nvSpPr>
          <p:cNvPr id="351" name="Google Shape;351;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52" name="Google Shape;35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pic>
        <p:nvPicPr>
          <p:cNvPr id="353" name="Google Shape;353;p38"/>
          <p:cNvPicPr preferRelativeResize="0"/>
          <p:nvPr/>
        </p:nvPicPr>
        <p:blipFill rotWithShape="1">
          <a:blip r:embed="rId3">
            <a:alphaModFix/>
          </a:blip>
          <a:srcRect/>
          <a:stretch/>
        </p:blipFill>
        <p:spPr>
          <a:xfrm>
            <a:off x="6823847" y="1104492"/>
            <a:ext cx="695325" cy="390525"/>
          </a:xfrm>
          <a:prstGeom prst="rect">
            <a:avLst/>
          </a:prstGeom>
          <a:noFill/>
          <a:ln>
            <a:noFill/>
          </a:ln>
        </p:spPr>
      </p:pic>
      <p:pic>
        <p:nvPicPr>
          <p:cNvPr id="354" name="Google Shape;354;p38" descr="diode testing.png"/>
          <p:cNvPicPr preferRelativeResize="0"/>
          <p:nvPr/>
        </p:nvPicPr>
        <p:blipFill rotWithShape="1">
          <a:blip r:embed="rId4">
            <a:alphaModFix/>
          </a:blip>
          <a:srcRect/>
          <a:stretch/>
        </p:blipFill>
        <p:spPr>
          <a:xfrm>
            <a:off x="5702717" y="4327900"/>
            <a:ext cx="2467320" cy="1781424"/>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Checking transistor </a:t>
            </a:r>
            <a:r>
              <a:rPr lang="en-US" sz="2800" b="1"/>
              <a:t>using Multimeter</a:t>
            </a:r>
            <a:endParaRPr/>
          </a:p>
        </p:txBody>
      </p:sp>
      <p:sp>
        <p:nvSpPr>
          <p:cNvPr id="360" name="Google Shape;360;p39"/>
          <p:cNvSpPr txBox="1">
            <a:spLocks noGrp="1"/>
          </p:cNvSpPr>
          <p:nvPr>
            <p:ph type="body" idx="1"/>
          </p:nvPr>
        </p:nvSpPr>
        <p:spPr>
          <a:xfrm>
            <a:off x="457200" y="888274"/>
            <a:ext cx="8229600" cy="5009289"/>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t>Hook the positive lead of the multimeter to the BASE (B) of the transistor.</a:t>
            </a:r>
            <a:endParaRPr/>
          </a:p>
          <a:p>
            <a:pPr marL="457200" lvl="0" indent="-342900" algn="l" rtl="0">
              <a:lnSpc>
                <a:spcPct val="100000"/>
              </a:lnSpc>
              <a:spcBef>
                <a:spcPts val="360"/>
              </a:spcBef>
              <a:spcAft>
                <a:spcPts val="0"/>
              </a:spcAft>
              <a:buClr>
                <a:schemeClr val="dk1"/>
              </a:buClr>
              <a:buSzPts val="1800"/>
              <a:buChar char="•"/>
            </a:pPr>
            <a:r>
              <a:rPr lang="en-US" sz="2000"/>
              <a:t>Hook the negative lead to the EMITTER (E) of the transistor. </a:t>
            </a:r>
            <a:endParaRPr/>
          </a:p>
          <a:p>
            <a:pPr marL="457200" lvl="0" indent="-342900" algn="l" rtl="0">
              <a:lnSpc>
                <a:spcPct val="100000"/>
              </a:lnSpc>
              <a:spcBef>
                <a:spcPts val="360"/>
              </a:spcBef>
              <a:spcAft>
                <a:spcPts val="0"/>
              </a:spcAft>
              <a:buClr>
                <a:schemeClr val="dk1"/>
              </a:buClr>
              <a:buSzPts val="1800"/>
              <a:buChar char="•"/>
            </a:pPr>
            <a:r>
              <a:rPr lang="en-US" sz="2000"/>
              <a:t>For a good NPN transistor, the meter should show a voltage drop between 0.45V and 0.9V. </a:t>
            </a:r>
            <a:r>
              <a:rPr lang="en-US"/>
              <a:t/>
            </a:r>
            <a:br>
              <a:rPr lang="en-US"/>
            </a:br>
            <a:endParaRPr/>
          </a:p>
        </p:txBody>
      </p:sp>
      <p:sp>
        <p:nvSpPr>
          <p:cNvPr id="361" name="Google Shape;36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62" name="Google Shape;36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check NPN Transistor using Multimeter</a:t>
            </a:r>
            <a:endParaRPr/>
          </a:p>
        </p:txBody>
      </p:sp>
      <p:sp>
        <p:nvSpPr>
          <p:cNvPr id="368" name="Google Shape;36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69" name="Google Shape;36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pic>
        <p:nvPicPr>
          <p:cNvPr id="370" name="Google Shape;370;p40"/>
          <p:cNvPicPr preferRelativeResize="0"/>
          <p:nvPr/>
        </p:nvPicPr>
        <p:blipFill rotWithShape="1">
          <a:blip r:embed="rId3">
            <a:alphaModFix/>
          </a:blip>
          <a:srcRect/>
          <a:stretch/>
        </p:blipFill>
        <p:spPr>
          <a:xfrm>
            <a:off x="1318941" y="3213463"/>
            <a:ext cx="6715125" cy="3162436"/>
          </a:xfrm>
          <a:prstGeom prst="rect">
            <a:avLst/>
          </a:prstGeom>
          <a:noFill/>
          <a:ln>
            <a:noFill/>
          </a:ln>
        </p:spPr>
      </p:pic>
      <p:sp>
        <p:nvSpPr>
          <p:cNvPr id="371" name="Google Shape;371;p40"/>
          <p:cNvSpPr/>
          <p:nvPr/>
        </p:nvSpPr>
        <p:spPr>
          <a:xfrm>
            <a:off x="679268" y="1061424"/>
            <a:ext cx="7053943"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First turn ON digital multimeter and select </a:t>
            </a:r>
            <a:r>
              <a:rPr lang="en-US" sz="1400" b="1" i="0" u="none" strike="noStrike" cap="none">
                <a:solidFill>
                  <a:srgbClr val="000000"/>
                </a:solidFill>
                <a:latin typeface="Arial"/>
                <a:ea typeface="Arial"/>
                <a:cs typeface="Arial"/>
                <a:sym typeface="Arial"/>
              </a:rPr>
              <a:t>diode mode</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Connect the test leads to the transistor terminals.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Red probe to Base terminal and Black probe to Emitter terminal.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Read the measurement displayed.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If the transistor value is within the measurement range, the multimeter will display the transistor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displayed multimeter value is from 0 above 150, the </a:t>
            </a:r>
            <a:r>
              <a:rPr lang="en-US" sz="1400" b="1" i="0" u="none" strike="noStrike" cap="none">
                <a:solidFill>
                  <a:srgbClr val="000000"/>
                </a:solidFill>
                <a:latin typeface="Arial"/>
                <a:ea typeface="Arial"/>
                <a:cs typeface="Arial"/>
                <a:sym typeface="Arial"/>
              </a:rPr>
              <a:t>transistor is good</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displayed multimeter value is 0 or .0L, the </a:t>
            </a:r>
            <a:r>
              <a:rPr lang="en-US" sz="1400" b="1" i="0" u="none" strike="noStrike" cap="none">
                <a:solidFill>
                  <a:srgbClr val="000000"/>
                </a:solidFill>
                <a:latin typeface="Arial"/>
                <a:ea typeface="Arial"/>
                <a:cs typeface="Arial"/>
                <a:sym typeface="Arial"/>
              </a:rPr>
              <a:t>transistor is bad</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check NPN Transistor using Multimeter</a:t>
            </a:r>
            <a:endParaRPr/>
          </a:p>
        </p:txBody>
      </p:sp>
      <p:sp>
        <p:nvSpPr>
          <p:cNvPr id="377" name="Google Shape;377;p41"/>
          <p:cNvSpPr txBox="1">
            <a:spLocks noGrp="1"/>
          </p:cNvSpPr>
          <p:nvPr>
            <p:ph type="body" idx="1"/>
          </p:nvPr>
        </p:nvSpPr>
        <p:spPr>
          <a:xfrm>
            <a:off x="457200" y="1005840"/>
            <a:ext cx="8229600" cy="489172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1800"/>
              <a:t>Connect the test leads to the transistor terminals. Red probe to Base terminal and Black probe to Emitter terminal.</a:t>
            </a:r>
            <a:endParaRPr/>
          </a:p>
          <a:p>
            <a:pPr marL="457200" lvl="0" indent="-342900" algn="l" rtl="0">
              <a:lnSpc>
                <a:spcPct val="100000"/>
              </a:lnSpc>
              <a:spcBef>
                <a:spcPts val="360"/>
              </a:spcBef>
              <a:spcAft>
                <a:spcPts val="0"/>
              </a:spcAft>
              <a:buClr>
                <a:schemeClr val="dk1"/>
              </a:buClr>
              <a:buSzPts val="1800"/>
              <a:buChar char="•"/>
            </a:pPr>
            <a:r>
              <a:rPr lang="en-US" sz="1800"/>
              <a:t>Read the measurement displayed. If the transistor value is within the measurement range, the multimeter will display the transistor value.</a:t>
            </a:r>
            <a:endParaRPr/>
          </a:p>
          <a:p>
            <a:pPr marL="457200" lvl="0" indent="-342900" algn="l" rtl="0">
              <a:lnSpc>
                <a:spcPct val="100000"/>
              </a:lnSpc>
              <a:spcBef>
                <a:spcPts val="360"/>
              </a:spcBef>
              <a:spcAft>
                <a:spcPts val="0"/>
              </a:spcAft>
              <a:buClr>
                <a:schemeClr val="dk1"/>
              </a:buClr>
              <a:buSzPts val="1800"/>
              <a:buChar char="•"/>
            </a:pPr>
            <a:r>
              <a:rPr lang="en-US" sz="1800"/>
              <a:t>displayed multimeter value is from 0 above 150, the </a:t>
            </a:r>
            <a:r>
              <a:rPr lang="en-US" sz="1800" b="1"/>
              <a:t>transistor is good</a:t>
            </a:r>
            <a:r>
              <a:rPr lang="en-US" sz="1800"/>
              <a:t>.</a:t>
            </a:r>
            <a:endParaRPr/>
          </a:p>
          <a:p>
            <a:pPr marL="457200" lvl="0" indent="-342900" algn="l" rtl="0">
              <a:lnSpc>
                <a:spcPct val="100000"/>
              </a:lnSpc>
              <a:spcBef>
                <a:spcPts val="360"/>
              </a:spcBef>
              <a:spcAft>
                <a:spcPts val="0"/>
              </a:spcAft>
              <a:buClr>
                <a:schemeClr val="dk1"/>
              </a:buClr>
              <a:buSzPts val="1800"/>
              <a:buChar char="•"/>
            </a:pPr>
            <a:r>
              <a:rPr lang="en-US" sz="1800"/>
              <a:t>displayed multimeter value is 0 or .0L, the </a:t>
            </a:r>
            <a:r>
              <a:rPr lang="en-US" sz="1800" b="1"/>
              <a:t>transistor is bad</a:t>
            </a:r>
            <a:r>
              <a:rPr lang="en-US" sz="1800"/>
              <a:t>.</a:t>
            </a:r>
            <a:endParaRPr/>
          </a:p>
          <a:p>
            <a:pPr marL="457200" lvl="0" indent="-228600" algn="l" rtl="0">
              <a:lnSpc>
                <a:spcPct val="100000"/>
              </a:lnSpc>
              <a:spcBef>
                <a:spcPts val="360"/>
              </a:spcBef>
              <a:spcAft>
                <a:spcPts val="0"/>
              </a:spcAft>
              <a:buClr>
                <a:schemeClr val="dk1"/>
              </a:buClr>
              <a:buSzPts val="1800"/>
              <a:buNone/>
            </a:pPr>
            <a:endParaRPr/>
          </a:p>
        </p:txBody>
      </p:sp>
      <p:sp>
        <p:nvSpPr>
          <p:cNvPr id="378" name="Google Shape;378;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79" name="Google Shape;379;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pic>
        <p:nvPicPr>
          <p:cNvPr id="380" name="Google Shape;380;p41"/>
          <p:cNvPicPr preferRelativeResize="0"/>
          <p:nvPr/>
        </p:nvPicPr>
        <p:blipFill rotWithShape="1">
          <a:blip r:embed="rId3">
            <a:alphaModFix/>
          </a:blip>
          <a:srcRect/>
          <a:stretch/>
        </p:blipFill>
        <p:spPr>
          <a:xfrm>
            <a:off x="1290638" y="2978330"/>
            <a:ext cx="6562725" cy="3378381"/>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Checking transistor </a:t>
            </a:r>
            <a:r>
              <a:rPr lang="en-US" sz="2800" b="1"/>
              <a:t>using Multimeter</a:t>
            </a:r>
            <a:endParaRPr/>
          </a:p>
        </p:txBody>
      </p:sp>
      <p:sp>
        <p:nvSpPr>
          <p:cNvPr id="386" name="Google Shape;386;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387" name="Google Shape;38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pic>
        <p:nvPicPr>
          <p:cNvPr id="388" name="Google Shape;388;p42" descr="transistor1.png"/>
          <p:cNvPicPr preferRelativeResize="0"/>
          <p:nvPr/>
        </p:nvPicPr>
        <p:blipFill rotWithShape="1">
          <a:blip r:embed="rId3">
            <a:alphaModFix/>
          </a:blip>
          <a:srcRect/>
          <a:stretch/>
        </p:blipFill>
        <p:spPr>
          <a:xfrm>
            <a:off x="0" y="2495006"/>
            <a:ext cx="4800600" cy="3670661"/>
          </a:xfrm>
          <a:prstGeom prst="rect">
            <a:avLst/>
          </a:prstGeom>
          <a:noFill/>
          <a:ln>
            <a:noFill/>
          </a:ln>
        </p:spPr>
      </p:pic>
      <p:sp>
        <p:nvSpPr>
          <p:cNvPr id="389" name="Google Shape;389;p42"/>
          <p:cNvSpPr/>
          <p:nvPr/>
        </p:nvSpPr>
        <p:spPr>
          <a:xfrm>
            <a:off x="457199" y="1123147"/>
            <a:ext cx="785077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If we kept the positive probe at the center leg of the transistor then it is an NPN transistor.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If we kept the negative probe at the center leg then we have a PNP transistor.</a:t>
            </a:r>
            <a:endParaRPr sz="1400" b="0" i="0" u="none" strike="noStrike" cap="none">
              <a:solidFill>
                <a:srgbClr val="000000"/>
              </a:solidFill>
              <a:latin typeface="Arial"/>
              <a:ea typeface="Arial"/>
              <a:cs typeface="Arial"/>
              <a:sym typeface="Arial"/>
            </a:endParaRPr>
          </a:p>
        </p:txBody>
      </p:sp>
      <p:sp>
        <p:nvSpPr>
          <p:cNvPr id="390" name="Google Shape;390;p42"/>
          <p:cNvSpPr/>
          <p:nvPr/>
        </p:nvSpPr>
        <p:spPr>
          <a:xfrm>
            <a:off x="4284617" y="1991920"/>
            <a:ext cx="4336869"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center leg of the transistor is called Base.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When we exchange, the testing probes-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leg with the lower reading of resistance is the Collector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legs with the higher reading of resistance is the Emitter.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0" y="233265"/>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The main objectives of the course are:</a:t>
            </a:r>
            <a:r>
              <a:rPr lang="en-US" dirty="0"/>
              <a:t/>
            </a:r>
            <a:br>
              <a:rPr lang="en-US" dirty="0"/>
            </a:br>
            <a:endParaRPr/>
          </a:p>
        </p:txBody>
      </p:sp>
      <p:sp>
        <p:nvSpPr>
          <p:cNvPr id="73" name="Google Shape;73;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lvl="0">
              <a:lnSpc>
                <a:spcPct val="150000"/>
              </a:lnSpc>
            </a:pPr>
            <a:r>
              <a:rPr lang="en-US" sz="2000" dirty="0" smtClean="0"/>
              <a:t>Understand the basic concepts of semiconductor diodes and transistors and their applications in electronic circuits. </a:t>
            </a:r>
          </a:p>
          <a:p>
            <a:pPr lvl="0">
              <a:lnSpc>
                <a:spcPct val="150000"/>
              </a:lnSpc>
            </a:pPr>
            <a:r>
              <a:rPr lang="en-US" sz="2000" dirty="0" smtClean="0"/>
              <a:t>Differentiate between V-I characteristics of forward and reverse biased PN junctions and their implementation in engineering disciplines.</a:t>
            </a:r>
          </a:p>
          <a:p>
            <a:pPr lvl="0">
              <a:lnSpc>
                <a:spcPct val="150000"/>
              </a:lnSpc>
            </a:pPr>
            <a:r>
              <a:rPr lang="en-US" sz="2000" dirty="0" smtClean="0"/>
              <a:t>Understand the basic building block of digital electronics and its applications.</a:t>
            </a:r>
          </a:p>
          <a:p>
            <a:pPr marL="457200" lvl="0" indent="-228600" algn="l" rtl="0">
              <a:lnSpc>
                <a:spcPct val="100000"/>
              </a:lnSpc>
              <a:spcBef>
                <a:spcPts val="360"/>
              </a:spcBef>
              <a:spcAft>
                <a:spcPts val="0"/>
              </a:spcAft>
              <a:buClr>
                <a:schemeClr val="dk1"/>
              </a:buClr>
              <a:buSzPts val="1800"/>
              <a:buNone/>
            </a:pPr>
            <a:endParaRPr/>
          </a:p>
        </p:txBody>
      </p:sp>
      <p:sp>
        <p:nvSpPr>
          <p:cNvPr id="74" name="Google Shape;7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75" name="Google Shape;7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0" y="223935"/>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Course Learning Outcome:</a:t>
            </a:r>
            <a:r>
              <a:rPr lang="en-US" dirty="0"/>
              <a:t/>
            </a:r>
            <a:br>
              <a:rPr lang="en-US" dirty="0"/>
            </a:br>
            <a:endParaRPr/>
          </a:p>
        </p:txBody>
      </p:sp>
      <p:sp>
        <p:nvSpPr>
          <p:cNvPr id="81" name="Google Shape;81;p5"/>
          <p:cNvSpPr txBox="1">
            <a:spLocks noGrp="1"/>
          </p:cNvSpPr>
          <p:nvPr>
            <p:ph type="body" idx="1"/>
          </p:nvPr>
        </p:nvSpPr>
        <p:spPr>
          <a:xfrm>
            <a:off x="139946" y="1371600"/>
            <a:ext cx="8229600" cy="4525963"/>
          </a:xfrm>
          <a:prstGeom prst="rect">
            <a:avLst/>
          </a:prstGeom>
          <a:noFill/>
          <a:ln>
            <a:noFill/>
          </a:ln>
        </p:spPr>
        <p:txBody>
          <a:bodyPr spcFirstLastPara="1" wrap="square" lIns="91425" tIns="45700" rIns="91425" bIns="45700" anchor="t" anchorCtr="0">
            <a:noAutofit/>
          </a:bodyPr>
          <a:lstStyle/>
          <a:p>
            <a:pPr algn="just"/>
            <a:r>
              <a:rPr lang="en-US" sz="2000" b="1" dirty="0" smtClean="0"/>
              <a:t>CLO1: </a:t>
            </a:r>
            <a:r>
              <a:rPr lang="en-US" sz="2000" dirty="0" smtClean="0"/>
              <a:t>To understand the basics of electronics elements, their functionality and applications and to perceive the concept of analog and digital electronics.</a:t>
            </a:r>
          </a:p>
          <a:p>
            <a:pPr algn="just"/>
            <a:r>
              <a:rPr lang="en-US" sz="2000" b="1" dirty="0" smtClean="0"/>
              <a:t>CLO2: </a:t>
            </a:r>
            <a:r>
              <a:rPr lang="en-US" sz="2000" dirty="0" smtClean="0"/>
              <a:t>To </a:t>
            </a:r>
            <a:r>
              <a:rPr lang="en-US" sz="2000" dirty="0" err="1" smtClean="0"/>
              <a:t>analyse</a:t>
            </a:r>
            <a:r>
              <a:rPr lang="en-US" sz="2000" dirty="0" smtClean="0"/>
              <a:t> the characteristics of various types of diodes and transistors to describe the operation of related circuits for evolving engineering solutions.</a:t>
            </a:r>
          </a:p>
          <a:p>
            <a:pPr algn="just"/>
            <a:r>
              <a:rPr lang="en-US" sz="2000" b="1" dirty="0" smtClean="0"/>
              <a:t>CLO3: </a:t>
            </a:r>
            <a:r>
              <a:rPr lang="en-US" sz="2000" dirty="0" smtClean="0"/>
              <a:t>To apply fundamental principles of electronics together with analytic tools to evaluate and describe physical situations appropriate to address a scientific problem.</a:t>
            </a:r>
          </a:p>
          <a:p>
            <a:pPr algn="just"/>
            <a:r>
              <a:rPr lang="en-US" sz="2000" b="1" smtClean="0"/>
              <a:t>CLO4</a:t>
            </a:r>
            <a:r>
              <a:rPr lang="en-US" sz="2000" b="1" dirty="0" smtClean="0"/>
              <a:t>: </a:t>
            </a:r>
            <a:r>
              <a:rPr lang="en-US" sz="2000" dirty="0" smtClean="0"/>
              <a:t>To possess an ability to explore physical systems by setting up experiments, collecting and analyzing data, identifying sources of uncertainty, and interpreting their results in terms of the fundamental principles and concepts of electronics.</a:t>
            </a:r>
          </a:p>
          <a:p>
            <a:pPr marL="457200" lvl="0" indent="-228600" algn="l" rtl="0">
              <a:lnSpc>
                <a:spcPct val="100000"/>
              </a:lnSpc>
              <a:spcBef>
                <a:spcPts val="360"/>
              </a:spcBef>
              <a:spcAft>
                <a:spcPts val="0"/>
              </a:spcAft>
              <a:buClr>
                <a:schemeClr val="dk1"/>
              </a:buClr>
              <a:buSzPts val="1800"/>
              <a:buNone/>
            </a:pPr>
            <a:endParaRPr/>
          </a:p>
        </p:txBody>
      </p:sp>
      <p:sp>
        <p:nvSpPr>
          <p:cNvPr id="82" name="Google Shape;8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
        <p:nvSpPr>
          <p:cNvPr id="83" name="Google Shape;8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E4BF-87D0-40B0-A11E-FC43AD5DA3F5}"/>
              </a:ext>
            </a:extLst>
          </p:cNvPr>
          <p:cNvSpPr>
            <a:spLocks noGrp="1"/>
          </p:cNvSpPr>
          <p:nvPr>
            <p:ph type="title"/>
          </p:nvPr>
        </p:nvSpPr>
        <p:spPr/>
        <p:txBody>
          <a:bodyPr/>
          <a:lstStyle/>
          <a:p>
            <a:r>
              <a:rPr lang="en-IN" sz="3600" dirty="0">
                <a:solidFill>
                  <a:schemeClr val="bg1"/>
                </a:solidFill>
              </a:rPr>
              <a:t>SYLLABUS</a:t>
            </a:r>
          </a:p>
        </p:txBody>
      </p:sp>
      <p:sp>
        <p:nvSpPr>
          <p:cNvPr id="3" name="Content Placeholder 2">
            <a:extLst>
              <a:ext uri="{FF2B5EF4-FFF2-40B4-BE49-F238E27FC236}">
                <a16:creationId xmlns:a16="http://schemas.microsoft.com/office/drawing/2014/main" id="{F3C2A0B6-9D25-40BD-8C5E-65430AE8BA00}"/>
              </a:ext>
            </a:extLst>
          </p:cNvPr>
          <p:cNvSpPr>
            <a:spLocks noGrp="1"/>
          </p:cNvSpPr>
          <p:nvPr>
            <p:ph idx="1"/>
          </p:nvPr>
        </p:nvSpPr>
        <p:spPr>
          <a:xfrm>
            <a:off x="457200" y="1371600"/>
            <a:ext cx="8528180" cy="4525963"/>
          </a:xfrm>
        </p:spPr>
        <p:txBody>
          <a:bodyPr/>
          <a:lstStyle/>
          <a:p>
            <a:pPr>
              <a:lnSpc>
                <a:spcPct val="200000"/>
              </a:lnSpc>
            </a:pPr>
            <a:r>
              <a:rPr lang="en-IN" dirty="0" smtClean="0">
                <a:solidFill>
                  <a:srgbClr val="FF0000"/>
                </a:solidFill>
              </a:rPr>
              <a:t>Unit-1: Semiconductor Diodes and Applications </a:t>
            </a:r>
          </a:p>
          <a:p>
            <a:pPr>
              <a:lnSpc>
                <a:spcPct val="200000"/>
              </a:lnSpc>
            </a:pPr>
            <a:r>
              <a:rPr lang="en-IN" dirty="0" smtClean="0">
                <a:solidFill>
                  <a:srgbClr val="FF0000"/>
                </a:solidFill>
              </a:rPr>
              <a:t>Unit-2: Transistors and Applications </a:t>
            </a:r>
          </a:p>
          <a:p>
            <a:pPr>
              <a:lnSpc>
                <a:spcPct val="200000"/>
              </a:lnSpc>
            </a:pPr>
            <a:r>
              <a:rPr lang="en-US" dirty="0" smtClean="0">
                <a:solidFill>
                  <a:srgbClr val="FF0000"/>
                </a:solidFill>
              </a:rPr>
              <a:t>Unit 3: Number Systems and Logic Gates </a:t>
            </a:r>
          </a:p>
          <a:p>
            <a:pPr>
              <a:lnSpc>
                <a:spcPct val="200000"/>
              </a:lnSpc>
            </a:pPr>
            <a:r>
              <a:rPr lang="en-IN" dirty="0" smtClean="0">
                <a:solidFill>
                  <a:srgbClr val="FF0000"/>
                </a:solidFill>
              </a:rPr>
              <a:t>Unit-4: Digital Circuits </a:t>
            </a:r>
          </a:p>
        </p:txBody>
      </p:sp>
      <p:sp>
        <p:nvSpPr>
          <p:cNvPr id="4" name="Footer Placeholder 3">
            <a:extLst>
              <a:ext uri="{FF2B5EF4-FFF2-40B4-BE49-F238E27FC236}">
                <a16:creationId xmlns:a16="http://schemas.microsoft.com/office/drawing/2014/main" id="{6FF39F6D-28B9-4E3F-ADE3-B8CD8112E08B}"/>
              </a:ext>
            </a:extLst>
          </p:cNvPr>
          <p:cNvSpPr>
            <a:spLocks noGrp="1"/>
          </p:cNvSpPr>
          <p:nvPr>
            <p:ph type="ftr" sz="quarter" idx="11"/>
          </p:nvPr>
        </p:nvSpPr>
        <p:spPr/>
        <p:txBody>
          <a:bodyPr/>
          <a:lstStyle/>
          <a:p>
            <a:pPr>
              <a:defRPr/>
            </a:pPr>
            <a:r>
              <a:rPr lang="en-US" smtClean="0"/>
              <a:t>Basic Electronics</a:t>
            </a:r>
            <a:endParaRPr lang="en-US"/>
          </a:p>
        </p:txBody>
      </p:sp>
      <p:sp>
        <p:nvSpPr>
          <p:cNvPr id="5" name="Slide Number Placeholder 4">
            <a:extLst>
              <a:ext uri="{FF2B5EF4-FFF2-40B4-BE49-F238E27FC236}">
                <a16:creationId xmlns:a16="http://schemas.microsoft.com/office/drawing/2014/main" id="{471DAF59-734B-4BE1-9736-1D628A61FCED}"/>
              </a:ext>
            </a:extLst>
          </p:cNvPr>
          <p:cNvSpPr>
            <a:spLocks noGrp="1"/>
          </p:cNvSpPr>
          <p:nvPr>
            <p:ph type="sldNum" sz="quarter" idx="12"/>
          </p:nvPr>
        </p:nvSpPr>
        <p:spPr/>
        <p:txBody>
          <a:bodyPr/>
          <a:lstStyle/>
          <a:p>
            <a:pPr>
              <a:defRPr/>
            </a:pPr>
            <a:fld id="{41418F56-9C56-488E-85A8-9A7B2684F870}" type="slidenum">
              <a:rPr lang="en-US" altLang="en-US" smtClean="0"/>
              <a:pPr>
                <a:defRPr/>
              </a:pPr>
              <a:t>6</a:t>
            </a:fld>
            <a:endParaRPr lang="en-US" altLang="en-US"/>
          </a:p>
        </p:txBody>
      </p:sp>
    </p:spTree>
    <p:extLst>
      <p:ext uri="{BB962C8B-B14F-4D97-AF65-F5344CB8AC3E}">
        <p14:creationId xmlns:p14="http://schemas.microsoft.com/office/powerpoint/2010/main" val="337714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7AAD-B6E2-4CB7-BA28-394B99295E09}"/>
              </a:ext>
            </a:extLst>
          </p:cNvPr>
          <p:cNvSpPr>
            <a:spLocks noGrp="1"/>
          </p:cNvSpPr>
          <p:nvPr>
            <p:ph type="title"/>
          </p:nvPr>
        </p:nvSpPr>
        <p:spPr>
          <a:xfrm>
            <a:off x="685800" y="0"/>
            <a:ext cx="5791200" cy="838200"/>
          </a:xfrm>
        </p:spPr>
        <p:txBody>
          <a:bodyPr/>
          <a:lstStyle/>
          <a:p>
            <a:pPr algn="l"/>
            <a:r>
              <a:rPr lang="en-US" sz="2800" b="1" dirty="0">
                <a:solidFill>
                  <a:schemeClr val="bg1"/>
                </a:solidFill>
              </a:rPr>
              <a:t>Recommended Books</a:t>
            </a:r>
            <a:endParaRPr lang="en-IN" sz="2800" b="1" dirty="0">
              <a:solidFill>
                <a:schemeClr val="bg1"/>
              </a:solidFill>
            </a:endParaRPr>
          </a:p>
        </p:txBody>
      </p:sp>
      <p:sp>
        <p:nvSpPr>
          <p:cNvPr id="3" name="Content Placeholder 2">
            <a:extLst>
              <a:ext uri="{FF2B5EF4-FFF2-40B4-BE49-F238E27FC236}">
                <a16:creationId xmlns:a16="http://schemas.microsoft.com/office/drawing/2014/main" id="{5D35B283-64C9-4AEC-943C-5483C2638A2E}"/>
              </a:ext>
            </a:extLst>
          </p:cNvPr>
          <p:cNvSpPr>
            <a:spLocks noGrp="1"/>
          </p:cNvSpPr>
          <p:nvPr>
            <p:ph idx="1"/>
          </p:nvPr>
        </p:nvSpPr>
        <p:spPr>
          <a:xfrm>
            <a:off x="-606490" y="1010817"/>
            <a:ext cx="9629192" cy="4038600"/>
          </a:xfrm>
        </p:spPr>
        <p:txBody>
          <a:bodyPr/>
          <a:lstStyle/>
          <a:p>
            <a:pPr marL="914400" marR="452755" lvl="2" indent="0" algn="just">
              <a:lnSpc>
                <a:spcPct val="150000"/>
              </a:lnSpc>
              <a:spcBef>
                <a:spcPts val="10"/>
              </a:spcBef>
              <a:buSzPts val="1000"/>
              <a:buNone/>
              <a:tabLst>
                <a:tab pos="850265" algn="l"/>
                <a:tab pos="850900" algn="l"/>
              </a:tabLst>
            </a:pPr>
            <a:r>
              <a:rPr lang="en-US" sz="2000" dirty="0" smtClean="0">
                <a:solidFill>
                  <a:srgbClr val="FF0000"/>
                </a:solidFill>
              </a:rPr>
              <a:t>B1:</a:t>
            </a:r>
            <a:r>
              <a:rPr lang="en-US" sz="2000" dirty="0" smtClean="0"/>
              <a:t>  Basic Electronics and Linear Circuits by N. N </a:t>
            </a:r>
            <a:r>
              <a:rPr lang="en-US" sz="2000" dirty="0" err="1" smtClean="0"/>
              <a:t>Bhargava</a:t>
            </a:r>
            <a:r>
              <a:rPr lang="en-US" sz="2000" dirty="0" smtClean="0"/>
              <a:t>, D.C         </a:t>
            </a:r>
            <a:r>
              <a:rPr lang="en-US" sz="2000" dirty="0" err="1" smtClean="0"/>
              <a:t>Kulshreshtha</a:t>
            </a:r>
            <a:r>
              <a:rPr lang="en-US" sz="2000" dirty="0" smtClean="0"/>
              <a:t>, S. C Gupta; McGraw Hill Publications, Second Edition, 2013. </a:t>
            </a:r>
          </a:p>
          <a:p>
            <a:pPr marL="914400" marR="452755" lvl="2" indent="0" algn="just">
              <a:lnSpc>
                <a:spcPct val="150000"/>
              </a:lnSpc>
              <a:spcBef>
                <a:spcPts val="10"/>
              </a:spcBef>
              <a:buSzPts val="1000"/>
              <a:buNone/>
              <a:tabLst>
                <a:tab pos="850265" algn="l"/>
                <a:tab pos="850900" algn="l"/>
              </a:tabLst>
            </a:pPr>
            <a:r>
              <a:rPr lang="en-US" sz="2000" dirty="0" smtClean="0">
                <a:solidFill>
                  <a:srgbClr val="FF0000"/>
                </a:solidFill>
              </a:rPr>
              <a:t>B2: </a:t>
            </a:r>
            <a:r>
              <a:rPr lang="en-US" sz="2000" dirty="0" smtClean="0"/>
              <a:t>Basic Electrical and Electronics Engineering by R. </a:t>
            </a:r>
            <a:r>
              <a:rPr lang="en-US" sz="2000" dirty="0" err="1" smtClean="0"/>
              <a:t>Muthusubramanian</a:t>
            </a:r>
            <a:r>
              <a:rPr lang="en-US" sz="2000" dirty="0" smtClean="0"/>
              <a:t>, S. </a:t>
            </a:r>
            <a:r>
              <a:rPr lang="en-US" sz="2000" dirty="0" err="1" smtClean="0"/>
              <a:t>Sahlivahanan</a:t>
            </a:r>
            <a:r>
              <a:rPr lang="en-US" sz="2000" dirty="0" smtClean="0"/>
              <a:t> McGraw Hill, First Edition, 2010.</a:t>
            </a:r>
          </a:p>
          <a:p>
            <a:pPr marL="914400" marR="452755" lvl="2" indent="0" algn="just">
              <a:lnSpc>
                <a:spcPct val="150000"/>
              </a:lnSpc>
              <a:spcBef>
                <a:spcPts val="10"/>
              </a:spcBef>
              <a:buSzPts val="1000"/>
              <a:buNone/>
              <a:tabLst>
                <a:tab pos="850265" algn="l"/>
                <a:tab pos="850900" algn="l"/>
              </a:tabLst>
            </a:pPr>
            <a:r>
              <a:rPr lang="en-US" sz="2000" dirty="0" smtClean="0">
                <a:solidFill>
                  <a:srgbClr val="FF0000"/>
                </a:solidFill>
              </a:rPr>
              <a:t>B3:  </a:t>
            </a:r>
            <a:r>
              <a:rPr lang="en-US" sz="2000" dirty="0" smtClean="0"/>
              <a:t>Basic Electronics by D. P. Kothari, I. J. </a:t>
            </a:r>
            <a:r>
              <a:rPr lang="en-US" sz="2000" dirty="0" err="1" smtClean="0"/>
              <a:t>Nagrath</a:t>
            </a:r>
            <a:r>
              <a:rPr lang="en-US" sz="2000" dirty="0" smtClean="0"/>
              <a:t>, McGraw Hill, Second Edition, 2014.</a:t>
            </a:r>
          </a:p>
          <a:p>
            <a:pPr marL="914400" marR="452755" lvl="2" indent="0" algn="just">
              <a:lnSpc>
                <a:spcPct val="150000"/>
              </a:lnSpc>
              <a:spcBef>
                <a:spcPts val="10"/>
              </a:spcBef>
              <a:buSzPts val="1000"/>
              <a:buNone/>
              <a:tabLst>
                <a:tab pos="850265" algn="l"/>
                <a:tab pos="850900" algn="l"/>
              </a:tabLst>
            </a:pPr>
            <a:r>
              <a:rPr lang="en-US" sz="2000" dirty="0" smtClean="0">
                <a:solidFill>
                  <a:srgbClr val="FF0000"/>
                </a:solidFill>
              </a:rPr>
              <a:t>B4: </a:t>
            </a:r>
            <a:r>
              <a:rPr lang="en-US" sz="2000" dirty="0" smtClean="0"/>
              <a:t>Solid State Electronic Devices by D. K. Bhattacharya, </a:t>
            </a:r>
            <a:r>
              <a:rPr lang="en-US" sz="2000" dirty="0" err="1" smtClean="0"/>
              <a:t>Rajnish</a:t>
            </a:r>
            <a:r>
              <a:rPr lang="en-US" sz="2000" dirty="0" smtClean="0"/>
              <a:t> Sharma, Oxford University Press, Second Edition, 2013. </a:t>
            </a:r>
          </a:p>
          <a:p>
            <a:pPr marL="914400" marR="452755" lvl="2" indent="0" algn="just">
              <a:lnSpc>
                <a:spcPct val="150000"/>
              </a:lnSpc>
              <a:spcBef>
                <a:spcPts val="10"/>
              </a:spcBef>
              <a:buSzPts val="1000"/>
              <a:buNone/>
              <a:tabLst>
                <a:tab pos="850265" algn="l"/>
                <a:tab pos="850900" algn="l"/>
              </a:tabLst>
            </a:pPr>
            <a:r>
              <a:rPr lang="en-US" sz="2000" dirty="0" smtClean="0">
                <a:solidFill>
                  <a:srgbClr val="FF0000"/>
                </a:solidFill>
              </a:rPr>
              <a:t>B5: </a:t>
            </a:r>
            <a:r>
              <a:rPr lang="en-US" sz="2000" dirty="0" smtClean="0"/>
              <a:t>Electronic Principles by Albert </a:t>
            </a:r>
            <a:r>
              <a:rPr lang="en-US" sz="2000" dirty="0" err="1" smtClean="0"/>
              <a:t>Malvino</a:t>
            </a:r>
            <a:r>
              <a:rPr lang="en-US" sz="2000" dirty="0" smtClean="0"/>
              <a:t>, David J. Bates, </a:t>
            </a:r>
            <a:r>
              <a:rPr lang="en-US" sz="2000" dirty="0" err="1" smtClean="0"/>
              <a:t>Mcgraw</a:t>
            </a:r>
            <a:r>
              <a:rPr lang="en-US" sz="2000" dirty="0" smtClean="0"/>
              <a:t> Hill Education, Seventh Edition, 2007.</a:t>
            </a:r>
          </a:p>
          <a:p>
            <a:pPr marL="914400" lvl="2" indent="0">
              <a:buSzPts val="1000"/>
              <a:buNone/>
              <a:tabLst>
                <a:tab pos="850265" algn="l"/>
                <a:tab pos="850900" algn="l"/>
              </a:tabLst>
            </a:pPr>
            <a:endParaRPr lang="en-IN" sz="2000" dirty="0"/>
          </a:p>
          <a:p>
            <a:pPr marL="914400" marR="452755" lvl="2" indent="0">
              <a:spcBef>
                <a:spcPts val="10"/>
              </a:spcBef>
              <a:spcAft>
                <a:spcPts val="0"/>
              </a:spcAft>
              <a:buSzPts val="1000"/>
              <a:buNone/>
              <a:tabLst>
                <a:tab pos="850265" algn="l"/>
                <a:tab pos="850900" algn="l"/>
              </a:tabLst>
            </a:pPr>
            <a:endParaRPr lang="en-US" sz="2000" dirty="0"/>
          </a:p>
          <a:p>
            <a:pPr marL="914400" marR="452755" lvl="2" indent="0">
              <a:spcBef>
                <a:spcPts val="10"/>
              </a:spcBef>
              <a:spcAft>
                <a:spcPts val="0"/>
              </a:spcAft>
              <a:buSzPts val="1000"/>
              <a:buNone/>
              <a:tabLst>
                <a:tab pos="850265" algn="l"/>
                <a:tab pos="850900" algn="l"/>
              </a:tabLst>
            </a:pPr>
            <a:endParaRPr lang="en-IN" sz="2000" dirty="0"/>
          </a:p>
          <a:p>
            <a:endParaRPr lang="en-IN" sz="2000" dirty="0"/>
          </a:p>
        </p:txBody>
      </p:sp>
      <p:sp>
        <p:nvSpPr>
          <p:cNvPr id="4" name="Footer Placeholder 3">
            <a:extLst>
              <a:ext uri="{FF2B5EF4-FFF2-40B4-BE49-F238E27FC236}">
                <a16:creationId xmlns:a16="http://schemas.microsoft.com/office/drawing/2014/main" id="{7D7C55B4-D4F8-47F2-934E-535FF0EB8907}"/>
              </a:ext>
            </a:extLst>
          </p:cNvPr>
          <p:cNvSpPr>
            <a:spLocks noGrp="1"/>
          </p:cNvSpPr>
          <p:nvPr>
            <p:ph type="ftr" sz="quarter" idx="11"/>
          </p:nvPr>
        </p:nvSpPr>
        <p:spPr/>
        <p:txBody>
          <a:bodyPr/>
          <a:lstStyle/>
          <a:p>
            <a:pPr>
              <a:defRPr/>
            </a:pPr>
            <a:r>
              <a:rPr lang="en-US" smtClean="0"/>
              <a:t>Basic Electronics</a:t>
            </a:r>
            <a:endParaRPr lang="en-US" dirty="0"/>
          </a:p>
        </p:txBody>
      </p:sp>
      <p:sp>
        <p:nvSpPr>
          <p:cNvPr id="5" name="Slide Number Placeholder 4">
            <a:extLst>
              <a:ext uri="{FF2B5EF4-FFF2-40B4-BE49-F238E27FC236}">
                <a16:creationId xmlns:a16="http://schemas.microsoft.com/office/drawing/2014/main" id="{57119F86-65C6-4EDF-BBC2-AD4D03EA6AEA}"/>
              </a:ext>
            </a:extLst>
          </p:cNvPr>
          <p:cNvSpPr>
            <a:spLocks noGrp="1"/>
          </p:cNvSpPr>
          <p:nvPr>
            <p:ph type="sldNum" sz="quarter" idx="12"/>
          </p:nvPr>
        </p:nvSpPr>
        <p:spPr/>
        <p:txBody>
          <a:bodyPr/>
          <a:lstStyle/>
          <a:p>
            <a:pPr>
              <a:defRPr/>
            </a:pPr>
            <a:fld id="{41418F56-9C56-488E-85A8-9A7B2684F870}" type="slidenum">
              <a:rPr lang="en-US" altLang="en-US" smtClean="0"/>
              <a:pPr>
                <a:defRPr/>
              </a:pPr>
              <a:t>7</a:t>
            </a:fld>
            <a:endParaRPr lang="en-US" altLang="en-US" dirty="0"/>
          </a:p>
        </p:txBody>
      </p:sp>
    </p:spTree>
    <p:extLst>
      <p:ext uri="{BB962C8B-B14F-4D97-AF65-F5344CB8AC3E}">
        <p14:creationId xmlns:p14="http://schemas.microsoft.com/office/powerpoint/2010/main" val="236143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55" y="233270"/>
            <a:ext cx="8341567" cy="838200"/>
          </a:xfrm>
        </p:spPr>
        <p:txBody>
          <a:bodyPr/>
          <a:lstStyle/>
          <a:p>
            <a:r>
              <a:rPr lang="en-US" b="1" dirty="0" smtClean="0"/>
              <a:t>Unit-1: </a:t>
            </a:r>
            <a:br>
              <a:rPr lang="en-US" b="1" dirty="0" smtClean="0"/>
            </a:br>
            <a:r>
              <a:rPr lang="en-US" b="1" dirty="0" smtClean="0"/>
              <a:t>Semiconductor Diodes and Applications </a:t>
            </a:r>
            <a:r>
              <a:rPr lang="en-US" dirty="0" smtClean="0"/>
              <a:t/>
            </a:r>
            <a:br>
              <a:rPr lang="en-US" dirty="0" smtClean="0"/>
            </a:br>
            <a:endParaRPr lang="en-US" dirty="0"/>
          </a:p>
        </p:txBody>
      </p:sp>
      <p:sp>
        <p:nvSpPr>
          <p:cNvPr id="3" name="Text Placeholder 2"/>
          <p:cNvSpPr>
            <a:spLocks noGrp="1"/>
          </p:cNvSpPr>
          <p:nvPr>
            <p:ph type="body" idx="1"/>
          </p:nvPr>
        </p:nvSpPr>
        <p:spPr>
          <a:xfrm>
            <a:off x="0" y="1371600"/>
            <a:ext cx="8873412" cy="4525963"/>
          </a:xfrm>
        </p:spPr>
        <p:txBody>
          <a:bodyPr/>
          <a:lstStyle/>
          <a:p>
            <a:pPr algn="just">
              <a:lnSpc>
                <a:spcPct val="150000"/>
              </a:lnSpc>
            </a:pPr>
            <a:r>
              <a:rPr lang="en-US" sz="2000" dirty="0" smtClean="0">
                <a:solidFill>
                  <a:srgbClr val="FF0000"/>
                </a:solidFill>
              </a:rPr>
              <a:t>Introduction to Electronics, </a:t>
            </a:r>
            <a:r>
              <a:rPr lang="en-IN" sz="2000" dirty="0" smtClean="0">
                <a:solidFill>
                  <a:srgbClr val="FF0000"/>
                </a:solidFill>
              </a:rPr>
              <a:t>Familiarization with basic electronic components and measuring instruments.</a:t>
            </a:r>
            <a:endParaRPr lang="en-US" sz="2000" dirty="0" smtClean="0">
              <a:solidFill>
                <a:srgbClr val="FF0000"/>
              </a:solidFill>
            </a:endParaRPr>
          </a:p>
          <a:p>
            <a:pPr algn="just">
              <a:lnSpc>
                <a:spcPct val="150000"/>
              </a:lnSpc>
            </a:pPr>
            <a:r>
              <a:rPr lang="en-US" sz="2000" dirty="0" smtClean="0">
                <a:solidFill>
                  <a:schemeClr val="tx1"/>
                </a:solidFill>
              </a:rPr>
              <a:t>Semiconductor Theory, Review of PN junction operation,  Forward and Reverse V-I Characteristics of PN-Junction Diode.</a:t>
            </a:r>
          </a:p>
          <a:p>
            <a:pPr algn="just">
              <a:lnSpc>
                <a:spcPct val="150000"/>
              </a:lnSpc>
            </a:pPr>
            <a:r>
              <a:rPr lang="en-US" sz="2000" dirty="0" smtClean="0">
                <a:solidFill>
                  <a:schemeClr val="tx1"/>
                </a:solidFill>
              </a:rPr>
              <a:t>Use of Diodes in Rectifiers, Half Wave, Full Wave-Centre-tap and Bridge Rectifier (Circuit diagram, Waveforms, RMS value, DC value and Peak value, PIV, Ripple Factor, Efficiency).</a:t>
            </a:r>
          </a:p>
          <a:p>
            <a:pPr algn="just">
              <a:lnSpc>
                <a:spcPct val="150000"/>
              </a:lnSpc>
            </a:pPr>
            <a:r>
              <a:rPr lang="en-US" sz="2000" dirty="0" err="1" smtClean="0">
                <a:solidFill>
                  <a:schemeClr val="tx1"/>
                </a:solidFill>
              </a:rPr>
              <a:t>Zener</a:t>
            </a:r>
            <a:r>
              <a:rPr lang="en-US" sz="2000" dirty="0" smtClean="0">
                <a:solidFill>
                  <a:schemeClr val="tx1"/>
                </a:solidFill>
              </a:rPr>
              <a:t> diode and its application as Voltage Regulator, </a:t>
            </a:r>
          </a:p>
          <a:p>
            <a:pPr algn="just">
              <a:lnSpc>
                <a:spcPct val="150000"/>
              </a:lnSpc>
            </a:pPr>
            <a:r>
              <a:rPr lang="en-US" sz="2000" dirty="0" smtClean="0">
                <a:solidFill>
                  <a:schemeClr val="tx1"/>
                </a:solidFill>
              </a:rPr>
              <a:t>Special Purpose Diodes: Light Emitting Diode (LED), Photodiode.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Footer Placeholder 4"/>
          <p:cNvSpPr>
            <a:spLocks noGrp="1"/>
          </p:cNvSpPr>
          <p:nvPr>
            <p:ph type="ftr" idx="11"/>
          </p:nvPr>
        </p:nvSpPr>
        <p:spPr/>
        <p:txBody>
          <a:bodyPr/>
          <a:lstStyle/>
          <a:p>
            <a:r>
              <a:rPr lang="en-US" smtClean="0"/>
              <a:t>Basic Electronics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p:nvPr/>
        </p:nvSpPr>
        <p:spPr>
          <a:xfrm>
            <a:off x="838200" y="1752600"/>
            <a:ext cx="7239000" cy="19812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1400" b="0" i="0" u="none" strike="noStrike" cap="none">
              <a:solidFill>
                <a:srgbClr val="000000"/>
              </a:solidFill>
              <a:latin typeface="Arial"/>
              <a:ea typeface="Arial"/>
              <a:cs typeface="Arial"/>
              <a:sym typeface="Arial"/>
            </a:endParaRPr>
          </a:p>
          <a:p>
            <a:pPr lvl="0" algn="ctr">
              <a:buSzPts val="3200"/>
            </a:pPr>
            <a:r>
              <a:rPr lang="en-US" sz="3200" b="1" dirty="0" smtClean="0">
                <a:solidFill>
                  <a:srgbClr val="FF0000"/>
                </a:solidFill>
                <a:latin typeface="Calibri"/>
                <a:ea typeface="Calibri"/>
                <a:cs typeface="Calibri"/>
                <a:sym typeface="Calibri"/>
              </a:rPr>
              <a:t>Introduction to Electronics, </a:t>
            </a:r>
          </a:p>
          <a:p>
            <a:pPr lvl="0" algn="ctr">
              <a:buSzPts val="3200"/>
            </a:pPr>
            <a:r>
              <a:rPr lang="en-US" sz="3200" b="1" dirty="0" smtClean="0">
                <a:solidFill>
                  <a:srgbClr val="FF0000"/>
                </a:solidFill>
                <a:latin typeface="Calibri"/>
                <a:ea typeface="Calibri"/>
                <a:cs typeface="Calibri"/>
                <a:sym typeface="Calibri"/>
              </a:rPr>
              <a:t>Familiarization with basic electronic components and measuring instruments.</a:t>
            </a:r>
          </a:p>
        </p:txBody>
      </p:sp>
      <p:sp>
        <p:nvSpPr>
          <p:cNvPr id="42" name="Google Shape;4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43" name="Google Shape;4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Basic Electronics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1041</Words>
  <Application>Microsoft Office PowerPoint</Application>
  <PresentationFormat>On-screen Show (4:3)</PresentationFormat>
  <Paragraphs>195</Paragraphs>
  <Slides>39</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MS PGothic</vt:lpstr>
      <vt:lpstr>Arial</vt:lpstr>
      <vt:lpstr>Calibri</vt:lpstr>
      <vt:lpstr>Office Theme</vt:lpstr>
      <vt:lpstr>PowerPoint Presentation</vt:lpstr>
      <vt:lpstr>PowerPoint Presentation</vt:lpstr>
      <vt:lpstr>Scope &amp; Objectives of the Course: </vt:lpstr>
      <vt:lpstr>The main objectives of the course are: </vt:lpstr>
      <vt:lpstr>Course Learning Outcome: </vt:lpstr>
      <vt:lpstr>SYLLABUS</vt:lpstr>
      <vt:lpstr>Recommended Books</vt:lpstr>
      <vt:lpstr>Unit-1:  Semiconductor Diodes and Applications  </vt:lpstr>
      <vt:lpstr>PowerPoint Presentation</vt:lpstr>
      <vt:lpstr>Resistor</vt:lpstr>
      <vt:lpstr>PowerPoint Presentation</vt:lpstr>
      <vt:lpstr>Types of Resistors</vt:lpstr>
      <vt:lpstr>Reading value of Fixed Resistor</vt:lpstr>
      <vt:lpstr>Reading value of Resistor</vt:lpstr>
      <vt:lpstr>Reading Value:Step 1</vt:lpstr>
      <vt:lpstr>Reading Value:Step 2</vt:lpstr>
      <vt:lpstr>Reading Value :Step 3 </vt:lpstr>
      <vt:lpstr>Reading Value : Step 4 </vt:lpstr>
      <vt:lpstr>Reading Value : Step 5 </vt:lpstr>
      <vt:lpstr>Tolerance </vt:lpstr>
      <vt:lpstr>Tolerance </vt:lpstr>
      <vt:lpstr>Mnemonic to Remember </vt:lpstr>
      <vt:lpstr>Find the color code for given resistors.</vt:lpstr>
      <vt:lpstr>Variable Resistor</vt:lpstr>
      <vt:lpstr>Variable Resistor</vt:lpstr>
      <vt:lpstr>Variable Resistor</vt:lpstr>
      <vt:lpstr>Capacitor</vt:lpstr>
      <vt:lpstr>Types of Capacitor  and how to read its value</vt:lpstr>
      <vt:lpstr>Polyester capacitor</vt:lpstr>
      <vt:lpstr>PN diode</vt:lpstr>
      <vt:lpstr>Transistor</vt:lpstr>
      <vt:lpstr>Multimeter</vt:lpstr>
      <vt:lpstr>Measuring Resistance using Multimeter</vt:lpstr>
      <vt:lpstr>Measuring capacitance using Multimeter </vt:lpstr>
      <vt:lpstr>Checking Diode using Multimeter</vt:lpstr>
      <vt:lpstr>Checking transistor using Multimeter</vt:lpstr>
      <vt:lpstr>check NPN Transistor using Multimeter</vt:lpstr>
      <vt:lpstr>check NPN Transistor using Multimeter</vt:lpstr>
      <vt:lpstr>Checking transistor using Multimeter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yeatesh sABHarwal</cp:lastModifiedBy>
  <cp:revision>11</cp:revision>
  <dcterms:created xsi:type="dcterms:W3CDTF">2010-04-09T07:36:15Z</dcterms:created>
  <dcterms:modified xsi:type="dcterms:W3CDTF">2022-10-29T17:19:52Z</dcterms:modified>
</cp:coreProperties>
</file>