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63" r:id="rId9"/>
    <p:sldId id="273" r:id="rId10"/>
    <p:sldId id="265" r:id="rId11"/>
    <p:sldId id="266" r:id="rId12"/>
    <p:sldId id="267" r:id="rId13"/>
    <p:sldId id="268" r:id="rId14"/>
    <p:sldId id="269" r:id="rId15"/>
    <p:sldId id="277" r:id="rId16"/>
    <p:sldId id="275" r:id="rId17"/>
    <p:sldId id="272" r:id="rId18"/>
    <p:sldId id="271" r:id="rId19"/>
    <p:sldId id="278" r:id="rId20"/>
    <p:sldId id="276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3728E-A1F9-41FB-949E-7A5198608813}" v="6" dt="2017-07-02T06:31:19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2746-612B-409F-81B6-121CA27B2125}" type="datetimeFigureOut">
              <a:rPr lang="en-US"/>
              <a:t>7/2/2017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4DFA6-9929-49C3-A1B9-5416939412E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74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21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80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00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3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49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7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26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7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47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58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18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6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6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7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8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3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74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18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DFA6-9929-49C3-A1B9-5416939412E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6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4.1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4.1/BLU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Programming-a-HTTP-Server-on-ESP-8266-12E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laboutcircuits.com/projects/how-to-make-an-interactive-tcp-server-nodemcu-on-the-esp8266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odemcu.com/index_e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doit.am/CH341SER.zi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duino.esp8266.com/stable/package_esp8266com_index.json" TargetMode="External"/><Relationship Id="rId4" Type="http://schemas.openxmlformats.org/officeDocument/2006/relationships/hyperlink" Target="https://www.arduino.cc/en/Main/OldSoftwareReleases#previou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782060497"/>
              </p:ext>
            </p:extLst>
          </p:nvPr>
        </p:nvSpPr>
        <p:spPr/>
        <p:txBody>
          <a:bodyPr/>
          <a:lstStyle/>
          <a:p>
            <a:r>
              <a:rPr lang="en-US"/>
              <a:t>Esp8266</a:t>
            </a:r>
            <a:br>
              <a:rPr lang="en-US">
                <a:latin typeface="+mj-ea"/>
                <a:cs typeface="+mj-ea"/>
              </a:rPr>
            </a:br>
            <a:r>
              <a:rPr lang="en-US" err="1"/>
              <a:t>nodemcu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419114057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workshop by </a:t>
            </a:r>
            <a:r>
              <a:rPr lang="en-US" err="1"/>
              <a:t>harleen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091257084"/>
              </p:ext>
            </p:extLst>
          </p:nvPr>
        </p:nvSpPr>
        <p:spPr/>
        <p:txBody>
          <a:bodyPr/>
          <a:lstStyle/>
          <a:p>
            <a:r>
              <a:rPr lang="en-US"/>
              <a:t>Get &amp; post: server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343847337"/>
              </p:ext>
            </p:extLst>
          </p:nvPr>
        </p:nvSpPr>
        <p:spPr>
          <a:xfrm>
            <a:off x="1141413" y="1839829"/>
            <a:ext cx="9906000" cy="458795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>
                <a:solidFill>
                  <a:srgbClr val="FFFFFF"/>
                </a:solidFill>
              </a:rPr>
              <a:t>GET</a:t>
            </a:r>
            <a:endParaRPr lang="en-US">
              <a:solidFill>
                <a:srgbClr val="FFFFFF"/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</a:rPr>
              <a:t>Safe &amp; Idempotent</a:t>
            </a:r>
            <a:endParaRPr>
              <a:solidFill>
                <a:srgbClr val="FFFFFF"/>
              </a:solidFill>
            </a:endParaRPr>
          </a:p>
          <a:p>
            <a:pPr lvl="2">
              <a:buChar char="○"/>
            </a:pPr>
            <a:r>
              <a:rPr lang="en-US">
                <a:solidFill>
                  <a:srgbClr val="FFFFFF"/>
                </a:solidFill>
              </a:rPr>
              <a:t>Same parameters = same results (regardless of number of repeated times)</a:t>
            </a:r>
            <a:endParaRPr>
              <a:solidFill>
                <a:srgbClr val="FFFFFF"/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</a:rPr>
              <a:t>Retrieve info</a:t>
            </a:r>
            <a:endParaRPr>
              <a:solidFill>
                <a:srgbClr val="FFFFFF"/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</a:rPr>
              <a:t>Retrieve an address with an ID of 1:</a:t>
            </a:r>
            <a:endParaRPr>
              <a:solidFill>
                <a:srgbClr val="FFFFFF"/>
              </a:solidFill>
            </a:endParaRPr>
          </a:p>
          <a:p>
            <a:pPr lvl="2">
              <a:buChar char="○"/>
            </a:pPr>
            <a:r>
              <a:rPr lang="en-US">
                <a:solidFill>
                  <a:srgbClr val="FFFFFF"/>
                </a:solidFill>
              </a:rPr>
              <a:t>GET /address/1</a:t>
            </a:r>
            <a:endParaRPr>
              <a:solidFill>
                <a:srgbClr val="FFFFFF"/>
              </a:solidFill>
            </a:endParaRPr>
          </a:p>
          <a:p>
            <a:pPr>
              <a:buChar char="○"/>
            </a:pPr>
            <a:r>
              <a:rPr lang="en-US" b="1">
                <a:solidFill>
                  <a:srgbClr val="FFFFFF"/>
                </a:solidFill>
              </a:rPr>
              <a:t>POST</a:t>
            </a:r>
            <a:endParaRPr>
              <a:solidFill>
                <a:srgbClr val="FFFFFF"/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</a:rPr>
              <a:t>Request that URI does something with provided entity</a:t>
            </a:r>
            <a:endParaRPr>
              <a:solidFill>
                <a:srgbClr val="FFFFFF"/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</a:rPr>
              <a:t>Used to create new mostly</a:t>
            </a:r>
            <a:endParaRPr>
              <a:solidFill>
                <a:srgbClr val="FFFFFF"/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</a:rPr>
              <a:t>Create new address:</a:t>
            </a:r>
            <a:endParaRPr>
              <a:solidFill>
                <a:srgbClr val="FFFFFF"/>
              </a:solidFill>
            </a:endParaRPr>
          </a:p>
          <a:p>
            <a:pPr lvl="2">
              <a:buChar char="○"/>
            </a:pPr>
            <a:r>
              <a:rPr lang="en-US">
                <a:solidFill>
                  <a:srgbClr val="FFFFFF"/>
                </a:solidFill>
              </a:rPr>
              <a:t>POST /address</a:t>
            </a:r>
            <a:endParaRPr>
              <a:solidFill>
                <a:srgbClr val="FFFFFF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96919478"/>
              </p:ext>
            </p:extLst>
          </p:nvPr>
        </p:nvSpPr>
        <p:spPr/>
        <p:txBody>
          <a:bodyPr/>
          <a:lstStyle/>
          <a:p>
            <a:r>
              <a:rPr lang="en-US"/>
              <a:t>Hosting a server on your </a:t>
            </a:r>
            <a:r>
              <a:rPr lang="en-US" err="1"/>
              <a:t>esp</a:t>
            </a:r>
            <a:r>
              <a:rPr lang="en-US"/>
              <a:t>:</a:t>
            </a:r>
            <a:br>
              <a:rPr lang="en-US">
                <a:latin typeface="+mj-ea"/>
                <a:cs typeface="+mj-ea"/>
              </a:rPr>
            </a:br>
            <a:r>
              <a:rPr lang="en-US"/>
              <a:t> boilerplate code</a:t>
            </a:r>
            <a:endParaRPr lang="en-US" err="1"/>
          </a:p>
        </p:txBody>
      </p:sp>
      <p:pic>
        <p:nvPicPr>
          <p:cNvPr id="7" name="Picture 7" descr="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3975" y="2352675"/>
            <a:ext cx="9661539" cy="27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1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111012736"/>
              </p:ext>
            </p:extLst>
          </p:nvPr>
        </p:nvSpPr>
        <p:spPr/>
        <p:txBody>
          <a:bodyPr/>
          <a:lstStyle/>
          <a:p>
            <a:r>
              <a:rPr lang="en-US"/>
              <a:t>Connect to your server!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74075683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Open the "</a:t>
            </a:r>
            <a:r>
              <a:rPr lang="en-US" i="1">
                <a:solidFill>
                  <a:srgbClr val="000000"/>
                </a:solidFill>
              </a:rPr>
              <a:t>Connect to network</a:t>
            </a:r>
            <a:r>
              <a:rPr lang="en-US">
                <a:solidFill>
                  <a:srgbClr val="000000"/>
                </a:solidFill>
              </a:rPr>
              <a:t>" window. You should see your server with SSID "</a:t>
            </a:r>
            <a:r>
              <a:rPr lang="en-US" i="1" err="1">
                <a:solidFill>
                  <a:srgbClr val="000000"/>
                </a:solidFill>
              </a:rPr>
              <a:t>Hello_IOT</a:t>
            </a:r>
            <a:r>
              <a:rPr lang="en-US">
                <a:solidFill>
                  <a:srgbClr val="000000"/>
                </a:solidFill>
              </a:rPr>
              <a:t>" in the list. Select the </a:t>
            </a:r>
            <a:r>
              <a:rPr lang="en-US" err="1">
                <a:solidFill>
                  <a:srgbClr val="000000"/>
                </a:solidFill>
              </a:rPr>
              <a:t>Hello_IOT</a:t>
            </a:r>
            <a:r>
              <a:rPr lang="en-US">
                <a:solidFill>
                  <a:srgbClr val="000000"/>
                </a:solidFill>
              </a:rPr>
              <a:t> network, provide the </a:t>
            </a:r>
            <a:r>
              <a:rPr lang="en-US" i="1">
                <a:solidFill>
                  <a:srgbClr val="000000"/>
                </a:solidFill>
              </a:rPr>
              <a:t>password/passphrase</a:t>
            </a:r>
            <a:r>
              <a:rPr lang="en-US">
                <a:solidFill>
                  <a:srgbClr val="000000"/>
                </a:solidFill>
              </a:rPr>
              <a:t> and save it.</a:t>
            </a:r>
          </a:p>
        </p:txBody>
      </p:sp>
    </p:spTree>
    <p:extLst>
      <p:ext uri="{BB962C8B-B14F-4D97-AF65-F5344CB8AC3E}">
        <p14:creationId xmlns:p14="http://schemas.microsoft.com/office/powerpoint/2010/main" val="283305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548540562"/>
              </p:ext>
            </p:extLst>
          </p:nvPr>
        </p:nvSpPr>
        <p:spPr>
          <a:xfrm>
            <a:off x="1228725" y="-219075"/>
            <a:ext cx="9905998" cy="1478570"/>
          </a:xfrm>
        </p:spPr>
        <p:txBody>
          <a:bodyPr/>
          <a:lstStyle/>
          <a:p>
            <a:r>
              <a:rPr lang="en-US"/>
              <a:t>Get server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296548609"/>
              </p:ext>
            </p:extLst>
          </p:nvPr>
        </p:nvSpPr>
        <p:spPr>
          <a:xfrm>
            <a:off x="1141413" y="1246188"/>
            <a:ext cx="9906000" cy="7068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solidFill>
                  <a:srgbClr val="FFFFFF"/>
                </a:solidFill>
                <a:latin typeface="Exo"/>
              </a:rPr>
              <a:t>Add the following code to the end of the setup() function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17" y="2057400"/>
            <a:ext cx="11694961" cy="33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9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164212530"/>
              </p:ext>
            </p:extLst>
          </p:nvPr>
        </p:nvSpPr>
        <p:spPr>
          <a:xfrm>
            <a:off x="1141412" y="-352425"/>
            <a:ext cx="9905998" cy="1478570"/>
          </a:xfrm>
        </p:spPr>
        <p:txBody>
          <a:bodyPr/>
          <a:lstStyle/>
          <a:p>
            <a:r>
              <a:rPr lang="en-US"/>
              <a:t>Talk to your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618752679"/>
              </p:ext>
            </p:extLst>
          </p:nvPr>
        </p:nvSpPr>
        <p:spPr>
          <a:xfrm>
            <a:off x="1141413" y="835025"/>
            <a:ext cx="9906000" cy="54575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>
                <a:solidFill>
                  <a:srgbClr val="FFFFFF"/>
                </a:solidFill>
              </a:rPr>
              <a:t>Enter the following code within the loop() function:</a:t>
            </a:r>
          </a:p>
          <a:p>
            <a:pPr>
              <a:buNone/>
            </a:pPr>
            <a:endParaRPr lang="en-US">
              <a:solidFill>
                <a:srgbClr val="FFFFFF"/>
              </a:solidFill>
            </a:endParaRPr>
          </a:p>
          <a:p>
            <a:pPr>
              <a:buNone/>
            </a:pPr>
            <a:endParaRPr lang="en-US">
              <a:solidFill>
                <a:srgbClr val="FFFFFF"/>
              </a:solidFill>
            </a:endParaRPr>
          </a:p>
          <a:p>
            <a:pPr>
              <a:buNone/>
            </a:pPr>
            <a:endParaRPr lang="en-US">
              <a:solidFill>
                <a:srgbClr val="FFFFFF"/>
              </a:solidFill>
            </a:endParaRPr>
          </a:p>
          <a:p>
            <a:pPr>
              <a:buNone/>
            </a:pPr>
            <a:endParaRPr lang="en-US">
              <a:solidFill>
                <a:srgbClr val="FFFFFF"/>
              </a:solidFill>
            </a:endParaRPr>
          </a:p>
          <a:p>
            <a:pPr>
              <a:buNone/>
            </a:pPr>
            <a:endParaRPr lang="en-US">
              <a:solidFill>
                <a:srgbClr val="FFFFFF"/>
              </a:solidFill>
            </a:endParaRPr>
          </a:p>
          <a:p>
            <a:pPr>
              <a:buNone/>
            </a:pPr>
            <a:endParaRPr lang="en-US">
              <a:solidFill>
                <a:srgbClr val="FFFFFF"/>
              </a:solidFill>
            </a:endParaRPr>
          </a:p>
          <a:p>
            <a:pPr>
              <a:buNone/>
            </a:pPr>
            <a:r>
              <a:rPr lang="en-US">
                <a:solidFill>
                  <a:srgbClr val="FFFFFF"/>
                </a:solidFill>
              </a:rPr>
              <a:t>Compile and load to the ESP8266-E12.</a:t>
            </a:r>
            <a:endParaRPr>
              <a:solidFill>
                <a:srgbClr val="FFFFFF"/>
              </a:solidFill>
            </a:endParaRPr>
          </a:p>
          <a:p>
            <a:pPr>
              <a:buNone/>
            </a:pPr>
            <a:r>
              <a:rPr lang="en-US">
                <a:solidFill>
                  <a:srgbClr val="FFFFFF"/>
                </a:solidFill>
              </a:rPr>
              <a:t>Open a browser window and enter </a:t>
            </a:r>
            <a:r>
              <a:rPr lang="en-US" u="sng">
                <a:solidFill>
                  <a:srgbClr val="FFFFFF"/>
                </a:solidFill>
                <a:hlinkClick r:id="rId3"/>
              </a:rPr>
              <a:t>http://192.168.4.1 </a:t>
            </a:r>
            <a:r>
              <a:rPr lang="en-US">
                <a:solidFill>
                  <a:srgbClr val="FFFFFF"/>
                </a:solidFill>
              </a:rPr>
              <a:t>and </a:t>
            </a:r>
            <a:r>
              <a:rPr lang="en-US" err="1">
                <a:solidFill>
                  <a:srgbClr val="FFFFFF"/>
                </a:solidFill>
              </a:rPr>
              <a:t>and</a:t>
            </a:r>
            <a:r>
              <a:rPr lang="en-US">
                <a:solidFill>
                  <a:srgbClr val="FFFFFF"/>
                </a:solidFill>
              </a:rPr>
              <a:t> hit enter.</a:t>
            </a:r>
            <a:endParaRPr>
              <a:solidFill>
                <a:srgbClr val="FFFFFF"/>
              </a:solidFill>
            </a:endParaRPr>
          </a:p>
          <a:p>
            <a:pPr>
              <a:buNone/>
            </a:pPr>
            <a:r>
              <a:rPr lang="en-US">
                <a:solidFill>
                  <a:srgbClr val="FFFFFF"/>
                </a:solidFill>
              </a:rPr>
              <a:t>Observe your Monitor window to check for a connection.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" name="Picture 4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1409700"/>
            <a:ext cx="8437227" cy="31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4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219325"/>
            <a:ext cx="9537254" cy="36887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24400" y="3193211"/>
            <a:ext cx="2743200" cy="457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sp>
        <p:nvSpPr>
          <p:cNvPr id="5" name="TextBox 4"/>
          <p:cNvSpPr txBox="1"/>
          <p:nvPr>
            <p:extLst>
              <p:ext uri="{D42A27DB-BD31-4B8C-83A1-F6EECF244321}">
                <p14:modId xmlns:p14="http://schemas.microsoft.com/office/powerpoint/2010/main" val="2151691439"/>
              </p:ext>
            </p:extLst>
          </p:nvPr>
        </p:nvSpPr>
        <p:spPr>
          <a:xfrm>
            <a:off x="1076325" y="676275"/>
            <a:ext cx="9287021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Add this to the end of the loop so you can read what the browser is sending you!</a:t>
            </a:r>
          </a:p>
        </p:txBody>
      </p:sp>
    </p:spTree>
    <p:extLst>
      <p:ext uri="{BB962C8B-B14F-4D97-AF65-F5344CB8AC3E}">
        <p14:creationId xmlns:p14="http://schemas.microsoft.com/office/powerpoint/2010/main" val="188529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44388096"/>
              </p:ext>
            </p:extLst>
          </p:nvPr>
        </p:nvSpPr>
        <p:spPr/>
        <p:txBody>
          <a:bodyPr/>
          <a:lstStyle/>
          <a:p>
            <a:r>
              <a:rPr lang="en-US"/>
              <a:t>Controlling led via web browser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924050"/>
            <a:ext cx="7750854" cy="455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99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995414694"/>
              </p:ext>
            </p:extLst>
          </p:nvPr>
        </p:nvSpPr>
        <p:spPr>
          <a:xfrm>
            <a:off x="1724025" y="2638425"/>
            <a:ext cx="4252913" cy="6287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solidFill>
                  <a:srgbClr val="FFFFFF"/>
                </a:solidFill>
              </a:rPr>
              <a:t>Add to bottom of program:</a:t>
            </a:r>
          </a:p>
        </p:txBody>
      </p:sp>
      <p:sp>
        <p:nvSpPr>
          <p:cNvPr id="5" name="Content Placeholder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2925702130"/>
              </p:ext>
            </p:extLst>
          </p:nvPr>
        </p:nvSpPr>
        <p:spPr>
          <a:xfrm>
            <a:off x="1724025" y="104775"/>
            <a:ext cx="3978275" cy="683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>
                <a:solidFill>
                  <a:srgbClr val="FFFFFF"/>
                </a:solidFill>
              </a:rPr>
              <a:t>Add to top of program:</a:t>
            </a:r>
          </a:p>
        </p:txBody>
      </p:sp>
      <p:pic>
        <p:nvPicPr>
          <p:cNvPr id="2" name="Picture 3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619125"/>
            <a:ext cx="8199879" cy="1764975"/>
          </a:xfrm>
          <a:prstGeom prst="rect">
            <a:avLst/>
          </a:prstGeom>
        </p:spPr>
      </p:pic>
      <p:pic>
        <p:nvPicPr>
          <p:cNvPr id="8" name="Picture 8" descr="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225" y="3495675"/>
            <a:ext cx="5552463" cy="301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4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342449136"/>
              </p:ext>
            </p:extLst>
          </p:nvPr>
        </p:nvSpPr>
        <p:spPr>
          <a:xfrm>
            <a:off x="1876425" y="114300"/>
            <a:ext cx="7619364" cy="722883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solidFill>
                  <a:srgbClr val="FFFFFF"/>
                </a:solidFill>
              </a:rPr>
              <a:t>At bottom of setup() function add: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None/>
            </a:pPr>
            <a:endParaRPr lang="en-US">
              <a:solidFill>
                <a:srgbClr val="FFFFFF"/>
              </a:solidFill>
            </a:endParaRPr>
          </a:p>
          <a:p>
            <a:pPr>
              <a:buNone/>
            </a:pPr>
            <a:br>
              <a:rPr lang="en-US">
                <a:latin typeface="+mn-ea"/>
                <a:cs typeface="+mn-ea"/>
              </a:rPr>
            </a:b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3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1343025"/>
            <a:ext cx="8465471" cy="369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0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04775"/>
            <a:ext cx="8203820" cy="64029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307134371"/>
              </p:ext>
            </p:extLst>
          </p:nvPr>
        </p:nvSpPr>
        <p:spPr>
          <a:xfrm>
            <a:off x="5282242" y="180975"/>
            <a:ext cx="4287398" cy="568325"/>
          </a:xfr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Add to bottom of loop() function:</a:t>
            </a:r>
          </a:p>
        </p:txBody>
      </p:sp>
    </p:spTree>
    <p:extLst>
      <p:ext uri="{BB962C8B-B14F-4D97-AF65-F5344CB8AC3E}">
        <p14:creationId xmlns:p14="http://schemas.microsoft.com/office/powerpoint/2010/main" val="16307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16923088"/>
              </p:ext>
            </p:extLst>
          </p:nvPr>
        </p:nvSpPr>
        <p:spPr/>
        <p:txBody>
          <a:bodyPr/>
          <a:lstStyle/>
          <a:p>
            <a:r>
              <a:rPr lang="en-US"/>
              <a:t>The internet: A VERY quick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548476341"/>
              </p:ext>
            </p:extLst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Global network of computers</a:t>
            </a:r>
          </a:p>
          <a:p>
            <a:r>
              <a:rPr lang="en-US"/>
              <a:t>Each computer connected to the internet </a:t>
            </a:r>
            <a:r>
              <a:rPr lang="en-US" i="1"/>
              <a:t>must</a:t>
            </a:r>
            <a:r>
              <a:rPr lang="en-US"/>
              <a:t> have it's own</a:t>
            </a:r>
            <a:r>
              <a:rPr lang="en-US">
                <a:solidFill>
                  <a:srgbClr val="C00000"/>
                </a:solidFill>
              </a:rPr>
              <a:t> unique IP address</a:t>
            </a:r>
          </a:p>
          <a:p>
            <a:pPr lvl="1"/>
            <a:r>
              <a:rPr lang="en-US"/>
              <a:t>IP = internet protocol</a:t>
            </a:r>
          </a:p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9573" y="4381500"/>
            <a:ext cx="1599955" cy="14542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72987" y="4514850"/>
            <a:ext cx="1349619" cy="11912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72987" y="5838825"/>
            <a:ext cx="1349375" cy="2546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9573" y="6086475"/>
            <a:ext cx="1612900" cy="1506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62147" y="4333875"/>
            <a:ext cx="1599955" cy="14542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95561" y="4467225"/>
            <a:ext cx="1349619" cy="11912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95561" y="5791200"/>
            <a:ext cx="1349375" cy="2546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62147" y="6038850"/>
            <a:ext cx="1612900" cy="1506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>
            <p:extLst>
              <p:ext uri="{D42A27DB-BD31-4B8C-83A1-F6EECF244321}">
                <p14:modId xmlns:p14="http://schemas.microsoft.com/office/powerpoint/2010/main" val="3891057717"/>
              </p:ext>
            </p:extLst>
          </p:nvPr>
        </p:nvSpPr>
        <p:spPr>
          <a:xfrm>
            <a:off x="4928064" y="4419600"/>
            <a:ext cx="2457449" cy="1454866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The </a:t>
            </a:r>
            <a:endParaRPr lang="en-US" err="1">
              <a:solidFill>
                <a:srgbClr val="000000"/>
              </a:solidFill>
            </a:endParaRPr>
          </a:p>
          <a:p>
            <a:pPr algn="ctr"/>
            <a:r>
              <a:rPr lang="en-US">
                <a:solidFill>
                  <a:srgbClr val="000000"/>
                </a:solidFill>
              </a:rPr>
              <a:t>Internet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80365" y="5240094"/>
            <a:ext cx="1758461" cy="48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7080479" y="5094953"/>
            <a:ext cx="1468315" cy="48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44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317992099"/>
              </p:ext>
            </p:extLst>
          </p:nvPr>
        </p:nvSpPr>
        <p:spPr>
          <a:xfrm>
            <a:off x="1141413" y="54929"/>
            <a:ext cx="9906000" cy="5736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solidFill>
                  <a:srgbClr val="333333"/>
                </a:solidFill>
              </a:rPr>
              <a:t>In the address bar of your browse type the following URL:</a:t>
            </a:r>
            <a:endParaRPr lang="en-US"/>
          </a:p>
          <a:p>
            <a:pPr>
              <a:buNone/>
            </a:pPr>
            <a:r>
              <a:rPr lang="en-US" i="1" u="sng">
                <a:solidFill>
                  <a:srgbClr val="E86C00"/>
                </a:solidFill>
              </a:rPr>
              <a:t>http://192.168.4.1/RED</a:t>
            </a:r>
            <a:endParaRPr/>
          </a:p>
          <a:p>
            <a:pPr>
              <a:buNone/>
            </a:pPr>
            <a:r>
              <a:rPr lang="en-US">
                <a:solidFill>
                  <a:srgbClr val="333333"/>
                </a:solidFill>
              </a:rPr>
              <a:t>The LED on the ESP8266-E12 will turn RED.</a:t>
            </a:r>
            <a:endParaRPr/>
          </a:p>
          <a:p>
            <a:pPr>
              <a:buNone/>
            </a:pPr>
            <a:r>
              <a:rPr lang="en-US">
                <a:solidFill>
                  <a:srgbClr val="333333"/>
                </a:solidFill>
              </a:rPr>
              <a:t>Then type the following URL: </a:t>
            </a:r>
            <a:endParaRPr/>
          </a:p>
          <a:p>
            <a:pPr>
              <a:buNone/>
            </a:pPr>
            <a:r>
              <a:rPr lang="en-US" i="1" u="sng">
                <a:solidFill>
                  <a:srgbClr val="E86C00"/>
                </a:solidFill>
              </a:rPr>
              <a:t>http://192.168.4.1/GREEN</a:t>
            </a:r>
            <a:endParaRPr/>
          </a:p>
          <a:p>
            <a:pPr>
              <a:buNone/>
            </a:pPr>
            <a:r>
              <a:rPr lang="en-US">
                <a:solidFill>
                  <a:srgbClr val="333333"/>
                </a:solidFill>
              </a:rPr>
              <a:t>The LED on the ESP8266-E12 will turn GREEN.</a:t>
            </a:r>
          </a:p>
          <a:p>
            <a:pPr>
              <a:buNone/>
            </a:pPr>
            <a:r>
              <a:rPr lang="en-US">
                <a:solidFill>
                  <a:srgbClr val="333333"/>
                </a:solidFill>
              </a:rPr>
              <a:t>Then type the following URL: </a:t>
            </a:r>
            <a:endParaRPr lang="en-US"/>
          </a:p>
          <a:p>
            <a:pPr>
              <a:buNone/>
            </a:pPr>
            <a:r>
              <a:rPr lang="en-US" i="1" u="sng">
                <a:solidFill>
                  <a:srgbClr val="E86C00"/>
                </a:solidFill>
                <a:hlinkClick r:id="rId3"/>
              </a:rPr>
              <a:t>http://192.168.4.1/BLUE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333333"/>
                </a:solidFill>
              </a:rPr>
              <a:t>The LED on the ESP8266-E12 will turn BLUE.</a:t>
            </a:r>
            <a:endParaRPr/>
          </a:p>
          <a:p>
            <a:pPr>
              <a:buNone/>
            </a:pP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60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824409326"/>
              </p:ext>
            </p:extLst>
          </p:nvPr>
        </p:nvSpPr>
        <p:spPr>
          <a:xfrm>
            <a:off x="1143000" y="-409575"/>
            <a:ext cx="9905998" cy="1478570"/>
          </a:xfrm>
        </p:spPr>
        <p:txBody>
          <a:bodyPr/>
          <a:lstStyle/>
          <a:p>
            <a:r>
              <a:rPr lang="en-US"/>
              <a:t>MAKING YOUR OWN HTML PAGE</a:t>
            </a:r>
          </a:p>
        </p:txBody>
      </p:sp>
      <p:pic>
        <p:nvPicPr>
          <p:cNvPr id="4" name="Picture 4" descr="9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9175" y="638175"/>
            <a:ext cx="10255702" cy="58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1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" name="Rectangle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4" descr="basicrgb.png"/>
          <p:cNvPicPr>
            <a:picLocks noChangeAspect="1"/>
          </p:cNvPicPr>
          <p:nvPr/>
        </p:nvPicPr>
        <p:blipFill rotWithShape="1">
          <a:blip r:embed="rId4"/>
          <a:srcRect t="11332" r="-2" b="3389"/>
          <a:stretch/>
        </p:blipFill>
        <p:spPr>
          <a:xfrm>
            <a:off x="0" y="14377"/>
            <a:ext cx="7558541" cy="6857990"/>
          </a:xfrm>
          <a:prstGeom prst="rect">
            <a:avLst/>
          </a:prstGeom>
        </p:spPr>
      </p:pic>
      <p:grpSp>
        <p:nvGrpSpPr>
          <p:cNvPr id="17" name="Group 1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8" name="Rectangle 17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20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4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57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727647914"/>
              </p:ext>
            </p:extLst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MORE RGB COLOURS!</a:t>
            </a:r>
          </a:p>
        </p:txBody>
      </p:sp>
    </p:spTree>
    <p:extLst>
      <p:ext uri="{BB962C8B-B14F-4D97-AF65-F5344CB8AC3E}">
        <p14:creationId xmlns:p14="http://schemas.microsoft.com/office/powerpoint/2010/main" val="1805370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00385849"/>
              </p:ext>
            </p:extLst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73673218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solidFill>
                  <a:srgbClr val="666666"/>
                </a:solidFill>
              </a:rPr>
              <a:t>HTTP Server activity:</a:t>
            </a:r>
            <a:endParaRPr lang="en-US"/>
          </a:p>
          <a:p>
            <a:pPr>
              <a:buNone/>
            </a:pPr>
            <a:r>
              <a:rPr lang="en-US" u="sng">
                <a:solidFill>
                  <a:srgbClr val="DB4437"/>
                </a:solidFill>
                <a:hlinkClick r:id="rId3"/>
              </a:rPr>
              <a:t>http://www.instructables.com/id/Programming-a-HTTP-Server-on-ESP-8266-12E/</a:t>
            </a:r>
            <a:endParaRPr/>
          </a:p>
          <a:p>
            <a:pPr>
              <a:buNone/>
            </a:pPr>
            <a:r>
              <a:rPr lang="en-US">
                <a:solidFill>
                  <a:srgbClr val="666666"/>
                </a:solidFill>
              </a:rPr>
              <a:t>Slightly more intermediate version of above activity:</a:t>
            </a:r>
            <a:endParaRPr/>
          </a:p>
          <a:p>
            <a:pPr>
              <a:buNone/>
            </a:pPr>
            <a:r>
              <a:rPr lang="en-US" u="sng">
                <a:solidFill>
                  <a:srgbClr val="DB4437"/>
                </a:solidFill>
                <a:hlinkClick r:id="rId4"/>
              </a:rPr>
              <a:t>https://www.allaboutcircuits.com/projects/how-to-make-an-interactive-tcp-server-nodemcu-on-the-esp8266/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646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875652552"/>
              </p:ext>
            </p:extLst>
          </p:nvPr>
        </p:nvSpPr>
        <p:spPr/>
        <p:txBody>
          <a:bodyPr/>
          <a:lstStyle/>
          <a:p>
            <a:r>
              <a:rPr lang="en-US"/>
              <a:t>Why the hype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254459451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Self contained system on chip</a:t>
            </a:r>
          </a:p>
          <a:p>
            <a:r>
              <a:rPr lang="en-US"/>
              <a:t>Connect projects to </a:t>
            </a:r>
            <a:r>
              <a:rPr lang="en-US" err="1"/>
              <a:t>wifi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417" y="3590925"/>
            <a:ext cx="1905000" cy="216217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887" y="1123950"/>
            <a:ext cx="1793631" cy="14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11712506"/>
              </p:ext>
            </p:extLst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err="1"/>
              <a:t>arduino</a:t>
            </a:r>
            <a:r>
              <a:rPr lang="en-US"/>
              <a:t> killer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614852540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SDK released </a:t>
            </a:r>
          </a:p>
          <a:p>
            <a:pPr lvl="1"/>
            <a:r>
              <a:rPr lang="en-US"/>
              <a:t>No need for external microcontroller</a:t>
            </a:r>
          </a:p>
          <a:p>
            <a:r>
              <a:rPr lang="en-US"/>
              <a:t>Open source</a:t>
            </a:r>
          </a:p>
          <a:p>
            <a:r>
              <a:rPr lang="en-US" u="sng">
                <a:solidFill>
                  <a:srgbClr val="DB4437"/>
                </a:solidFill>
                <a:hlinkClick r:id="rId3"/>
              </a:rPr>
              <a:t>http://nodemcu.com/index_en.html</a:t>
            </a:r>
            <a:r>
              <a:rPr lang="en-US"/>
              <a:t> </a:t>
            </a:r>
          </a:p>
          <a:p>
            <a:pPr lvl="1"/>
            <a:r>
              <a:rPr lang="en-US"/>
              <a:t>Example code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6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570023879"/>
              </p:ext>
            </p:extLst>
          </p:nvPr>
        </p:nvSpPr>
        <p:spPr/>
        <p:txBody>
          <a:bodyPr/>
          <a:lstStyle/>
          <a:p>
            <a:r>
              <a:rPr lang="en-US" err="1"/>
              <a:t>configuartion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254363697"/>
              </p:ext>
            </p:extLst>
          </p:nvPr>
        </p:nvSpPr>
        <p:spPr>
          <a:xfrm>
            <a:off x="1141413" y="2249488"/>
            <a:ext cx="9906000" cy="398990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1. Download its driver from this link </a:t>
            </a:r>
            <a:r>
              <a:rPr lang="en-US" u="sng">
                <a:solidFill>
                  <a:srgbClr val="FFFFFF"/>
                </a:solidFill>
                <a:hlinkClick r:id="rId3"/>
              </a:rPr>
              <a:t>CH341SER.zip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2. Download </a:t>
            </a:r>
            <a:r>
              <a:rPr lang="en-US" u="sng">
                <a:solidFill>
                  <a:srgbClr val="FFFFFF"/>
                </a:solidFill>
                <a:hlinkClick r:id="rId4"/>
              </a:rPr>
              <a:t>Arduino IDE</a:t>
            </a:r>
            <a:r>
              <a:rPr lang="en-US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3. Start Arduino and open Preferences window.</a:t>
            </a:r>
            <a:endParaRPr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4. Enter </a:t>
            </a:r>
            <a:r>
              <a:rPr lang="en-US" u="sng">
                <a:solidFill>
                  <a:srgbClr val="FFFFFF"/>
                </a:solidFill>
                <a:hlinkClick r:id="rId5"/>
              </a:rPr>
              <a:t>http://arduino.esp8266.com/stable/package_esp8266com_index.json</a:t>
            </a:r>
            <a:r>
              <a:rPr lang="en-US">
                <a:solidFill>
                  <a:srgbClr val="FFFFFF"/>
                </a:solidFill>
              </a:rPr>
              <a:t> into Additional Board Manager URLs field.</a:t>
            </a:r>
            <a:endParaRPr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5. Open Boards Manager from Tools </a:t>
            </a:r>
            <a:endParaRPr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6. Enter esp8266 intro the search field to install ESP8266 platform</a:t>
            </a:r>
            <a:endParaRPr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7. Go to Tools &gt; Board menu, then select your ESP8266 board.</a:t>
            </a:r>
            <a:endParaRPr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8. Go to Tools &gt; </a:t>
            </a:r>
            <a:r>
              <a:rPr lang="en-US" err="1">
                <a:solidFill>
                  <a:srgbClr val="FFFFFF"/>
                </a:solidFill>
              </a:rPr>
              <a:t>Port.Connect</a:t>
            </a:r>
            <a:r>
              <a:rPr lang="en-US">
                <a:solidFill>
                  <a:srgbClr val="FFFFFF"/>
                </a:solidFill>
              </a:rPr>
              <a:t> your ESP</a:t>
            </a:r>
            <a:endParaRPr>
              <a:solidFill>
                <a:srgbClr val="FFFFFF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8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rcRect t="3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5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bg1">
                  <a:shade val="88000"/>
                  <a:hueMod val="106000"/>
                  <a:satMod val="140000"/>
                  <a:lumMod val="54000"/>
                </a:schemeClr>
                <a:schemeClr val="bg1">
                  <a:tint val="98000"/>
                  <a:hueMod val="90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9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2" name="Group 5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53" name="Rectangle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6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oemcu_bb.jpg"/>
          <p:cNvPicPr>
            <a:picLocks noChangeAspect="1"/>
          </p:cNvPicPr>
          <p:nvPr/>
        </p:nvPicPr>
        <p:blipFill rotWithShape="1">
          <a:blip r:embed="rId5"/>
          <a:srcRect r="1507" b="1"/>
          <a:stretch/>
        </p:blipFill>
        <p:spPr>
          <a:xfrm>
            <a:off x="965201" y="965200"/>
            <a:ext cx="10253130" cy="486664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92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801100685"/>
              </p:ext>
            </p:extLst>
          </p:nvPr>
        </p:nvSpPr>
        <p:spPr>
          <a:xfrm>
            <a:off x="1200818" y="47625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/>
              <a:t>Exercise 1:</a:t>
            </a:r>
            <a:br>
              <a:rPr lang="en-US"/>
            </a:br>
            <a:r>
              <a:rPr lang="en-US"/>
              <a:t>connect to school </a:t>
            </a:r>
            <a:r>
              <a:rPr lang="en-US" err="1"/>
              <a:t>wifi</a:t>
            </a:r>
            <a:r>
              <a:rPr lang="en-US"/>
              <a:t> and print </a:t>
            </a:r>
            <a:r>
              <a:rPr lang="en-US" err="1"/>
              <a:t>ip</a:t>
            </a:r>
            <a:r>
              <a:rPr lang="en-US"/>
              <a:t> address</a:t>
            </a:r>
          </a:p>
        </p:txBody>
      </p:sp>
      <p:pic>
        <p:nvPicPr>
          <p:cNvPr id="3" name="Picture 4" descr="ip_set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209800"/>
            <a:ext cx="9502891" cy="238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7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y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0300" y="400050"/>
            <a:ext cx="7376282" cy="59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74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Circuit</vt:lpstr>
      <vt:lpstr>Esp8266 nodemcu</vt:lpstr>
      <vt:lpstr>The internet: A VERY quick summary</vt:lpstr>
      <vt:lpstr>Why the hype</vt:lpstr>
      <vt:lpstr>The arduino killer</vt:lpstr>
      <vt:lpstr>configuartion</vt:lpstr>
      <vt:lpstr>PowerPoint Presentation</vt:lpstr>
      <vt:lpstr>PowerPoint Presentation</vt:lpstr>
      <vt:lpstr>Exercise 1: connect to school wifi and print ip address</vt:lpstr>
      <vt:lpstr>PowerPoint Presentation</vt:lpstr>
      <vt:lpstr>Get &amp; post: server requests</vt:lpstr>
      <vt:lpstr>Hosting a server on your esp:  boilerplate code</vt:lpstr>
      <vt:lpstr>Connect to your server!</vt:lpstr>
      <vt:lpstr>Get server information</vt:lpstr>
      <vt:lpstr>Talk to your server</vt:lpstr>
      <vt:lpstr>PowerPoint Presentation</vt:lpstr>
      <vt:lpstr>Controlling led via web browser</vt:lpstr>
      <vt:lpstr>PowerPoint Presentation</vt:lpstr>
      <vt:lpstr>PowerPoint Presentation</vt:lpstr>
      <vt:lpstr>PowerPoint Presentation</vt:lpstr>
      <vt:lpstr>PowerPoint Presentation</vt:lpstr>
      <vt:lpstr>MAKING YOUR OWN HTML PAGE</vt:lpstr>
      <vt:lpstr>MORE RGB COLOURS!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Esp8266 nodemcu</dc:title>
  <cp:revision>1</cp:revision>
  <dcterms:modified xsi:type="dcterms:W3CDTF">2017-07-02T16:42:38Z</dcterms:modified>
</cp:coreProperties>
</file>