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65" r:id="rId10"/>
    <p:sldId id="2146847063" r:id="rId11"/>
    <p:sldId id="267" r:id="rId12"/>
    <p:sldId id="2146847064" r:id="rId13"/>
    <p:sldId id="2146847066"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84195"/>
            <a:ext cx="9144000" cy="977778"/>
          </a:xfrm>
        </p:spPr>
        <p:txBody>
          <a:bodyPr>
            <a:normAutofit fontScale="90000"/>
          </a:bodyPr>
          <a:lstStyle/>
          <a:p>
            <a:pPr algn="ctr"/>
            <a:r>
              <a:rPr lang="en-US" b="1" cap="none" dirty="0">
                <a:solidFill>
                  <a:schemeClr val="accent1"/>
                </a:solidFill>
                <a:latin typeface="Times New Roman" panose="02020603050405020304" pitchFamily="18" charset="0"/>
                <a:cs typeface="Times New Roman" panose="02020603050405020304" pitchFamily="18" charset="0"/>
              </a:rPr>
              <a:t>Agentic AI: Research Assistant </a:t>
            </a:r>
            <a:br>
              <a:rPr lang="en-US" b="1" cap="none" dirty="0">
                <a:solidFill>
                  <a:schemeClr val="accent1"/>
                </a:solidFill>
                <a:latin typeface="Times New Roman" panose="02020603050405020304" pitchFamily="18" charset="0"/>
                <a:cs typeface="Times New Roman" panose="02020603050405020304" pitchFamily="18" charset="0"/>
              </a:rPr>
            </a:br>
            <a:r>
              <a:rPr lang="en-US" b="1" cap="none" dirty="0">
                <a:solidFill>
                  <a:schemeClr val="accent1"/>
                </a:solidFill>
                <a:latin typeface="Times New Roman" panose="02020603050405020304" pitchFamily="18" charset="0"/>
                <a:cs typeface="Times New Roman" panose="02020603050405020304" pitchFamily="18" charset="0"/>
              </a:rPr>
              <a:t>using IBM </a:t>
            </a:r>
            <a:r>
              <a:rPr lang="en-US" b="1" cap="none" dirty="0" err="1">
                <a:solidFill>
                  <a:schemeClr val="accent1"/>
                </a:solidFill>
                <a:latin typeface="Times New Roman" panose="02020603050405020304" pitchFamily="18" charset="0"/>
                <a:cs typeface="Times New Roman" panose="02020603050405020304" pitchFamily="18" charset="0"/>
              </a:rPr>
              <a:t>Watsonx</a:t>
            </a:r>
            <a:endParaRPr lang="en-US" b="1" cap="none"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9174480" y="4352685"/>
            <a:ext cx="3017520" cy="1323439"/>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r>
              <a:rPr lang="en-US" sz="2000" b="1" i="1" dirty="0">
                <a:solidFill>
                  <a:schemeClr val="bg1"/>
                </a:solidFill>
                <a:latin typeface="Times New Roman" panose="02020603050405020304" pitchFamily="18" charset="0"/>
                <a:cs typeface="Times New Roman" panose="02020603050405020304" pitchFamily="18" charset="0"/>
              </a:rPr>
              <a:t>Harleen Kaur</a:t>
            </a:r>
          </a:p>
          <a:p>
            <a:r>
              <a:rPr lang="en-US" sz="2000" b="1" dirty="0">
                <a:solidFill>
                  <a:schemeClr val="bg1"/>
                </a:solidFill>
                <a:latin typeface="Times New Roman" panose="02020603050405020304" pitchFamily="18" charset="0"/>
                <a:cs typeface="Times New Roman" panose="02020603050405020304" pitchFamily="18" charset="0"/>
              </a:rPr>
              <a:t>IIT Roorkee</a:t>
            </a:r>
          </a:p>
          <a:p>
            <a:r>
              <a:rPr lang="en-US" sz="2000" b="1" dirty="0" err="1">
                <a:solidFill>
                  <a:schemeClr val="bg1"/>
                </a:solidFill>
                <a:latin typeface="Times New Roman" panose="02020603050405020304" pitchFamily="18" charset="0"/>
                <a:cs typeface="Times New Roman" panose="02020603050405020304" pitchFamily="18" charset="0"/>
              </a:rPr>
              <a:t>M.Tech</a:t>
            </a:r>
            <a:r>
              <a:rPr lang="en-US" sz="2000" b="1" dirty="0">
                <a:solidFill>
                  <a:schemeClr val="bg1"/>
                </a:solidFill>
                <a:latin typeface="Times New Roman" panose="02020603050405020304" pitchFamily="18" charset="0"/>
                <a:cs typeface="Times New Roman" panose="02020603050405020304" pitchFamily="18" charset="0"/>
              </a:rPr>
              <a: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A237E-8156-8520-6FAB-ED33724BE2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1A7317-290C-D466-EE24-778965CE9BE1}"/>
              </a:ext>
            </a:extLst>
          </p:cNvPr>
          <p:cNvSpPr>
            <a:spLocks noGrp="1"/>
          </p:cNvSpPr>
          <p:nvPr>
            <p:ph type="title"/>
          </p:nvPr>
        </p:nvSpPr>
        <p:spPr>
          <a:xfrm>
            <a:off x="379061" y="66365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36BF070-ED4E-F383-1662-C5D2D9E8B262}"/>
              </a:ext>
            </a:extLst>
          </p:cNvPr>
          <p:cNvSpPr>
            <a:spLocks noGrp="1"/>
          </p:cNvSpPr>
          <p:nvPr>
            <p:ph idx="1"/>
          </p:nvPr>
        </p:nvSpPr>
        <p:spPr>
          <a:xfrm>
            <a:off x="456065" y="1321278"/>
            <a:ext cx="5886985" cy="363144"/>
          </a:xfrm>
        </p:spPr>
        <p:txBody>
          <a:bodyPr>
            <a:normAutofit fontScale="77500" lnSpcReduction="20000"/>
          </a:bodyPr>
          <a:lstStyle/>
          <a:p>
            <a:pPr marL="0" indent="0">
              <a:buNone/>
            </a:pPr>
            <a:r>
              <a:rPr lang="en-US" sz="2400" b="1" dirty="0">
                <a:latin typeface="Times New Roman" panose="02020603050405020304" pitchFamily="18" charset="0"/>
                <a:cs typeface="Times New Roman" panose="02020603050405020304" pitchFamily="18" charset="0"/>
              </a:rPr>
              <a:t>Output from Research Agent :</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067BCE6-FBCB-001C-20A1-ED0480C463B2}"/>
              </a:ext>
            </a:extLst>
          </p:cNvPr>
          <p:cNvPicPr>
            <a:picLocks noChangeAspect="1"/>
          </p:cNvPicPr>
          <p:nvPr/>
        </p:nvPicPr>
        <p:blipFill>
          <a:blip r:embed="rId2"/>
          <a:stretch>
            <a:fillRect/>
          </a:stretch>
        </p:blipFill>
        <p:spPr>
          <a:xfrm>
            <a:off x="524177" y="2058385"/>
            <a:ext cx="5446035" cy="2676558"/>
          </a:xfrm>
          <a:prstGeom prst="rect">
            <a:avLst/>
          </a:prstGeom>
          <a:ln>
            <a:solidFill>
              <a:srgbClr val="0070C0"/>
            </a:solidFill>
          </a:ln>
        </p:spPr>
      </p:pic>
      <p:pic>
        <p:nvPicPr>
          <p:cNvPr id="4" name="Picture 3">
            <a:extLst>
              <a:ext uri="{FF2B5EF4-FFF2-40B4-BE49-F238E27FC236}">
                <a16:creationId xmlns:a16="http://schemas.microsoft.com/office/drawing/2014/main" id="{FFD0E347-3FF1-BA40-B1A3-FF18A422676F}"/>
              </a:ext>
            </a:extLst>
          </p:cNvPr>
          <p:cNvPicPr>
            <a:picLocks noChangeAspect="1"/>
          </p:cNvPicPr>
          <p:nvPr/>
        </p:nvPicPr>
        <p:blipFill>
          <a:blip r:embed="rId3"/>
          <a:stretch>
            <a:fillRect/>
          </a:stretch>
        </p:blipFill>
        <p:spPr>
          <a:xfrm>
            <a:off x="6560586" y="2058385"/>
            <a:ext cx="3796197" cy="4161685"/>
          </a:xfrm>
          <a:prstGeom prst="rect">
            <a:avLst/>
          </a:prstGeom>
          <a:ln>
            <a:solidFill>
              <a:srgbClr val="0070C0"/>
            </a:solidFill>
          </a:ln>
        </p:spPr>
      </p:pic>
    </p:spTree>
    <p:extLst>
      <p:ext uri="{BB962C8B-B14F-4D97-AF65-F5344CB8AC3E}">
        <p14:creationId xmlns:p14="http://schemas.microsoft.com/office/powerpoint/2010/main" val="3372485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D730D-5355-0AF4-44D9-C87A07E21B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5D1557-CB14-4EA4-D32F-253C9522B1E3}"/>
              </a:ext>
            </a:extLst>
          </p:cNvPr>
          <p:cNvSpPr>
            <a:spLocks noGrp="1"/>
          </p:cNvSpPr>
          <p:nvPr>
            <p:ph type="title"/>
          </p:nvPr>
        </p:nvSpPr>
        <p:spPr>
          <a:xfrm>
            <a:off x="379061" y="66365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73E0DD2-29D8-8407-1006-01537FE55110}"/>
              </a:ext>
            </a:extLst>
          </p:cNvPr>
          <p:cNvSpPr>
            <a:spLocks noGrp="1"/>
          </p:cNvSpPr>
          <p:nvPr>
            <p:ph idx="1"/>
          </p:nvPr>
        </p:nvSpPr>
        <p:spPr>
          <a:xfrm>
            <a:off x="456065" y="1321278"/>
            <a:ext cx="5886985" cy="363144"/>
          </a:xfrm>
        </p:spPr>
        <p:txBody>
          <a:bodyPr>
            <a:normAutofit fontScale="70000" lnSpcReduction="20000"/>
          </a:bodyPr>
          <a:lstStyle/>
          <a:p>
            <a:pPr marL="0" indent="0">
              <a:buNone/>
            </a:pPr>
            <a:r>
              <a:rPr lang="en-US" sz="2400" b="1" dirty="0">
                <a:latin typeface="Times New Roman" panose="02020603050405020304" pitchFamily="18" charset="0"/>
                <a:cs typeface="Times New Roman" panose="02020603050405020304" pitchFamily="18" charset="0"/>
              </a:rPr>
              <a:t>Output from Research Agent : (Literature Survey Tool) </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907A6F-B199-9A66-FB13-4380340F4024}"/>
              </a:ext>
            </a:extLst>
          </p:cNvPr>
          <p:cNvPicPr>
            <a:picLocks noChangeAspect="1"/>
          </p:cNvPicPr>
          <p:nvPr/>
        </p:nvPicPr>
        <p:blipFill>
          <a:blip r:embed="rId2"/>
          <a:stretch>
            <a:fillRect/>
          </a:stretch>
        </p:blipFill>
        <p:spPr>
          <a:xfrm>
            <a:off x="678282" y="2324150"/>
            <a:ext cx="5664768" cy="3933344"/>
          </a:xfrm>
          <a:prstGeom prst="rect">
            <a:avLst/>
          </a:prstGeom>
          <a:ln>
            <a:solidFill>
              <a:srgbClr val="0070C0"/>
            </a:solidFill>
          </a:ln>
        </p:spPr>
      </p:pic>
      <p:pic>
        <p:nvPicPr>
          <p:cNvPr id="9" name="Picture 8">
            <a:extLst>
              <a:ext uri="{FF2B5EF4-FFF2-40B4-BE49-F238E27FC236}">
                <a16:creationId xmlns:a16="http://schemas.microsoft.com/office/drawing/2014/main" id="{EBF04BDA-9D69-630E-A925-AC1B1D7CD9DA}"/>
              </a:ext>
            </a:extLst>
          </p:cNvPr>
          <p:cNvPicPr>
            <a:picLocks noChangeAspect="1"/>
          </p:cNvPicPr>
          <p:nvPr/>
        </p:nvPicPr>
        <p:blipFill>
          <a:blip r:embed="rId3"/>
          <a:stretch>
            <a:fillRect/>
          </a:stretch>
        </p:blipFill>
        <p:spPr>
          <a:xfrm>
            <a:off x="6953952" y="2847295"/>
            <a:ext cx="4260906" cy="1918115"/>
          </a:xfrm>
          <a:prstGeom prst="rect">
            <a:avLst/>
          </a:prstGeom>
          <a:ln>
            <a:solidFill>
              <a:srgbClr val="0070C0"/>
            </a:solidFill>
          </a:ln>
        </p:spPr>
      </p:pic>
    </p:spTree>
    <p:extLst>
      <p:ext uri="{BB962C8B-B14F-4D97-AF65-F5344CB8AC3E}">
        <p14:creationId xmlns:p14="http://schemas.microsoft.com/office/powerpoint/2010/main" val="123049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0940247" cy="2499953"/>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The Research agent built on IBM </a:t>
            </a:r>
            <a:r>
              <a:rPr lang="en-US" sz="2000" dirty="0" err="1">
                <a:latin typeface="Times New Roman" panose="02020603050405020304" pitchFamily="18" charset="0"/>
                <a:cs typeface="Times New Roman" panose="02020603050405020304" pitchFamily="18" charset="0"/>
              </a:rPr>
              <a:t>Watsonx</a:t>
            </a:r>
            <a:r>
              <a:rPr lang="en-US" sz="2000" dirty="0">
                <a:latin typeface="Times New Roman" panose="02020603050405020304" pitchFamily="18" charset="0"/>
                <a:cs typeface="Times New Roman" panose="02020603050405020304" pitchFamily="18" charset="0"/>
              </a:rPr>
              <a:t> successfully automates key academic tasks. It supports researchers by: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Reducing manual effort</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Generating structured academic answers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Enhancing productivity and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9592711" cy="2374825"/>
          </a:xfrm>
        </p:spPr>
        <p:txBody>
          <a:bodyPr>
            <a:normAutofit lnSpcReduction="10000"/>
          </a:bodyPr>
          <a:lstStyle/>
          <a:p>
            <a:pPr marL="0" indent="0">
              <a:buNone/>
            </a:pPr>
            <a:endParaRPr lang="en-US" sz="2000" b="1"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ea typeface="+mn-lt"/>
                <a:cs typeface="Times New Roman" panose="02020603050405020304" pitchFamily="18" charset="0"/>
              </a:rPr>
              <a:t>PDF Summarizer tool logic can be added as a custom tool to leverage the research.</a:t>
            </a:r>
          </a:p>
          <a:p>
            <a:pPr marL="305435" indent="-305435"/>
            <a:r>
              <a:rPr lang="en-US" sz="2000" dirty="0">
                <a:latin typeface="Times New Roman" panose="02020603050405020304" pitchFamily="18" charset="0"/>
                <a:cs typeface="Times New Roman" panose="02020603050405020304" pitchFamily="18" charset="0"/>
              </a:rPr>
              <a:t>Integrate Retrieval-Augmented Generation (RAG) by enabling document ingestion and embedding storage, allowing the agent to fetch accurate context from uploaded research papers or curated datasets, enhancing the factual quality and citation of responses.</a:t>
            </a:r>
          </a:p>
          <a:p>
            <a:pPr marL="305435" indent="-305435"/>
            <a:r>
              <a:rPr lang="en-US" sz="2000" dirty="0">
                <a:latin typeface="Times New Roman" panose="02020603050405020304" pitchFamily="18" charset="0"/>
                <a:cs typeface="Times New Roman" panose="02020603050405020304" pitchFamily="18" charset="0"/>
              </a:rPr>
              <a:t>Deploy to public facing frontend or integrate into LMS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02026"/>
            <a:ext cx="10518608" cy="257147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IBM Watsonx.ai Documentation</a:t>
            </a:r>
          </a:p>
          <a:p>
            <a:pPr marL="305435" indent="-305435"/>
            <a:r>
              <a:rPr lang="en-US" sz="2400" dirty="0" err="1">
                <a:latin typeface="Times New Roman" panose="02020603050405020304" pitchFamily="18" charset="0"/>
                <a:cs typeface="Times New Roman" panose="02020603050405020304" pitchFamily="18" charset="0"/>
              </a:rPr>
              <a:t>LangGraph</a:t>
            </a:r>
            <a:r>
              <a:rPr lang="en-US" sz="2400" dirty="0">
                <a:latin typeface="Times New Roman" panose="02020603050405020304" pitchFamily="18" charset="0"/>
                <a:cs typeface="Times New Roman" panose="02020603050405020304" pitchFamily="18" charset="0"/>
              </a:rPr>
              <a:t> docs</a:t>
            </a:r>
          </a:p>
          <a:p>
            <a:pPr marL="305435" indent="-305435"/>
            <a:r>
              <a:rPr lang="en-US" sz="2400" dirty="0">
                <a:latin typeface="Times New Roman" panose="02020603050405020304" pitchFamily="18" charset="0"/>
                <a:cs typeface="Times New Roman" panose="02020603050405020304" pitchFamily="18" charset="0"/>
              </a:rPr>
              <a:t>IBM Granite model docs</a:t>
            </a:r>
          </a:p>
          <a:p>
            <a:pPr marL="305435" indent="-305435"/>
            <a:r>
              <a:rPr lang="en-US" sz="2400" dirty="0">
                <a:latin typeface="Times New Roman" panose="02020603050405020304" pitchFamily="18" charset="0"/>
                <a:cs typeface="Times New Roman" panose="02020603050405020304" pitchFamily="18" charset="0"/>
              </a:rPr>
              <a:t>Wikipedia, Google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Picture 4">
            <a:extLst>
              <a:ext uri="{FF2B5EF4-FFF2-40B4-BE49-F238E27FC236}">
                <a16:creationId xmlns:a16="http://schemas.microsoft.com/office/drawing/2014/main" id="{334A52FA-CEF9-4EE4-2329-99B05DC24948}"/>
              </a:ext>
            </a:extLst>
          </p:cNvPr>
          <p:cNvPicPr>
            <a:picLocks noChangeAspect="1"/>
          </p:cNvPicPr>
          <p:nvPr/>
        </p:nvPicPr>
        <p:blipFill>
          <a:blip r:embed="rId2"/>
          <a:stretch>
            <a:fillRect/>
          </a:stretch>
        </p:blipFill>
        <p:spPr>
          <a:xfrm>
            <a:off x="2993457" y="1386038"/>
            <a:ext cx="6737685" cy="508401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Picture 4">
            <a:extLst>
              <a:ext uri="{FF2B5EF4-FFF2-40B4-BE49-F238E27FC236}">
                <a16:creationId xmlns:a16="http://schemas.microsoft.com/office/drawing/2014/main" id="{A7A027D2-0B48-FBC9-B7B3-0B52DB3DBF6B}"/>
              </a:ext>
            </a:extLst>
          </p:cNvPr>
          <p:cNvPicPr>
            <a:picLocks noChangeAspect="1"/>
          </p:cNvPicPr>
          <p:nvPr/>
        </p:nvPicPr>
        <p:blipFill>
          <a:blip r:embed="rId2"/>
          <a:stretch>
            <a:fillRect/>
          </a:stretch>
        </p:blipFill>
        <p:spPr>
          <a:xfrm>
            <a:off x="2709261" y="1423134"/>
            <a:ext cx="6502116" cy="504990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7" name="Picture 6">
            <a:extLst>
              <a:ext uri="{FF2B5EF4-FFF2-40B4-BE49-F238E27FC236}">
                <a16:creationId xmlns:a16="http://schemas.microsoft.com/office/drawing/2014/main" id="{58CFC5E4-240F-D8D6-EDE2-6272A09E9C41}"/>
              </a:ext>
            </a:extLst>
          </p:cNvPr>
          <p:cNvPicPr>
            <a:picLocks noChangeAspect="1"/>
          </p:cNvPicPr>
          <p:nvPr/>
        </p:nvPicPr>
        <p:blipFill>
          <a:blip r:embed="rId2"/>
          <a:srcRect l="1203" t="1344"/>
          <a:stretch>
            <a:fillRect/>
          </a:stretch>
        </p:blipFill>
        <p:spPr>
          <a:xfrm>
            <a:off x="1886552" y="1617044"/>
            <a:ext cx="8296814" cy="429286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53333" y="-112092"/>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213471"/>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a:t>
            </a: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70733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77340"/>
            <a:ext cx="10550878" cy="255618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Researchers and students often spend extensive time manually searching for academic literature, summarizing research papers, managing citations, and identifying research gaps. These repetitive tasks reduce productivity, delay research outcomes, and can result in incomplete or inefficient literature surveys.</a:t>
            </a:r>
          </a:p>
          <a:p>
            <a:pPr marL="0" indent="0" algn="just">
              <a:buNone/>
            </a:pPr>
            <a:r>
              <a:rPr lang="en-US" sz="2000" dirty="0">
                <a:latin typeface="Times New Roman" panose="02020603050405020304" pitchFamily="18" charset="0"/>
                <a:cs typeface="Times New Roman" panose="02020603050405020304" pitchFamily="18" charset="0"/>
              </a:rPr>
              <a:t>The growing volume of scientific content further increases the complexity of managing and extracting relevant information effectively.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9257" y="651356"/>
            <a:ext cx="11029616" cy="530296"/>
          </a:xfrm>
        </p:spPr>
        <p:txBody>
          <a:bodyPr>
            <a:normAutofit fontScale="90000"/>
          </a:bodyPr>
          <a:lstStyle/>
          <a:p>
            <a:r>
              <a:rPr lang="en-US" sz="4400" b="1">
                <a:solidFill>
                  <a:schemeClr val="accent1"/>
                </a:solidFill>
                <a:latin typeface="Times New Roman" panose="02020603050405020304" pitchFamily="18" charset="0"/>
                <a:cs typeface="Times New Roman" panose="02020603050405020304" pitchFamily="18" charset="0"/>
              </a:rPr>
              <a:t>Proposed Solution</a:t>
            </a:r>
            <a:endParaRPr lang="en-US" sz="440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483360"/>
            <a:ext cx="11256749" cy="4723284"/>
          </a:xfrm>
        </p:spPr>
        <p:txBody>
          <a:bodyPr vert="horz" lIns="91440" tIns="45720" rIns="91440" bIns="45720" rtlCol="0" anchor="ctr">
            <a:noAutofit/>
          </a:bodyPr>
          <a:lstStyle/>
          <a:p>
            <a:pPr marL="305435" indent="-305435"/>
            <a:endParaRPr lang="en-IN" sz="2000" b="1"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cs typeface="Times New Roman" panose="02020603050405020304" pitchFamily="18" charset="0"/>
              </a:rPr>
              <a:t>This proposed system aims to develop an AI-powered </a:t>
            </a:r>
            <a:r>
              <a:rPr lang="en-US" sz="2000" b="1" dirty="0">
                <a:latin typeface="Times New Roman" panose="02020603050405020304" pitchFamily="18" charset="0"/>
                <a:cs typeface="Times New Roman" panose="02020603050405020304" pitchFamily="18" charset="0"/>
              </a:rPr>
              <a:t>Research Agent</a:t>
            </a:r>
            <a:r>
              <a:rPr lang="en-US" sz="2000" dirty="0">
                <a:latin typeface="Times New Roman" panose="02020603050405020304" pitchFamily="18" charset="0"/>
                <a:cs typeface="Times New Roman" panose="02020603050405020304" pitchFamily="18" charset="0"/>
              </a:rPr>
              <a:t> using IBM </a:t>
            </a:r>
            <a:r>
              <a:rPr lang="en-US" sz="2000" dirty="0" err="1">
                <a:latin typeface="Times New Roman" panose="02020603050405020304" pitchFamily="18" charset="0"/>
                <a:cs typeface="Times New Roman" panose="02020603050405020304" pitchFamily="18" charset="0"/>
              </a:rPr>
              <a:t>Watsonx</a:t>
            </a:r>
            <a:r>
              <a:rPr lang="en-US" sz="2000" dirty="0">
                <a:latin typeface="Times New Roman" panose="02020603050405020304" pitchFamily="18" charset="0"/>
                <a:cs typeface="Times New Roman" panose="02020603050405020304" pitchFamily="18" charset="0"/>
              </a:rPr>
              <a:t> that automates these tasks through natural language understanding—helping users retrieve, summarize, and organize academic information quickly and accurately.</a:t>
            </a:r>
          </a:p>
          <a:p>
            <a:pPr marL="305435" indent="-305435"/>
            <a:r>
              <a:rPr lang="en-US" sz="2000" dirty="0">
                <a:latin typeface="Times New Roman" panose="02020603050405020304" pitchFamily="18" charset="0"/>
                <a:cs typeface="Times New Roman" panose="02020603050405020304" pitchFamily="18" charset="0"/>
              </a:rPr>
              <a:t>A Research Agent is instructed in such a way that it: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Answers academic queries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Summarizes academic topics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Identifies research gaps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Provides citations in IEEE format (on request)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Drafts a section for research paper giving broad level information</a:t>
            </a:r>
          </a:p>
          <a:p>
            <a:pPr algn="ct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D3BA4-F821-8B63-7E2C-239656FFBA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9D16D4F-6408-A6F8-07F2-0AD21E1BE010}"/>
              </a:ext>
            </a:extLst>
          </p:cNvPr>
          <p:cNvSpPr>
            <a:spLocks noGrp="1"/>
          </p:cNvSpPr>
          <p:nvPr>
            <p:ph type="title"/>
          </p:nvPr>
        </p:nvSpPr>
        <p:spPr>
          <a:xfrm>
            <a:off x="289257" y="6513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4DE405AE-9A91-8047-25A4-8E024B70202E}"/>
              </a:ext>
            </a:extLst>
          </p:cNvPr>
          <p:cNvSpPr>
            <a:spLocks noGrp="1"/>
          </p:cNvSpPr>
          <p:nvPr>
            <p:ph idx="1"/>
          </p:nvPr>
        </p:nvSpPr>
        <p:spPr>
          <a:xfrm>
            <a:off x="289257" y="1087378"/>
            <a:ext cx="11352283" cy="5770622"/>
          </a:xfrm>
        </p:spPr>
        <p:txBody>
          <a:bodyPr vert="horz" lIns="91440" tIns="45720" rIns="91440" bIns="45720" rtlCol="0" anchor="ctr">
            <a:noAutofit/>
          </a:bodyPr>
          <a:lstStyle/>
          <a:p>
            <a:pPr marL="305435" indent="-305435"/>
            <a:endParaRPr lang="en-IN" sz="2000" b="1" dirty="0">
              <a:latin typeface="Times New Roman" panose="02020603050405020304" pitchFamily="18" charset="0"/>
              <a:cs typeface="Times New Roman" panose="02020603050405020304" pitchFamily="18" charset="0"/>
            </a:endParaRPr>
          </a:p>
          <a:p>
            <a:pPr marL="305435" indent="-305435"/>
            <a:r>
              <a:rPr lang="en-US" sz="2000" dirty="0">
                <a:latin typeface="Times New Roman" panose="02020603050405020304" pitchFamily="18" charset="0"/>
                <a:cs typeface="Times New Roman" panose="02020603050405020304" pitchFamily="18" charset="0"/>
              </a:rPr>
              <a:t>Its core solution includes:</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Agent Definition</a:t>
            </a:r>
            <a:r>
              <a:rPr lang="en-US" sz="2000" dirty="0">
                <a:latin typeface="Times New Roman" panose="02020603050405020304" pitchFamily="18" charset="0"/>
                <a:cs typeface="Times New Roman" panose="02020603050405020304" pitchFamily="18" charset="0"/>
              </a:rPr>
              <a:t>: The agent is defined inside the sandbox project to use </a:t>
            </a:r>
            <a:r>
              <a:rPr lang="en-US" sz="2000" b="1" dirty="0" err="1">
                <a:latin typeface="Times New Roman" panose="02020603050405020304" pitchFamily="18" charset="0"/>
                <a:cs typeface="Times New Roman" panose="02020603050405020304" pitchFamily="18" charset="0"/>
              </a:rPr>
              <a:t>LangGraph</a:t>
            </a:r>
            <a:r>
              <a:rPr lang="en-US" sz="2000" dirty="0">
                <a:latin typeface="Times New Roman" panose="02020603050405020304" pitchFamily="18" charset="0"/>
                <a:cs typeface="Times New Roman" panose="02020603050405020304" pitchFamily="18" charset="0"/>
              </a:rPr>
              <a:t> framework and </a:t>
            </a:r>
            <a:r>
              <a:rPr lang="en-US" sz="2000" b="1" dirty="0" err="1">
                <a:latin typeface="Times New Roman" panose="02020603050405020304" pitchFamily="18" charset="0"/>
                <a:cs typeface="Times New Roman" panose="02020603050405020304" pitchFamily="18" charset="0"/>
              </a:rPr>
              <a:t>ReAct</a:t>
            </a:r>
            <a:r>
              <a:rPr lang="en-US" sz="2000" dirty="0">
                <a:latin typeface="Times New Roman" panose="02020603050405020304" pitchFamily="18" charset="0"/>
                <a:cs typeface="Times New Roman" panose="02020603050405020304" pitchFamily="18" charset="0"/>
              </a:rPr>
              <a:t> architecture.</a:t>
            </a: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Foundation model</a:t>
            </a:r>
            <a:r>
              <a:rPr lang="en-IN" sz="2000" dirty="0">
                <a:latin typeface="Times New Roman" panose="02020603050405020304" pitchFamily="18" charset="0"/>
                <a:cs typeface="Times New Roman" panose="02020603050405020304" pitchFamily="18" charset="0"/>
              </a:rPr>
              <a:t>: Powered by IBM’s </a:t>
            </a:r>
            <a:r>
              <a:rPr lang="en-IN" sz="2000" dirty="0">
                <a:latin typeface="Abadi Extra Light" panose="020B0204020104020204" pitchFamily="34" charset="0"/>
                <a:cs typeface="Times New Roman" panose="02020603050405020304" pitchFamily="18" charset="0"/>
              </a:rPr>
              <a:t>granite-3-3-8b-instruct </a:t>
            </a:r>
            <a:r>
              <a:rPr lang="en-IN" sz="2000" dirty="0">
                <a:latin typeface="Times New Roman" panose="02020603050405020304" pitchFamily="18" charset="0"/>
                <a:cs typeface="Times New Roman" panose="02020603050405020304" pitchFamily="18" charset="0"/>
              </a:rPr>
              <a:t>model to generate accurate, academic and structured answers.</a:t>
            </a: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Tools Integration</a:t>
            </a:r>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GoogleSearch</a:t>
            </a:r>
            <a:r>
              <a:rPr lang="en-IN" sz="1800" i="1" dirty="0">
                <a:latin typeface="Times New Roman" panose="02020603050405020304" pitchFamily="18" charset="0"/>
                <a:cs typeface="Times New Roman" panose="02020603050405020304" pitchFamily="18" charset="0"/>
              </a:rPr>
              <a:t> Tool </a:t>
            </a:r>
            <a:r>
              <a:rPr lang="en-IN" sz="1800" dirty="0">
                <a:latin typeface="Times New Roman" panose="02020603050405020304" pitchFamily="18" charset="0"/>
                <a:cs typeface="Times New Roman" panose="02020603050405020304" pitchFamily="18" charset="0"/>
              </a:rPr>
              <a:t>: R</a:t>
            </a:r>
            <a:r>
              <a:rPr lang="en-US" sz="1800" dirty="0" err="1">
                <a:latin typeface="Times New Roman" panose="02020603050405020304" pitchFamily="18" charset="0"/>
                <a:cs typeface="Times New Roman" panose="02020603050405020304" pitchFamily="18" charset="0"/>
              </a:rPr>
              <a:t>etrieve</a:t>
            </a:r>
            <a:r>
              <a:rPr lang="en-US" sz="1800" dirty="0">
                <a:latin typeface="Times New Roman" panose="02020603050405020304" pitchFamily="18" charset="0"/>
                <a:cs typeface="Times New Roman" panose="02020603050405020304" pitchFamily="18" charset="0"/>
              </a:rPr>
              <a:t> information from the internet with the Google search engine.</a:t>
            </a:r>
            <a:endParaRPr lang="en-IN" sz="1800" dirty="0">
              <a:latin typeface="Times New Roman" panose="02020603050405020304" pitchFamily="18" charset="0"/>
              <a:cs typeface="Times New Roman" panose="02020603050405020304" pitchFamily="18" charset="0"/>
            </a:endParaRPr>
          </a:p>
          <a:p>
            <a:pPr algn="just"/>
            <a:r>
              <a:rPr lang="en-IN" sz="1800" i="1" dirty="0" err="1">
                <a:latin typeface="Times New Roman" panose="02020603050405020304" pitchFamily="18" charset="0"/>
                <a:cs typeface="Times New Roman" panose="02020603050405020304" pitchFamily="18" charset="0"/>
              </a:rPr>
              <a:t>WikipediaSearch</a:t>
            </a:r>
            <a:r>
              <a:rPr lang="en-IN" sz="1800" i="1" dirty="0">
                <a:latin typeface="Times New Roman" panose="02020603050405020304" pitchFamily="18" charset="0"/>
                <a:cs typeface="Times New Roman" panose="02020603050405020304" pitchFamily="18" charset="0"/>
              </a:rPr>
              <a:t> Tool </a:t>
            </a:r>
            <a:r>
              <a:rPr lang="en-IN" sz="1800" dirty="0">
                <a:latin typeface="Times New Roman" panose="02020603050405020304" pitchFamily="18" charset="0"/>
                <a:cs typeface="Times New Roman" panose="02020603050405020304" pitchFamily="18" charset="0"/>
              </a:rPr>
              <a:t>: For </a:t>
            </a:r>
            <a:r>
              <a:rPr lang="en-IN" sz="1800" dirty="0" err="1">
                <a:latin typeface="Times New Roman" panose="02020603050405020304" pitchFamily="18" charset="0"/>
                <a:cs typeface="Times New Roman" panose="02020603050405020304" pitchFamily="18" charset="0"/>
              </a:rPr>
              <a:t>encyclopedic</a:t>
            </a:r>
            <a:r>
              <a:rPr lang="en-IN" sz="1800" dirty="0">
                <a:latin typeface="Times New Roman" panose="02020603050405020304" pitchFamily="18" charset="0"/>
                <a:cs typeface="Times New Roman" panose="02020603050405020304" pitchFamily="18" charset="0"/>
              </a:rPr>
              <a:t> and concept-level answers</a:t>
            </a:r>
          </a:p>
          <a:p>
            <a:pPr algn="just"/>
            <a:r>
              <a:rPr lang="en-IN" sz="1800" i="1" dirty="0">
                <a:latin typeface="Times New Roman" panose="02020603050405020304" pitchFamily="18" charset="0"/>
                <a:cs typeface="Times New Roman" panose="02020603050405020304" pitchFamily="18" charset="0"/>
              </a:rPr>
              <a:t>WebCrawler</a:t>
            </a:r>
            <a:r>
              <a:rPr lang="en-IN"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Retrieve information from a website.</a:t>
            </a:r>
          </a:p>
          <a:p>
            <a:pPr algn="just"/>
            <a:r>
              <a:rPr lang="en-US" sz="1800" i="1" dirty="0">
                <a:latin typeface="Times New Roman" panose="02020603050405020304" pitchFamily="18" charset="0"/>
                <a:cs typeface="Times New Roman" panose="02020603050405020304" pitchFamily="18" charset="0"/>
              </a:rPr>
              <a:t>Academic Literature Search </a:t>
            </a:r>
            <a:r>
              <a:rPr lang="en-US" sz="1800" dirty="0">
                <a:latin typeface="Times New Roman" panose="02020603050405020304" pitchFamily="18" charset="0"/>
                <a:cs typeface="Times New Roman" panose="02020603050405020304" pitchFamily="18" charset="0"/>
              </a:rPr>
              <a:t>: A </a:t>
            </a:r>
            <a:r>
              <a:rPr lang="en-US" sz="1800" b="1" dirty="0">
                <a:latin typeface="Times New Roman" panose="02020603050405020304" pitchFamily="18" charset="0"/>
                <a:cs typeface="Times New Roman" panose="02020603050405020304" pitchFamily="18" charset="0"/>
              </a:rPr>
              <a:t>custom</a:t>
            </a:r>
            <a:r>
              <a:rPr lang="en-US" sz="1800" dirty="0">
                <a:latin typeface="Times New Roman" panose="02020603050405020304" pitchFamily="18" charset="0"/>
                <a:cs typeface="Times New Roman" panose="02020603050405020304" pitchFamily="18" charset="0"/>
              </a:rPr>
              <a:t> tool to help the agent find relevant academic papers by searching research-focused websites like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ResearchGate, and PubMed based on the user’s topic query</a:t>
            </a:r>
            <a:r>
              <a:rPr lang="en-US" sz="2000" dirty="0">
                <a:latin typeface="Times New Roman" panose="02020603050405020304" pitchFamily="18" charset="0"/>
                <a:cs typeface="Times New Roman" panose="02020603050405020304" pitchFamily="18" charset="0"/>
              </a:rPr>
              <a:t>.</a:t>
            </a:r>
          </a:p>
          <a:p>
            <a:pPr algn="ct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39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681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36813" y="1540042"/>
            <a:ext cx="11029615" cy="2770137"/>
          </a:xfrm>
        </p:spPr>
        <p:txBody>
          <a:bodyPr>
            <a:normAutofit/>
          </a:bodyPr>
          <a:lstStyle/>
          <a:p>
            <a:pPr>
              <a:buFont typeface="Wingdings" panose="05000000000000000000" pitchFamily="2" charset="2"/>
              <a:buChar char="§"/>
            </a:pPr>
            <a:r>
              <a:rPr lang="en-US" sz="2000" b="1" dirty="0">
                <a:solidFill>
                  <a:srgbClr val="0F0F0F"/>
                </a:solidFill>
                <a:latin typeface="Times New Roman" panose="02020603050405020304" pitchFamily="18" charset="0"/>
                <a:cs typeface="Times New Roman" panose="02020603050405020304" pitchFamily="18" charset="0"/>
              </a:rPr>
              <a:t>Technologies Used</a:t>
            </a:r>
            <a:r>
              <a:rPr lang="en-US" sz="2000" dirty="0">
                <a:solidFill>
                  <a:srgbClr val="0F0F0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dirty="0">
                <a:solidFill>
                  <a:srgbClr val="0F0F0F"/>
                </a:solidFill>
                <a:latin typeface="Times New Roman" panose="02020603050405020304" pitchFamily="18" charset="0"/>
                <a:cs typeface="Times New Roman" panose="02020603050405020304" pitchFamily="18" charset="0"/>
              </a:rPr>
              <a:t>IBM Cloud Lite plan : Free-tier deployment environment with quota based runtime</a:t>
            </a:r>
          </a:p>
          <a:p>
            <a:pPr>
              <a:buFont typeface="Wingdings" panose="05000000000000000000" pitchFamily="2" charset="2"/>
              <a:buChar char="Ø"/>
            </a:pPr>
            <a:r>
              <a:rPr lang="en-US" sz="2000" dirty="0">
                <a:solidFill>
                  <a:srgbClr val="0F0F0F"/>
                </a:solidFill>
                <a:latin typeface="Times New Roman" panose="02020603050405020304" pitchFamily="18" charset="0"/>
                <a:cs typeface="Times New Roman" panose="02020603050405020304" pitchFamily="18" charset="0"/>
              </a:rPr>
              <a:t>IBM Watsonx.ai (Granite 3-3-8b-Instruct) : Used to build and host the agent</a:t>
            </a:r>
          </a:p>
          <a:p>
            <a:pPr>
              <a:buFont typeface="Wingdings" panose="05000000000000000000" pitchFamily="2" charset="2"/>
              <a:buChar char="Ø"/>
            </a:pPr>
            <a:r>
              <a:rPr lang="en-US" sz="2000" dirty="0" err="1">
                <a:solidFill>
                  <a:srgbClr val="0F0F0F"/>
                </a:solidFill>
                <a:latin typeface="Times New Roman" panose="02020603050405020304" pitchFamily="18" charset="0"/>
                <a:cs typeface="Times New Roman" panose="02020603050405020304" pitchFamily="18" charset="0"/>
              </a:rPr>
              <a:t>LangGraph</a:t>
            </a:r>
            <a:r>
              <a:rPr lang="en-US" sz="2000" dirty="0">
                <a:solidFill>
                  <a:srgbClr val="0F0F0F"/>
                </a:solidFill>
                <a:latin typeface="Times New Roman" panose="02020603050405020304" pitchFamily="18" charset="0"/>
                <a:cs typeface="Times New Roman" panose="02020603050405020304" pitchFamily="18" charset="0"/>
              </a:rPr>
              <a:t> : For orchestrating the agent</a:t>
            </a:r>
          </a:p>
          <a:p>
            <a:pPr>
              <a:buFont typeface="Wingdings" panose="05000000000000000000" pitchFamily="2" charset="2"/>
              <a:buChar char="Ø"/>
            </a:pPr>
            <a:r>
              <a:rPr lang="en-US" sz="2000" dirty="0">
                <a:solidFill>
                  <a:srgbClr val="0F0F0F"/>
                </a:solidFill>
                <a:latin typeface="Times New Roman" panose="02020603050405020304" pitchFamily="18" charset="0"/>
                <a:cs typeface="Times New Roman" panose="02020603050405020304" pitchFamily="18" charset="0"/>
              </a:rPr>
              <a:t>Python : For writing custom tool logic</a:t>
            </a:r>
          </a:p>
          <a:p>
            <a:pPr>
              <a:buFont typeface="Wingdings" panose="05000000000000000000" pitchFamily="2" charset="2"/>
              <a:buChar char="Ø"/>
            </a:pPr>
            <a:r>
              <a:rPr lang="en-US" sz="2000" dirty="0" err="1">
                <a:solidFill>
                  <a:srgbClr val="0F0F0F"/>
                </a:solidFill>
                <a:latin typeface="Times New Roman" panose="02020603050405020304" pitchFamily="18" charset="0"/>
                <a:cs typeface="Times New Roman" panose="02020603050405020304" pitchFamily="18" charset="0"/>
              </a:rPr>
              <a:t>Watsonx</a:t>
            </a:r>
            <a:r>
              <a:rPr lang="en-US" sz="2000" dirty="0">
                <a:solidFill>
                  <a:srgbClr val="0F0F0F"/>
                </a:solidFill>
                <a:latin typeface="Times New Roman" panose="02020603050405020304" pitchFamily="18" charset="0"/>
                <a:cs typeface="Times New Roman" panose="02020603050405020304" pitchFamily="18" charset="0"/>
              </a:rPr>
              <a:t> Runtime and storage instances</a:t>
            </a:r>
            <a:endParaRPr lang="en-IN" sz="20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60096-CAFE-3D00-5C7A-15291FA7C1E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80156D0-53A2-BCFC-683C-0F4597426EDE}"/>
              </a:ext>
            </a:extLst>
          </p:cNvPr>
          <p:cNvSpPr>
            <a:spLocks noGrp="1"/>
          </p:cNvSpPr>
          <p:nvPr>
            <p:ph type="title"/>
          </p:nvPr>
        </p:nvSpPr>
        <p:spPr>
          <a:xfrm>
            <a:off x="43681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flow diagram</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B6B3CB4-9701-2FEA-B6EE-802CD7967DDB}"/>
              </a:ext>
            </a:extLst>
          </p:cNvPr>
          <p:cNvSpPr/>
          <p:nvPr/>
        </p:nvSpPr>
        <p:spPr>
          <a:xfrm>
            <a:off x="2255989" y="2686249"/>
            <a:ext cx="216568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Query</a:t>
            </a:r>
            <a:endParaRPr lang="en-IN" dirty="0"/>
          </a:p>
        </p:txBody>
      </p:sp>
      <p:cxnSp>
        <p:nvCxnSpPr>
          <p:cNvPr id="6" name="Straight Arrow Connector 5">
            <a:extLst>
              <a:ext uri="{FF2B5EF4-FFF2-40B4-BE49-F238E27FC236}">
                <a16:creationId xmlns:a16="http://schemas.microsoft.com/office/drawing/2014/main" id="{B4A0A5B0-3B4E-C15A-A1F5-B11D703F852B}"/>
              </a:ext>
            </a:extLst>
          </p:cNvPr>
          <p:cNvCxnSpPr>
            <a:cxnSpLocks/>
            <a:stCxn id="3" idx="3"/>
          </p:cNvCxnSpPr>
          <p:nvPr/>
        </p:nvCxnSpPr>
        <p:spPr>
          <a:xfrm>
            <a:off x="4421673" y="3143449"/>
            <a:ext cx="7470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9" name="Graphic 8" descr="Robot">
            <a:extLst>
              <a:ext uri="{FF2B5EF4-FFF2-40B4-BE49-F238E27FC236}">
                <a16:creationId xmlns:a16="http://schemas.microsoft.com/office/drawing/2014/main" id="{E7CD86F6-6A78-D3B4-1612-2D53873D87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7853" y="2153651"/>
            <a:ext cx="1671588" cy="1671588"/>
          </a:xfrm>
          <a:prstGeom prst="rect">
            <a:avLst/>
          </a:prstGeom>
        </p:spPr>
      </p:pic>
      <p:cxnSp>
        <p:nvCxnSpPr>
          <p:cNvPr id="10" name="Straight Arrow Connector 9">
            <a:extLst>
              <a:ext uri="{FF2B5EF4-FFF2-40B4-BE49-F238E27FC236}">
                <a16:creationId xmlns:a16="http://schemas.microsoft.com/office/drawing/2014/main" id="{6AEE2EC8-8D4D-32C2-32E6-81992A737AA0}"/>
              </a:ext>
            </a:extLst>
          </p:cNvPr>
          <p:cNvCxnSpPr>
            <a:cxnSpLocks/>
          </p:cNvCxnSpPr>
          <p:nvPr/>
        </p:nvCxnSpPr>
        <p:spPr>
          <a:xfrm flipV="1">
            <a:off x="6113647" y="3825239"/>
            <a:ext cx="0" cy="6408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CB8D17-7BCF-51D2-9F8F-EFC6F118C267}"/>
              </a:ext>
            </a:extLst>
          </p:cNvPr>
          <p:cNvSpPr/>
          <p:nvPr/>
        </p:nvSpPr>
        <p:spPr>
          <a:xfrm>
            <a:off x="5030805" y="4640041"/>
            <a:ext cx="216568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Granite model + Tools</a:t>
            </a:r>
            <a:endParaRPr lang="en-IN" dirty="0"/>
          </a:p>
        </p:txBody>
      </p:sp>
      <p:cxnSp>
        <p:nvCxnSpPr>
          <p:cNvPr id="14" name="Straight Arrow Connector 13">
            <a:extLst>
              <a:ext uri="{FF2B5EF4-FFF2-40B4-BE49-F238E27FC236}">
                <a16:creationId xmlns:a16="http://schemas.microsoft.com/office/drawing/2014/main" id="{2CC85FA5-5748-BD65-7A98-33658337866F}"/>
              </a:ext>
            </a:extLst>
          </p:cNvPr>
          <p:cNvCxnSpPr>
            <a:cxnSpLocks/>
          </p:cNvCxnSpPr>
          <p:nvPr/>
        </p:nvCxnSpPr>
        <p:spPr>
          <a:xfrm>
            <a:off x="6824314" y="3143449"/>
            <a:ext cx="7507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C1B903B-B67D-F89B-84B8-6969F2621733}"/>
              </a:ext>
            </a:extLst>
          </p:cNvPr>
          <p:cNvSpPr/>
          <p:nvPr/>
        </p:nvSpPr>
        <p:spPr>
          <a:xfrm>
            <a:off x="7915177" y="2686249"/>
            <a:ext cx="216568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endParaRPr lang="en-IN" dirty="0"/>
          </a:p>
        </p:txBody>
      </p:sp>
      <p:sp>
        <p:nvSpPr>
          <p:cNvPr id="19" name="Rectangle 18">
            <a:extLst>
              <a:ext uri="{FF2B5EF4-FFF2-40B4-BE49-F238E27FC236}">
                <a16:creationId xmlns:a16="http://schemas.microsoft.com/office/drawing/2014/main" id="{29627F3D-BFB8-BA1C-2DDF-42EBD12149E2}"/>
              </a:ext>
            </a:extLst>
          </p:cNvPr>
          <p:cNvSpPr/>
          <p:nvPr/>
        </p:nvSpPr>
        <p:spPr>
          <a:xfrm>
            <a:off x="5111018" y="1741441"/>
            <a:ext cx="1872347" cy="426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Research Agent</a:t>
            </a:r>
            <a:endParaRPr lang="en-IN" dirty="0"/>
          </a:p>
        </p:txBody>
      </p:sp>
    </p:spTree>
    <p:extLst>
      <p:ext uri="{BB962C8B-B14F-4D97-AF65-F5344CB8AC3E}">
        <p14:creationId xmlns:p14="http://schemas.microsoft.com/office/powerpoint/2010/main" val="42239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9061" y="66365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061" y="1282776"/>
            <a:ext cx="4212189" cy="382395"/>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Preview of Research Agent :</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D94ACB1-BBB6-7E7C-5AC6-4CDD1C36C8B6}"/>
              </a:ext>
            </a:extLst>
          </p:cNvPr>
          <p:cNvPicPr>
            <a:picLocks noChangeAspect="1"/>
          </p:cNvPicPr>
          <p:nvPr/>
        </p:nvPicPr>
        <p:blipFill>
          <a:blip r:embed="rId2"/>
          <a:stretch>
            <a:fillRect/>
          </a:stretch>
        </p:blipFill>
        <p:spPr>
          <a:xfrm>
            <a:off x="1626670" y="1896177"/>
            <a:ext cx="7807848" cy="4225490"/>
          </a:xfrm>
          <a:prstGeom prst="rect">
            <a:avLst/>
          </a:prstGeom>
          <a:ln>
            <a:solidFill>
              <a:srgbClr val="0070C0"/>
            </a:solidFill>
          </a:ln>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5BA7B-F9C7-76FA-0E7E-3C2F4FAB19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0B0D03-0815-8184-9A14-00A023B9E48D}"/>
              </a:ext>
            </a:extLst>
          </p:cNvPr>
          <p:cNvSpPr>
            <a:spLocks noGrp="1"/>
          </p:cNvSpPr>
          <p:nvPr>
            <p:ph type="title"/>
          </p:nvPr>
        </p:nvSpPr>
        <p:spPr>
          <a:xfrm>
            <a:off x="379061" y="66365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1A14BED-6895-2B67-66C2-EEFF3FB6A8EA}"/>
              </a:ext>
            </a:extLst>
          </p:cNvPr>
          <p:cNvSpPr>
            <a:spLocks noGrp="1"/>
          </p:cNvSpPr>
          <p:nvPr>
            <p:ph idx="1"/>
          </p:nvPr>
        </p:nvSpPr>
        <p:spPr>
          <a:xfrm>
            <a:off x="379061" y="1282776"/>
            <a:ext cx="4212189" cy="382395"/>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Output from Research Agent :</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75DCB74-4155-BBAD-6C77-E34F0723740E}"/>
              </a:ext>
            </a:extLst>
          </p:cNvPr>
          <p:cNvPicPr>
            <a:picLocks noChangeAspect="1"/>
          </p:cNvPicPr>
          <p:nvPr/>
        </p:nvPicPr>
        <p:blipFill>
          <a:blip r:embed="rId2"/>
          <a:stretch>
            <a:fillRect/>
          </a:stretch>
        </p:blipFill>
        <p:spPr>
          <a:xfrm>
            <a:off x="539736" y="1823303"/>
            <a:ext cx="4292146" cy="4581744"/>
          </a:xfrm>
          <a:prstGeom prst="rect">
            <a:avLst/>
          </a:prstGeom>
          <a:ln>
            <a:solidFill>
              <a:srgbClr val="0070C0"/>
            </a:solidFill>
          </a:ln>
        </p:spPr>
      </p:pic>
      <p:pic>
        <p:nvPicPr>
          <p:cNvPr id="4" name="Picture 3">
            <a:extLst>
              <a:ext uri="{FF2B5EF4-FFF2-40B4-BE49-F238E27FC236}">
                <a16:creationId xmlns:a16="http://schemas.microsoft.com/office/drawing/2014/main" id="{A38B5E59-094B-1721-F41C-F76962E095A8}"/>
              </a:ext>
            </a:extLst>
          </p:cNvPr>
          <p:cNvPicPr>
            <a:picLocks noChangeAspect="1"/>
          </p:cNvPicPr>
          <p:nvPr/>
        </p:nvPicPr>
        <p:blipFill>
          <a:blip r:embed="rId3"/>
          <a:stretch>
            <a:fillRect/>
          </a:stretch>
        </p:blipFill>
        <p:spPr>
          <a:xfrm>
            <a:off x="5212547" y="1875710"/>
            <a:ext cx="6011145" cy="4529337"/>
          </a:xfrm>
          <a:prstGeom prst="rect">
            <a:avLst/>
          </a:prstGeom>
          <a:ln>
            <a:solidFill>
              <a:srgbClr val="0070C0"/>
            </a:solidFill>
          </a:ln>
        </p:spPr>
      </p:pic>
    </p:spTree>
    <p:extLst>
      <p:ext uri="{BB962C8B-B14F-4D97-AF65-F5344CB8AC3E}">
        <p14:creationId xmlns:p14="http://schemas.microsoft.com/office/powerpoint/2010/main" val="31034490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284</TotalTime>
  <Words>500</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Abadi Extra Light</vt:lpstr>
      <vt:lpstr>Arial</vt:lpstr>
      <vt:lpstr>Calibri</vt:lpstr>
      <vt:lpstr>Franklin Gothic Book</vt:lpstr>
      <vt:lpstr>Franklin Gothic Demi</vt:lpstr>
      <vt:lpstr>Times New Roman</vt:lpstr>
      <vt:lpstr>Wingdings</vt:lpstr>
      <vt:lpstr>Wingdings 2</vt:lpstr>
      <vt:lpstr>DividendVTI</vt:lpstr>
      <vt:lpstr>Agentic AI: Research Assistant  using IBM Watsonx</vt:lpstr>
      <vt:lpstr>OUTLINE</vt:lpstr>
      <vt:lpstr>Problem Statement</vt:lpstr>
      <vt:lpstr>Proposed Solution</vt:lpstr>
      <vt:lpstr>Proposed Solution</vt:lpstr>
      <vt:lpstr>System  Approach</vt:lpstr>
      <vt:lpstr>System  flow diagram</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All is yours! Make it up</cp:lastModifiedBy>
  <cp:revision>26</cp:revision>
  <dcterms:created xsi:type="dcterms:W3CDTF">2021-05-26T16:50:10Z</dcterms:created>
  <dcterms:modified xsi:type="dcterms:W3CDTF">2025-08-02T18:01:01Z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