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80" r:id="rId9"/>
    <p:sldId id="262" r:id="rId10"/>
    <p:sldId id="263" r:id="rId11"/>
    <p:sldId id="264" r:id="rId12"/>
    <p:sldId id="265" r:id="rId13"/>
    <p:sldId id="274" r:id="rId14"/>
    <p:sldId id="276" r:id="rId15"/>
    <p:sldId id="268" r:id="rId16"/>
    <p:sldId id="273" r:id="rId17"/>
    <p:sldId id="270" r:id="rId18"/>
    <p:sldId id="278" r:id="rId19"/>
    <p:sldId id="272" r:id="rId20"/>
    <p:sldId id="266" r:id="rId21"/>
    <p:sldId id="267" r:id="rId22"/>
    <p:sldId id="275" r:id="rId23"/>
    <p:sldId id="279" r:id="rId24"/>
    <p:sldId id="277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7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49DE-9102-4D0F-8C30-039ED35B0DC9}" type="datetimeFigureOut">
              <a:rPr lang="es-AR" smtClean="0"/>
              <a:pPr/>
              <a:t>25/10/2013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383E-026A-4C6A-87DC-1747ABE769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webplatform.org/wiki/apis/timing/methods/requestAnimationFra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ike.com/us/en_us/c/better-world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urentiuswonen.com/jaarverslag2010/" TargetMode="External"/><Relationship Id="rId7" Type="http://schemas.openxmlformats.org/officeDocument/2006/relationships/hyperlink" Target="http://graphicnovel-hybrid4.peugeot.com/start.html" TargetMode="External"/><Relationship Id="rId2" Type="http://schemas.openxmlformats.org/officeDocument/2006/relationships/hyperlink" Target="http://activatedrink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rleonardi.com/interactive-resume/" TargetMode="External"/><Relationship Id="rId5" Type="http://schemas.openxmlformats.org/officeDocument/2006/relationships/hyperlink" Target="http://www.ratatattoo.it/" TargetMode="External"/><Relationship Id="rId4" Type="http://schemas.openxmlformats.org/officeDocument/2006/relationships/hyperlink" Target="http://www.iutopi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en.wikipedia.org/wiki/Screen_tear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42910" y="42862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Animaciones con JQuery y CSS3 – I</a:t>
            </a:r>
            <a:endParaRPr lang="es-AR" sz="35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9 Subtítulo"/>
          <p:cNvSpPr>
            <a:spLocks noGrp="1"/>
          </p:cNvSpPr>
          <p:nvPr>
            <p:ph type="subTitle" idx="1"/>
          </p:nvPr>
        </p:nvSpPr>
        <p:spPr>
          <a:xfrm>
            <a:off x="642910" y="5357826"/>
            <a:ext cx="6400800" cy="542932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Aplicado a sitios scrolleables y parallax</a:t>
            </a:r>
            <a:endParaRPr lang="es-AR" sz="28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2" name="11 Imagen" descr="clou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500174"/>
            <a:ext cx="8020050" cy="3276600"/>
          </a:xfrm>
          <a:prstGeom prst="rect">
            <a:avLst/>
          </a:prstGeom>
        </p:spPr>
      </p:pic>
      <p:pic>
        <p:nvPicPr>
          <p:cNvPr id="11" name="10 Imagen" descr="glob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714356"/>
            <a:ext cx="245745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setInterval</a:t>
            </a:r>
            <a:r>
              <a:rPr lang="en-U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 o </a:t>
            </a:r>
            <a:r>
              <a:rPr lang="en-U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setTimeout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0034" y="1500174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Muchos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web developers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setInterval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o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setTimeout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cada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16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milisegundos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crear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animaciones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un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problema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variedad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razones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pero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particularmente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siguientes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resolución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del Timer de JavaScript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sólo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mide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milisegundos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y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puede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variar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tiempo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ejecución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endParaRPr lang="en-U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Distintos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dispositivos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tienen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distintas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tasas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endParaRPr lang="es-AR" dirty="0"/>
          </a:p>
        </p:txBody>
      </p:sp>
      <p:pic>
        <p:nvPicPr>
          <p:cNvPr id="5" name="4 Imagen" descr="Captu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4857760"/>
            <a:ext cx="8143900" cy="1455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glob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96891">
            <a:off x="2295986" y="4422308"/>
            <a:ext cx="1126728" cy="1611483"/>
          </a:xfrm>
          <a:prstGeom prst="rect">
            <a:avLst/>
          </a:prstGeom>
        </p:spPr>
      </p:pic>
      <p:pic>
        <p:nvPicPr>
          <p:cNvPr id="7" name="6 Imagen" descr="clou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3581400"/>
            <a:ext cx="8020050" cy="3276600"/>
          </a:xfrm>
          <a:prstGeom prst="rect">
            <a:avLst/>
          </a:prstGeom>
        </p:spPr>
      </p:pic>
      <p:pic>
        <p:nvPicPr>
          <p:cNvPr id="4" name="3 Imagen" descr="glob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26681">
            <a:off x="6329697" y="3388778"/>
            <a:ext cx="2126538" cy="30414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</a:t>
            </a:r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equestAnimationFrame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API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4 Imagen" descr="glob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75165">
            <a:off x="4003123" y="4282391"/>
            <a:ext cx="1565322" cy="223877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0034" y="142873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 forma de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obtener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animaciones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correctamente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ajustadas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tiempo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API de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4"/>
              </a:rPr>
              <a:t>requestAnimationFrame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endParaRPr lang="es-AR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140968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usamos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API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estamos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</a:p>
          <a:p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 forma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nativa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del browser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manejar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animaciones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requestAnimationFrame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API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1628800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var</a:t>
            </a:r>
            <a:r>
              <a:rPr lang="es-AR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s-AR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handle</a:t>
            </a:r>
            <a:r>
              <a:rPr lang="es-AR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= </a:t>
            </a:r>
            <a:r>
              <a:rPr lang="es-AR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</a:t>
            </a:r>
            <a:r>
              <a:rPr lang="es-AR" sz="2400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requestAnimationFrame</a:t>
            </a:r>
            <a:r>
              <a:rPr lang="es-AR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es-AR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callback</a:t>
            </a:r>
            <a:r>
              <a:rPr lang="es-AR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);</a:t>
            </a:r>
          </a:p>
          <a:p>
            <a:endParaRPr lang="es-AR" dirty="0"/>
          </a:p>
        </p:txBody>
      </p:sp>
      <p:pic>
        <p:nvPicPr>
          <p:cNvPr id="6" name="5 Imagen" descr="requestanimationfra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6229" y="2343342"/>
            <a:ext cx="4131543" cy="2741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Sintaxis y compatibilidad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1656" y="1988840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requestID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= 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window.requestAnimationFrame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callback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); 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// </a:t>
            </a:r>
            <a:r>
              <a:rPr lang="es-AR" sz="1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Firefox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23 / IE 10 / </a:t>
            </a:r>
            <a:r>
              <a:rPr lang="es-AR" sz="1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Chrome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requestID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= 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window.mozRequestAnimationFrame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callback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); 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// </a:t>
            </a:r>
            <a:r>
              <a:rPr lang="es-AR" sz="1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Firefox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&lt; 23 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requestID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= 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window.webkitRequestAnimationFrame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callback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); </a:t>
            </a:r>
            <a:r>
              <a:rPr lang="es-AR" sz="1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// Safari</a:t>
            </a:r>
            <a:endParaRPr lang="es-AR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393305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Parámetros</a:t>
            </a:r>
            <a:endParaRPr lang="en-US" b="1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Callback: 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parámetro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especifica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función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debe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llamar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cuando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momento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animación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próximo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repaint. </a:t>
            </a:r>
          </a:p>
          <a:p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pasa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sin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importar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cual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pantalla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</p:txBody>
      </p:sp>
      <p:pic>
        <p:nvPicPr>
          <p:cNvPr id="6" name="5 Imagen" descr="blue-ball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301208"/>
            <a:ext cx="788095" cy="118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83568" y="1196752"/>
            <a:ext cx="7632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“What all of this boils down to is making sure that you work </a:t>
            </a:r>
            <a:r>
              <a:rPr lang="en-US" sz="4400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with</a:t>
            </a:r>
            <a:r>
              <a:rPr lang="en-US" sz="4400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the browser rather than </a:t>
            </a:r>
            <a:r>
              <a:rPr lang="en-US" sz="4400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against</a:t>
            </a:r>
            <a:r>
              <a:rPr lang="en-US" sz="4400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it.” </a:t>
            </a:r>
            <a:endParaRPr lang="es-AR" sz="4400" i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88922" y="4437112"/>
            <a:ext cx="4427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Paul Lewis</a:t>
            </a:r>
            <a:r>
              <a:rPr lang="es-ES" sz="2000" b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s-E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HTML5 </a:t>
            </a:r>
            <a:r>
              <a:rPr lang="es-E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Rocks</a:t>
            </a:r>
            <a:r>
              <a:rPr lang="es-E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s-E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contributor</a:t>
            </a:r>
            <a:endParaRPr lang="es-AR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Parallax Scrolling</a:t>
            </a:r>
            <a:endParaRPr lang="es-AR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71472" y="1571612"/>
            <a:ext cx="81439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efecto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parallax,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llamado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también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parallax scrolling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técnica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especial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viene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la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animación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digital,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donde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imágenes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fondo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mueven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ante la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cámara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más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lento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imágenes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están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delante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endParaRPr lang="en-US" sz="24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 los </a:t>
            </a:r>
            <a:r>
              <a:rPr lang="en-US" sz="2400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sitios</a:t>
            </a:r>
            <a:r>
              <a:rPr lang="en-US" sz="24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</a:t>
            </a:r>
          </a:p>
          <a:p>
            <a:endParaRPr lang="en-US" sz="24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Varios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elementos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mueven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distintas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velocidades</a:t>
            </a:r>
            <a:endParaRPr lang="en-US" sz="24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fondo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puede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cambiar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mientras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scrollea</a:t>
            </a:r>
            <a:endParaRPr lang="es-AR" sz="24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AR" sz="3200" dirty="0"/>
          </a:p>
        </p:txBody>
      </p:sp>
      <p:pic>
        <p:nvPicPr>
          <p:cNvPr id="5" name="4 Imagen" descr="blue-ball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013176"/>
            <a:ext cx="10001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Parallax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Scrolling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8596" y="1643050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efecto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crearon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los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primeros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sitios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parallax,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siendo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sitio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Nike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los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precursores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técnica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endParaRPr lang="en-US" sz="28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efecto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muy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usado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 la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industria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los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juegos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con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10 a 15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años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historia</a:t>
            </a:r>
            <a:endParaRPr lang="es-AR" sz="2800" dirty="0"/>
          </a:p>
        </p:txBody>
      </p:sp>
      <p:pic>
        <p:nvPicPr>
          <p:cNvPr id="5" name="4 Imagen" descr="blue-ball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5013176"/>
            <a:ext cx="10001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Todo muy lindo pero… y la performance?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772816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 JavaScript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logra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sz="2800" i="1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efecto</a:t>
            </a:r>
            <a:r>
              <a:rPr lang="en-US" sz="2800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parallax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tiene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un alto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costo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performance del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sitio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porque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tiene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manipular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todos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los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elementos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</a:p>
          <a:p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del </a:t>
            </a:r>
            <a:r>
              <a:rPr lang="en-US" sz="28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DOM</a:t>
            </a:r>
            <a:endParaRPr lang="es-AR" sz="3200" dirty="0"/>
          </a:p>
        </p:txBody>
      </p:sp>
      <p:pic>
        <p:nvPicPr>
          <p:cNvPr id="5" name="4 Imagen" descr="bullet-bill-fun-game-warning-logo--stickers-700x7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429000"/>
            <a:ext cx="3545887" cy="305753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9552" y="4634600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rgbClr val="C000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Repaint</a:t>
            </a:r>
            <a:endParaRPr lang="es-AR" dirty="0">
              <a:solidFill>
                <a:srgbClr val="C0000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516216" y="4634600"/>
            <a:ext cx="154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rgbClr val="C000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Reflow</a:t>
            </a:r>
            <a:endParaRPr lang="es-AR" dirty="0">
              <a:solidFill>
                <a:srgbClr val="C0000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Performance </a:t>
            </a:r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14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s-ES" sz="1400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</a:t>
            </a:r>
            <a:r>
              <a:rPr lang="es-ES" sz="14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1400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modern</a:t>
            </a:r>
            <a:r>
              <a:rPr lang="es-ES" sz="14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browsers)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48478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Usando:</a:t>
            </a: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algn="ctr"/>
            <a:r>
              <a:rPr lang="es-ES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Element.className</a:t>
            </a:r>
            <a:endParaRPr lang="es-ES" b="1" dirty="0" smtClean="0">
              <a:solidFill>
                <a:srgbClr val="7030A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Estamos causando un </a:t>
            </a:r>
            <a:r>
              <a:rPr lang="es-ES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repaint</a:t>
            </a: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ya sea que asignemos un valor a la propiedad o no, siempre está afectando al DOM</a:t>
            </a:r>
            <a:endParaRPr lang="es-AR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1560" y="3861048"/>
            <a:ext cx="8208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 cambio si usamos:</a:t>
            </a: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algn="ctr"/>
            <a:r>
              <a:rPr lang="es-ES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Element.classList</a:t>
            </a:r>
            <a:endParaRPr lang="es-ES" b="1" dirty="0" smtClean="0">
              <a:solidFill>
                <a:srgbClr val="7030A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 estamos causando </a:t>
            </a:r>
            <a:r>
              <a:rPr lang="es-E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repaints</a:t>
            </a: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innecesarios, la contra de este método es que</a:t>
            </a: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tiene poca compatibilidad</a:t>
            </a:r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928670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Nike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decidió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luego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un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tiempo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ir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otra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experiencia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usuario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lo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cual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prueba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aunque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vea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lindo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no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significa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tenga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32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ser </a:t>
            </a:r>
            <a:r>
              <a:rPr lang="en-US" sz="32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utilizado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endParaRPr lang="en-US" sz="2000" dirty="0" smtClean="0"/>
          </a:p>
          <a:p>
            <a:endParaRPr lang="es-AR" sz="2000" dirty="0"/>
          </a:p>
        </p:txBody>
      </p:sp>
      <p:pic>
        <p:nvPicPr>
          <p:cNvPr id="5" name="4 Imagen" descr="mario-nike-shoes-daniel-reese.jpg">
            <a:hlinkClick r:id="rId2" highlightClick="1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3140968"/>
            <a:ext cx="600075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15328" cy="1439850"/>
          </a:xfrm>
        </p:spPr>
        <p:txBody>
          <a:bodyPr>
            <a:normAutofit/>
          </a:bodyPr>
          <a:lstStyle/>
          <a:p>
            <a:r>
              <a:rPr lang="es-AR" sz="3600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Rendering</a:t>
            </a:r>
            <a:r>
              <a:rPr lang="es-AR" sz="36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Performance </a:t>
            </a:r>
            <a:r>
              <a:rPr lang="es-AR" sz="3600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Optimization</a:t>
            </a:r>
            <a:endParaRPr lang="es-AR" sz="3600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2982915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Conoceremos por qué las animaciones fluidas son difíciles de lograr y qué necesitamos saber para tener un buen efecto.</a:t>
            </a:r>
          </a:p>
          <a:p>
            <a:pPr algn="ctr">
              <a:buNone/>
            </a:pP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También conoceremos algunas buenas prácticas en cuanto a animación por JavaScript</a:t>
            </a:r>
            <a:endParaRPr lang="es-AR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5" name="4 Imagen" descr="blue-ball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000636"/>
            <a:ext cx="10001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Tips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Crossbrowser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3 Marcador de contenido" descr="angry-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4423" y="1600200"/>
            <a:ext cx="445515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Tips</a:t>
            </a:r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Crossbrowser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1785926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Internet Explorer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85786" y="2428869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ü"/>
            </a:pP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Agregar </a:t>
            </a:r>
            <a:r>
              <a:rPr lang="es-ES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modernizr</a:t>
            </a: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o </a:t>
            </a:r>
            <a:r>
              <a:rPr lang="es-ES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HTML5Shiv</a:t>
            </a: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para que IE tome los elementos de HTML5.</a:t>
            </a:r>
          </a:p>
          <a:p>
            <a:pPr>
              <a:buSzPct val="100000"/>
            </a:pPr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Aplicar </a:t>
            </a:r>
            <a:r>
              <a:rPr lang="es-E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display</a:t>
            </a:r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: block en los elementos HTML5 que correspondan</a:t>
            </a:r>
          </a:p>
          <a:p>
            <a:pPr>
              <a:buSzPct val="100000"/>
            </a:pPr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propiedad del objeto </a:t>
            </a:r>
            <a:r>
              <a:rPr lang="es-AR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s-AR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scrollY</a:t>
            </a:r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no es compatible con IE&lt;9</a:t>
            </a:r>
          </a:p>
          <a:p>
            <a:pPr>
              <a:buSzPct val="100000"/>
              <a:buFont typeface="Wingdings" pitchFamily="2" charset="2"/>
              <a:buChar char="ü"/>
            </a:pPr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es-AR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s-AR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window.pageYOffset</a:t>
            </a:r>
            <a:r>
              <a:rPr lang="es-AR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== </a:t>
            </a:r>
            <a:r>
              <a:rPr lang="es-AR" b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window.scrollY</a:t>
            </a:r>
            <a:r>
              <a:rPr lang="es-AR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;</a:t>
            </a:r>
            <a:endParaRPr lang="es-ES" b="1" dirty="0" smtClean="0">
              <a:solidFill>
                <a:srgbClr val="7030A0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</a:rPr>
              <a:t>Ejemplos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0034" y="1714488"/>
            <a:ext cx="8072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2"/>
              </a:rPr>
              <a:t>http://activatedrinks.com/#/promotions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3"/>
              </a:rPr>
              <a:t>http://www.laurentiuswonen.com/jaarverslag2010/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4"/>
              </a:rPr>
              <a:t>http://www.iutopi.com/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5"/>
              </a:rPr>
              <a:t>http://www.ratatattoo.it/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6"/>
              </a:rPr>
              <a:t>http://www.rleonardi.com/interactive-resume/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E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s-AR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7"/>
              </a:rPr>
              <a:t>http://graphicnovel-hybrid4.peugeot.com/start.html</a:t>
            </a:r>
            <a:endParaRPr lang="es-AR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AR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7030A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Gracias por escuchar!</a:t>
            </a:r>
            <a:endParaRPr lang="es-AR" dirty="0">
              <a:solidFill>
                <a:srgbClr val="7030A0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3" name="2 Imagen" descr="clou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996952"/>
            <a:ext cx="8020050" cy="3276600"/>
          </a:xfrm>
          <a:prstGeom prst="rect">
            <a:avLst/>
          </a:prstGeom>
        </p:spPr>
      </p:pic>
      <p:pic>
        <p:nvPicPr>
          <p:cNvPr id="4" name="3 Imagen" descr="blue-ball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332">
            <a:off x="7164289" y="1052736"/>
            <a:ext cx="720080" cy="1083549"/>
          </a:xfrm>
          <a:prstGeom prst="rect">
            <a:avLst/>
          </a:prstGeom>
        </p:spPr>
      </p:pic>
      <p:pic>
        <p:nvPicPr>
          <p:cNvPr id="5" name="4 Imagen" descr="glob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86558">
            <a:off x="5729572" y="456952"/>
            <a:ext cx="1228725" cy="17573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confetti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323528" y="188640"/>
            <a:ext cx="8280920" cy="656782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Desafío MRM</a:t>
            </a:r>
            <a:endParaRPr lang="es-AR" sz="7200" b="1" dirty="0">
              <a:solidFill>
                <a:srgbClr val="7030A0"/>
              </a:solidFill>
              <a:latin typeface="DIN Next Rounded LT Pro Bold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7 Imagen" descr="fasdfaf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834852"/>
            <a:ext cx="5600700" cy="4762500"/>
          </a:xfrm>
          <a:prstGeom prst="rect">
            <a:avLst/>
          </a:prstGeom>
        </p:spPr>
      </p:pic>
      <p:pic>
        <p:nvPicPr>
          <p:cNvPr id="4" name="3 Imagen" descr="cupcakes-bottom-of-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3573016"/>
            <a:ext cx="5600700" cy="302895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040392" y="1556792"/>
            <a:ext cx="7063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Mejorá</a:t>
            </a:r>
            <a:r>
              <a:rPr lang="es-ES" sz="3600" dirty="0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 el código </a:t>
            </a:r>
          </a:p>
          <a:p>
            <a:pPr algn="ctr"/>
            <a:r>
              <a:rPr lang="es-ES" sz="3600" dirty="0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y </a:t>
            </a:r>
            <a:r>
              <a:rPr lang="es-ES" sz="3600" dirty="0" err="1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llevate</a:t>
            </a:r>
            <a:r>
              <a:rPr lang="es-ES" sz="3600" dirty="0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 una caja con 4 </a:t>
            </a:r>
            <a:r>
              <a:rPr lang="es-ES" sz="3600" dirty="0" err="1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cupcakes</a:t>
            </a:r>
            <a:r>
              <a:rPr lang="es-ES" sz="3600" dirty="0" smtClean="0">
                <a:solidFill>
                  <a:srgbClr val="7030A0"/>
                </a:solidFill>
                <a:latin typeface="DIN Next Rounded LT Pro Bold" pitchFamily="34" charset="0"/>
                <a:ea typeface="Open Sans" pitchFamily="34" charset="0"/>
                <a:cs typeface="Open Sans" pitchFamily="34" charset="0"/>
              </a:rPr>
              <a:t>!</a:t>
            </a:r>
            <a:endParaRPr lang="es-AR" sz="3600" dirty="0">
              <a:solidFill>
                <a:srgbClr val="7030A0"/>
              </a:solidFill>
              <a:latin typeface="DIN Next Rounded LT Pro Bold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57290" y="274638"/>
            <a:ext cx="6872310" cy="1143000"/>
          </a:xfrm>
        </p:spPr>
        <p:txBody>
          <a:bodyPr/>
          <a:lstStyle/>
          <a:p>
            <a:r>
              <a:rPr lang="es-AR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Qué es la v-</a:t>
            </a:r>
            <a:r>
              <a:rPr lang="es-AR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sync</a:t>
            </a:r>
            <a:r>
              <a:rPr lang="es-AR" b="1" dirty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?</a:t>
            </a:r>
          </a:p>
        </p:txBody>
      </p:sp>
      <p:pic>
        <p:nvPicPr>
          <p:cNvPr id="5" name="4 Imagen" descr="blue-ball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79" y="5000636"/>
            <a:ext cx="1000125" cy="15049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42910" y="4500570"/>
            <a:ext cx="5929353" cy="181588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V-sync (o vertical synchronization)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práctica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generar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nuevos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frames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solamente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mientras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pantalla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está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refrescando</a:t>
            </a:r>
            <a:r>
              <a:rPr lang="en-U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  <a:endParaRPr lang="es-AR" sz="2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2910" y="1785926"/>
            <a:ext cx="600079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Las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pantallas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los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dispositivos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móviles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“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refrescan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” en un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intervalo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regular,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usualmente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60 </a:t>
            </a:r>
            <a:r>
              <a:rPr lang="en-US" sz="24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veces</a:t>
            </a:r>
            <a:r>
              <a:rPr lang="en-US" sz="24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</a:t>
            </a:r>
            <a:r>
              <a:rPr lang="en-US" sz="2400" b="1" i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b="1" i="1" dirty="0" err="1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segundo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  <a:endParaRPr lang="es-AR" sz="2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0" name="9 Imagen" descr="smartphone-by-oc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1857364"/>
            <a:ext cx="3071834" cy="215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Algunas cosas básicas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s-AR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Las pantallas generalmente se actualizan a 50-60Hz...</a:t>
            </a:r>
            <a:endParaRPr lang="es-AR" sz="2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2692077"/>
            <a:ext cx="18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Painting</a:t>
            </a:r>
            <a:endParaRPr lang="en-US" b="1" dirty="0" smtClean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s-AR" dirty="0"/>
          </a:p>
        </p:txBody>
      </p:sp>
      <p:pic>
        <p:nvPicPr>
          <p:cNvPr id="6" name="5 Imagen" descr="pa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996952"/>
            <a:ext cx="2304256" cy="316914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57200" y="3268141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 “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pintado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” de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una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página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browser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toma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los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elementos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del DOM y los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convierte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pixeles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endParaRPr lang="es-AR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5085184"/>
            <a:ext cx="555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 dispositivos móviles la tasa de actualización </a:t>
            </a:r>
          </a:p>
          <a:p>
            <a:r>
              <a:rPr lang="es-E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Puede ser hasta 6 veces </a:t>
            </a:r>
            <a:r>
              <a:rPr lang="es-ES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menor</a:t>
            </a:r>
            <a:endParaRPr lang="es-AR" b="1" dirty="0" smtClean="0">
              <a:solidFill>
                <a:srgbClr val="7030A0"/>
              </a:solidFill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 esto para qué sirve?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0080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objetivo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tu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aplicación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corra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60 frames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segundo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(FPS), lo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corresponde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tasa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refresco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60hz de la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mayoría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los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dispositivos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  <a:p>
            <a:endParaRPr lang="en-U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n-US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4797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42900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Consecuentemente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tu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aplicación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tiene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aproximadamente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16.6 ms (1000 ms/ 60)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preparar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cada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frame (</a:t>
            </a:r>
            <a:r>
              <a:rPr lang="en-US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cuadro</a:t>
            </a:r>
            <a:r>
              <a: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).</a:t>
            </a:r>
            <a:endParaRPr lang="es-AR" dirty="0"/>
          </a:p>
        </p:txBody>
      </p:sp>
      <p:pic>
        <p:nvPicPr>
          <p:cNvPr id="11" name="10 Imagen" descr="stas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429000"/>
            <a:ext cx="2448272" cy="3037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Chrome</a:t>
            </a:r>
            <a:r>
              <a:rPr lang="es-AR" b="1" dirty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AR" b="1" dirty="0" err="1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Frame</a:t>
            </a:r>
            <a:r>
              <a:rPr lang="es-AR" b="1" dirty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AR" b="1" dirty="0" err="1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Viewer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3 Marcador de contenido" descr="image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4037" y="2186781"/>
            <a:ext cx="549592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Dónde queremos realizar la animación?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2000240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Queremos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contenido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del frame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guardado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memoria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cambie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entre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actualización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y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actualización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pantalla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no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mientras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está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4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actualizando</a:t>
            </a:r>
            <a:r>
              <a:rPr lang="en-US" sz="24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  <a:endParaRPr lang="es-AR" sz="2400" dirty="0"/>
          </a:p>
        </p:txBody>
      </p:sp>
      <p:pic>
        <p:nvPicPr>
          <p:cNvPr id="7" name="6 Imagen" descr="question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284984"/>
            <a:ext cx="2016978" cy="3040747"/>
          </a:xfrm>
          <a:prstGeom prst="rect">
            <a:avLst/>
          </a:prstGeom>
        </p:spPr>
      </p:pic>
      <p:pic>
        <p:nvPicPr>
          <p:cNvPr id="8" name="7 Imagen" descr="question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226107">
            <a:off x="1619672" y="4149080"/>
            <a:ext cx="1353842" cy="2041019"/>
          </a:xfrm>
          <a:prstGeom prst="rect">
            <a:avLst/>
          </a:prstGeom>
        </p:spPr>
      </p:pic>
      <p:pic>
        <p:nvPicPr>
          <p:cNvPr id="9" name="8 Imagen" descr="question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27181">
            <a:off x="5776510" y="3904858"/>
            <a:ext cx="1188668" cy="179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1484784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cambiamos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contenido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cuando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está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produciendo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el refresh, la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pantalla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mostrará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mitad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un frame y del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otro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produciendo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un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efecto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2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</a:t>
            </a:r>
            <a:r>
              <a:rPr lang="en-US" sz="2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se llama </a:t>
            </a:r>
            <a:r>
              <a:rPr lang="en-US" sz="20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"</a:t>
            </a:r>
            <a:r>
              <a:rPr lang="en-US" sz="20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  <a:hlinkClick r:id="rId2"/>
              </a:rPr>
              <a:t>tearing</a:t>
            </a:r>
            <a:r>
              <a:rPr lang="en-US" sz="2000" b="1" dirty="0" smtClean="0">
                <a:solidFill>
                  <a:srgbClr val="7030A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"</a:t>
            </a:r>
            <a:endParaRPr lang="es-AR" sz="2000" b="1" dirty="0">
              <a:solidFill>
                <a:srgbClr val="7030A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Tearing</a:t>
            </a:r>
            <a:endParaRPr lang="es-AR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5 Imagen" descr="tearing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636912"/>
            <a:ext cx="5184576" cy="3906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928670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Para obtener una animación fluida necesitamos que un nuevo </a:t>
            </a:r>
            <a:r>
              <a:rPr lang="es-AR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frame</a:t>
            </a:r>
            <a:r>
              <a:rPr lang="es-AR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esté listo cada vez que se genera un </a:t>
            </a:r>
            <a:r>
              <a:rPr lang="es-AR" sz="28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refresh</a:t>
            </a:r>
            <a:r>
              <a:rPr lang="es-AR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de pantalla.</a:t>
            </a:r>
            <a:endParaRPr lang="es-ES" sz="2800" dirty="0" smtClean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5" name="4 Imagen" descr="278687_Papel-de-Parede-Mario-Kart-Wii_1920x10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3357562"/>
            <a:ext cx="4572032" cy="257176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00034" y="2928934"/>
            <a:ext cx="48577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Esto es como una “carrera” entre el proceso que escribe datos en el buffer y el sistema operativo que lee los datos para ponerlos en la pantalla.</a:t>
            </a:r>
            <a:endParaRPr lang="es-AR" sz="2800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832</Words>
  <Application>Microsoft Office PowerPoint</Application>
  <PresentationFormat>Presentación en pantalla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Animaciones con JQuery y CSS3 – I</vt:lpstr>
      <vt:lpstr>Rendering Performance Optimization</vt:lpstr>
      <vt:lpstr>Qué es la v-sync?</vt:lpstr>
      <vt:lpstr>Algunas cosas básicas</vt:lpstr>
      <vt:lpstr>Y esto para qué sirve?</vt:lpstr>
      <vt:lpstr>Chrome Frame Viewer</vt:lpstr>
      <vt:lpstr>Dónde queremos realizar la animación?</vt:lpstr>
      <vt:lpstr>Tearing</vt:lpstr>
      <vt:lpstr>Diapositiva 9</vt:lpstr>
      <vt:lpstr>setInterval o setTimeout</vt:lpstr>
      <vt:lpstr>requestAnimationFrame API</vt:lpstr>
      <vt:lpstr>requestAnimationFrame API</vt:lpstr>
      <vt:lpstr>Sintaxis y compatibilidad</vt:lpstr>
      <vt:lpstr>Diapositiva 14</vt:lpstr>
      <vt:lpstr>Parallax Scrolling</vt:lpstr>
      <vt:lpstr>Parallax Scrolling</vt:lpstr>
      <vt:lpstr>Todo muy lindo pero… y la performance?</vt:lpstr>
      <vt:lpstr>Performance Tip (for modern browsers)</vt:lpstr>
      <vt:lpstr>Diapositiva 19</vt:lpstr>
      <vt:lpstr>Tips Crossbrowser</vt:lpstr>
      <vt:lpstr>Tips Crossbrowser</vt:lpstr>
      <vt:lpstr>Ejemplos</vt:lpstr>
      <vt:lpstr>Gracias por escuchar!</vt:lpstr>
      <vt:lpstr>Desafío MRM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milagros.perez</dc:creator>
  <cp:lastModifiedBy>milagros.perez</cp:lastModifiedBy>
  <cp:revision>255</cp:revision>
  <dcterms:created xsi:type="dcterms:W3CDTF">2013-10-10T18:50:14Z</dcterms:created>
  <dcterms:modified xsi:type="dcterms:W3CDTF">2013-10-25T20:43:54Z</dcterms:modified>
</cp:coreProperties>
</file>