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sldIdLst>
    <p:sldId id="256" r:id="rId2"/>
    <p:sldId id="276" r:id="rId3"/>
    <p:sldId id="277" r:id="rId4"/>
    <p:sldId id="278" r:id="rId5"/>
    <p:sldId id="292" r:id="rId6"/>
    <p:sldId id="279" r:id="rId7"/>
    <p:sldId id="293" r:id="rId8"/>
    <p:sldId id="280" r:id="rId9"/>
    <p:sldId id="281" r:id="rId10"/>
    <p:sldId id="283" r:id="rId11"/>
    <p:sldId id="282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손 상우" initials="손상" lastIdx="1" clrIdx="0">
    <p:extLst>
      <p:ext uri="{19B8F6BF-5375-455C-9EA6-DF929625EA0E}">
        <p15:presenceInfo xmlns:p15="http://schemas.microsoft.com/office/powerpoint/2012/main" userId="e0a86f9f6a087c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08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1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73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0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2EFD96-8D10-47FD-9F95-398FAA425D3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1AD1EF-F461-4EAE-9640-EC92178FDD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F7FF75-C33A-460D-8F10-69F78DE4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4800" dirty="0"/>
              <a:t>FTP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1373CC3-E334-4FBA-99BE-663650459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9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디렉토리 이동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496" y="1845734"/>
            <a:ext cx="6337785" cy="4023360"/>
          </a:xfrm>
        </p:spPr>
        <p:txBody>
          <a:bodyPr/>
          <a:lstStyle/>
          <a:p>
            <a:r>
              <a:rPr lang="en-US" altLang="ko-KR" dirty="0" err="1"/>
              <a:t>SetCurrentDirectory</a:t>
            </a:r>
            <a:r>
              <a:rPr lang="en-US" altLang="ko-KR" dirty="0"/>
              <a:t> </a:t>
            </a:r>
            <a:r>
              <a:rPr lang="ko-KR" altLang="en-US" dirty="0"/>
              <a:t>함수 호출 시 경로 이동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34B7C82-42CE-4B08-93A4-D4B7C6BFA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8" b="13652"/>
          <a:stretch/>
        </p:blipFill>
        <p:spPr>
          <a:xfrm>
            <a:off x="531016" y="1845733"/>
            <a:ext cx="4996480" cy="25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현재 디렉토리 읽기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496" y="1845734"/>
            <a:ext cx="6337785" cy="4023360"/>
          </a:xfrm>
        </p:spPr>
        <p:txBody>
          <a:bodyPr/>
          <a:lstStyle/>
          <a:p>
            <a:r>
              <a:rPr lang="en-US" altLang="ko-KR" dirty="0" err="1"/>
              <a:t>GetCurrentDirectory</a:t>
            </a:r>
            <a:r>
              <a:rPr lang="en-US" altLang="ko-KR" dirty="0"/>
              <a:t> </a:t>
            </a:r>
            <a:r>
              <a:rPr lang="ko-KR" altLang="en-US" dirty="0"/>
              <a:t>함수 호출 시 현재 경로 </a:t>
            </a:r>
            <a:r>
              <a:rPr lang="ko-KR" altLang="en-US" dirty="0" err="1"/>
              <a:t>읽어옴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5D7134-2D5C-492A-AFB0-81C52707C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7" b="13711"/>
          <a:stretch/>
        </p:blipFill>
        <p:spPr>
          <a:xfrm>
            <a:off x="422218" y="1845734"/>
            <a:ext cx="5105278" cy="24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현재 경로 상 리스트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84" y="1845734"/>
            <a:ext cx="7087798" cy="4023360"/>
          </a:xfrm>
        </p:spPr>
        <p:txBody>
          <a:bodyPr/>
          <a:lstStyle/>
          <a:p>
            <a:r>
              <a:rPr lang="en-US" altLang="ko-KR" dirty="0" err="1"/>
              <a:t>CFtpFileFind</a:t>
            </a:r>
            <a:r>
              <a:rPr lang="en-US" altLang="ko-KR" dirty="0"/>
              <a:t> </a:t>
            </a:r>
            <a:r>
              <a:rPr lang="ko-KR" altLang="en-US" dirty="0"/>
              <a:t>클래스 사용으로 쉽게 읽어 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FTP</a:t>
            </a:r>
            <a:r>
              <a:rPr lang="ko-KR" altLang="en-US" dirty="0"/>
              <a:t>는 현재 경로에 있는 파일만 알 수 있음</a:t>
            </a:r>
          </a:p>
          <a:p>
            <a:r>
              <a:rPr lang="en-US" altLang="ko-KR" dirty="0"/>
              <a:t>ex) A</a:t>
            </a:r>
            <a:r>
              <a:rPr lang="ko-KR" altLang="en-US" dirty="0"/>
              <a:t>폴더에 있는 </a:t>
            </a:r>
            <a:r>
              <a:rPr lang="en-US" altLang="ko-KR" dirty="0"/>
              <a:t>B, C </a:t>
            </a:r>
            <a:r>
              <a:rPr lang="ko-KR" altLang="en-US" dirty="0"/>
              <a:t>폴더 하위 파일은 알 수 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9D0CCA-C187-47B5-BD12-49BEE9528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" t="13249" r="36769" b="9963"/>
          <a:stretch/>
        </p:blipFill>
        <p:spPr>
          <a:xfrm>
            <a:off x="655686" y="1845734"/>
            <a:ext cx="4083719" cy="3907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6A009B7-9B75-4C1D-9E3E-04C6AFCE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69" y="3652463"/>
            <a:ext cx="17621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폴더 생성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84" y="1845734"/>
            <a:ext cx="7087798" cy="1583266"/>
          </a:xfrm>
        </p:spPr>
        <p:txBody>
          <a:bodyPr/>
          <a:lstStyle/>
          <a:p>
            <a:r>
              <a:rPr lang="en-US" altLang="ko-KR" dirty="0" err="1"/>
              <a:t>CreateDirectory</a:t>
            </a:r>
            <a:r>
              <a:rPr lang="ko-KR" altLang="en-US" dirty="0"/>
              <a:t>로 폴더 생성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4965FF9-36DF-4CCC-B97D-EA313C2A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4" y="1845734"/>
            <a:ext cx="3771429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6E01619-8206-4164-A427-B8E5C11A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3" y="4052586"/>
            <a:ext cx="3771429" cy="1800000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xmlns="" id="{3D4F5E04-8692-4952-9D96-7F5D1802363E}"/>
              </a:ext>
            </a:extLst>
          </p:cNvPr>
          <p:cNvSpPr txBox="1">
            <a:spLocks/>
          </p:cNvSpPr>
          <p:nvPr/>
        </p:nvSpPr>
        <p:spPr>
          <a:xfrm>
            <a:off x="4777484" y="4052586"/>
            <a:ext cx="7087798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RemoveDirectory</a:t>
            </a:r>
            <a:r>
              <a:rPr lang="ko-KR" altLang="en-US" dirty="0"/>
              <a:t>로 폴더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26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파일 삭제</a:t>
            </a:r>
            <a:r>
              <a:rPr lang="en-US" altLang="ko-KR" dirty="0"/>
              <a:t>/</a:t>
            </a:r>
            <a:r>
              <a:rPr lang="ko-KR" altLang="en-US" dirty="0"/>
              <a:t>이름변경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79" y="1852394"/>
            <a:ext cx="7087798" cy="1583266"/>
          </a:xfrm>
        </p:spPr>
        <p:txBody>
          <a:bodyPr/>
          <a:lstStyle/>
          <a:p>
            <a:r>
              <a:rPr lang="en-US" altLang="ko-KR" dirty="0"/>
              <a:t>Remove</a:t>
            </a:r>
            <a:r>
              <a:rPr lang="ko-KR" altLang="en-US" dirty="0"/>
              <a:t>로 파일 삭제</a:t>
            </a:r>
            <a:endParaRPr lang="en-US" altLang="ko-KR" dirty="0"/>
          </a:p>
        </p:txBody>
      </p:sp>
      <p:sp>
        <p:nvSpPr>
          <p:cNvPr id="10" name="내용 개체 틀 6">
            <a:extLst>
              <a:ext uri="{FF2B5EF4-FFF2-40B4-BE49-F238E27FC236}">
                <a16:creationId xmlns:a16="http://schemas.microsoft.com/office/drawing/2014/main" xmlns="" id="{3D4F5E04-8692-4952-9D96-7F5D1802363E}"/>
              </a:ext>
            </a:extLst>
          </p:cNvPr>
          <p:cNvSpPr txBox="1">
            <a:spLocks/>
          </p:cNvSpPr>
          <p:nvPr/>
        </p:nvSpPr>
        <p:spPr>
          <a:xfrm>
            <a:off x="4883479" y="3843558"/>
            <a:ext cx="7087798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Rename</a:t>
            </a:r>
            <a:r>
              <a:rPr lang="ko-KR" altLang="en-US" dirty="0"/>
              <a:t>으로 파일</a:t>
            </a:r>
            <a:r>
              <a:rPr lang="en-US" altLang="ko-KR" dirty="0"/>
              <a:t>/</a:t>
            </a:r>
            <a:r>
              <a:rPr lang="ko-KR" altLang="en-US" dirty="0"/>
              <a:t>폴더 이름 변경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2D5C469-D6AF-41D8-B4BB-51E6ED82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17" y="1845734"/>
            <a:ext cx="4104762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31A5D75-F699-4F0E-B807-D4CD6778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17" y="3843558"/>
            <a:ext cx="41047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8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파일 다운로드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79" y="1852394"/>
            <a:ext cx="7087798" cy="1583266"/>
          </a:xfrm>
        </p:spPr>
        <p:txBody>
          <a:bodyPr/>
          <a:lstStyle/>
          <a:p>
            <a:r>
              <a:rPr lang="en-US" altLang="ko-KR" dirty="0" err="1"/>
              <a:t>GetFile</a:t>
            </a:r>
            <a:r>
              <a:rPr lang="ko-KR" altLang="en-US" dirty="0"/>
              <a:t>로 간단히 다운로드 가능하지만 파일 크기가 클 경우</a:t>
            </a:r>
            <a:endParaRPr lang="en-US" altLang="ko-KR" dirty="0"/>
          </a:p>
          <a:p>
            <a:r>
              <a:rPr lang="ko-KR" altLang="en-US" dirty="0"/>
              <a:t>적합한 방식이 아님</a:t>
            </a:r>
            <a:endParaRPr lang="en-US" altLang="ko-KR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작은 사이즈 파일인 경우 사용 용이</a:t>
            </a:r>
            <a:endParaRPr lang="en-US" altLang="ko-KR" sz="1400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E4AB2D1-5A56-4697-BC99-988886BE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6" y="1748789"/>
            <a:ext cx="44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1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565B75A-773F-481F-A802-2C747111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04"/>
          <a:stretch/>
        </p:blipFill>
        <p:spPr>
          <a:xfrm>
            <a:off x="511654" y="1799286"/>
            <a:ext cx="5796680" cy="4772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파일 다운로드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1799286"/>
            <a:ext cx="5570476" cy="3574098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OpenFile</a:t>
            </a:r>
            <a:r>
              <a:rPr lang="ko-KR" altLang="en-US" dirty="0"/>
              <a:t> 함수로 </a:t>
            </a:r>
            <a:r>
              <a:rPr lang="en-US" altLang="ko-KR" dirty="0"/>
              <a:t>FTP </a:t>
            </a:r>
            <a:r>
              <a:rPr lang="ko-KR" altLang="en-US" dirty="0"/>
              <a:t>파일 </a:t>
            </a:r>
            <a:r>
              <a:rPr lang="en-US" altLang="ko-KR" dirty="0"/>
              <a:t>Open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로컬에 파일 생성</a:t>
            </a:r>
            <a:endParaRPr lang="en-US" altLang="ko-KR" dirty="0"/>
          </a:p>
          <a:p>
            <a:r>
              <a:rPr lang="en-US" altLang="ko-KR" dirty="0"/>
              <a:t>3. FTP </a:t>
            </a:r>
            <a:r>
              <a:rPr lang="ko-KR" altLang="en-US" dirty="0"/>
              <a:t>파일 바이너리 </a:t>
            </a:r>
            <a:r>
              <a:rPr lang="en-US" altLang="ko-KR" dirty="0"/>
              <a:t>Read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sz="1400" dirty="0"/>
              <a:t>- </a:t>
            </a:r>
            <a:r>
              <a:rPr lang="ko-KR" altLang="en-US" sz="1400" dirty="0"/>
              <a:t>모두 읽으면 </a:t>
            </a:r>
            <a:r>
              <a:rPr lang="en-US" altLang="ko-KR" sz="1400" dirty="0"/>
              <a:t>0 </a:t>
            </a:r>
            <a:r>
              <a:rPr lang="ko-KR" altLang="en-US" sz="1400" dirty="0"/>
              <a:t>반환</a:t>
            </a:r>
            <a:endParaRPr lang="en-US" altLang="ko-KR" sz="1400" dirty="0"/>
          </a:p>
          <a:p>
            <a:r>
              <a:rPr lang="en-US" altLang="ko-KR" dirty="0"/>
              <a:t>4. </a:t>
            </a:r>
            <a:r>
              <a:rPr lang="ko-KR" altLang="en-US" dirty="0"/>
              <a:t>로컬 파일에 바이너리 </a:t>
            </a:r>
            <a:r>
              <a:rPr lang="en-US" altLang="ko-KR" dirty="0"/>
              <a:t>Write </a:t>
            </a:r>
          </a:p>
          <a:p>
            <a:r>
              <a:rPr lang="en-US" altLang="ko-KR" dirty="0"/>
              <a:t>5. FTP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로컬 파일 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852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파일 업로드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479" y="1852394"/>
            <a:ext cx="7087798" cy="1583266"/>
          </a:xfrm>
        </p:spPr>
        <p:txBody>
          <a:bodyPr/>
          <a:lstStyle/>
          <a:p>
            <a:r>
              <a:rPr lang="en-US" altLang="ko-KR" dirty="0" err="1"/>
              <a:t>PutFile</a:t>
            </a:r>
            <a:r>
              <a:rPr lang="ko-KR" altLang="en-US" dirty="0"/>
              <a:t>로 간단히 업로드 가능하지만 파일 크기가 클 경우</a:t>
            </a:r>
            <a:endParaRPr lang="en-US" altLang="ko-KR" dirty="0"/>
          </a:p>
          <a:p>
            <a:r>
              <a:rPr lang="ko-KR" altLang="en-US" dirty="0"/>
              <a:t>적합한 방식이 아님</a:t>
            </a:r>
            <a:endParaRPr lang="en-US" altLang="ko-KR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작은 사이즈 파일인 경우 사용 용이</a:t>
            </a:r>
            <a:endParaRPr lang="en-US" altLang="ko-KR" sz="1400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9B3AD3-49EA-4A60-883C-C94C0A6C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17" y="1758312"/>
            <a:ext cx="4104762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0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파일 업로드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383" y="1852393"/>
            <a:ext cx="6597893" cy="3048379"/>
          </a:xfrm>
        </p:spPr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로컬 파일 </a:t>
            </a:r>
            <a:r>
              <a:rPr lang="en-US" altLang="ko-KR" dirty="0"/>
              <a:t>Open</a:t>
            </a:r>
          </a:p>
          <a:p>
            <a:r>
              <a:rPr lang="en-US" altLang="ko-KR" dirty="0"/>
              <a:t>2. FTP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로컬 파일 바이너리 </a:t>
            </a:r>
            <a:r>
              <a:rPr lang="en-US" altLang="ko-KR" dirty="0"/>
              <a:t>Read</a:t>
            </a:r>
          </a:p>
          <a:p>
            <a:r>
              <a:rPr lang="en-US" altLang="ko-KR" dirty="0"/>
              <a:t>4. FTP </a:t>
            </a:r>
            <a:r>
              <a:rPr lang="ko-KR" altLang="en-US" dirty="0"/>
              <a:t>파일 바이너리 </a:t>
            </a:r>
            <a:r>
              <a:rPr lang="en-US" altLang="ko-KR" dirty="0"/>
              <a:t>Write</a:t>
            </a:r>
          </a:p>
          <a:p>
            <a:r>
              <a:rPr lang="en-US" altLang="ko-KR" dirty="0"/>
              <a:t>5. FTP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로컬 파일 종료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817202E-0217-4DED-B9DB-66F5D53D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0" y="1852394"/>
            <a:ext cx="4806700" cy="48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682D73-C569-458D-AB0A-6EADCCB0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A408B5-077A-4350-A8FA-F67773CB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96" y="1819553"/>
            <a:ext cx="10746768" cy="43963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1. FTP </a:t>
            </a:r>
            <a:r>
              <a:rPr lang="ko-KR" altLang="en-US" dirty="0"/>
              <a:t>현재 경로의 파일만 조회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FTP </a:t>
            </a:r>
            <a:r>
              <a:rPr lang="ko-KR" altLang="en-US" dirty="0"/>
              <a:t>인터넷 세션 종료 시</a:t>
            </a:r>
            <a:r>
              <a:rPr lang="en-US" altLang="ko-KR" dirty="0"/>
              <a:t>, </a:t>
            </a:r>
            <a:r>
              <a:rPr lang="ko-KR" altLang="en-US" dirty="0"/>
              <a:t>클라이언트에서 세션 종료 체크 안됨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서버에서 세션 종료 메시지 안 날릴 수도 있다고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GetFile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PutFile</a:t>
            </a:r>
            <a:r>
              <a:rPr lang="ko-KR" altLang="en-US" dirty="0"/>
              <a:t> 함수 사용 시 파일 사이즈가 큰 경우</a:t>
            </a:r>
            <a:r>
              <a:rPr lang="en-US" altLang="ko-KR" dirty="0"/>
              <a:t>, </a:t>
            </a:r>
            <a:r>
              <a:rPr lang="ko-KR" altLang="en-US" dirty="0"/>
              <a:t>함수 수행 시간이 늘어나 응답 없음 상태로 변함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쓰레드에서 </a:t>
            </a:r>
            <a:r>
              <a:rPr lang="en-US" altLang="ko-KR" dirty="0" err="1"/>
              <a:t>CInternetFile</a:t>
            </a:r>
            <a:r>
              <a:rPr lang="en-US" altLang="ko-KR" dirty="0"/>
              <a:t> </a:t>
            </a:r>
            <a:r>
              <a:rPr lang="ko-KR" altLang="en-US" dirty="0"/>
              <a:t>로 접근 후 </a:t>
            </a:r>
            <a:r>
              <a:rPr lang="en-US" altLang="ko-KR" dirty="0" err="1"/>
              <a:t>Read&amp;Write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FTP </a:t>
            </a:r>
            <a:r>
              <a:rPr lang="ko-KR" altLang="en-US" dirty="0"/>
              <a:t>동작 중 다른 동작을 수행하려면 현재 동작 중지 후 수행해야함</a:t>
            </a:r>
            <a:r>
              <a:rPr lang="en-US" altLang="ko-KR" dirty="0"/>
              <a:t>. </a:t>
            </a:r>
            <a:r>
              <a:rPr lang="ko-KR" altLang="en-US" dirty="0"/>
              <a:t>중복 수행</a:t>
            </a:r>
            <a:r>
              <a:rPr lang="en-US" altLang="ko-KR" dirty="0"/>
              <a:t> </a:t>
            </a:r>
            <a:r>
              <a:rPr lang="ko-KR" altLang="en-US" dirty="0"/>
              <a:t>시 에러 발생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업로드 작업 시</a:t>
            </a:r>
            <a:r>
              <a:rPr lang="en-US" altLang="ko-KR" dirty="0"/>
              <a:t>, </a:t>
            </a:r>
            <a:r>
              <a:rPr lang="ko-KR" altLang="en-US" dirty="0"/>
              <a:t>현재 디렉토리 경로 조회 시 에러 발생함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임계 영역 필요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3959E87-D3B7-48FF-8F3D-9F2A264A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411" y="1054105"/>
            <a:ext cx="1365976" cy="19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1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00A24C-73B2-4A47-ABE4-DC980114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4D4A7B-3FAC-4FE1-9D40-422A2F4C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5" y="1845734"/>
            <a:ext cx="1062553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파일 전송 전용 서비스</a:t>
            </a:r>
            <a:r>
              <a:rPr lang="en-US" altLang="ko-KR" dirty="0"/>
              <a:t>(File Transfer Protocol)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FTP</a:t>
            </a:r>
            <a:r>
              <a:rPr lang="ko-KR" altLang="en-US" dirty="0"/>
              <a:t>연결에 보안성을 강화한 </a:t>
            </a:r>
            <a:r>
              <a:rPr lang="en-US" altLang="ko-KR" dirty="0"/>
              <a:t>SFTP(Secure File Transfer Protocol)</a:t>
            </a:r>
            <a:r>
              <a:rPr lang="ko-KR" altLang="en-US" dirty="0"/>
              <a:t> 제공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일반적으로</a:t>
            </a:r>
            <a:r>
              <a:rPr lang="en-US" altLang="ko-KR" dirty="0"/>
              <a:t> 21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제어신호</a:t>
            </a:r>
            <a:r>
              <a:rPr lang="en-US" altLang="ko-KR" dirty="0"/>
              <a:t>)</a:t>
            </a:r>
            <a:r>
              <a:rPr lang="ko-KR" altLang="en-US" dirty="0"/>
              <a:t> 포트</a:t>
            </a:r>
            <a:r>
              <a:rPr lang="en-US" altLang="ko-KR" dirty="0"/>
              <a:t>, 20</a:t>
            </a:r>
            <a:r>
              <a:rPr lang="ko-KR" altLang="en-US" dirty="0"/>
              <a:t>번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 포트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Active(</a:t>
            </a:r>
            <a:r>
              <a:rPr lang="ko-KR" altLang="en-US" dirty="0"/>
              <a:t>능동</a:t>
            </a:r>
            <a:r>
              <a:rPr lang="en-US" altLang="ko-KR" dirty="0"/>
              <a:t>) </a:t>
            </a:r>
            <a:r>
              <a:rPr lang="ko-KR" altLang="en-US" dirty="0"/>
              <a:t>모드</a:t>
            </a:r>
            <a:r>
              <a:rPr lang="en-US" altLang="ko-KR" dirty="0"/>
              <a:t>, Passive(</a:t>
            </a:r>
            <a:r>
              <a:rPr lang="ko-KR" altLang="en-US" dirty="0"/>
              <a:t>수동</a:t>
            </a:r>
            <a:r>
              <a:rPr lang="en-US" altLang="ko-KR" dirty="0"/>
              <a:t>) </a:t>
            </a:r>
            <a:r>
              <a:rPr lang="ko-KR" altLang="en-US" dirty="0"/>
              <a:t>모드 제공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TCP/IP </a:t>
            </a:r>
            <a:r>
              <a:rPr lang="ko-KR" altLang="en-US" dirty="0"/>
              <a:t>프로토콜</a:t>
            </a:r>
            <a:r>
              <a:rPr lang="en-US" altLang="ko-KR" dirty="0"/>
              <a:t> </a:t>
            </a:r>
            <a:r>
              <a:rPr lang="ko-KR" altLang="en-US" dirty="0"/>
              <a:t>테이블의 응용 계층에 속함</a:t>
            </a:r>
            <a:r>
              <a:rPr lang="en-US" altLang="ko-KR" dirty="0"/>
              <a:t>, (OSI </a:t>
            </a:r>
            <a:r>
              <a:rPr lang="ko-KR" altLang="en-US" dirty="0"/>
              <a:t>응용 계층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 직관적인 동작 방식</a:t>
            </a:r>
            <a:r>
              <a:rPr lang="en-US" altLang="ko-KR" dirty="0"/>
              <a:t>, </a:t>
            </a:r>
            <a:r>
              <a:rPr lang="ko-KR" altLang="en-US" dirty="0"/>
              <a:t>빠른 속도가 가장 큰 장점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C7EE635-1526-44D3-A833-EB9CE6C5AD9E}"/>
              </a:ext>
            </a:extLst>
          </p:cNvPr>
          <p:cNvGrpSpPr/>
          <p:nvPr/>
        </p:nvGrpSpPr>
        <p:grpSpPr>
          <a:xfrm>
            <a:off x="6498717" y="4005615"/>
            <a:ext cx="5539613" cy="2692148"/>
            <a:chOff x="5875791" y="3996647"/>
            <a:chExt cx="6596010" cy="32055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7A057767-3C5F-46AC-B4FD-4D5AD4AB7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75" t="5567" r="2856" b="3721"/>
            <a:stretch/>
          </p:blipFill>
          <p:spPr>
            <a:xfrm>
              <a:off x="5875791" y="3996647"/>
              <a:ext cx="6596010" cy="320553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53715280-0969-45E4-90B1-6A3AFD30AD3C}"/>
                </a:ext>
              </a:extLst>
            </p:cNvPr>
            <p:cNvSpPr/>
            <p:nvPr/>
          </p:nvSpPr>
          <p:spPr>
            <a:xfrm>
              <a:off x="10387172" y="4695290"/>
              <a:ext cx="719191" cy="390418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88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1B79C1-E576-49E4-A169-AB77275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</a:t>
            </a:r>
            <a:r>
              <a:rPr lang="ko-KR" altLang="en-US" dirty="0"/>
              <a:t>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B0A6A7-0FE9-4AB5-9598-7C5728A5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1" y="1835460"/>
            <a:ext cx="7230952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클라이언트는 서버의 </a:t>
            </a:r>
            <a:r>
              <a:rPr lang="en-US" altLang="ko-KR" dirty="0"/>
              <a:t>21</a:t>
            </a:r>
            <a:r>
              <a:rPr lang="ko-KR" altLang="en-US" dirty="0"/>
              <a:t>번 포트로 접속 후 클라이언트가 사용할 두 번째 포트를 서버에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서버는 이에 대해 </a:t>
            </a:r>
            <a:r>
              <a:rPr lang="en-US" altLang="ko-KR" dirty="0"/>
              <a:t>Ack</a:t>
            </a:r>
            <a:r>
              <a:rPr lang="ko-KR" altLang="en-US" dirty="0"/>
              <a:t>로 응답한다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서버의 </a:t>
            </a:r>
            <a:r>
              <a:rPr lang="en-US" altLang="ko-KR" dirty="0"/>
              <a:t>20</a:t>
            </a:r>
            <a:r>
              <a:rPr lang="ko-KR" altLang="en-US" dirty="0"/>
              <a:t>번 포트는 클라이언트가 알려준 두 번째 포트로 접속을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마지막으로 클라이언트가 </a:t>
            </a:r>
            <a:r>
              <a:rPr lang="en-US" altLang="ko-KR" dirty="0"/>
              <a:t>Ack</a:t>
            </a:r>
            <a:r>
              <a:rPr lang="ko-KR" altLang="en-US" dirty="0"/>
              <a:t>로 응답한다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5AA2FF-C2E7-462F-B97F-A4DF8D5F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06" y="1835461"/>
            <a:ext cx="3272501" cy="38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1B79C1-E576-49E4-A169-AB77275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Passive </a:t>
            </a:r>
            <a:r>
              <a:rPr lang="ko-KR" altLang="en-US" dirty="0"/>
              <a:t>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B0A6A7-0FE9-4AB5-9598-7C5728A5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921" y="1835460"/>
            <a:ext cx="7230952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클라이언트가 </a:t>
            </a:r>
            <a:r>
              <a:rPr lang="en-US" altLang="ko-KR" dirty="0"/>
              <a:t>21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포트로 접속을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서버에서는 서버가 사용할 두 번째 포트를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클라이언트는 다른 포트를 열어 서버가 알려준 이 포트로 접속을 시도한다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서버는 </a:t>
            </a:r>
            <a:r>
              <a:rPr lang="en-US" altLang="ko-KR" dirty="0"/>
              <a:t>Ack</a:t>
            </a:r>
            <a:r>
              <a:rPr lang="ko-KR" altLang="en-US" dirty="0"/>
              <a:t>로 응답한다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Passive </a:t>
            </a:r>
            <a:r>
              <a:rPr lang="ko-KR" altLang="en-US" dirty="0"/>
              <a:t>모드에서는 </a:t>
            </a:r>
            <a:r>
              <a:rPr lang="en-US" altLang="ko-KR" dirty="0"/>
              <a:t>active </a:t>
            </a:r>
            <a:r>
              <a:rPr lang="ko-KR" altLang="en-US" dirty="0"/>
              <a:t>모드가 사용했던 </a:t>
            </a:r>
            <a:r>
              <a:rPr lang="en-US" altLang="ko-KR" dirty="0"/>
              <a:t>20</a:t>
            </a:r>
            <a:r>
              <a:rPr lang="ko-KR" altLang="en-US" dirty="0"/>
              <a:t>번을 사용하지 않고</a:t>
            </a:r>
            <a:r>
              <a:rPr lang="en-US" altLang="ko-KR" dirty="0"/>
              <a:t>, </a:t>
            </a:r>
            <a:r>
              <a:rPr lang="ko-KR" altLang="en-US" dirty="0"/>
              <a:t>두 번째 </a:t>
            </a:r>
            <a:r>
              <a:rPr lang="en-US" altLang="ko-KR" dirty="0"/>
              <a:t>data</a:t>
            </a:r>
            <a:r>
              <a:rPr lang="ko-KR" altLang="en-US" dirty="0"/>
              <a:t>포트로서 </a:t>
            </a:r>
            <a:r>
              <a:rPr lang="en-US" altLang="ko-KR" dirty="0"/>
              <a:t>1024 </a:t>
            </a:r>
            <a:r>
              <a:rPr lang="ko-KR" altLang="en-US" dirty="0"/>
              <a:t>이후의 임의의 비 특권 포트를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1D9024-6B40-4174-BC3F-82D4AA7E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3" y="1835460"/>
            <a:ext cx="3266242" cy="38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8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1B79C1-E576-49E4-A169-AB77275E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Active - Passive </a:t>
            </a:r>
            <a:r>
              <a:rPr lang="ko-KR" altLang="en-US" dirty="0"/>
              <a:t>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B0A6A7-0FE9-4AB5-9598-7C5728A5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473" y="1835460"/>
            <a:ext cx="10481696" cy="4023360"/>
          </a:xfrm>
        </p:spPr>
        <p:txBody>
          <a:bodyPr/>
          <a:lstStyle/>
          <a:p>
            <a:r>
              <a:rPr lang="en-US" altLang="ko-KR" dirty="0"/>
              <a:t>Active </a:t>
            </a:r>
            <a:r>
              <a:rPr lang="ko-KR" altLang="en-US" dirty="0"/>
              <a:t>모드의 문제점</a:t>
            </a:r>
            <a:endParaRPr lang="en-US" altLang="ko-KR" dirty="0"/>
          </a:p>
          <a:p>
            <a:r>
              <a:rPr lang="en-US" altLang="ko-KR" dirty="0"/>
              <a:t> - server</a:t>
            </a:r>
            <a:r>
              <a:rPr lang="ko-KR" altLang="en-US" dirty="0"/>
              <a:t>는 </a:t>
            </a:r>
            <a:r>
              <a:rPr lang="en-US" altLang="ko-KR" dirty="0"/>
              <a:t>client</a:t>
            </a:r>
            <a:r>
              <a:rPr lang="ko-KR" altLang="en-US" dirty="0"/>
              <a:t>가 알려준 </a:t>
            </a:r>
            <a:r>
              <a:rPr lang="en-US" altLang="ko-KR" dirty="0"/>
              <a:t>port</a:t>
            </a:r>
            <a:r>
              <a:rPr lang="ko-KR" altLang="en-US" dirty="0"/>
              <a:t>로 접속함</a:t>
            </a:r>
            <a:endParaRPr lang="en-US" altLang="ko-KR" dirty="0"/>
          </a:p>
          <a:p>
            <a:r>
              <a:rPr lang="en-US" altLang="ko-KR" dirty="0"/>
              <a:t> - client</a:t>
            </a:r>
            <a:r>
              <a:rPr lang="ko-KR" altLang="en-US" dirty="0"/>
              <a:t>의 </a:t>
            </a:r>
            <a:r>
              <a:rPr lang="en-US" altLang="ko-KR" dirty="0"/>
              <a:t>port</a:t>
            </a:r>
            <a:r>
              <a:rPr lang="ko-KR" altLang="en-US" dirty="0"/>
              <a:t>가 방화벽 등의 이유로 차단되면 데이터 전송이 되지 않음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해결책으로 </a:t>
            </a:r>
            <a:r>
              <a:rPr lang="en-US" altLang="ko-KR" dirty="0"/>
              <a:t>Passive </a:t>
            </a:r>
            <a:r>
              <a:rPr lang="ko-KR" altLang="en-US" dirty="0"/>
              <a:t>모드로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Passive </a:t>
            </a:r>
            <a:r>
              <a:rPr lang="ko-KR" altLang="en-US" dirty="0"/>
              <a:t>모드로 연결 시</a:t>
            </a:r>
            <a:endParaRPr lang="en-US" altLang="ko-KR" dirty="0"/>
          </a:p>
          <a:p>
            <a:r>
              <a:rPr lang="en-US" altLang="ko-KR" dirty="0"/>
              <a:t> - client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가 알려준 </a:t>
            </a:r>
            <a:r>
              <a:rPr lang="en-US" altLang="ko-KR" dirty="0"/>
              <a:t>port</a:t>
            </a:r>
            <a:r>
              <a:rPr lang="ko-KR" altLang="en-US" dirty="0"/>
              <a:t>로 접속함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서버쪽에서</a:t>
            </a:r>
            <a:r>
              <a:rPr lang="ko-KR" altLang="en-US" dirty="0"/>
              <a:t> 해당 포트에 대해 </a:t>
            </a:r>
            <a:r>
              <a:rPr lang="ko-KR" altLang="en-US" dirty="0" err="1"/>
              <a:t>인바운드</a:t>
            </a:r>
            <a:r>
              <a:rPr lang="ko-KR" altLang="en-US" dirty="0"/>
              <a:t> 허용해야 함</a:t>
            </a:r>
            <a:r>
              <a:rPr lang="en-US" altLang="ko-KR" dirty="0"/>
              <a:t> (</a:t>
            </a:r>
            <a:r>
              <a:rPr lang="ko-KR" altLang="en-US" dirty="0"/>
              <a:t>별도 지정하지 않는 경우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Nanum Gothic"/>
              </a:rPr>
              <a:t>1024 ~ 65535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Nanum Gothic"/>
              </a:rPr>
              <a:t>번 포트 </a:t>
            </a:r>
            <a:r>
              <a:rPr lang="ko-KR" altLang="en-US" dirty="0">
                <a:solidFill>
                  <a:srgbClr val="404040"/>
                </a:solidFill>
                <a:latin typeface="Nanum Gothic"/>
              </a:rPr>
              <a:t>모두 허용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Nanum Gothic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3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A52A16-60C4-499E-B049-5E701890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MSDN</a:t>
            </a:r>
            <a:r>
              <a:rPr lang="ko-KR" altLang="en-US" dirty="0"/>
              <a:t> </a:t>
            </a:r>
            <a:r>
              <a:rPr lang="en-US" altLang="ko-KR" dirty="0"/>
              <a:t>FTP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E521-14B9-42BD-8CC9-330C4782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68"/>
            <a:ext cx="10058400" cy="463488"/>
          </a:xfrm>
        </p:spPr>
        <p:txBody>
          <a:bodyPr>
            <a:normAutofit lnSpcReduction="10000"/>
          </a:bodyPr>
          <a:lstStyle/>
          <a:p>
            <a:r>
              <a:rPr lang="en-US" altLang="ko-KR" sz="2800" b="1" dirty="0" err="1"/>
              <a:t>CFtpConnection</a:t>
            </a:r>
            <a:r>
              <a:rPr lang="en-US" altLang="ko-KR" sz="2000" dirty="0"/>
              <a:t> : public </a:t>
            </a:r>
            <a:r>
              <a:rPr lang="en-US" altLang="ko-KR" sz="2000" dirty="0" err="1"/>
              <a:t>CInternetConnection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7844874F-09B6-4B6D-ABEA-3DD14BA71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899472"/>
              </p:ext>
            </p:extLst>
          </p:nvPr>
        </p:nvGraphicFramePr>
        <p:xfrm>
          <a:off x="1097280" y="2363057"/>
          <a:ext cx="10058400" cy="365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792">
                  <a:extLst>
                    <a:ext uri="{9D8B030D-6E8A-4147-A177-3AD203B41FA5}">
                      <a16:colId xmlns:a16="http://schemas.microsoft.com/office/drawing/2014/main" xmlns="" val="1936577256"/>
                    </a:ext>
                  </a:extLst>
                </a:gridCol>
                <a:gridCol w="5730608">
                  <a:extLst>
                    <a:ext uri="{9D8B030D-6E8A-4147-A177-3AD203B41FA5}">
                      <a16:colId xmlns:a16="http://schemas.microsoft.com/office/drawing/2014/main" xmlns="" val="1396521444"/>
                    </a:ext>
                  </a:extLst>
                </a:gridCol>
              </a:tblGrid>
              <a:tr h="4306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9659359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::Command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FTP </a:t>
                      </a:r>
                      <a:r>
                        <a:rPr lang="ko-KR" altLang="en-US" sz="1100" u="none" strike="noStrike" dirty="0">
                          <a:effectLst/>
                        </a:rPr>
                        <a:t>서버에 직접 명령을 보냅니다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1158058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SetCurrentDirectory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현재 </a:t>
                      </a:r>
                      <a:r>
                        <a:rPr lang="en-US" altLang="ko-KR" sz="1100" u="none" strike="noStrike" dirty="0">
                          <a:effectLst/>
                        </a:rPr>
                        <a:t>FTP </a:t>
                      </a:r>
                      <a:r>
                        <a:rPr lang="ko-KR" altLang="en-US" sz="1100" u="none" strike="noStrike" dirty="0">
                          <a:effectLst/>
                        </a:rPr>
                        <a:t>디렉터리를 설정 합니다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2658390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GetCurrentDirectory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 연결의 현재 디렉터리를 가져옵니다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0791617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GetCurrentDirectoryAsURL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 연결의 현재 디렉터리를 </a:t>
                      </a:r>
                      <a:r>
                        <a:rPr lang="en-US" altLang="ko-KR" sz="1100" u="none" strike="noStrike" dirty="0">
                          <a:effectLst/>
                        </a:rPr>
                        <a:t>URL</a:t>
                      </a:r>
                      <a:r>
                        <a:rPr lang="ko-KR" altLang="en-US" sz="1100" u="none" strike="noStrike" dirty="0">
                          <a:effectLst/>
                        </a:rPr>
                        <a:t>로 가져옵니다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783948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CreateDirectory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서버에 디렉터리를 만듭니다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6983763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RemoveDirectory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지정 된 디렉터리를 서버에서 제거 합니다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3079923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OpenFile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연결된 서버에서 파일을 엽니다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4861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GetFile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연결 된 서버에서 파일을 가져옵니다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6463438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</a:t>
                      </a:r>
                      <a:r>
                        <a:rPr lang="en-US" sz="1600" b="1" u="none" strike="noStrike" dirty="0" err="1">
                          <a:effectLst/>
                        </a:rPr>
                        <a:t>PutFile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서버에 파일을 배치 합니다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2048587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::Remove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서버에서 파일을 제거 합니다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232732"/>
                  </a:ext>
                </a:extLst>
              </a:tr>
              <a:tr h="293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effectLst/>
                        </a:rPr>
                        <a:t>CFtpConnection</a:t>
                      </a:r>
                      <a:r>
                        <a:rPr lang="en-US" sz="1600" b="1" u="none" strike="noStrike" dirty="0">
                          <a:effectLst/>
                        </a:rPr>
                        <a:t>::Rename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서버에서 파일의 이름을 바꿉니다</a:t>
                      </a:r>
                      <a:r>
                        <a:rPr lang="en-US" altLang="ko-KR" sz="1100" u="none" strike="noStrike" dirty="0">
                          <a:effectLst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39" marR="5239" marT="5239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467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6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A52A16-60C4-499E-B049-5E701890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MSDN</a:t>
            </a:r>
            <a:r>
              <a:rPr lang="ko-KR" altLang="en-US" dirty="0"/>
              <a:t> </a:t>
            </a:r>
            <a:r>
              <a:rPr lang="en-US" altLang="ko-KR" dirty="0"/>
              <a:t>FTP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E521-14B9-42BD-8CC9-330C4782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9568"/>
            <a:ext cx="10058400" cy="463488"/>
          </a:xfrm>
        </p:spPr>
        <p:txBody>
          <a:bodyPr>
            <a:normAutofit/>
          </a:bodyPr>
          <a:lstStyle/>
          <a:p>
            <a:r>
              <a:rPr lang="ko-KR" altLang="en-US" dirty="0"/>
              <a:t>클래스 계층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596DFD1-9A6D-4BBE-AB66-18437DEBA4ED}"/>
              </a:ext>
            </a:extLst>
          </p:cNvPr>
          <p:cNvSpPr/>
          <p:nvPr/>
        </p:nvSpPr>
        <p:spPr>
          <a:xfrm>
            <a:off x="1097279" y="2616057"/>
            <a:ext cx="1851403" cy="54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0B42D46-3AE8-447D-9A26-E7B0FD3E7102}"/>
              </a:ext>
            </a:extLst>
          </p:cNvPr>
          <p:cNvSpPr/>
          <p:nvPr/>
        </p:nvSpPr>
        <p:spPr>
          <a:xfrm>
            <a:off x="2434288" y="3494754"/>
            <a:ext cx="1851403" cy="54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CInternetSession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194424D-E074-43C1-B607-830D1EBAB26C}"/>
              </a:ext>
            </a:extLst>
          </p:cNvPr>
          <p:cNvSpPr/>
          <p:nvPr/>
        </p:nvSpPr>
        <p:spPr>
          <a:xfrm>
            <a:off x="5009336" y="2616057"/>
            <a:ext cx="2234287" cy="54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CObject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09FB8BF-D886-4E87-96B2-D7E2A91C5C11}"/>
              </a:ext>
            </a:extLst>
          </p:cNvPr>
          <p:cNvSpPr/>
          <p:nvPr/>
        </p:nvSpPr>
        <p:spPr>
          <a:xfrm>
            <a:off x="6406281" y="3494754"/>
            <a:ext cx="2234287" cy="54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CInternetConnection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D04349-23F5-478E-BA13-3BCC74F08609}"/>
              </a:ext>
            </a:extLst>
          </p:cNvPr>
          <p:cNvSpPr/>
          <p:nvPr/>
        </p:nvSpPr>
        <p:spPr>
          <a:xfrm>
            <a:off x="7804250" y="4381929"/>
            <a:ext cx="2234287" cy="54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CFtpConnection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39638209-1A09-43E9-A1FA-1035DA0D537D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1924776" y="3256223"/>
            <a:ext cx="607716" cy="41130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xmlns="" id="{39948DD6-68C6-462B-B9C7-52BC13A341B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962522" y="3321976"/>
            <a:ext cx="607716" cy="2798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xmlns="" id="{CBF89520-780E-42C2-8162-0086852A688A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7355740" y="4204400"/>
            <a:ext cx="616194" cy="280825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로그인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01" y="4839127"/>
            <a:ext cx="11269381" cy="122262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CInternetSession</a:t>
            </a:r>
            <a:r>
              <a:rPr lang="ko-KR" altLang="en-US" dirty="0"/>
              <a:t>으로 세션 생성 후</a:t>
            </a:r>
            <a:r>
              <a:rPr lang="en-US" altLang="ko-KR" dirty="0"/>
              <a:t> </a:t>
            </a:r>
            <a:r>
              <a:rPr lang="en-US" altLang="ko-KR" dirty="0" err="1"/>
              <a:t>GetFtpConnection</a:t>
            </a:r>
            <a:r>
              <a:rPr lang="en-US" altLang="ko-KR" dirty="0"/>
              <a:t> </a:t>
            </a:r>
            <a:r>
              <a:rPr lang="ko-KR" altLang="en-US" dirty="0"/>
              <a:t>함수로 </a:t>
            </a:r>
            <a:r>
              <a:rPr lang="en-US" altLang="ko-KR" dirty="0"/>
              <a:t>FTP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AFD90A0-FA20-4205-B292-A84FC8E0D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71" b="7409"/>
          <a:stretch/>
        </p:blipFill>
        <p:spPr>
          <a:xfrm>
            <a:off x="595901" y="1847045"/>
            <a:ext cx="9208906" cy="28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7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6174A1-B983-420D-9EE2-4396D83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로그아웃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xmlns="" id="{611562F6-586C-4593-9E86-8AC8855B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436" y="1845734"/>
            <a:ext cx="7426846" cy="4023360"/>
          </a:xfrm>
        </p:spPr>
        <p:txBody>
          <a:bodyPr/>
          <a:lstStyle/>
          <a:p>
            <a:r>
              <a:rPr lang="en-US" altLang="ko-KR" dirty="0"/>
              <a:t>close </a:t>
            </a:r>
            <a:r>
              <a:rPr lang="ko-KR" altLang="en-US" dirty="0"/>
              <a:t>호출 시 </a:t>
            </a:r>
            <a:r>
              <a:rPr lang="en-US" altLang="ko-KR" dirty="0"/>
              <a:t>FTP </a:t>
            </a:r>
            <a:r>
              <a:rPr lang="ko-KR" altLang="en-US" dirty="0"/>
              <a:t>로그아웃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A875B4E-446A-47AB-8184-D6372F882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8" b="6586"/>
          <a:stretch/>
        </p:blipFill>
        <p:spPr>
          <a:xfrm>
            <a:off x="1097280" y="1845735"/>
            <a:ext cx="3133333" cy="24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01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2336</TotalTime>
  <Words>682</Words>
  <Application>Microsoft Office PowerPoint</Application>
  <PresentationFormat>와이드스크린</PresentationFormat>
  <Paragraphs>114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Nanum Gothic</vt:lpstr>
      <vt:lpstr>맑은 고딕</vt:lpstr>
      <vt:lpstr>Calibri</vt:lpstr>
      <vt:lpstr>Calibri Light</vt:lpstr>
      <vt:lpstr>Wingdings</vt:lpstr>
      <vt:lpstr>추억</vt:lpstr>
      <vt:lpstr>FTP</vt:lpstr>
      <vt:lpstr>FTP 설명</vt:lpstr>
      <vt:lpstr>Active 모드</vt:lpstr>
      <vt:lpstr>Passive 모드</vt:lpstr>
      <vt:lpstr>Active - Passive 차이</vt:lpstr>
      <vt:lpstr>MSDN FTP 클래스</vt:lpstr>
      <vt:lpstr>MSDN FTP 클래스</vt:lpstr>
      <vt:lpstr>FTP 로그인</vt:lpstr>
      <vt:lpstr>FTP 로그아웃</vt:lpstr>
      <vt:lpstr>FTP 디렉토리 이동</vt:lpstr>
      <vt:lpstr>FTP 현재 디렉토리 읽기</vt:lpstr>
      <vt:lpstr>FTP 현재 경로 상 리스트 읽어오기</vt:lpstr>
      <vt:lpstr>FTP 폴더 생성/삭제</vt:lpstr>
      <vt:lpstr>FTP 파일 삭제/이름변경</vt:lpstr>
      <vt:lpstr>FTP 파일 다운로드</vt:lpstr>
      <vt:lpstr>FTP 파일 다운로드</vt:lpstr>
      <vt:lpstr>FTP 파일 업로드</vt:lpstr>
      <vt:lpstr>FTP 파일 업로드</vt:lpstr>
      <vt:lpstr>유의 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상우</dc:creator>
  <cp:lastModifiedBy>SON</cp:lastModifiedBy>
  <cp:revision>484</cp:revision>
  <dcterms:created xsi:type="dcterms:W3CDTF">2020-12-15T06:32:06Z</dcterms:created>
  <dcterms:modified xsi:type="dcterms:W3CDTF">2022-05-17T12:45:23Z</dcterms:modified>
</cp:coreProperties>
</file>