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91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2" r:id="rId11"/>
    <p:sldId id="553" r:id="rId12"/>
    <p:sldId id="554" r:id="rId13"/>
    <p:sldId id="555" r:id="rId14"/>
    <p:sldId id="556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313" autoAdjust="0"/>
  </p:normalViewPr>
  <p:slideViewPr>
    <p:cSldViewPr snapToGrid="0">
      <p:cViewPr varScale="1">
        <p:scale>
          <a:sx n="139" d="100"/>
          <a:sy n="139" d="100"/>
        </p:scale>
        <p:origin x="1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2BCD87CE-9CB1-9742-B888-B720B8EA743B}"/>
    <pc:docChg chg="modSld modMainMaster">
      <pc:chgData name="Yunju Baek" userId="a0536856759b6721" providerId="LiveId" clId="{2BCD87CE-9CB1-9742-B888-B720B8EA743B}" dt="2020-12-01T06:43:33.982" v="70" actId="20577"/>
      <pc:docMkLst>
        <pc:docMk/>
      </pc:docMkLst>
      <pc:sldChg chg="modSp mod">
        <pc:chgData name="Yunju Baek" userId="a0536856759b6721" providerId="LiveId" clId="{2BCD87CE-9CB1-9742-B888-B720B8EA743B}" dt="2020-12-01T06:22:13.079" v="22" actId="20577"/>
        <pc:sldMkLst>
          <pc:docMk/>
          <pc:sldMk cId="0" sldId="256"/>
        </pc:sldMkLst>
        <pc:spChg chg="mod">
          <ac:chgData name="Yunju Baek" userId="a0536856759b6721" providerId="LiveId" clId="{2BCD87CE-9CB1-9742-B888-B720B8EA743B}" dt="2020-12-01T06:22:13.079" v="22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Yunju Baek" userId="a0536856759b6721" providerId="LiveId" clId="{2BCD87CE-9CB1-9742-B888-B720B8EA743B}" dt="2020-12-01T06:43:31.236" v="69" actId="20577"/>
        <pc:sldMkLst>
          <pc:docMk/>
          <pc:sldMk cId="964452091" sldId="555"/>
        </pc:sldMkLst>
        <pc:spChg chg="mod">
          <ac:chgData name="Yunju Baek" userId="a0536856759b6721" providerId="LiveId" clId="{2BCD87CE-9CB1-9742-B888-B720B8EA743B}" dt="2020-12-01T06:43:31.236" v="69" actId="20577"/>
          <ac:spMkLst>
            <pc:docMk/>
            <pc:sldMk cId="964452091" sldId="555"/>
            <ac:spMk id="3" creationId="{3C023AAD-682A-4F35-888E-1FAFAB3935C4}"/>
          </ac:spMkLst>
        </pc:spChg>
      </pc:sldChg>
      <pc:sldChg chg="modSp mod">
        <pc:chgData name="Yunju Baek" userId="a0536856759b6721" providerId="LiveId" clId="{2BCD87CE-9CB1-9742-B888-B720B8EA743B}" dt="2020-12-01T06:43:33.982" v="70" actId="20577"/>
        <pc:sldMkLst>
          <pc:docMk/>
          <pc:sldMk cId="1897963046" sldId="556"/>
        </pc:sldMkLst>
        <pc:spChg chg="mod">
          <ac:chgData name="Yunju Baek" userId="a0536856759b6721" providerId="LiveId" clId="{2BCD87CE-9CB1-9742-B888-B720B8EA743B}" dt="2020-12-01T06:43:33.982" v="70" actId="20577"/>
          <ac:spMkLst>
            <pc:docMk/>
            <pc:sldMk cId="1897963046" sldId="556"/>
            <ac:spMk id="3" creationId="{00000000-0000-0000-0000-000000000000}"/>
          </ac:spMkLst>
        </pc:spChg>
      </pc:sldChg>
      <pc:sldMasterChg chg="modSp mod">
        <pc:chgData name="Yunju Baek" userId="a0536856759b6721" providerId="LiveId" clId="{2BCD87CE-9CB1-9742-B888-B720B8EA743B}" dt="2020-12-01T06:22:25.228" v="34" actId="20577"/>
        <pc:sldMasterMkLst>
          <pc:docMk/>
          <pc:sldMasterMk cId="0" sldId="2147483662"/>
        </pc:sldMasterMkLst>
        <pc:spChg chg="mod">
          <ac:chgData name="Yunju Baek" userId="a0536856759b6721" providerId="LiveId" clId="{2BCD87CE-9CB1-9742-B888-B720B8EA743B}" dt="2020-12-01T06:22:25.228" v="34" actId="20577"/>
          <ac:spMkLst>
            <pc:docMk/>
            <pc:sldMasterMk cId="0" sldId="2147483662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PNU  CSE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09108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Cache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874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altLang="ko-KR" b="1" dirty="0"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altLang="ko-KR" b="1" dirty="0"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altLang="ko-KR" dirty="0">
                <a:latin typeface="Calibri"/>
                <a:cs typeface="Calibri"/>
                <a:sym typeface="Calibri" charset="0"/>
              </a:rPr>
              <a:t>Yunju</a:t>
            </a:r>
            <a:r>
              <a:rPr lang="ko-KR" altLang="en-US" dirty="0">
                <a:latin typeface="Calibri"/>
                <a:cs typeface="Calibri"/>
                <a:sym typeface="Calibri" charset="0"/>
              </a:rPr>
              <a:t> </a:t>
            </a:r>
            <a:r>
              <a:rPr lang="en-US" altLang="ko-KR" dirty="0">
                <a:latin typeface="Calibri"/>
                <a:cs typeface="Calibri"/>
                <a:sym typeface="Calibri" charset="0"/>
              </a:rPr>
              <a:t>Baek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C66C-20CE-47F9-BDDA-C1B252A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A: 27)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311AB-BB06-4508-AC2D-C84BC4A56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E03E-AD29-480E-BE36-B8DAC0E638AE}"/>
              </a:ext>
            </a:extLst>
          </p:cNvPr>
          <p:cNvSpPr txBox="1"/>
          <p:nvPr/>
        </p:nvSpPr>
        <p:spPr>
          <a:xfrm>
            <a:off x="69194" y="1580645"/>
            <a:ext cx="894180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Your simulator     Reference simulator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Points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s,E,b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   Hits  Misses  Evicts    Hits  Misses  Evicts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(1,1,1)       0       0       0       9       8       6  traces/yi2.trace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(4,2,4)       0       0       0       4       5       2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(2,1,4)       0       0       0       2       3       1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(2,1,3)       0       0       0     167      71      67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(2,2,3)       0       0       0     201      37      29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(2,4,3)       0       0       0     212      26      10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 (5,1,5)       0       0       0     231       7       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(5,1,5)       0       0       0  265189   21775   21743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TEST_CSIM_RESULTS=1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312C-79E8-4B7E-B426-500A529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B: 26)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49114-61E9-48AF-8A57-B03703C03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endParaRPr lang="en-US" altLang="ko-KR" dirty="0"/>
          </a:p>
          <a:p>
            <a:r>
              <a:rPr lang="en-US" altLang="ko-KR" dirty="0"/>
              <a:t>You can register up to 100 versions of the transpose function in your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C9B6-1101-4678-A03F-2E4AAD2AB707}"/>
              </a:ext>
            </a:extLst>
          </p:cNvPr>
          <p:cNvSpPr txBox="1"/>
          <p:nvPr/>
        </p:nvSpPr>
        <p:spPr>
          <a:xfrm>
            <a:off x="101099" y="2318400"/>
            <a:ext cx="894180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./test-trans -M 32 -N 32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0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 (Transpose submission): hits:1766, misses:287, evictions:255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1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(Simple row-wise scan transpose): hits:870, misses:1183, evictions:1151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official submission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0): correctness=1 misses=287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D9C1-80A8-4F00-9D36-9B44DAAF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(Putting it all Together)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93EB8-AC34-493D-9665-BDEBF5E47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/>
              <a:t>driver program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./driver.py</a:t>
            </a:r>
            <a:r>
              <a:rPr lang="en-US" altLang="ko-KR" dirty="0"/>
              <a:t>, that performs a complete evaluation of your simulator and transpose code.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2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DFE8-E9BE-4608-9E22-9254826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Handing in Your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23AAD-682A-4F35-888E-1FAFAB39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605809" cy="37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Each time you type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ko-KR" dirty="0"/>
              <a:t> in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cachelab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-handout</a:t>
            </a:r>
            <a:r>
              <a:rPr lang="en-US" altLang="ko-KR" dirty="0"/>
              <a:t> directory, the </a:t>
            </a:r>
            <a:r>
              <a:rPr lang="en-US" altLang="ko-KR" dirty="0" err="1"/>
              <a:t>Makefile</a:t>
            </a:r>
            <a:r>
              <a:rPr lang="en-US" altLang="ko-KR" dirty="0"/>
              <a:t> creates a </a:t>
            </a:r>
            <a:r>
              <a:rPr lang="en-US" altLang="ko-KR" dirty="0" err="1"/>
              <a:t>tarball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userid-handin.tar</a:t>
            </a:r>
            <a:r>
              <a:rPr lang="en-US" altLang="ko-KR" dirty="0"/>
              <a:t>, that contains your current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You need to upload your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en-US" altLang="ko-KR" dirty="0"/>
              <a:t>file, to </a:t>
            </a:r>
            <a:r>
              <a:rPr lang="en-US" altLang="ko-KR" b="1" dirty="0"/>
              <a:t>PLATO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4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Due to </a:t>
            </a:r>
            <a:r>
              <a:rPr lang="en-US" altLang="ko-KR" b="1" dirty="0">
                <a:solidFill>
                  <a:srgbClr val="C00000"/>
                </a:solidFill>
              </a:rPr>
              <a:t>12/15 (</a:t>
            </a:r>
            <a:r>
              <a:rPr lang="ko-KR" altLang="en-US" b="1" dirty="0">
                <a:solidFill>
                  <a:srgbClr val="C00000"/>
                </a:solidFill>
              </a:rPr>
              <a:t>화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자정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하루 딜레이 시 </a:t>
            </a:r>
            <a:r>
              <a:rPr lang="ko-KR" altLang="en-US" u="sng" dirty="0" err="1"/>
              <a:t>만점기준</a:t>
            </a:r>
            <a:r>
              <a:rPr lang="ko-KR" altLang="en-US" u="sng" dirty="0"/>
              <a:t> </a:t>
            </a:r>
            <a:r>
              <a:rPr lang="en-US" altLang="ko-KR" u="sng" dirty="0"/>
              <a:t>15%</a:t>
            </a:r>
            <a:r>
              <a:rPr lang="ko-KR" altLang="en-US" u="sng" dirty="0"/>
              <a:t> 감점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 제출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u="sng" dirty="0"/>
              <a:t>Please Read </a:t>
            </a:r>
            <a:r>
              <a:rPr lang="en-US" altLang="ko-KR" u="sng"/>
              <a:t>the Writeup</a:t>
            </a:r>
            <a:r>
              <a:rPr lang="en-US" altLang="ko-KR" u="sng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9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7DAE-17F8-46C2-8A31-DF94B3E6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Cache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79F0A-4AA6-4A1F-965C-82185485B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lab will help you understand the impact that cache memories can have on the performance of your C programs.</a:t>
            </a:r>
          </a:p>
          <a:p>
            <a:endParaRPr lang="en-US" altLang="ko-KR" dirty="0"/>
          </a:p>
          <a:p>
            <a:r>
              <a:rPr lang="en-US" altLang="ko-KR" dirty="0"/>
              <a:t>Part A: Writing a Cache Simulator</a:t>
            </a:r>
          </a:p>
          <a:p>
            <a:pPr lvl="1"/>
            <a:r>
              <a:rPr lang="en-US" altLang="ko-KR" sz="2000" dirty="0"/>
              <a:t>Write a small C program (about 200-300 lines) that simulates the behavior of a cache memory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Part B: Optimizing Matrix Transpose</a:t>
            </a:r>
          </a:p>
          <a:p>
            <a:pPr lvl="1"/>
            <a:r>
              <a:rPr lang="en-US" altLang="ko-KR" sz="2000" dirty="0"/>
              <a:t>Optimize a small matrix transpose function, with the goal of minimizing the number of cache misses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0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 materials are contained in a Unix tar file called </a:t>
            </a:r>
            <a:r>
              <a:rPr lang="en-US" altLang="ko-KR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cachelab-handout.tar</a:t>
            </a:r>
          </a:p>
          <a:p>
            <a:pPr lvl="1"/>
            <a:r>
              <a:rPr lang="en-US" altLang="ko-KR" dirty="0"/>
              <a:t>You can download from </a:t>
            </a:r>
            <a:r>
              <a:rPr lang="en-US" altLang="ko-KR" b="1" dirty="0"/>
              <a:t>PLMS</a:t>
            </a:r>
          </a:p>
          <a:p>
            <a:pPr lvl="2"/>
            <a:endParaRPr lang="en-US" altLang="ko-KR" b="1" dirty="0"/>
          </a:p>
          <a:p>
            <a:r>
              <a:rPr lang="en-US" altLang="ko-KR" dirty="0"/>
              <a:t>You have to extract the tar file in Linux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tar xvf cachelab-handout.tar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will be modifying two files: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WARNING: </a:t>
            </a:r>
            <a:r>
              <a:rPr lang="en-US" altLang="ko-KR" b="0" dirty="0">
                <a:solidFill>
                  <a:schemeClr val="tx2"/>
                </a:solidFill>
              </a:rPr>
              <a:t>Do not let the Windows WinZip program open up your .tar file</a:t>
            </a:r>
            <a:endParaRPr lang="ko-KR" alt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6CB4-C82B-42BA-A6DA-8126306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Trace Files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7063-103C-4754-A26E-6C387E536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traces </a:t>
            </a:r>
            <a:r>
              <a:rPr lang="en-US" altLang="ko-KR" dirty="0"/>
              <a:t>subdirectory of the handout directory contains a collection of reference trace files generated by a Linux program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[space]operation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address,size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64-bit hexadecimal memory address</a:t>
            </a:r>
          </a:p>
          <a:p>
            <a:pPr marL="91441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27B1B-6070-485F-A381-C81372B4184C}"/>
              </a:ext>
            </a:extLst>
          </p:cNvPr>
          <p:cNvSpPr txBox="1"/>
          <p:nvPr/>
        </p:nvSpPr>
        <p:spPr>
          <a:xfrm>
            <a:off x="641368" y="3470638"/>
            <a:ext cx="24314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0400d7d4,8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0421c7f0,4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 04f6b868,8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7ff0005c8,8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00EA-FED9-45D9-AB9E-78A697BBE185}"/>
              </a:ext>
            </a:extLst>
          </p:cNvPr>
          <p:cNvSpPr txBox="1"/>
          <p:nvPr/>
        </p:nvSpPr>
        <p:spPr>
          <a:xfrm>
            <a:off x="3418667" y="3361283"/>
            <a:ext cx="3158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: instruction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ko-KR" sz="2000" dirty="0"/>
              <a:t>: data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sz="2000" dirty="0"/>
              <a:t>: data store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: data modify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4F8A-86EE-4A44-BEA9-98FDC5E1D7C8}"/>
              </a:ext>
            </a:extLst>
          </p:cNvPr>
          <p:cNvSpPr txBox="1"/>
          <p:nvPr/>
        </p:nvSpPr>
        <p:spPr>
          <a:xfrm>
            <a:off x="3418667" y="4673799"/>
            <a:ext cx="542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NOTE: There is never a space before each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05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4CAC-69F1-4A40-A41B-86CBEE79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5D8AC-E1A0-4D25-8C29-2992587C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489430" cy="3729000"/>
          </a:xfrm>
        </p:spPr>
        <p:txBody>
          <a:bodyPr/>
          <a:lstStyle/>
          <a:p>
            <a:r>
              <a:rPr lang="en-US" altLang="ko-KR" dirty="0"/>
              <a:t>Write a cache simulator in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Input: 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dirty="0"/>
              <a:t> memory trace</a:t>
            </a:r>
          </a:p>
          <a:p>
            <a:pPr lvl="1"/>
            <a:r>
              <a:rPr lang="en-US" altLang="ko-KR" dirty="0"/>
              <a:t>Simulates the hit/miss behavior of a cache memory</a:t>
            </a:r>
          </a:p>
          <a:p>
            <a:pPr lvl="1"/>
            <a:r>
              <a:rPr lang="en-US" altLang="ko-KR" dirty="0"/>
              <a:t>Outputs: the total number of hits, misses, and evictions.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1021556"/>
            <a:ext cx="883158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Reference cache simulator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</a:t>
            </a:r>
            <a:r>
              <a:rPr lang="en-US" altLang="ko-KR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Usage: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./csim-ref [-hv] -s &lt;s&gt; -E &lt;E&gt; -b &lt;b&gt; -t &lt;tracefile&gt;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altLang="ko-KR" sz="1800" dirty="0"/>
              <a:t>: Optional help flag that prints usage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altLang="ko-KR" sz="1800" dirty="0"/>
              <a:t>: Optional verbose flag that displays trace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 &lt;s&gt;: </a:t>
            </a:r>
            <a:r>
              <a:rPr lang="en-US" altLang="ko-KR" sz="1800" dirty="0"/>
              <a:t>Number of set index bits (S = 2</a:t>
            </a:r>
            <a:r>
              <a:rPr lang="en-US" altLang="ko-KR" sz="1800" baseline="30000" dirty="0"/>
              <a:t>s</a:t>
            </a:r>
            <a:r>
              <a:rPr lang="en-US" altLang="ko-KR" sz="1800" dirty="0"/>
              <a:t> is the number of sets)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-E &lt;E&gt;: </a:t>
            </a:r>
            <a:r>
              <a:rPr lang="en-US" altLang="ko-KR" sz="1800" dirty="0"/>
              <a:t>Associativity (number of lines per set)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-b &lt;b&gt;: </a:t>
            </a:r>
            <a:r>
              <a:rPr lang="en-US" altLang="ko-KR" sz="1800" dirty="0"/>
              <a:t>Number of block bits (B = 2</a:t>
            </a:r>
            <a:r>
              <a:rPr lang="en-US" altLang="ko-KR" sz="1800" baseline="30000" dirty="0"/>
              <a:t>b</a:t>
            </a:r>
            <a:r>
              <a:rPr lang="en-US" altLang="ko-KR" sz="1800" dirty="0"/>
              <a:t> is the block size)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altLang="ko-KR" sz="1800" dirty="0"/>
              <a:t>Name of the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1800" dirty="0"/>
              <a:t> trace to replay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F5E94-A72B-4E12-BBED-E28CF49126A4}"/>
              </a:ext>
            </a:extLst>
          </p:cNvPr>
          <p:cNvSpPr txBox="1"/>
          <p:nvPr/>
        </p:nvSpPr>
        <p:spPr>
          <a:xfrm>
            <a:off x="612795" y="3982489"/>
            <a:ext cx="80936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 -s 4 -E 1 -b 4 -t traces/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hits:4 misses:5 evictions:3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8087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Programming Rules for Part A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Your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 file must compile without warnings in order to receive credit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Ignore all instruction cache accesses (lines starting with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The data modify operation (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) is treated as a load followed by a store to the same address.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Assume that memory accesses are aligned properly</a:t>
            </a:r>
          </a:p>
          <a:p>
            <a:pPr lvl="2">
              <a:lnSpc>
                <a:spcPct val="120000"/>
              </a:lnSpc>
            </a:pPr>
            <a:r>
              <a:rPr lang="en-US" altLang="ko-KR" sz="2000" dirty="0"/>
              <a:t>you can ignore the request sizes in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2000" dirty="0"/>
              <a:t> traces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710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1A31-AD34-454D-BC65-8066A7B6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EC578-FEC1-4AB9-9E3C-A918C23D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72558" cy="3729000"/>
          </a:xfrm>
        </p:spPr>
        <p:txBody>
          <a:bodyPr/>
          <a:lstStyle/>
          <a:p>
            <a:r>
              <a:rPr lang="en-US" altLang="ko-KR" sz="2200" dirty="0"/>
              <a:t>Write a transpose function, called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r>
              <a:rPr lang="en-US" altLang="ko-K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/>
              <a:t>in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200" dirty="0"/>
              <a:t> that causes as few cache misses as possible</a:t>
            </a:r>
          </a:p>
          <a:p>
            <a:r>
              <a:rPr lang="en-US" altLang="ko-KR" sz="2200" dirty="0"/>
              <a:t>The transpose of A, denoted A</a:t>
            </a:r>
            <a:r>
              <a:rPr lang="en-US" altLang="ko-KR" sz="2200" baseline="30000" dirty="0"/>
              <a:t>T</a:t>
            </a:r>
            <a:r>
              <a:rPr lang="en-US" altLang="ko-KR" sz="2200" dirty="0"/>
              <a:t> , is a matrix such that </a:t>
            </a:r>
            <a:r>
              <a:rPr lang="en-US" altLang="ko-KR" sz="2200" dirty="0" err="1"/>
              <a:t>A</a:t>
            </a:r>
            <a:r>
              <a:rPr lang="en-US" altLang="ko-KR" sz="2200" baseline="-25000" dirty="0" err="1"/>
              <a:t>ij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A</a:t>
            </a:r>
            <a:r>
              <a:rPr lang="en-US" altLang="ko-KR" sz="2200" baseline="30000" dirty="0" err="1"/>
              <a:t>T</a:t>
            </a:r>
            <a:r>
              <a:rPr lang="en-US" altLang="ko-KR" sz="2200" baseline="-25000" dirty="0" err="1"/>
              <a:t>ji</a:t>
            </a:r>
            <a:endParaRPr lang="en-US" altLang="ko-KR" sz="2200" baseline="-25000" dirty="0"/>
          </a:p>
          <a:p>
            <a:r>
              <a:rPr lang="en-US" altLang="ko-KR" sz="2200" dirty="0"/>
              <a:t>Example transpose function</a:t>
            </a:r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dirty="0"/>
          </a:p>
          <a:p>
            <a:r>
              <a:rPr lang="en-US" altLang="ko-KR" sz="2200" dirty="0"/>
              <a:t>Your job to write a similar function, called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29B8-E3E0-409B-A2BF-54CC5D105B42}"/>
              </a:ext>
            </a:extLst>
          </p:cNvPr>
          <p:cNvSpPr txBox="1"/>
          <p:nvPr/>
        </p:nvSpPr>
        <p:spPr>
          <a:xfrm>
            <a:off x="867612" y="2571750"/>
            <a:ext cx="763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trans_desc[] = "Simple row-wise scan transpose";</a:t>
            </a:r>
          </a:p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trans(int M, int N, int A[N][M], int B[M][N])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60B25-B18B-42F7-8E17-3966F717468E}"/>
              </a:ext>
            </a:extLst>
          </p:cNvPr>
          <p:cNvSpPr txBox="1"/>
          <p:nvPr/>
        </p:nvSpPr>
        <p:spPr>
          <a:xfrm>
            <a:off x="827754" y="3914126"/>
            <a:ext cx="81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transpose_submit_desc[] = "Transpose submission";</a:t>
            </a:r>
          </a:p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transpose_submit(int M, int N, int A[N][M], int B[M][N]);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A795E-31B1-472C-8498-109DCF63DC39}"/>
              </a:ext>
            </a:extLst>
          </p:cNvPr>
          <p:cNvSpPr txBox="1"/>
          <p:nvPr/>
        </p:nvSpPr>
        <p:spPr>
          <a:xfrm>
            <a:off x="867612" y="4598998"/>
            <a:ext cx="752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en-US" altLang="ko-KR" sz="1600" dirty="0"/>
              <a:t>: Do not change the description string (“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submission</a:t>
            </a:r>
            <a:r>
              <a:rPr lang="en-US" altLang="ko-KR" sz="1600" dirty="0"/>
              <a:t>”)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3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5C48-CFD0-4A86-B765-C53FB37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F8B67-ADE6-47DE-817D-F7D1AA30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647372" cy="3729000"/>
          </a:xfrm>
        </p:spPr>
        <p:txBody>
          <a:bodyPr/>
          <a:lstStyle/>
          <a:p>
            <a:r>
              <a:rPr lang="en-US" altLang="ko-KR" dirty="0"/>
              <a:t>Programming Rules for Part B</a:t>
            </a:r>
          </a:p>
          <a:p>
            <a:pPr lvl="1"/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2000" dirty="0"/>
              <a:t>Your code in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/>
              <a:t> must compile without warnings to receive credit</a:t>
            </a:r>
          </a:p>
          <a:p>
            <a:pPr lvl="1"/>
            <a:r>
              <a:rPr lang="en-US" altLang="ko-KR" sz="2000" dirty="0"/>
              <a:t>You are allowed to define at most </a:t>
            </a:r>
            <a:r>
              <a:rPr lang="en-US" altLang="ko-KR" sz="2000" dirty="0">
                <a:solidFill>
                  <a:srgbClr val="FF0000"/>
                </a:solidFill>
              </a:rPr>
              <a:t>12 local variables </a:t>
            </a:r>
            <a:r>
              <a:rPr lang="en-US" altLang="ko-KR" sz="2000" dirty="0"/>
              <a:t>of type int per transpose function</a:t>
            </a:r>
          </a:p>
          <a:p>
            <a:pPr lvl="1"/>
            <a:r>
              <a:rPr lang="en-US" altLang="ko-KR" sz="2000" dirty="0"/>
              <a:t>Your transpose function may not use recursion</a:t>
            </a:r>
          </a:p>
          <a:p>
            <a:pPr lvl="1"/>
            <a:r>
              <a:rPr lang="en-US" altLang="ko-KR" sz="2000" dirty="0"/>
              <a:t>Your transpose function may not modify array A. You may, however, do whatever you want with the contents of array B.</a:t>
            </a:r>
          </a:p>
          <a:p>
            <a:pPr lvl="1"/>
            <a:r>
              <a:rPr lang="en-US" altLang="ko-KR" sz="2000" dirty="0"/>
              <a:t>You are NOT allowed to define any arrays in your code or to use any variant of malloc.</a:t>
            </a:r>
          </a:p>
        </p:txBody>
      </p:sp>
    </p:spTree>
    <p:extLst>
      <p:ext uri="{BB962C8B-B14F-4D97-AF65-F5344CB8AC3E}">
        <p14:creationId xmlns:p14="http://schemas.microsoft.com/office/powerpoint/2010/main" val="26265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1190</Words>
  <Application>Microsoft Macintosh PowerPoint</Application>
  <PresentationFormat>화면 슬라이드 쇼(16:9)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template2007</vt:lpstr>
      <vt:lpstr>Cache Lab</vt:lpstr>
      <vt:lpstr>What is Cache LAB</vt:lpstr>
      <vt:lpstr>Handout Instructions</vt:lpstr>
      <vt:lpstr>Reference Trace Files</vt:lpstr>
      <vt:lpstr>Part A:Writing a Cache Simulator</vt:lpstr>
      <vt:lpstr>Part A:Writing a Cache Simulator</vt:lpstr>
      <vt:lpstr>Part A:Writing a Cache Simulator</vt:lpstr>
      <vt:lpstr>Part B: Optimizing Matrix Transpose</vt:lpstr>
      <vt:lpstr>Part B: Optimizing Matrix Transpose</vt:lpstr>
      <vt:lpstr>Evaluation (Part A: 27)</vt:lpstr>
      <vt:lpstr>Evaluation (Part B: 26)</vt:lpstr>
      <vt:lpstr>Evaluation (Putting it all Together)</vt:lpstr>
      <vt:lpstr>Handing in Your Work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ansa</dc:creator>
  <cp:lastModifiedBy>Yunju Baek</cp:lastModifiedBy>
  <cp:revision>184</cp:revision>
  <dcterms:modified xsi:type="dcterms:W3CDTF">2020-12-01T06:43:36Z</dcterms:modified>
</cp:coreProperties>
</file>