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2" r:id="rId1"/>
  </p:sldMasterIdLst>
  <p:notesMasterIdLst>
    <p:notesMasterId r:id="rId27"/>
  </p:notesMasterIdLst>
  <p:sldIdLst>
    <p:sldId id="256" r:id="rId2"/>
    <p:sldId id="257" r:id="rId3"/>
    <p:sldId id="301" r:id="rId4"/>
    <p:sldId id="299" r:id="rId5"/>
    <p:sldId id="300" r:id="rId6"/>
    <p:sldId id="302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4" r:id="rId15"/>
    <p:sldId id="295" r:id="rId16"/>
    <p:sldId id="291" r:id="rId17"/>
    <p:sldId id="292" r:id="rId18"/>
    <p:sldId id="293" r:id="rId19"/>
    <p:sldId id="268" r:id="rId20"/>
    <p:sldId id="269" r:id="rId21"/>
    <p:sldId id="277" r:id="rId22"/>
    <p:sldId id="278" r:id="rId23"/>
    <p:sldId id="296" r:id="rId24"/>
    <p:sldId id="297" r:id="rId25"/>
    <p:sldId id="298" r:id="rId2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39373-3947-4C87-AD4D-72FAC7008A67}" v="6" dt="2020-09-23T18:20:44.901"/>
  </p1510:revLst>
</p1510:revInfo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8" autoAdjust="0"/>
    <p:restoredTop sz="94694"/>
  </p:normalViewPr>
  <p:slideViewPr>
    <p:cSldViewPr>
      <p:cViewPr varScale="1">
        <p:scale>
          <a:sx n="161" d="100"/>
          <a:sy n="161" d="100"/>
        </p:scale>
        <p:origin x="76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nSungyong" userId="b994ea7f-af77-4013-80ab-2b64011f6ea7" providerId="ADAL" clId="{21539373-3947-4C87-AD4D-72FAC7008A67}"/>
    <pc:docChg chg="undo custSel addSld modSld">
      <pc:chgData name="AhnSungyong" userId="b994ea7f-af77-4013-80ab-2b64011f6ea7" providerId="ADAL" clId="{21539373-3947-4C87-AD4D-72FAC7008A67}" dt="2020-09-23T18:20:56.338" v="20" actId="1076"/>
      <pc:docMkLst>
        <pc:docMk/>
      </pc:docMkLst>
      <pc:sldChg chg="delSp modSp mod">
        <pc:chgData name="AhnSungyong" userId="b994ea7f-af77-4013-80ab-2b64011f6ea7" providerId="ADAL" clId="{21539373-3947-4C87-AD4D-72FAC7008A67}" dt="2020-09-23T18:19:17.910" v="9" actId="20577"/>
        <pc:sldMkLst>
          <pc:docMk/>
          <pc:sldMk cId="0" sldId="257"/>
        </pc:sldMkLst>
        <pc:spChg chg="mod">
          <ac:chgData name="AhnSungyong" userId="b994ea7f-af77-4013-80ab-2b64011f6ea7" providerId="ADAL" clId="{21539373-3947-4C87-AD4D-72FAC7008A67}" dt="2020-09-23T18:19:17.910" v="9" actId="20577"/>
          <ac:spMkLst>
            <pc:docMk/>
            <pc:sldMk cId="0" sldId="257"/>
            <ac:spMk id="69" creationId="{00000000-0000-0000-0000-000000000000}"/>
          </ac:spMkLst>
        </pc:spChg>
        <pc:picChg chg="del">
          <ac:chgData name="AhnSungyong" userId="b994ea7f-af77-4013-80ab-2b64011f6ea7" providerId="ADAL" clId="{21539373-3947-4C87-AD4D-72FAC7008A67}" dt="2020-09-23T18:18:43.373" v="5" actId="478"/>
          <ac:picMkLst>
            <pc:docMk/>
            <pc:sldMk cId="0" sldId="257"/>
            <ac:picMk id="2" creationId="{9A341C20-0F26-475F-9AC8-1D9FA09C7461}"/>
          </ac:picMkLst>
        </pc:picChg>
        <pc:picChg chg="mod">
          <ac:chgData name="AhnSungyong" userId="b994ea7f-af77-4013-80ab-2b64011f6ea7" providerId="ADAL" clId="{21539373-3947-4C87-AD4D-72FAC7008A67}" dt="2020-09-23T18:18:47.822" v="7" actId="1076"/>
          <ac:picMkLst>
            <pc:docMk/>
            <pc:sldMk cId="0" sldId="257"/>
            <ac:picMk id="3" creationId="{506D7F6B-685A-4020-8101-43CD6CA22CAE}"/>
          </ac:picMkLst>
        </pc:picChg>
      </pc:sldChg>
      <pc:sldChg chg="addSp delSp modSp mod">
        <pc:chgData name="AhnSungyong" userId="b994ea7f-af77-4013-80ab-2b64011f6ea7" providerId="ADAL" clId="{21539373-3947-4C87-AD4D-72FAC7008A67}" dt="2020-09-23T18:20:48.039" v="18" actId="478"/>
        <pc:sldMkLst>
          <pc:docMk/>
          <pc:sldMk cId="3595841129" sldId="300"/>
        </pc:sldMkLst>
        <pc:picChg chg="add del mod">
          <ac:chgData name="AhnSungyong" userId="b994ea7f-af77-4013-80ab-2b64011f6ea7" providerId="ADAL" clId="{21539373-3947-4C87-AD4D-72FAC7008A67}" dt="2020-09-23T18:20:19.834" v="14"/>
          <ac:picMkLst>
            <pc:docMk/>
            <pc:sldMk cId="3595841129" sldId="300"/>
            <ac:picMk id="6" creationId="{C48521E5-79A1-4BA6-8A9B-3374BA984E9E}"/>
          </ac:picMkLst>
        </pc:picChg>
        <pc:picChg chg="del mod">
          <ac:chgData name="AhnSungyong" userId="b994ea7f-af77-4013-80ab-2b64011f6ea7" providerId="ADAL" clId="{21539373-3947-4C87-AD4D-72FAC7008A67}" dt="2020-09-23T18:20:48.039" v="18" actId="478"/>
          <ac:picMkLst>
            <pc:docMk/>
            <pc:sldMk cId="3595841129" sldId="300"/>
            <ac:picMk id="7" creationId="{55D7ED1D-62B6-43B6-ACE1-EE049EDAC278}"/>
          </ac:picMkLst>
        </pc:picChg>
      </pc:sldChg>
      <pc:sldChg chg="modSp add mod">
        <pc:chgData name="AhnSungyong" userId="b994ea7f-af77-4013-80ab-2b64011f6ea7" providerId="ADAL" clId="{21539373-3947-4C87-AD4D-72FAC7008A67}" dt="2020-09-23T18:20:56.338" v="20" actId="1076"/>
        <pc:sldMkLst>
          <pc:docMk/>
          <pc:sldMk cId="2176053665" sldId="302"/>
        </pc:sldMkLst>
        <pc:picChg chg="mod">
          <ac:chgData name="AhnSungyong" userId="b994ea7f-af77-4013-80ab-2b64011f6ea7" providerId="ADAL" clId="{21539373-3947-4C87-AD4D-72FAC7008A67}" dt="2020-09-23T18:20:56.338" v="20" actId="1076"/>
          <ac:picMkLst>
            <pc:docMk/>
            <pc:sldMk cId="2176053665" sldId="302"/>
            <ac:picMk id="7" creationId="{55D7ED1D-62B6-43B6-ACE1-EE049EDAC27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64536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buSzPct val="100000"/>
              <a:defRPr sz="3000"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/>
            </a:lvl1pPr>
            <a:lvl2pPr marL="742950" marR="0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/>
            </a:lvl2pPr>
            <a:lvl3pPr marL="1143000" marR="0" indent="-1270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▪"/>
              <a:defRPr sz="2400"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–"/>
              <a:defRPr sz="2400"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»"/>
              <a:defRPr sz="2400"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7897813" y="-20241"/>
            <a:ext cx="1309799" cy="208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</a:p>
        </p:txBody>
      </p:sp>
      <p:sp>
        <p:nvSpPr>
          <p:cNvPr id="9" name="Shape 9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inscp.net/eng/docs/lang:k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inscp.net/eng/docs/lang:k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 dirty="0"/>
              <a:t>Linux Boot Camp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Yunju Baek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250" y="499548"/>
            <a:ext cx="1707297" cy="110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148" y="440237"/>
            <a:ext cx="1305701" cy="10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245" y="411275"/>
            <a:ext cx="1035614" cy="11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796383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cd &lt;directory&gt; - Change Directory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Changes your present working directory to 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+mj-lt"/>
                <a:cs typeface="Courier New" panose="02070309020205020404" pitchFamily="49" charset="0"/>
              </a:rPr>
              <a:t>Your main tool for navigating a unix file system</a:t>
            </a:r>
            <a:endParaRPr lang="en" dirty="0">
              <a:latin typeface="+mj-lt"/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2593975"/>
            <a:ext cx="6286500" cy="186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2318027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mkdir &lt;dirname&gt; - MaKe DIRectory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Makes a directory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dirname</a:t>
            </a:r>
            <a:r>
              <a:rPr lang="en"/>
              <a:t> in your present working directory.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Directories and folders are the </a:t>
            </a:r>
            <a:r>
              <a:rPr lang="en" b="1"/>
              <a:t>same thing!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25" y="2540750"/>
            <a:ext cx="6305550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73375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mv &lt;src&gt; &lt;dest&gt; - MoVe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lang="en" dirty="0"/>
              <a:t> works in exactly the same way, but copies instead</a:t>
            </a:r>
          </a:p>
          <a:p>
            <a:pPr marL="914400" lvl="1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solidFill>
                  <a:schemeClr val="dk1"/>
                </a:solidFill>
              </a:rPr>
              <a:t>for copying folders, use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-r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lang="en" dirty="0"/>
              <a:t> can be into an existing folder (preserves name), or a file/folder of a different name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Also used to re-name files without moving them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dirty="0"/>
              <a:t> can be either a file or a folder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3828100"/>
            <a:ext cx="6400800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1515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0" y="326758"/>
            <a:ext cx="91439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tar &lt;options&gt; &lt;filename&gt; - Tape ARchive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Compression utility, similar to zip files on Windows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For full list of options, see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man tar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As name suggests, was used on tapes!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dirty="0"/>
              <a:t> - extract,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dirty="0"/>
              <a:t> - verbose,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dirty="0"/>
              <a:t> - file input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All of our handouts will be in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tar</a:t>
            </a:r>
            <a:r>
              <a:rPr lang="en" dirty="0"/>
              <a:t> format.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25" y="3181350"/>
            <a:ext cx="610552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987163" y="3857952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Do not let the Windows WinZip program open up your .tar file!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76288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permissions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&gt;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lang="en" dirty="0"/>
              <a:t> </a:t>
            </a:r>
            <a:r>
              <a:rPr lang="en-US" dirty="0"/>
              <a:t>is used to change the permissions of a file or directory.</a:t>
            </a:r>
          </a:p>
          <a:p>
            <a:pPr marL="857250" lvl="1" indent="-381000"/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777 </a:t>
            </a:r>
            <a:r>
              <a:rPr lang="en-US" dirty="0"/>
              <a:t>will give all permissions</a:t>
            </a:r>
            <a:endParaRPr lang="en" dirty="0"/>
          </a:p>
          <a:p>
            <a:pPr marL="857250" lvl="1" indent="-381000">
              <a:spcBef>
                <a:spcPts val="480"/>
              </a:spcBef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dirty="0"/>
              <a:t> can be either a file or a folder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44" y="2849750"/>
            <a:ext cx="662536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22968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scp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&gt;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-US" dirty="0"/>
              <a:t>Allows files to be copied to/from or between different hosts.</a:t>
            </a:r>
          </a:p>
          <a:p>
            <a:pPr marL="857250" lvl="1" indent="-381000">
              <a:spcBef>
                <a:spcPts val="480"/>
              </a:spcBef>
            </a:pPr>
            <a:r>
              <a:rPr lang="en-US" dirty="0"/>
              <a:t>The full path to the remote host needs to be specified</a:t>
            </a:r>
          </a:p>
          <a:p>
            <a:pPr marL="857250" lvl="1" indent="-381000">
              <a:spcBef>
                <a:spcPts val="480"/>
              </a:spcBef>
            </a:pPr>
            <a:r>
              <a:rPr lang="en-US" dirty="0"/>
              <a:t>Use the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-r</a:t>
            </a:r>
            <a:r>
              <a:rPr lang="en-US" dirty="0"/>
              <a:t> option to copy folders</a:t>
            </a:r>
          </a:p>
          <a:p>
            <a:pPr marL="1257300" lvl="2" indent="-381000">
              <a:spcBef>
                <a:spcPts val="480"/>
              </a:spcBef>
            </a:pPr>
            <a:r>
              <a:rPr lang="en" dirty="0"/>
              <a:t>scp –r userid@serverip:/full_file_path &lt;dest&gt;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84" y="3702050"/>
            <a:ext cx="687951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02852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-9525" y="326758"/>
            <a:ext cx="9153525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rm &lt;file1&gt; &lt;file2&gt; … &lt;filen&gt; - ReMove 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Essentially the delete utility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To remove an (empty) directory, use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rmdir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To remove a folder and its contents, use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rm -rf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▪"/>
            </a:pPr>
            <a:r>
              <a:rPr lang="en" b="1" dirty="0"/>
              <a:t>Please be careful, don’t delete your project.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▪"/>
            </a:pPr>
            <a:r>
              <a:rPr lang="en" b="1" dirty="0"/>
              <a:t>There is no “Trash” here. It’s gone.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▪"/>
            </a:pPr>
            <a:r>
              <a:rPr lang="en" b="1" dirty="0"/>
              <a:t>If someone asks you to use 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rm –rf /</a:t>
            </a:r>
            <a:r>
              <a:rPr lang="en" b="1" dirty="0">
                <a:latin typeface="+mj-lt"/>
                <a:cs typeface="Courier New" panose="02070309020205020404" pitchFamily="49" charset="0"/>
              </a:rPr>
              <a:t> ignore them</a:t>
            </a:r>
            <a:endParaRPr lang="en" b="1"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514436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in a file? (using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/>
              <a:t>)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 &lt;file1&gt; &lt;file2&gt; … &lt;filen&gt; </a:t>
            </a:r>
            <a:r>
              <a:rPr lang="en"/>
              <a:t>lets you display the contents of a file in the terminal window.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 -n</a:t>
            </a:r>
            <a:r>
              <a:rPr lang="en"/>
              <a:t> to add line numbers!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You can </a:t>
            </a:r>
            <a:r>
              <a:rPr lang="en" i="1"/>
              <a:t>combine</a:t>
            </a:r>
            <a:r>
              <a:rPr lang="en"/>
              <a:t> multiple files into one!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 &lt;file1&gt; … &lt;filen&gt; &gt; file.txt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Good for seeing what’s in small files.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Try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 -n bits.c</a:t>
            </a:r>
            <a:r>
              <a:rPr lang="en"/>
              <a:t>. Too big, right?</a:t>
            </a:r>
          </a:p>
        </p:txBody>
      </p:sp>
    </p:spTree>
    <p:extLst>
      <p:ext uri="{BB962C8B-B14F-4D97-AF65-F5344CB8AC3E}">
        <p14:creationId xmlns:p14="http://schemas.microsoft.com/office/powerpoint/2010/main" val="813487965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in a file? (using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lang="en"/>
              <a:t>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less &lt;file&gt;</a:t>
            </a:r>
            <a:r>
              <a:rPr lang="en" dirty="0"/>
              <a:t> will give you a scrollable interface for viewing large files </a:t>
            </a:r>
            <a:r>
              <a:rPr lang="en" b="1" dirty="0"/>
              <a:t>without</a:t>
            </a:r>
            <a:r>
              <a:rPr lang="en" dirty="0"/>
              <a:t> editing them.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To find something, use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</a:pPr>
            <a:r>
              <a:rPr lang="en" dirty="0"/>
              <a:t>To view the next occurrence, press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</a:pPr>
            <a:r>
              <a:rPr lang="en" dirty="0"/>
              <a:t>To view previous occurrence, press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To quit, use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401915794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in a file? (using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/>
              <a:t>)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747099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grep &lt;pattern&gt; &lt;file&gt;</a:t>
            </a:r>
            <a:r>
              <a:rPr lang="en" dirty="0"/>
              <a:t> will output any lines of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dirty="0"/>
              <a:t> that have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en" dirty="0"/>
              <a:t> as a substring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grep -v</a:t>
            </a:r>
            <a:r>
              <a:rPr lang="en" dirty="0"/>
              <a:t> will output lines </a:t>
            </a:r>
            <a:r>
              <a:rPr lang="en" i="1" dirty="0"/>
              <a:t>without</a:t>
            </a:r>
            <a:r>
              <a:rPr lang="en" dirty="0"/>
              <a:t> pattern as substring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grep -R</a:t>
            </a:r>
            <a:r>
              <a:rPr lang="en" dirty="0"/>
              <a:t> will search </a:t>
            </a:r>
            <a:r>
              <a:rPr lang="en" i="1" dirty="0"/>
              <a:t>recursively</a:t>
            </a:r>
          </a:p>
          <a:p>
            <a:pPr marL="457200" lvl="0" indent="-381000">
              <a:spcBef>
                <a:spcPts val="480"/>
              </a:spcBef>
            </a:pPr>
            <a:r>
              <a:rPr lang="en" dirty="0"/>
              <a:t>Try it: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grep ‘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bitXor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’ bits.c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grep -v ‘*’ bits.c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grep -R ‘unsigned’ 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Connecting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52400" y="895350"/>
            <a:ext cx="89916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b="1" dirty="0"/>
              <a:t>SSH</a:t>
            </a:r>
          </a:p>
          <a:p>
            <a:pPr lvl="1"/>
            <a:r>
              <a:rPr lang="en" sz="2000" dirty="0"/>
              <a:t>Windows users: PuTTY (</a:t>
            </a:r>
            <a:r>
              <a:rPr lang="en-US" sz="2000" dirty="0"/>
              <a:t>http://www.putty.org/) </a:t>
            </a:r>
            <a:endParaRPr lang="en" sz="2000" dirty="0"/>
          </a:p>
          <a:p>
            <a:pPr lvl="1"/>
            <a:r>
              <a:rPr lang="en" sz="2000" dirty="0"/>
              <a:t>Mac/Linux users: Use ‘ssh’ command at terminal</a:t>
            </a:r>
          </a:p>
          <a:p>
            <a:pPr lvl="1"/>
            <a:r>
              <a:rPr lang="en-US" sz="2000" dirty="0"/>
              <a:t>Server</a:t>
            </a:r>
            <a:r>
              <a:rPr lang="ko-KR" altLang="en-US" sz="2000" dirty="0"/>
              <a:t> </a:t>
            </a:r>
            <a:r>
              <a:rPr lang="en-US" altLang="ko-KR" sz="2000" dirty="0"/>
              <a:t>IP:</a:t>
            </a:r>
            <a:r>
              <a:rPr lang="ko-KR" altLang="en-US" sz="2000" dirty="0"/>
              <a:t> </a:t>
            </a:r>
            <a:r>
              <a:rPr lang="en" sz="2000" dirty="0">
                <a:solidFill>
                  <a:srgbClr val="C00000"/>
                </a:solidFill>
              </a:rPr>
              <a:t>164.125.68.221</a:t>
            </a:r>
          </a:p>
          <a:p>
            <a:pPr lvl="1"/>
            <a:r>
              <a:rPr lang="en" sz="2000" dirty="0"/>
              <a:t>Port: </a:t>
            </a:r>
            <a:r>
              <a:rPr lang="en" sz="2000" dirty="0">
                <a:solidFill>
                  <a:srgbClr val="C00000"/>
                </a:solidFill>
              </a:rPr>
              <a:t>10022</a:t>
            </a:r>
          </a:p>
          <a:p>
            <a:pPr lvl="1"/>
            <a:r>
              <a:rPr lang="en" sz="2000" dirty="0"/>
              <a:t>Username: *******(</a:t>
            </a:r>
            <a:r>
              <a:rPr lang="en" sz="2000" dirty="0" err="1"/>
              <a:t>강의시간에</a:t>
            </a:r>
            <a:r>
              <a:rPr lang="en" sz="2000" dirty="0"/>
              <a:t> </a:t>
            </a:r>
            <a:r>
              <a:rPr lang="en" sz="2000" dirty="0" err="1"/>
              <a:t>알려줌</a:t>
            </a:r>
            <a:r>
              <a:rPr lang="en" sz="2000" dirty="0"/>
              <a:t>)</a:t>
            </a:r>
          </a:p>
          <a:p>
            <a:pPr lvl="1"/>
            <a:r>
              <a:rPr lang="en" sz="2000" dirty="0"/>
              <a:t>PW: </a:t>
            </a:r>
            <a:r>
              <a:rPr lang="en" altLang="ko-Kore-KR" sz="2000" dirty="0"/>
              <a:t>*******(</a:t>
            </a:r>
            <a:r>
              <a:rPr lang="en" altLang="ko-Kore-KR" sz="2000" dirty="0" err="1"/>
              <a:t>강의시간에</a:t>
            </a:r>
            <a:r>
              <a:rPr lang="en" altLang="ko-Kore-KR" sz="2000" dirty="0"/>
              <a:t> </a:t>
            </a:r>
            <a:r>
              <a:rPr lang="en" altLang="ko-Kore-KR" sz="2000" dirty="0" err="1"/>
              <a:t>알려줌</a:t>
            </a:r>
            <a:r>
              <a:rPr lang="en" altLang="ko-Kore-KR" sz="2000" dirty="0"/>
              <a:t>) </a:t>
            </a:r>
          </a:p>
          <a:p>
            <a:pPr lvl="1"/>
            <a:r>
              <a:rPr lang="en" sz="2000" dirty="0"/>
              <a:t>You have </a:t>
            </a:r>
            <a:r>
              <a:rPr lang="en" sz="2000" u="sng" dirty="0"/>
              <a:t>1GB</a:t>
            </a:r>
            <a:r>
              <a:rPr lang="en" sz="2000" dirty="0"/>
              <a:t> storage s</a:t>
            </a:r>
            <a:r>
              <a:rPr lang="en-US" sz="2000" dirty="0"/>
              <a:t>pace.</a:t>
            </a:r>
          </a:p>
          <a:p>
            <a:pPr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$cd</a:t>
            </a:r>
          </a:p>
          <a:p>
            <a:pPr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$du --max-depth=0 -h ~/</a:t>
            </a:r>
          </a:p>
          <a:p>
            <a:pPr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31M     /home/201812345/</a:t>
            </a:r>
            <a:endParaRPr lang="en" sz="2000" dirty="0"/>
          </a:p>
          <a:p>
            <a:pPr lvl="1"/>
            <a:r>
              <a:rPr lang="en" sz="2000" dirty="0">
                <a:solidFill>
                  <a:srgbClr val="C00000"/>
                </a:solidFill>
              </a:rPr>
              <a:t>You must </a:t>
            </a:r>
            <a:r>
              <a:rPr lang="en-US" sz="2000" dirty="0">
                <a:solidFill>
                  <a:srgbClr val="C00000"/>
                </a:solidFill>
              </a:rPr>
              <a:t>change your password ASAP!</a:t>
            </a:r>
            <a:endParaRPr lang="en" sz="2000" dirty="0">
              <a:solidFill>
                <a:srgbClr val="C00000"/>
              </a:solidFill>
            </a:endParaRPr>
          </a:p>
          <a:p>
            <a:pPr marL="0" indent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lang="en" sz="2000" i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6D7F6B-685A-4020-8101-43CD6CA22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962150"/>
            <a:ext cx="3200400" cy="312959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&lt;thing&gt;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747099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What is that command? What is this C standard library function? What does this library do? Check to see if it has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"/>
              <a:t> page!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Pages viewed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less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Try it!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grep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tar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printf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strlen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525" y="1898925"/>
            <a:ext cx="2616574" cy="32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(vi – improved)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75" y="819150"/>
            <a:ext cx="8747126" cy="4724400"/>
          </a:xfrm>
        </p:spPr>
        <p:txBody>
          <a:bodyPr/>
          <a:lstStyle/>
          <a:p>
            <a:r>
              <a:rPr lang="en-US" sz="2000" dirty="0"/>
              <a:t>Some different modes:</a:t>
            </a:r>
          </a:p>
          <a:p>
            <a:pPr lvl="1"/>
            <a:r>
              <a:rPr lang="en-US" sz="2000" dirty="0"/>
              <a:t> Normal mode:</a:t>
            </a:r>
          </a:p>
          <a:p>
            <a:pPr lvl="2"/>
            <a:r>
              <a:rPr lang="en-US" sz="2000" dirty="0"/>
              <a:t>The first mode you enter. Hit the </a:t>
            </a:r>
            <a:r>
              <a:rPr lang="en-US" sz="2000" b="1" dirty="0"/>
              <a:t>escape key </a:t>
            </a:r>
            <a:r>
              <a:rPr lang="en-US" sz="2000" dirty="0"/>
              <a:t>to return to this mode at any time</a:t>
            </a:r>
          </a:p>
          <a:p>
            <a:pPr lvl="2"/>
            <a:r>
              <a:rPr lang="en-US" sz="2000" dirty="0"/>
              <a:t> Everything entered here is interpreted as a </a:t>
            </a:r>
            <a:r>
              <a:rPr lang="en-US" sz="2000" i="1" dirty="0"/>
              <a:t>command</a:t>
            </a:r>
          </a:p>
          <a:p>
            <a:pPr lvl="1"/>
            <a:r>
              <a:rPr lang="en-US" sz="2000" dirty="0"/>
              <a:t> Command-line mode:</a:t>
            </a:r>
          </a:p>
          <a:p>
            <a:pPr lvl="2"/>
            <a:r>
              <a:rPr lang="en-US" sz="2000" dirty="0"/>
              <a:t> Used for entering </a:t>
            </a:r>
            <a:r>
              <a:rPr lang="en-US" sz="2000" i="1" dirty="0"/>
              <a:t>editor commands </a:t>
            </a:r>
            <a:r>
              <a:rPr lang="en-US" sz="2000" dirty="0"/>
              <a:t>(necessary to save file &amp; quit the editor)</a:t>
            </a:r>
          </a:p>
          <a:p>
            <a:pPr lvl="2"/>
            <a:r>
              <a:rPr lang="en-US" sz="2000" dirty="0"/>
              <a:t> Enter </a:t>
            </a:r>
            <a:r>
              <a:rPr lang="en-US" sz="2000" b="1" dirty="0"/>
              <a:t>“:”</a:t>
            </a:r>
            <a:r>
              <a:rPr lang="en-US" sz="2000" dirty="0"/>
              <a:t> in Normal mode to get to this mode</a:t>
            </a:r>
          </a:p>
          <a:p>
            <a:pPr lvl="1"/>
            <a:r>
              <a:rPr lang="en-US" sz="2000" dirty="0"/>
              <a:t> Insert mode:</a:t>
            </a:r>
          </a:p>
          <a:p>
            <a:pPr lvl="2"/>
            <a:r>
              <a:rPr lang="en-US" sz="2000" dirty="0"/>
              <a:t> To edit text</a:t>
            </a:r>
          </a:p>
          <a:p>
            <a:pPr lvl="2"/>
            <a:r>
              <a:rPr lang="en-US" sz="2000" dirty="0"/>
              <a:t> Enter </a:t>
            </a:r>
            <a:r>
              <a:rPr lang="en-US" sz="2000" b="1" dirty="0"/>
              <a:t>“</a:t>
            </a:r>
            <a:r>
              <a:rPr lang="en-US" sz="2000" b="1" dirty="0" err="1"/>
              <a:t>i</a:t>
            </a:r>
            <a:r>
              <a:rPr lang="en-US" sz="2000" b="1" dirty="0"/>
              <a:t>” </a:t>
            </a:r>
            <a:r>
              <a:rPr lang="en-US" sz="2000" dirty="0"/>
              <a:t>in Normal mode to get to this mode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1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commands:</a:t>
            </a:r>
          </a:p>
          <a:p>
            <a:pPr lvl="1"/>
            <a:r>
              <a:rPr lang="en-US" dirty="0"/>
              <a:t>Copying/pasting/deleting lines: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yy</a:t>
            </a:r>
            <a:r>
              <a:rPr lang="en-US" dirty="0"/>
              <a:t> (yank) or 5 </a:t>
            </a:r>
            <a:r>
              <a:rPr lang="en-US" dirty="0" err="1"/>
              <a:t>yy</a:t>
            </a:r>
            <a:r>
              <a:rPr lang="en-US" dirty="0"/>
              <a:t> (yank next 5 lines)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dd</a:t>
            </a:r>
            <a:r>
              <a:rPr lang="en-US" dirty="0"/>
              <a:t> (delete) or 5 </a:t>
            </a:r>
            <a:r>
              <a:rPr lang="en-US" dirty="0" err="1"/>
              <a:t>dd</a:t>
            </a:r>
            <a:r>
              <a:rPr lang="en-US" dirty="0"/>
              <a:t> (delete next 5 lines)</a:t>
            </a:r>
          </a:p>
          <a:p>
            <a:pPr lvl="2"/>
            <a:r>
              <a:rPr lang="en-US" dirty="0"/>
              <a:t> p (paste)</a:t>
            </a:r>
          </a:p>
          <a:p>
            <a:pPr lvl="1"/>
            <a:r>
              <a:rPr lang="en-US" dirty="0"/>
              <a:t> Search (/</a:t>
            </a:r>
            <a:r>
              <a:rPr lang="en-US" dirty="0" err="1"/>
              <a:t>search_string</a:t>
            </a:r>
            <a:r>
              <a:rPr lang="en-US" dirty="0"/>
              <a:t> or ?</a:t>
            </a:r>
            <a:r>
              <a:rPr lang="en-US" dirty="0" err="1"/>
              <a:t>search_string</a:t>
            </a:r>
            <a:r>
              <a:rPr lang="en-US" dirty="0"/>
              <a:t>)</a:t>
            </a:r>
          </a:p>
          <a:p>
            <a:r>
              <a:rPr lang="en-US" dirty="0"/>
              <a:t>Useful editor commands:</a:t>
            </a:r>
          </a:p>
          <a:p>
            <a:pPr lvl="1"/>
            <a:r>
              <a:rPr lang="en-US" dirty="0"/>
              <a:t>Write (w)</a:t>
            </a:r>
          </a:p>
          <a:p>
            <a:pPr lvl="1"/>
            <a:r>
              <a:rPr lang="en-US" dirty="0"/>
              <a:t> Quit (q) quit no-save (q!)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85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(Backup) vi editor</a:t>
            </a:r>
            <a:endParaRPr lang="ko-KR" altLang="en-US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입력모드</a:t>
            </a:r>
            <a:endParaRPr lang="en-US" altLang="ko-KR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dirty="0" err="1"/>
              <a:t>입력모드</a:t>
            </a:r>
            <a:r>
              <a:rPr lang="ko-KR" altLang="en-US" dirty="0"/>
              <a:t> 종료</a:t>
            </a:r>
            <a:endParaRPr lang="en-US" altLang="ko-KR" dirty="0"/>
          </a:p>
          <a:p>
            <a:pPr lvl="1"/>
            <a:r>
              <a:rPr lang="en-US" altLang="ko-KR" sz="2000" dirty="0"/>
              <a:t>Esc </a:t>
            </a:r>
            <a:r>
              <a:rPr lang="ko-KR" altLang="en-US" sz="2000" dirty="0"/>
              <a:t>키  </a:t>
            </a:r>
          </a:p>
          <a:p>
            <a:endParaRPr lang="en-US" altLang="ko-KR" sz="1500" dirty="0"/>
          </a:p>
          <a:p>
            <a:pPr lvl="1"/>
            <a:endParaRPr lang="en-US" altLang="ko-KR" sz="15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74056" y="1644254"/>
            <a:ext cx="12573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Monotype Sorts" pitchFamily="2" charset="2"/>
              <a:buNone/>
              <a:defRPr/>
            </a:pPr>
            <a:r>
              <a:rPr lang="ko-KR" altLang="en-US" sz="1600"/>
              <a:t>키</a:t>
            </a:r>
            <a:endParaRPr lang="ko-KR" altLang="en-US" sz="180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974056" y="1872854"/>
            <a:ext cx="12573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600">
                <a:latin typeface="Arial" charset="0"/>
                <a:cs typeface="Arial" charset="0"/>
              </a:rPr>
              <a:t>i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974056" y="2101454"/>
            <a:ext cx="12573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60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974056" y="2330054"/>
            <a:ext cx="12573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600">
                <a:latin typeface="Arial" charset="0"/>
                <a:cs typeface="Arial" charset="0"/>
              </a:rPr>
              <a:t>o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1974056" y="2558654"/>
            <a:ext cx="12573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60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231356" y="1644254"/>
            <a:ext cx="33147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Monotype Sorts" pitchFamily="2" charset="2"/>
              <a:buNone/>
              <a:defRPr/>
            </a:pPr>
            <a:r>
              <a:rPr lang="ko-KR" altLang="en-US" sz="1600" dirty="0"/>
              <a:t>수  행</a:t>
            </a:r>
          </a:p>
        </p:txBody>
      </p: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3231356" y="1872854"/>
            <a:ext cx="3314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ko-KR" altLang="en-US" sz="1600">
                <a:latin typeface="Times New Roman" pitchFamily="18" charset="0"/>
              </a:rPr>
              <a:t>텍스트가 커서 앞에서 삽입</a:t>
            </a:r>
          </a:p>
        </p:txBody>
      </p:sp>
      <p:sp>
        <p:nvSpPr>
          <p:cNvPr id="27660" name="Rectangle 13"/>
          <p:cNvSpPr>
            <a:spLocks noChangeArrowheads="1"/>
          </p:cNvSpPr>
          <p:nvPr/>
        </p:nvSpPr>
        <p:spPr bwMode="auto">
          <a:xfrm>
            <a:off x="3231356" y="2101454"/>
            <a:ext cx="3314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ko-KR" altLang="en-US" sz="1600">
                <a:latin typeface="Times New Roman" pitchFamily="18" charset="0"/>
              </a:rPr>
              <a:t>텍스트가 커서 뒤에서 삽입</a:t>
            </a:r>
          </a:p>
        </p:txBody>
      </p:sp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3231356" y="2330054"/>
            <a:ext cx="3314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ko-KR" altLang="en-US" sz="1600">
                <a:latin typeface="Times New Roman" pitchFamily="18" charset="0"/>
              </a:rPr>
              <a:t>텍스트가 현재 줄 다음부터 삽입</a:t>
            </a:r>
          </a:p>
        </p:txBody>
      </p:sp>
      <p:sp>
        <p:nvSpPr>
          <p:cNvPr id="27662" name="Rectangle 15"/>
          <p:cNvSpPr>
            <a:spLocks noChangeArrowheads="1"/>
          </p:cNvSpPr>
          <p:nvPr/>
        </p:nvSpPr>
        <p:spPr bwMode="auto">
          <a:xfrm>
            <a:off x="3231356" y="2558654"/>
            <a:ext cx="3314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ko-KR" altLang="en-US" sz="1600">
                <a:latin typeface="Times New Roman" pitchFamily="18" charset="0"/>
              </a:rPr>
              <a:t>한 문자 대치 </a:t>
            </a:r>
            <a:endParaRPr lang="en-US" altLang="ko-KR" sz="16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95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(Backup) vi editor</a:t>
            </a:r>
            <a:endParaRPr lang="ko-KR" altLang="en-US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명령모드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커서이동</a:t>
            </a:r>
            <a:r>
              <a:rPr lang="ko-KR" altLang="en-US" dirty="0"/>
              <a:t>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57600" y="1943100"/>
            <a:ext cx="2971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Monotype Sorts" pitchFamily="2" charset="2"/>
              <a:buNone/>
              <a:defRPr/>
            </a:pPr>
            <a:r>
              <a:rPr lang="ko-KR" altLang="en-US" sz="1500">
                <a:latin typeface="Arial" pitchFamily="34" charset="0"/>
                <a:cs typeface="Arial" pitchFamily="34" charset="0"/>
              </a:rPr>
              <a:t>이  동</a:t>
            </a:r>
            <a:endParaRPr lang="ko-KR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3657600" y="2171700"/>
            <a:ext cx="2971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Arial" charset="0"/>
                <a:cs typeface="Arial" charset="0"/>
              </a:rPr>
              <a:t>   </a:t>
            </a:r>
            <a:r>
              <a:rPr lang="ko-KR" altLang="en-US" sz="1350">
                <a:latin typeface="Arial" charset="0"/>
                <a:cs typeface="Arial" charset="0"/>
              </a:rPr>
              <a:t>한 줄 위로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3657600" y="2400300"/>
            <a:ext cx="2971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Arial" charset="0"/>
                <a:cs typeface="Arial" charset="0"/>
              </a:rPr>
              <a:t>   </a:t>
            </a:r>
            <a:r>
              <a:rPr lang="ko-KR" altLang="en-US" sz="1350">
                <a:latin typeface="Arial" charset="0"/>
                <a:cs typeface="Arial" charset="0"/>
              </a:rPr>
              <a:t>한 줄 아래로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3657600" y="2628900"/>
            <a:ext cx="2971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Arial" charset="0"/>
                <a:cs typeface="Arial" charset="0"/>
              </a:rPr>
              <a:t>   </a:t>
            </a:r>
            <a:r>
              <a:rPr lang="ko-KR" altLang="en-US" sz="1350">
                <a:latin typeface="Arial" charset="0"/>
                <a:cs typeface="Arial" charset="0"/>
              </a:rPr>
              <a:t>한 문자 오른쪽으로</a:t>
            </a: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3657600" y="2857500"/>
            <a:ext cx="2971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Arial" charset="0"/>
                <a:cs typeface="Arial" charset="0"/>
              </a:rPr>
              <a:t>   </a:t>
            </a:r>
            <a:r>
              <a:rPr lang="ko-KR" altLang="en-US" sz="1350">
                <a:latin typeface="Arial" charset="0"/>
                <a:cs typeface="Arial" charset="0"/>
              </a:rPr>
              <a:t>한 문자 왼쪽으로</a:t>
            </a:r>
          </a:p>
        </p:txBody>
      </p:sp>
      <p:sp>
        <p:nvSpPr>
          <p:cNvPr id="28682" name="Rectangle 11"/>
          <p:cNvSpPr>
            <a:spLocks noChangeArrowheads="1"/>
          </p:cNvSpPr>
          <p:nvPr/>
        </p:nvSpPr>
        <p:spPr bwMode="auto">
          <a:xfrm>
            <a:off x="3657600" y="3086100"/>
            <a:ext cx="2971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 dirty="0">
                <a:latin typeface="Arial" charset="0"/>
                <a:cs typeface="Arial" charset="0"/>
              </a:rPr>
              <a:t>   </a:t>
            </a:r>
            <a:r>
              <a:rPr lang="ko-KR" altLang="en-US" sz="1350" dirty="0">
                <a:latin typeface="Arial" charset="0"/>
                <a:cs typeface="Arial" charset="0"/>
              </a:rPr>
              <a:t>한 단어 앞으로</a:t>
            </a: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3657600" y="3314700"/>
            <a:ext cx="2971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Arial" charset="0"/>
                <a:cs typeface="Arial" charset="0"/>
              </a:rPr>
              <a:t>   </a:t>
            </a:r>
            <a:r>
              <a:rPr lang="ko-KR" altLang="en-US" sz="1350">
                <a:latin typeface="Arial" charset="0"/>
                <a:cs typeface="Arial" charset="0"/>
              </a:rPr>
              <a:t>한 단어 뒤로</a:t>
            </a:r>
          </a:p>
        </p:txBody>
      </p:sp>
      <p:sp>
        <p:nvSpPr>
          <p:cNvPr id="28684" name="Rectangle 13"/>
          <p:cNvSpPr>
            <a:spLocks noChangeArrowheads="1"/>
          </p:cNvSpPr>
          <p:nvPr/>
        </p:nvSpPr>
        <p:spPr bwMode="auto">
          <a:xfrm>
            <a:off x="3657600" y="3771900"/>
            <a:ext cx="2971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 dirty="0">
                <a:solidFill>
                  <a:srgbClr val="FF0000"/>
                </a:solidFill>
                <a:latin typeface="Arial" charset="0"/>
                <a:cs typeface="Arial" charset="0"/>
              </a:rPr>
              <a:t>   nn </a:t>
            </a:r>
            <a:r>
              <a:rPr lang="ko-KR" altLang="en-US" sz="1350" dirty="0">
                <a:solidFill>
                  <a:srgbClr val="FF0000"/>
                </a:solidFill>
                <a:latin typeface="Arial" charset="0"/>
                <a:cs typeface="Arial" charset="0"/>
              </a:rPr>
              <a:t>줄로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628900" y="1943100"/>
            <a:ext cx="10287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Monotype Sorts" pitchFamily="2" charset="2"/>
              <a:buNone/>
              <a:defRPr/>
            </a:pPr>
            <a:r>
              <a:rPr lang="ko-KR" altLang="en-US" sz="1500" dirty="0">
                <a:latin typeface="Arial" pitchFamily="34" charset="0"/>
                <a:cs typeface="Arial" pitchFamily="34" charset="0"/>
              </a:rPr>
              <a:t>키</a:t>
            </a:r>
            <a:endParaRPr lang="ko-KR" altLang="en-US" sz="13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2628900" y="2171700"/>
            <a:ext cx="1028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Symbol" pitchFamily="18" charset="2"/>
              <a:buChar char="­"/>
            </a:pPr>
            <a:r>
              <a:rPr lang="en-US" altLang="ko-KR" sz="1500">
                <a:latin typeface="Arial" charset="0"/>
                <a:cs typeface="Arial" charset="0"/>
              </a:rPr>
              <a:t> , k</a:t>
            </a: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2628900" y="2400300"/>
            <a:ext cx="1028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Symbol" pitchFamily="18" charset="2"/>
              <a:buChar char="¯"/>
            </a:pPr>
            <a:r>
              <a:rPr lang="en-US" altLang="ko-KR" sz="1500">
                <a:latin typeface="Arial" charset="0"/>
                <a:cs typeface="Arial" charset="0"/>
              </a:rPr>
              <a:t> , j</a:t>
            </a:r>
          </a:p>
        </p:txBody>
      </p: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2628900" y="2628900"/>
            <a:ext cx="1028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Symbol" pitchFamily="18" charset="2"/>
              <a:buChar char="®"/>
            </a:pPr>
            <a:r>
              <a:rPr lang="en-US" altLang="ko-KR" sz="1500">
                <a:latin typeface="Arial" charset="0"/>
                <a:cs typeface="Arial" charset="0"/>
              </a:rPr>
              <a:t> , l</a:t>
            </a:r>
          </a:p>
        </p:txBody>
      </p:sp>
      <p:sp>
        <p:nvSpPr>
          <p:cNvPr id="28689" name="Rectangle 18"/>
          <p:cNvSpPr>
            <a:spLocks noChangeArrowheads="1"/>
          </p:cNvSpPr>
          <p:nvPr/>
        </p:nvSpPr>
        <p:spPr bwMode="auto">
          <a:xfrm>
            <a:off x="2628900" y="2857500"/>
            <a:ext cx="1028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Symbol" pitchFamily="18" charset="2"/>
              <a:buChar char="¬"/>
            </a:pPr>
            <a:r>
              <a:rPr lang="en-US" altLang="ko-KR" sz="1350">
                <a:latin typeface="Arial" charset="0"/>
                <a:cs typeface="Arial" charset="0"/>
              </a:rPr>
              <a:t> , h</a:t>
            </a:r>
          </a:p>
        </p:txBody>
      </p:sp>
      <p:sp>
        <p:nvSpPr>
          <p:cNvPr id="28690" name="Rectangle 19"/>
          <p:cNvSpPr>
            <a:spLocks noChangeArrowheads="1"/>
          </p:cNvSpPr>
          <p:nvPr/>
        </p:nvSpPr>
        <p:spPr bwMode="auto">
          <a:xfrm>
            <a:off x="2628900" y="3086100"/>
            <a:ext cx="1028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8691" name="Rectangle 20"/>
          <p:cNvSpPr>
            <a:spLocks noChangeArrowheads="1"/>
          </p:cNvSpPr>
          <p:nvPr/>
        </p:nvSpPr>
        <p:spPr bwMode="auto">
          <a:xfrm>
            <a:off x="2628900" y="3314700"/>
            <a:ext cx="1028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Arial" charset="0"/>
                <a:cs typeface="Arial" charset="0"/>
              </a:rPr>
              <a:t>w</a:t>
            </a:r>
          </a:p>
        </p:txBody>
      </p:sp>
      <p:sp>
        <p:nvSpPr>
          <p:cNvPr id="28692" name="Rectangle 21"/>
          <p:cNvSpPr>
            <a:spLocks noChangeArrowheads="1"/>
          </p:cNvSpPr>
          <p:nvPr/>
        </p:nvSpPr>
        <p:spPr bwMode="auto">
          <a:xfrm>
            <a:off x="2628900" y="3771900"/>
            <a:ext cx="1028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 dirty="0">
                <a:solidFill>
                  <a:srgbClr val="FF0000"/>
                </a:solidFill>
                <a:latin typeface="Arial" charset="0"/>
                <a:cs typeface="Arial" charset="0"/>
              </a:rPr>
              <a:t>:nn</a:t>
            </a:r>
          </a:p>
        </p:txBody>
      </p:sp>
      <p:sp>
        <p:nvSpPr>
          <p:cNvPr id="28695" name="Rectangle 24"/>
          <p:cNvSpPr>
            <a:spLocks noChangeArrowheads="1"/>
          </p:cNvSpPr>
          <p:nvPr/>
        </p:nvSpPr>
        <p:spPr bwMode="auto">
          <a:xfrm>
            <a:off x="3657600" y="3543300"/>
            <a:ext cx="2971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Arial" charset="0"/>
                <a:cs typeface="Arial" charset="0"/>
              </a:rPr>
              <a:t>   </a:t>
            </a:r>
            <a:r>
              <a:rPr lang="ko-KR" altLang="en-US" sz="1350">
                <a:solidFill>
                  <a:srgbClr val="FF0000"/>
                </a:solidFill>
                <a:latin typeface="Arial" charset="0"/>
                <a:cs typeface="Arial" charset="0"/>
              </a:rPr>
              <a:t>마지막 줄로</a:t>
            </a:r>
          </a:p>
        </p:txBody>
      </p:sp>
      <p:sp>
        <p:nvSpPr>
          <p:cNvPr id="28696" name="Rectangle 25"/>
          <p:cNvSpPr>
            <a:spLocks noChangeArrowheads="1"/>
          </p:cNvSpPr>
          <p:nvPr/>
        </p:nvSpPr>
        <p:spPr bwMode="auto">
          <a:xfrm>
            <a:off x="2628900" y="3543300"/>
            <a:ext cx="1028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solidFill>
                  <a:srgbClr val="FF0000"/>
                </a:solidFill>
                <a:latin typeface="Arial" charset="0"/>
                <a:cs typeface="Arial" charset="0"/>
              </a:rPr>
              <a:t>:$</a:t>
            </a:r>
          </a:p>
        </p:txBody>
      </p:sp>
      <p:sp>
        <p:nvSpPr>
          <p:cNvPr id="28697" name="Rectangle 26"/>
          <p:cNvSpPr>
            <a:spLocks noChangeArrowheads="1"/>
          </p:cNvSpPr>
          <p:nvPr/>
        </p:nvSpPr>
        <p:spPr bwMode="auto">
          <a:xfrm>
            <a:off x="3657600" y="4000500"/>
            <a:ext cx="2971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solidFill>
                  <a:srgbClr val="FF0000"/>
                </a:solidFill>
                <a:latin typeface="Arial" charset="0"/>
                <a:cs typeface="Arial" charset="0"/>
              </a:rPr>
              <a:t>   </a:t>
            </a:r>
            <a:r>
              <a:rPr lang="ko-KR" altLang="en-US" sz="1350">
                <a:solidFill>
                  <a:srgbClr val="FF0000"/>
                </a:solidFill>
                <a:latin typeface="Arial" charset="0"/>
                <a:cs typeface="Arial" charset="0"/>
              </a:rPr>
              <a:t>한 화면 밑으로 이동</a:t>
            </a:r>
          </a:p>
        </p:txBody>
      </p:sp>
      <p:sp>
        <p:nvSpPr>
          <p:cNvPr id="28698" name="Rectangle 27"/>
          <p:cNvSpPr>
            <a:spLocks noChangeArrowheads="1"/>
          </p:cNvSpPr>
          <p:nvPr/>
        </p:nvSpPr>
        <p:spPr bwMode="auto">
          <a:xfrm>
            <a:off x="2628900" y="4000500"/>
            <a:ext cx="1028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solidFill>
                  <a:srgbClr val="FF0000"/>
                </a:solidFill>
                <a:latin typeface="Arial" charset="0"/>
                <a:cs typeface="Arial" charset="0"/>
              </a:rPr>
              <a:t>Control-f</a:t>
            </a:r>
          </a:p>
        </p:txBody>
      </p:sp>
      <p:sp>
        <p:nvSpPr>
          <p:cNvPr id="28699" name="Rectangle 28"/>
          <p:cNvSpPr>
            <a:spLocks noChangeArrowheads="1"/>
          </p:cNvSpPr>
          <p:nvPr/>
        </p:nvSpPr>
        <p:spPr bwMode="auto">
          <a:xfrm>
            <a:off x="3657600" y="4229100"/>
            <a:ext cx="2971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solidFill>
                  <a:srgbClr val="FF0000"/>
                </a:solidFill>
                <a:latin typeface="Arial" charset="0"/>
                <a:cs typeface="Arial" charset="0"/>
              </a:rPr>
              <a:t>   </a:t>
            </a:r>
            <a:r>
              <a:rPr lang="ko-KR" altLang="en-US" sz="1350">
                <a:solidFill>
                  <a:srgbClr val="FF0000"/>
                </a:solidFill>
                <a:latin typeface="Arial" charset="0"/>
                <a:cs typeface="Arial" charset="0"/>
              </a:rPr>
              <a:t>한 화면 위로 이동</a:t>
            </a:r>
          </a:p>
        </p:txBody>
      </p:sp>
      <p:sp>
        <p:nvSpPr>
          <p:cNvPr id="28700" name="Rectangle 29"/>
          <p:cNvSpPr>
            <a:spLocks noChangeArrowheads="1"/>
          </p:cNvSpPr>
          <p:nvPr/>
        </p:nvSpPr>
        <p:spPr bwMode="auto">
          <a:xfrm>
            <a:off x="2628900" y="4229100"/>
            <a:ext cx="1028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solidFill>
                  <a:srgbClr val="FF0000"/>
                </a:solidFill>
                <a:latin typeface="Arial" charset="0"/>
                <a:cs typeface="Arial" charset="0"/>
              </a:rPr>
              <a:t>Control-b</a:t>
            </a:r>
          </a:p>
        </p:txBody>
      </p:sp>
      <p:sp>
        <p:nvSpPr>
          <p:cNvPr id="28701" name="사각형 설명선 37"/>
          <p:cNvSpPr>
            <a:spLocks noChangeArrowheads="1"/>
          </p:cNvSpPr>
          <p:nvPr/>
        </p:nvSpPr>
        <p:spPr bwMode="auto">
          <a:xfrm>
            <a:off x="5664994" y="3649742"/>
            <a:ext cx="1214438" cy="369332"/>
          </a:xfrm>
          <a:prstGeom prst="wedgeRectCallout">
            <a:avLst>
              <a:gd name="adj1" fmla="val -72088"/>
              <a:gd name="adj2" fmla="val 22278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900">
                <a:solidFill>
                  <a:srgbClr val="FF0000"/>
                </a:solidFill>
              </a:rPr>
              <a:t>:5 </a:t>
            </a:r>
            <a:r>
              <a:rPr lang="ko-KR" altLang="en-US" sz="900">
                <a:solidFill>
                  <a:srgbClr val="FF0000"/>
                </a:solidFill>
              </a:rPr>
              <a:t>라고 하면 </a:t>
            </a:r>
            <a:r>
              <a:rPr lang="en-US" altLang="ko-KR" sz="900">
                <a:solidFill>
                  <a:srgbClr val="FF0000"/>
                </a:solidFill>
              </a:rPr>
              <a:t>5</a:t>
            </a:r>
            <a:r>
              <a:rPr lang="ko-KR" altLang="en-US" sz="900">
                <a:solidFill>
                  <a:srgbClr val="FF0000"/>
                </a:solidFill>
              </a:rPr>
              <a:t>번째 줄로 감 </a:t>
            </a:r>
          </a:p>
        </p:txBody>
      </p:sp>
      <p:sp>
        <p:nvSpPr>
          <p:cNvPr id="28702" name="사각형 설명선 37"/>
          <p:cNvSpPr>
            <a:spLocks noChangeArrowheads="1"/>
          </p:cNvSpPr>
          <p:nvPr/>
        </p:nvSpPr>
        <p:spPr bwMode="auto">
          <a:xfrm>
            <a:off x="4467225" y="1220674"/>
            <a:ext cx="2162175" cy="507831"/>
          </a:xfrm>
          <a:prstGeom prst="wedgeRectCallout">
            <a:avLst>
              <a:gd name="adj1" fmla="val -72088"/>
              <a:gd name="adj2" fmla="val 22278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900">
                <a:solidFill>
                  <a:srgbClr val="FF0000"/>
                </a:solidFill>
              </a:rPr>
              <a:t>입력모드에서 </a:t>
            </a:r>
            <a:r>
              <a:rPr lang="en-US" altLang="ko-KR" sz="900">
                <a:solidFill>
                  <a:srgbClr val="FF0000"/>
                </a:solidFill>
              </a:rPr>
              <a:t>“ESC” </a:t>
            </a:r>
            <a:r>
              <a:rPr lang="ko-KR" altLang="en-US" sz="900">
                <a:solidFill>
                  <a:srgbClr val="FF0000"/>
                </a:solidFill>
              </a:rPr>
              <a:t>키를 눌러 명령모드로 전환해야 아래의 내용을 사용할 수 있음 </a:t>
            </a:r>
          </a:p>
        </p:txBody>
      </p:sp>
    </p:spTree>
    <p:extLst>
      <p:ext uri="{BB962C8B-B14F-4D97-AF65-F5344CB8AC3E}">
        <p14:creationId xmlns:p14="http://schemas.microsoft.com/office/powerpoint/2010/main" val="215394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(Backup) vi editor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명령모드 </a:t>
            </a:r>
            <a:r>
              <a:rPr lang="en-US" altLang="ko-KR" dirty="0"/>
              <a:t>– </a:t>
            </a:r>
            <a:r>
              <a:rPr lang="ko-KR" altLang="en-US" dirty="0"/>
              <a:t>삭제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명령모드 </a:t>
            </a:r>
            <a:r>
              <a:rPr lang="en-US" altLang="ko-KR" dirty="0"/>
              <a:t>– Undo and Redo </a:t>
            </a:r>
            <a:r>
              <a:rPr lang="ko-KR" altLang="en-US" dirty="0"/>
              <a:t> 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2116931" y="1619250"/>
            <a:ext cx="1428750" cy="2476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Monotype Sorts" pitchFamily="2" charset="2"/>
              <a:buNone/>
              <a:defRPr/>
            </a:pPr>
            <a:r>
              <a:rPr lang="ko-KR" altLang="en-US" sz="1350" dirty="0"/>
              <a:t>키</a:t>
            </a:r>
          </a:p>
        </p:txBody>
      </p:sp>
      <p:sp>
        <p:nvSpPr>
          <p:cNvPr id="32789" name="Rectangle 8"/>
          <p:cNvSpPr>
            <a:spLocks noChangeArrowheads="1"/>
          </p:cNvSpPr>
          <p:nvPr/>
        </p:nvSpPr>
        <p:spPr bwMode="auto">
          <a:xfrm>
            <a:off x="2116931" y="1866900"/>
            <a:ext cx="1428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Times New Roman" pitchFamily="18" charset="0"/>
              </a:rPr>
              <a:t>x</a:t>
            </a:r>
            <a:endParaRPr lang="ko-KR" altLang="en-US" sz="1350">
              <a:latin typeface="Times New Roman" pitchFamily="18" charset="0"/>
            </a:endParaRPr>
          </a:p>
        </p:txBody>
      </p:sp>
      <p:sp>
        <p:nvSpPr>
          <p:cNvPr id="32790" name="Rectangle 9"/>
          <p:cNvSpPr>
            <a:spLocks noChangeArrowheads="1"/>
          </p:cNvSpPr>
          <p:nvPr/>
        </p:nvSpPr>
        <p:spPr bwMode="auto">
          <a:xfrm>
            <a:off x="2116931" y="2114550"/>
            <a:ext cx="1428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Times New Roman" pitchFamily="18" charset="0"/>
              </a:rPr>
              <a:t>dw </a:t>
            </a:r>
            <a:endParaRPr lang="ko-KR" altLang="en-US" sz="1350">
              <a:latin typeface="Times New Roman" pitchFamily="18" charset="0"/>
            </a:endParaRPr>
          </a:p>
        </p:txBody>
      </p:sp>
      <p:sp>
        <p:nvSpPr>
          <p:cNvPr id="32791" name="Rectangle 10"/>
          <p:cNvSpPr>
            <a:spLocks noChangeArrowheads="1"/>
          </p:cNvSpPr>
          <p:nvPr/>
        </p:nvSpPr>
        <p:spPr bwMode="auto">
          <a:xfrm>
            <a:off x="2116931" y="2362200"/>
            <a:ext cx="1428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Times New Roman" pitchFamily="18" charset="0"/>
              </a:rPr>
              <a:t>dd</a:t>
            </a:r>
            <a:endParaRPr lang="ko-KR" altLang="en-US" sz="1350">
              <a:latin typeface="Times New Roman" pitchFamily="18" charset="0"/>
            </a:endParaRPr>
          </a:p>
        </p:txBody>
      </p:sp>
      <p:sp>
        <p:nvSpPr>
          <p:cNvPr id="32793" name="Rectangle 12"/>
          <p:cNvSpPr>
            <a:spLocks noChangeArrowheads="1"/>
          </p:cNvSpPr>
          <p:nvPr/>
        </p:nvSpPr>
        <p:spPr bwMode="auto">
          <a:xfrm>
            <a:off x="2116931" y="2609850"/>
            <a:ext cx="1428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ko-KR" altLang="en-US" sz="1350" dirty="0">
                <a:latin typeface="Times New Roman" pitchFamily="18" charset="0"/>
              </a:rPr>
              <a:t>블록 선택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545681" y="1619250"/>
            <a:ext cx="3714750" cy="2476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Monotype Sorts" pitchFamily="2" charset="2"/>
              <a:buNone/>
              <a:defRPr/>
            </a:pPr>
            <a:r>
              <a:rPr lang="ko-KR" altLang="en-US" sz="1350" dirty="0"/>
              <a:t>키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3545681" y="1866900"/>
            <a:ext cx="3714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ko-KR" altLang="en-US" sz="1350">
                <a:latin typeface="Times New Roman" pitchFamily="18" charset="0"/>
              </a:rPr>
              <a:t>한</a:t>
            </a:r>
            <a:r>
              <a:rPr lang="en-US" altLang="ko-KR" sz="1350">
                <a:latin typeface="Times New Roman" pitchFamily="18" charset="0"/>
              </a:rPr>
              <a:t> </a:t>
            </a:r>
            <a:r>
              <a:rPr lang="ko-KR" altLang="en-US" sz="1350">
                <a:latin typeface="Times New Roman" pitchFamily="18" charset="0"/>
              </a:rPr>
              <a:t>문자 삭제</a:t>
            </a: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3545681" y="2114550"/>
            <a:ext cx="3714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ko-KR" altLang="en-US" sz="1350">
                <a:latin typeface="Times New Roman" pitchFamily="18" charset="0"/>
              </a:rPr>
              <a:t>한 단어 삭제 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3545681" y="2362200"/>
            <a:ext cx="3714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ko-KR" altLang="en-US" sz="1350">
                <a:latin typeface="Times New Roman" pitchFamily="18" charset="0"/>
              </a:rPr>
              <a:t>한 줄 삭제 </a:t>
            </a: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3545681" y="2609850"/>
            <a:ext cx="3714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275" dirty="0">
                <a:latin typeface="Arial" charset="0"/>
                <a:cs typeface="Arial" charset="0"/>
              </a:rPr>
              <a:t>Shift + v </a:t>
            </a: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2116931" y="3733800"/>
            <a:ext cx="1428750" cy="2476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Monotype Sorts" pitchFamily="2" charset="2"/>
              <a:buNone/>
              <a:defRPr/>
            </a:pPr>
            <a:r>
              <a:rPr lang="ko-KR" altLang="en-US" sz="1350" dirty="0"/>
              <a:t>키</a:t>
            </a:r>
          </a:p>
        </p:txBody>
      </p:sp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2116931" y="3981450"/>
            <a:ext cx="1428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Times New Roman" pitchFamily="18" charset="0"/>
              </a:rPr>
              <a:t>u</a:t>
            </a:r>
            <a:endParaRPr lang="ko-KR" altLang="en-US" sz="1350">
              <a:latin typeface="Times New Roman" pitchFamily="18" charset="0"/>
            </a:endParaRP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2116931" y="4229100"/>
            <a:ext cx="1428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Times New Roman" pitchFamily="18" charset="0"/>
              </a:rPr>
              <a:t>ctrl+r </a:t>
            </a:r>
            <a:endParaRPr lang="ko-KR" altLang="en-US" sz="1350">
              <a:latin typeface="Times New Roman" pitchFamily="18" charset="0"/>
            </a:endParaRP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3545681" y="3733800"/>
            <a:ext cx="3714750" cy="2476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Monotype Sorts" pitchFamily="2" charset="2"/>
              <a:buNone/>
              <a:defRPr/>
            </a:pPr>
            <a:r>
              <a:rPr lang="ko-KR" altLang="en-US" sz="1350"/>
              <a:t>키</a:t>
            </a:r>
          </a:p>
        </p:txBody>
      </p:sp>
      <p:sp>
        <p:nvSpPr>
          <p:cNvPr id="32778" name="Rectangle 15"/>
          <p:cNvSpPr>
            <a:spLocks noChangeArrowheads="1"/>
          </p:cNvSpPr>
          <p:nvPr/>
        </p:nvSpPr>
        <p:spPr bwMode="auto">
          <a:xfrm>
            <a:off x="3545681" y="3981450"/>
            <a:ext cx="3714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Times New Roman" pitchFamily="18" charset="0"/>
              </a:rPr>
              <a:t>Undo (</a:t>
            </a:r>
            <a:r>
              <a:rPr lang="ko-KR" altLang="en-US" sz="1350">
                <a:latin typeface="Times New Roman" pitchFamily="18" charset="0"/>
              </a:rPr>
              <a:t>실행 취소</a:t>
            </a:r>
            <a:r>
              <a:rPr lang="en-US" altLang="ko-KR" sz="1350">
                <a:latin typeface="Times New Roman" pitchFamily="18" charset="0"/>
              </a:rPr>
              <a:t>)</a:t>
            </a:r>
            <a:endParaRPr lang="ko-KR" altLang="en-US" sz="1350">
              <a:latin typeface="Times New Roman" pitchFamily="18" charset="0"/>
            </a:endParaRPr>
          </a:p>
        </p:txBody>
      </p:sp>
      <p:sp>
        <p:nvSpPr>
          <p:cNvPr id="32779" name="Rectangle 16"/>
          <p:cNvSpPr>
            <a:spLocks noChangeArrowheads="1"/>
          </p:cNvSpPr>
          <p:nvPr/>
        </p:nvSpPr>
        <p:spPr bwMode="auto">
          <a:xfrm>
            <a:off x="3545681" y="4229100"/>
            <a:ext cx="3714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Times New Roman" pitchFamily="18" charset="0"/>
              </a:rPr>
              <a:t>Redo (</a:t>
            </a:r>
            <a:r>
              <a:rPr lang="ko-KR" altLang="en-US" sz="1350">
                <a:latin typeface="Times New Roman" pitchFamily="18" charset="0"/>
              </a:rPr>
              <a:t>다시 실행</a:t>
            </a:r>
            <a:r>
              <a:rPr lang="en-US" altLang="ko-KR" sz="1350">
                <a:latin typeface="Times New Roman" pitchFamily="18" charset="0"/>
              </a:rPr>
              <a:t>) </a:t>
            </a:r>
            <a:endParaRPr lang="ko-KR" altLang="en-US" sz="135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8D7CF-B2A9-437A-AB1E-C16B6096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Change Password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12C46-EF88-4EC3-9DA0-BFB4B80A0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8D9DB-E931-49C2-B1CB-597B6913D735}"/>
              </a:ext>
            </a:extLst>
          </p:cNvPr>
          <p:cNvSpPr txBox="1"/>
          <p:nvPr/>
        </p:nvSpPr>
        <p:spPr>
          <a:xfrm>
            <a:off x="533400" y="1200150"/>
            <a:ext cx="8213725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ko-KR" sz="2000" dirty="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altLang="ko-KR" sz="2000" b="1" dirty="0">
                <a:latin typeface="Courier New"/>
                <a:ea typeface="Courier New"/>
                <a:cs typeface="Courier New"/>
                <a:sym typeface="Courier New"/>
              </a:rPr>
              <a:t>passwd</a:t>
            </a:r>
            <a:endParaRPr lang="en" altLang="ko-KR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altLang="ko-KR" sz="2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current) UNIX password:</a:t>
            </a:r>
          </a:p>
          <a:p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Enter new UNIX password:</a:t>
            </a:r>
          </a:p>
          <a:p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Retype new UNIX password:</a:t>
            </a:r>
          </a:p>
          <a:p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passwd: password updated successfully</a:t>
            </a:r>
          </a:p>
          <a:p>
            <a:endParaRPr lang="en-US" altLang="ko-KR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61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8D7CF-B2A9-437A-AB1E-C16B6096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Change Password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12C46-EF88-4EC3-9DA0-BFB4B80A0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8D9DB-E931-49C2-B1CB-597B6913D735}"/>
              </a:ext>
            </a:extLst>
          </p:cNvPr>
          <p:cNvSpPr txBox="1"/>
          <p:nvPr/>
        </p:nvSpPr>
        <p:spPr>
          <a:xfrm>
            <a:off x="533400" y="1200150"/>
            <a:ext cx="8213725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ko-KR" sz="2000" dirty="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altLang="ko-KR" sz="2000" b="1" dirty="0">
                <a:latin typeface="Courier New"/>
                <a:ea typeface="Courier New"/>
                <a:cs typeface="Courier New"/>
                <a:sym typeface="Courier New"/>
              </a:rPr>
              <a:t>passwd</a:t>
            </a:r>
            <a:endParaRPr lang="en" altLang="ko-KR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altLang="ko-KR" sz="2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current) UNIX password:</a:t>
            </a:r>
          </a:p>
          <a:p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Enter new UNIX password:</a:t>
            </a:r>
          </a:p>
          <a:p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Retype new UNIX password:</a:t>
            </a:r>
          </a:p>
          <a:p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passwd: password updated successfully</a:t>
            </a:r>
          </a:p>
          <a:p>
            <a:endParaRPr lang="en-US" altLang="ko-KR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C2E628-A570-45CC-89BA-F039068D1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63" r="19408"/>
          <a:stretch/>
        </p:blipFill>
        <p:spPr>
          <a:xfrm>
            <a:off x="3048000" y="1126460"/>
            <a:ext cx="2604059" cy="28168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5B3D8C2-F5E4-43E4-846F-27D19EB7B005}"/>
              </a:ext>
            </a:extLst>
          </p:cNvPr>
          <p:cNvSpPr/>
          <p:nvPr/>
        </p:nvSpPr>
        <p:spPr>
          <a:xfrm>
            <a:off x="2579369" y="3976746"/>
            <a:ext cx="3531312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sz="2400" dirty="0">
                <a:solidFill>
                  <a:srgbClr val="C00000"/>
                </a:solidFill>
              </a:rPr>
              <a:t>You must </a:t>
            </a:r>
            <a:r>
              <a:rPr lang="en-US" altLang="ko-KR" sz="2400" dirty="0">
                <a:solidFill>
                  <a:srgbClr val="C00000"/>
                </a:solidFill>
              </a:rPr>
              <a:t>change your password ASAP!</a:t>
            </a:r>
            <a:endParaRPr lang="en" altLang="ko-K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5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515FF-9EFC-40BF-A42A-674FB972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Transfer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5FF833-4E6A-4E22-AFD0-B4DB82FEC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winscp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https://winscp.net/eng/docs/lang:ko</a:t>
            </a:r>
            <a:endParaRPr lang="en-US" altLang="ko-KR" dirty="0"/>
          </a:p>
          <a:p>
            <a:endParaRPr lang="en" altLang="ko-KR" dirty="0"/>
          </a:p>
          <a:p>
            <a:r>
              <a:rPr lang="en" altLang="ko-KR" dirty="0"/>
              <a:t>Mac/Linux users: Use ‘</a:t>
            </a:r>
            <a:r>
              <a:rPr lang="en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" altLang="ko-KR" dirty="0"/>
              <a:t>’ command at terminal</a:t>
            </a:r>
          </a:p>
          <a:p>
            <a:pPr lvl="1"/>
            <a:endParaRPr lang="en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E6D48-AD90-451A-B5A7-9197454BE370}"/>
              </a:ext>
            </a:extLst>
          </p:cNvPr>
          <p:cNvSpPr txBox="1"/>
          <p:nvPr/>
        </p:nvSpPr>
        <p:spPr>
          <a:xfrm>
            <a:off x="357017" y="2647950"/>
            <a:ext cx="8634583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" altLang="ko-KR" sz="2000" dirty="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altLang="ko-KR" sz="2000" b="1" dirty="0" err="1">
                <a:latin typeface="Courier New"/>
                <a:ea typeface="Courier New"/>
                <a:cs typeface="Courier New"/>
                <a:sym typeface="Courier New"/>
              </a:rPr>
              <a:t>scp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username@SERVERIP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RemoteFilePath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] [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LocalFilePath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" altLang="ko-KR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altLang="ko-KR" sz="2000" dirty="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altLang="ko-KR" sz="2000" b="1" dirty="0" err="1">
                <a:latin typeface="Courier New"/>
                <a:ea typeface="Courier New"/>
                <a:cs typeface="Courier New"/>
                <a:sym typeface="Courier New"/>
              </a:rPr>
              <a:t>scp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LocalFilePath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altLang="ko-KR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username@SERVERIP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RemoteFilePath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" altLang="ko-KR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584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515FF-9EFC-40BF-A42A-674FB972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Transfer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5FF833-4E6A-4E22-AFD0-B4DB82FEC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winscp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https://winscp.net/eng/docs/lang:ko</a:t>
            </a:r>
            <a:endParaRPr lang="en-US" altLang="ko-KR" dirty="0"/>
          </a:p>
          <a:p>
            <a:endParaRPr lang="en" altLang="ko-KR" dirty="0"/>
          </a:p>
          <a:p>
            <a:r>
              <a:rPr lang="en" altLang="ko-KR" dirty="0"/>
              <a:t>Mac/Linux users: Use ‘</a:t>
            </a:r>
            <a:r>
              <a:rPr lang="en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" altLang="ko-KR" dirty="0"/>
              <a:t>’ command at terminal</a:t>
            </a:r>
          </a:p>
          <a:p>
            <a:pPr lvl="1"/>
            <a:endParaRPr lang="en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E6D48-AD90-451A-B5A7-9197454BE370}"/>
              </a:ext>
            </a:extLst>
          </p:cNvPr>
          <p:cNvSpPr txBox="1"/>
          <p:nvPr/>
        </p:nvSpPr>
        <p:spPr>
          <a:xfrm>
            <a:off x="357017" y="2647950"/>
            <a:ext cx="8634583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" altLang="ko-KR" sz="2000" dirty="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altLang="ko-KR" sz="2000" b="1" dirty="0" err="1">
                <a:latin typeface="Courier New"/>
                <a:ea typeface="Courier New"/>
                <a:cs typeface="Courier New"/>
                <a:sym typeface="Courier New"/>
              </a:rPr>
              <a:t>scp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username@SERVERIP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RemoteFilePath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] [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LocalFilePath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" altLang="ko-KR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altLang="ko-KR" sz="2000" dirty="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altLang="ko-KR" sz="2000" b="1" dirty="0" err="1">
                <a:latin typeface="Courier New"/>
                <a:ea typeface="Courier New"/>
                <a:cs typeface="Courier New"/>
                <a:sym typeface="Courier New"/>
              </a:rPr>
              <a:t>scp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LocalFilePath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altLang="ko-KR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username@SERVERIP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RemoteFilePath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" altLang="ko-KR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D7ED1D-62B6-43B6-ACE1-EE049EDAC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61" y="666750"/>
            <a:ext cx="4214983" cy="308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5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Nice Terminal Shortcuts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590800" cy="398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Pressing </a:t>
            </a: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lang="en" dirty="0"/>
              <a:t> will </a:t>
            </a:r>
            <a:r>
              <a:rPr lang="en" b="1" dirty="0"/>
              <a:t>autocomplete</a:t>
            </a:r>
            <a:r>
              <a:rPr lang="en" dirty="0"/>
              <a:t> file and folder names!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Control+C</a:t>
            </a:r>
            <a:r>
              <a:rPr lang="en" dirty="0"/>
              <a:t> will </a:t>
            </a:r>
            <a:r>
              <a:rPr lang="en" b="1" dirty="0"/>
              <a:t>stop</a:t>
            </a:r>
            <a:r>
              <a:rPr lang="en" dirty="0"/>
              <a:t> execution of your current program!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Control+R</a:t>
            </a:r>
            <a:r>
              <a:rPr lang="en" dirty="0"/>
              <a:t> will let you </a:t>
            </a:r>
            <a:r>
              <a:rPr lang="en" b="1" dirty="0"/>
              <a:t>search</a:t>
            </a:r>
            <a:r>
              <a:rPr lang="en" dirty="0"/>
              <a:t> your command history!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Control+L</a:t>
            </a:r>
            <a:r>
              <a:rPr lang="en" dirty="0"/>
              <a:t> will </a:t>
            </a:r>
            <a:r>
              <a:rPr lang="en" b="1" dirty="0"/>
              <a:t>clear</a:t>
            </a:r>
            <a:r>
              <a:rPr lang="en" dirty="0"/>
              <a:t> your screen!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cmd arg1 … argN &gt; file1.txt</a:t>
            </a:r>
            <a:r>
              <a:rPr lang="en" dirty="0"/>
              <a:t> will put the output of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lang="en" dirty="0"/>
              <a:t> into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file1.txt</a:t>
            </a:r>
            <a:r>
              <a:rPr lang="en" dirty="0"/>
              <a:t>!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arg1 …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file2.txt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will pull the input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file2.txt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!</a:t>
            </a:r>
            <a:endParaRPr lang="en" dirty="0">
              <a:latin typeface="+mj-lt"/>
              <a:cs typeface="Courier New" panose="02070309020205020404" pitchFamily="49" charset="0"/>
            </a:endParaRP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Use the </a:t>
            </a:r>
            <a:r>
              <a:rPr lang="en" b="1" dirty="0"/>
              <a:t>up</a:t>
            </a:r>
            <a:r>
              <a:rPr lang="en" dirty="0"/>
              <a:t> and </a:t>
            </a:r>
            <a:r>
              <a:rPr lang="en" b="1" dirty="0"/>
              <a:t>down</a:t>
            </a:r>
            <a:r>
              <a:rPr lang="en" dirty="0"/>
              <a:t> arrow keys to </a:t>
            </a:r>
            <a:r>
              <a:rPr lang="en" b="1" dirty="0"/>
              <a:t>scroll through your command history</a:t>
            </a:r>
            <a:r>
              <a:rPr lang="en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423293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pathing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/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dirty="0"/>
              <a:t> is your </a:t>
            </a:r>
            <a:r>
              <a:rPr lang="en" b="1" dirty="0"/>
              <a:t>HOME DIRECTORY</a:t>
            </a:r>
            <a:endParaRPr lang="en" dirty="0"/>
          </a:p>
          <a:p>
            <a:pPr marL="857250" lvl="1" indent="-381000"/>
            <a:r>
              <a:rPr lang="en" dirty="0"/>
              <a:t>This is where you start from after you SSH in</a:t>
            </a:r>
          </a:p>
          <a:p>
            <a:pPr marL="857250" lvl="1" indent="-381000"/>
            <a:r>
              <a:rPr lang="en" dirty="0"/>
              <a:t>On bash, you can also use $HOME</a:t>
            </a:r>
          </a:p>
          <a:p>
            <a:pPr marL="457200" lvl="0" indent="-381000"/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dirty="0"/>
              <a:t> is an alias for your </a:t>
            </a:r>
            <a:r>
              <a:rPr lang="en" b="1" dirty="0"/>
              <a:t>PRESENT WORKING DIRECTORY</a:t>
            </a:r>
            <a:r>
              <a:rPr lang="en" dirty="0"/>
              <a:t>!</a:t>
            </a:r>
          </a:p>
          <a:p>
            <a:pPr marL="457200" lvl="0" indent="-381000"/>
            <a:r>
              <a:rPr lang="en" dirty="0"/>
              <a:t>.. </a:t>
            </a:r>
            <a:r>
              <a:rPr lang="en-US" dirty="0"/>
              <a:t>is the file path for the </a:t>
            </a:r>
            <a:r>
              <a:rPr lang="en-US" b="1" dirty="0"/>
              <a:t>PARENT DIRECTORY</a:t>
            </a:r>
            <a:r>
              <a:rPr lang="en-US" dirty="0"/>
              <a:t> of your present working directory!</a:t>
            </a:r>
          </a:p>
          <a:p>
            <a:pPr marL="457200" lvl="0" indent="-381000"/>
            <a:r>
              <a:rPr lang="en-US" dirty="0"/>
              <a:t>/ is the file path for the </a:t>
            </a:r>
            <a:r>
              <a:rPr lang="en-US" b="1" dirty="0"/>
              <a:t>TOP-LEVEL DIRECTORY</a:t>
            </a:r>
            <a:endParaRPr lang="en-US" dirty="0"/>
          </a:p>
          <a:p>
            <a:pPr marL="857250" lvl="1" indent="-381000"/>
            <a:r>
              <a:rPr lang="en-US" dirty="0"/>
              <a:t>You probably won’t use this too much in this class</a:t>
            </a:r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4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ls &lt;dir&gt; - LiSt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Lists the files in the present working directory, or, if specified,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dirty="0"/>
              <a:t>.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lang="en" dirty="0"/>
              <a:t> tells you your </a:t>
            </a:r>
            <a:r>
              <a:rPr lang="en" u="sng" dirty="0"/>
              <a:t>P</a:t>
            </a:r>
            <a:r>
              <a:rPr lang="en" dirty="0"/>
              <a:t>resent </a:t>
            </a:r>
            <a:r>
              <a:rPr lang="en" u="sng" dirty="0"/>
              <a:t>W</a:t>
            </a:r>
            <a:r>
              <a:rPr lang="en" dirty="0"/>
              <a:t>orking </a:t>
            </a:r>
            <a:r>
              <a:rPr lang="en" u="sng" dirty="0"/>
              <a:t>D</a:t>
            </a:r>
            <a:r>
              <a:rPr lang="en" dirty="0"/>
              <a:t>irectory.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397337"/>
            <a:ext cx="6400800" cy="206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29606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1375</Words>
  <Application>Microsoft Macintosh PowerPoint</Application>
  <PresentationFormat>화면 슬라이드 쇼(16:9)</PresentationFormat>
  <Paragraphs>226</Paragraphs>
  <Slides>25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Monotype Sorts</vt:lpstr>
      <vt:lpstr>Symbol</vt:lpstr>
      <vt:lpstr>Tahoma</vt:lpstr>
      <vt:lpstr>Times New Roman</vt:lpstr>
      <vt:lpstr>template2007</vt:lpstr>
      <vt:lpstr>Linux Boot Camp</vt:lpstr>
      <vt:lpstr>Connecting</vt:lpstr>
      <vt:lpstr>Change Password</vt:lpstr>
      <vt:lpstr>Change Password</vt:lpstr>
      <vt:lpstr>File Transfer</vt:lpstr>
      <vt:lpstr>File Transfer</vt:lpstr>
      <vt:lpstr>Some Nice Terminal Shortcuts</vt:lpstr>
      <vt:lpstr>Linux file pathing</vt:lpstr>
      <vt:lpstr>ls &lt;dir&gt; - LiSt</vt:lpstr>
      <vt:lpstr>cd &lt;directory&gt; - Change Directory</vt:lpstr>
      <vt:lpstr>mkdir &lt;dirname&gt; - MaKe DIRectory</vt:lpstr>
      <vt:lpstr>mv &lt;src&gt; &lt;dest&gt; - MoVe</vt:lpstr>
      <vt:lpstr>tar &lt;options&gt; &lt;filename&gt; - Tape ARchive</vt:lpstr>
      <vt:lpstr>chmod &lt;permissions&gt; &lt;src&gt;</vt:lpstr>
      <vt:lpstr>scp &lt;src&gt; &lt;dest&gt;</vt:lpstr>
      <vt:lpstr>rm &lt;file1&gt; &lt;file2&gt; … &lt;filen&gt; - ReMove </vt:lpstr>
      <vt:lpstr>What’s in a file? (using cat)</vt:lpstr>
      <vt:lpstr>What’s in a file? (using less)</vt:lpstr>
      <vt:lpstr>What’s in a file? (using grep)</vt:lpstr>
      <vt:lpstr>man &lt;thing&gt;</vt:lpstr>
      <vt:lpstr>Vim (vi – improved) Basics</vt:lpstr>
      <vt:lpstr>Vim Basics</vt:lpstr>
      <vt:lpstr>(Backup) vi editor</vt:lpstr>
      <vt:lpstr>(Backup) vi editor</vt:lpstr>
      <vt:lpstr>(Backup) vi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Boot Camp</dc:title>
  <dc:creator>ansa</dc:creator>
  <cp:lastModifiedBy>Yunju Baek</cp:lastModifiedBy>
  <cp:revision>76</cp:revision>
  <dcterms:modified xsi:type="dcterms:W3CDTF">2020-09-27T10:12:08Z</dcterms:modified>
</cp:coreProperties>
</file>