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2" r:id="rId1"/>
  </p:sldMasterIdLst>
  <p:notesMasterIdLst>
    <p:notesMasterId r:id="rId33"/>
  </p:notesMasterIdLst>
  <p:sldIdLst>
    <p:sldId id="256" r:id="rId2"/>
    <p:sldId id="257" r:id="rId3"/>
    <p:sldId id="286" r:id="rId4"/>
    <p:sldId id="258" r:id="rId5"/>
    <p:sldId id="287" r:id="rId6"/>
    <p:sldId id="280" r:id="rId7"/>
    <p:sldId id="260" r:id="rId8"/>
    <p:sldId id="259" r:id="rId9"/>
    <p:sldId id="288" r:id="rId10"/>
    <p:sldId id="290" r:id="rId11"/>
    <p:sldId id="289" r:id="rId12"/>
    <p:sldId id="278" r:id="rId13"/>
    <p:sldId id="261" r:id="rId14"/>
    <p:sldId id="262" r:id="rId15"/>
    <p:sldId id="263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9" r:id="rId24"/>
    <p:sldId id="272" r:id="rId25"/>
    <p:sldId id="281" r:id="rId26"/>
    <p:sldId id="282" r:id="rId27"/>
    <p:sldId id="273" r:id="rId28"/>
    <p:sldId id="274" r:id="rId29"/>
    <p:sldId id="283" r:id="rId30"/>
    <p:sldId id="284" r:id="rId31"/>
    <p:sldId id="285" r:id="rId3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60E24C-F254-D547-86E1-AD735B6D221A}" v="1" dt="2020-10-28T08:45:29.146"/>
  </p1510:revLst>
</p1510:revInfo>
</file>

<file path=ppt/tableStyles.xml><?xml version="1.0" encoding="utf-8"?>
<a:tblStyleLst xmlns:a="http://schemas.openxmlformats.org/drawingml/2006/main" def="{8DC0F660-72AD-412F-A559-4EB88346DAB5}">
  <a:tblStyle styleId="{8DC0F660-72AD-412F-A559-4EB88346DAB5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C72801-AEC8-4731-BE30-8C085796FBE7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43634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763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193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974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15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456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jge</a:t>
            </a:r>
            <a:r>
              <a:rPr lang="en-US" baseline="0"/>
              <a:t> </a:t>
            </a:r>
            <a:r>
              <a:rPr lang="ko-KR" altLang="en-US" baseline="0"/>
              <a:t>크거나 같거나</a:t>
            </a:r>
            <a:endParaRPr lang="en-US" altLang="ko-KR" baseline="0"/>
          </a:p>
          <a:p>
            <a:pPr>
              <a:spcBef>
                <a:spcPts val="0"/>
              </a:spcBef>
              <a:buNone/>
            </a:pPr>
            <a:r>
              <a:rPr lang="en-US"/>
              <a:t>0x15213</a:t>
            </a:r>
            <a:r>
              <a:rPr lang="ko-KR" altLang="en-US"/>
              <a:t>는 상수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4423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jae</a:t>
            </a:r>
            <a:r>
              <a:rPr lang="ko-KR" altLang="en-US"/>
              <a:t>는</a:t>
            </a:r>
            <a:r>
              <a:rPr lang="en-US" altLang="ko-KR" baseline="0"/>
              <a:t> </a:t>
            </a:r>
            <a:r>
              <a:rPr lang="ko-KR" altLang="en-US" baseline="0"/>
              <a:t>앞에 </a:t>
            </a:r>
            <a:r>
              <a:rPr lang="en-US" altLang="ko-KR" baseline="0"/>
              <a:t>jge</a:t>
            </a:r>
            <a:r>
              <a:rPr lang="ko-KR" altLang="en-US" baseline="0"/>
              <a:t>와 동일한 의미</a:t>
            </a:r>
            <a:r>
              <a:rPr lang="en-US" altLang="ko-KR" baseline="0"/>
              <a:t>, </a:t>
            </a:r>
            <a:r>
              <a:rPr lang="ko-KR" altLang="en-US" baseline="0"/>
              <a:t>즉 크거나 같거나</a:t>
            </a:r>
            <a:endParaRPr lang="en-US" altLang="ko-KR" baseline="0"/>
          </a:p>
          <a:p>
            <a:pPr>
              <a:spcBef>
                <a:spcPts val="0"/>
              </a:spcBef>
              <a:buNone/>
            </a:pPr>
            <a:r>
              <a:rPr lang="ko-KR" altLang="en-US" baseline="0"/>
              <a:t>그렇지만 </a:t>
            </a:r>
            <a:r>
              <a:rPr lang="en-US" altLang="ko-KR" baseline="0"/>
              <a:t>unsigned value</a:t>
            </a:r>
            <a:r>
              <a:rPr lang="ko-KR" altLang="en-US" baseline="0"/>
              <a:t>에 대한 </a:t>
            </a:r>
            <a:r>
              <a:rPr lang="en-US" altLang="ko-KR" baseline="0"/>
              <a:t>operation</a:t>
            </a:r>
            <a:r>
              <a:rPr lang="ko-KR" altLang="en-US" baseline="0"/>
              <a:t>이다</a:t>
            </a:r>
            <a:r>
              <a:rPr lang="en-US" altLang="ko-KR" baseline="0"/>
              <a:t>.</a:t>
            </a:r>
          </a:p>
          <a:p>
            <a:pPr>
              <a:spcBef>
                <a:spcPts val="0"/>
              </a:spcBef>
              <a:buNone/>
            </a:pPr>
            <a:endParaRPr lang="en-US" baseline="0"/>
          </a:p>
          <a:p>
            <a:pPr>
              <a:spcBef>
                <a:spcPts val="0"/>
              </a:spcBef>
              <a:buNone/>
            </a:pPr>
            <a:r>
              <a:rPr lang="ko-KR" altLang="en-US" baseline="0"/>
              <a:t>즉 </a:t>
            </a:r>
            <a:r>
              <a:rPr lang="en-US" altLang="ko-KR" baseline="0"/>
              <a:t>%rdi</a:t>
            </a:r>
            <a:r>
              <a:rPr lang="ko-KR" altLang="en-US" baseline="0"/>
              <a:t>에 있는 값이 </a:t>
            </a:r>
            <a:r>
              <a:rPr lang="en-US" altLang="ko-KR" baseline="0"/>
              <a:t>%rax</a:t>
            </a:r>
            <a:r>
              <a:rPr lang="ko-KR" altLang="en-US" baseline="0"/>
              <a:t> 값보다 크거나 같으면 </a:t>
            </a:r>
            <a:endParaRPr lang="en-US" altLang="ko-KR" baseline="0"/>
          </a:p>
          <a:p>
            <a:pPr>
              <a:spcBef>
                <a:spcPts val="0"/>
              </a:spcBef>
              <a:buNone/>
            </a:pPr>
            <a:r>
              <a:rPr lang="en" altLang="ko-KR" sz="1100">
                <a:latin typeface="Courier New"/>
                <a:ea typeface="Courier New"/>
                <a:cs typeface="Courier New"/>
                <a:sym typeface="Courier New"/>
              </a:rPr>
              <a:t>0x15213b</a:t>
            </a:r>
            <a:r>
              <a:rPr lang="ko-KR" altLang="en-US" sz="1100">
                <a:latin typeface="Courier New"/>
                <a:ea typeface="Courier New"/>
                <a:cs typeface="Courier New"/>
                <a:sym typeface="Courier New"/>
              </a:rPr>
              <a:t>로 점프한다</a:t>
            </a:r>
            <a:r>
              <a:rPr lang="en-US" altLang="ko-KR" sz="1100"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>
              <a:spcBef>
                <a:spcPts val="0"/>
              </a:spcBef>
              <a:buNone/>
            </a:pPr>
            <a:endParaRPr lang="en-US" sz="1100">
              <a:latin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-US" sz="1100">
                <a:latin typeface="Courier New"/>
                <a:cs typeface="Courier New"/>
                <a:sym typeface="Courier New"/>
              </a:rPr>
              <a:t>test</a:t>
            </a:r>
            <a:r>
              <a:rPr lang="ko-KR" altLang="en-US" sz="1100">
                <a:latin typeface="Courier New"/>
                <a:cs typeface="Courier New"/>
                <a:sym typeface="Courier New"/>
              </a:rPr>
              <a:t>는 </a:t>
            </a:r>
            <a:r>
              <a:rPr lang="en-US" altLang="ko-KR" sz="1100">
                <a:latin typeface="Courier New"/>
                <a:cs typeface="Courier New"/>
                <a:sym typeface="Courier New"/>
              </a:rPr>
              <a:t>and</a:t>
            </a:r>
            <a:r>
              <a:rPr lang="ko-KR" altLang="en-US" sz="1100">
                <a:latin typeface="Courier New"/>
                <a:cs typeface="Courier New"/>
                <a:sym typeface="Courier New"/>
              </a:rPr>
              <a:t>연산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73938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442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ko-KR" altLang="en-US"/>
              <a:t>자 그럼 </a:t>
            </a:r>
            <a:r>
              <a:rPr lang="ko-KR" altLang="en-US" err="1"/>
              <a:t>실행파일만</a:t>
            </a:r>
            <a:r>
              <a:rPr lang="ko-KR" altLang="en-US"/>
              <a:t> 가지고 이게 어떤 코드인지 어떻게 아느냐</a:t>
            </a:r>
            <a:r>
              <a:rPr lang="en-US" altLang="ko-KR"/>
              <a:t>.</a:t>
            </a:r>
          </a:p>
          <a:p>
            <a:pPr>
              <a:spcBef>
                <a:spcPts val="0"/>
              </a:spcBef>
              <a:buNone/>
            </a:pPr>
            <a:r>
              <a:rPr lang="ko-KR" altLang="en-US" err="1"/>
              <a:t>리버스</a:t>
            </a:r>
            <a:r>
              <a:rPr lang="ko-KR" altLang="en-US"/>
              <a:t> 엔지니어링을 해야한다</a:t>
            </a:r>
            <a:r>
              <a:rPr lang="en-US" altLang="ko-KR"/>
              <a:t>.</a:t>
            </a:r>
          </a:p>
          <a:p>
            <a:pPr>
              <a:spcBef>
                <a:spcPts val="0"/>
              </a:spcBef>
              <a:buNone/>
            </a:pPr>
            <a:endParaRPr lang="en-US"/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832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altLang="ko-KR">
                <a:latin typeface="Courier New"/>
                <a:ea typeface="Courier New"/>
                <a:cs typeface="Courier New"/>
                <a:sym typeface="Courier New"/>
              </a:rPr>
              <a:t>disas: </a:t>
            </a:r>
            <a:r>
              <a:rPr lang="ko-KR" altLang="en-US">
                <a:latin typeface="Courier New"/>
                <a:ea typeface="Courier New"/>
                <a:cs typeface="Courier New"/>
                <a:sym typeface="Courier New"/>
              </a:rPr>
              <a:t>프로그램의 일부분을 어셈블리 코드로</a:t>
            </a:r>
            <a:r>
              <a:rPr lang="ko-KR" altLang="en-US" baseline="0">
                <a:latin typeface="Courier New"/>
                <a:ea typeface="Courier New"/>
                <a:cs typeface="Courier New"/>
                <a:sym typeface="Courier New"/>
              </a:rPr>
              <a:t> 보여준다</a:t>
            </a:r>
            <a:r>
              <a:rPr lang="en-US" altLang="ko-KR" baseline="0"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baseline="0">
                <a:latin typeface="Courier New"/>
                <a:ea typeface="Courier New"/>
                <a:cs typeface="Courier New"/>
                <a:sym typeface="Courier New"/>
              </a:rPr>
              <a:t>dis: </a:t>
            </a:r>
            <a:r>
              <a:rPr lang="ko-KR" altLang="en-US" baseline="0">
                <a:latin typeface="Courier New"/>
                <a:ea typeface="Courier New"/>
                <a:cs typeface="Courier New"/>
                <a:sym typeface="Courier New"/>
              </a:rPr>
              <a:t>모든 </a:t>
            </a:r>
            <a:r>
              <a:rPr lang="en-US" altLang="ko-KR" baseline="0">
                <a:latin typeface="Courier New"/>
                <a:ea typeface="Courier New"/>
                <a:cs typeface="Courier New"/>
                <a:sym typeface="Courier New"/>
              </a:rPr>
              <a:t>break </a:t>
            </a:r>
            <a:r>
              <a:rPr lang="ko-KR" altLang="en-US" baseline="0">
                <a:latin typeface="Courier New"/>
                <a:ea typeface="Courier New"/>
                <a:cs typeface="Courier New"/>
                <a:sym typeface="Courier New"/>
              </a:rPr>
              <a:t>포인트를 지운다</a:t>
            </a:r>
            <a:r>
              <a:rPr lang="en-US" altLang="ko-KR" baseline="0"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>
              <a:spcBef>
                <a:spcPts val="0"/>
              </a:spcBef>
              <a:buNone/>
            </a:pPr>
            <a:endParaRPr lang="en-US" baseline="0">
              <a:latin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-US" baseline="0">
                <a:latin typeface="Courier New"/>
                <a:cs typeface="Courier New"/>
                <a:sym typeface="Courier New"/>
              </a:rPr>
              <a:t>next: </a:t>
            </a:r>
            <a:r>
              <a:rPr lang="ko-KR" altLang="en-US" baseline="0" err="1">
                <a:latin typeface="Courier New"/>
                <a:cs typeface="Courier New"/>
                <a:sym typeface="Courier New"/>
              </a:rPr>
              <a:t>함수호출시</a:t>
            </a:r>
            <a:r>
              <a:rPr lang="ko-KR" altLang="en-US" baseline="0">
                <a:latin typeface="Courier New"/>
                <a:cs typeface="Courier New"/>
                <a:sym typeface="Courier New"/>
              </a:rPr>
              <a:t> </a:t>
            </a:r>
            <a:r>
              <a:rPr lang="ko-KR" altLang="en-US" baseline="0" err="1">
                <a:latin typeface="Courier New"/>
                <a:cs typeface="Courier New"/>
                <a:sym typeface="Courier New"/>
              </a:rPr>
              <a:t>한줄로</a:t>
            </a:r>
            <a:r>
              <a:rPr lang="ko-KR" altLang="en-US" baseline="0">
                <a:latin typeface="Courier New"/>
                <a:cs typeface="Courier New"/>
                <a:sym typeface="Courier New"/>
              </a:rPr>
              <a:t> 처리하여 함수를 수행한다</a:t>
            </a:r>
            <a:r>
              <a:rPr lang="en-US" altLang="ko-KR" baseline="0">
                <a:latin typeface="Courier New"/>
                <a:cs typeface="Courier New"/>
                <a:sym typeface="Courier New"/>
              </a:rPr>
              <a:t>.</a:t>
            </a:r>
          </a:p>
          <a:p>
            <a:pPr>
              <a:spcBef>
                <a:spcPts val="0"/>
              </a:spcBef>
              <a:buNone/>
            </a:pPr>
            <a:r>
              <a:rPr lang="en-US" baseline="0">
                <a:latin typeface="Courier New"/>
                <a:cs typeface="Courier New"/>
                <a:sym typeface="Courier New"/>
              </a:rPr>
              <a:t>setp: </a:t>
            </a:r>
            <a:r>
              <a:rPr lang="ko-KR" altLang="en-US" baseline="0" err="1">
                <a:latin typeface="Courier New"/>
                <a:cs typeface="Courier New"/>
                <a:sym typeface="Courier New"/>
              </a:rPr>
              <a:t>함수호출시</a:t>
            </a:r>
            <a:r>
              <a:rPr lang="ko-KR" altLang="en-US" baseline="0">
                <a:latin typeface="Courier New"/>
                <a:cs typeface="Courier New"/>
                <a:sym typeface="Courier New"/>
              </a:rPr>
              <a:t> 함수 안으로 들어간다</a:t>
            </a:r>
            <a:r>
              <a:rPr lang="en-US" altLang="ko-KR" baseline="0">
                <a:latin typeface="Courier New"/>
                <a:cs typeface="Courier New"/>
                <a:sym typeface="Courier New"/>
              </a:rPr>
              <a:t>.</a:t>
            </a:r>
            <a:endParaRPr lang="en-US" baseline="0">
              <a:latin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-US" baseline="0">
                <a:latin typeface="Courier New"/>
                <a:cs typeface="Courier New"/>
                <a:sym typeface="Courier New"/>
              </a:rPr>
              <a:t>step(i) C</a:t>
            </a:r>
            <a:r>
              <a:rPr lang="ko-KR" altLang="en-US" baseline="0">
                <a:latin typeface="Courier New"/>
                <a:cs typeface="Courier New"/>
                <a:sym typeface="Courier New"/>
              </a:rPr>
              <a:t>언어 소스를 </a:t>
            </a:r>
            <a:r>
              <a:rPr lang="en-US" altLang="ko-KR" baseline="0">
                <a:latin typeface="Courier New"/>
                <a:cs typeface="Courier New"/>
                <a:sym typeface="Courier New"/>
              </a:rPr>
              <a:t>i</a:t>
            </a:r>
            <a:r>
              <a:rPr lang="ko-KR" altLang="en-US" baseline="0">
                <a:latin typeface="Courier New"/>
                <a:cs typeface="Courier New"/>
                <a:sym typeface="Courier New"/>
              </a:rPr>
              <a:t>줄만큼 </a:t>
            </a:r>
            <a:r>
              <a:rPr lang="ko-KR" altLang="en-US" baseline="0" err="1">
                <a:latin typeface="Courier New"/>
                <a:cs typeface="Courier New"/>
                <a:sym typeface="Courier New"/>
              </a:rPr>
              <a:t>실해한다</a:t>
            </a:r>
            <a:r>
              <a:rPr lang="en-US" altLang="ko-KR" baseline="0">
                <a:latin typeface="Courier New"/>
                <a:cs typeface="Courier New"/>
                <a:sym typeface="Courier New"/>
              </a:rPr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6230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effectLst/>
              </a:rPr>
              <a:t>o : 8</a:t>
            </a:r>
            <a:r>
              <a:rPr lang="ko-KR" altLang="en-US">
                <a:effectLst/>
              </a:rPr>
              <a:t>진법으로 보여줌</a:t>
            </a:r>
            <a:br>
              <a:rPr lang="ko-KR" altLang="en-US">
                <a:effectLst/>
              </a:rPr>
            </a:br>
            <a:r>
              <a:rPr lang="en-US" altLang="ko-KR">
                <a:effectLst/>
              </a:rPr>
              <a:t>x : 16</a:t>
            </a:r>
            <a:r>
              <a:rPr lang="ko-KR" altLang="en-US">
                <a:effectLst/>
              </a:rPr>
              <a:t>진법으로 보여줌</a:t>
            </a:r>
            <a:br>
              <a:rPr lang="ko-KR" altLang="en-US">
                <a:effectLst/>
              </a:rPr>
            </a:br>
            <a:r>
              <a:rPr lang="en-US" altLang="ko-KR">
                <a:effectLst/>
              </a:rPr>
              <a:t>u : 10</a:t>
            </a:r>
            <a:r>
              <a:rPr lang="ko-KR" altLang="en-US">
                <a:effectLst/>
              </a:rPr>
              <a:t>진법으로 보여줌</a:t>
            </a:r>
            <a:br>
              <a:rPr lang="ko-KR" altLang="en-US">
                <a:effectLst/>
              </a:rPr>
            </a:br>
            <a:r>
              <a:rPr lang="en-US" altLang="ko-KR">
                <a:effectLst/>
              </a:rPr>
              <a:t>t : 2</a:t>
            </a:r>
            <a:r>
              <a:rPr lang="ko-KR" altLang="en-US">
                <a:effectLst/>
              </a:rPr>
              <a:t>진법으로 보여줌</a:t>
            </a:r>
            <a:br>
              <a:rPr lang="ko-KR" altLang="en-US">
                <a:effectLst/>
              </a:rPr>
            </a:br>
            <a:br>
              <a:rPr lang="ko-KR" altLang="en-US">
                <a:effectLst/>
              </a:rPr>
            </a:br>
            <a:r>
              <a:rPr lang="en-US" altLang="ko-KR">
                <a:effectLst/>
              </a:rPr>
              <a:t>b : 1 byte </a:t>
            </a:r>
            <a:r>
              <a:rPr lang="ko-KR" altLang="en-US">
                <a:effectLst/>
              </a:rPr>
              <a:t>단위로 보여줌</a:t>
            </a:r>
            <a:r>
              <a:rPr lang="en-US" altLang="ko-KR">
                <a:effectLst/>
              </a:rPr>
              <a:t>(byte)</a:t>
            </a:r>
            <a:br>
              <a:rPr lang="en-US" altLang="ko-KR">
                <a:effectLst/>
              </a:rPr>
            </a:br>
            <a:r>
              <a:rPr lang="en-US" altLang="ko-KR">
                <a:effectLst/>
              </a:rPr>
              <a:t>h : 2 byte </a:t>
            </a:r>
            <a:r>
              <a:rPr lang="ko-KR" altLang="en-US">
                <a:effectLst/>
              </a:rPr>
              <a:t>단위로 보여줌</a:t>
            </a:r>
            <a:r>
              <a:rPr lang="en-US" altLang="ko-KR">
                <a:effectLst/>
              </a:rPr>
              <a:t>(half word)</a:t>
            </a:r>
            <a:br>
              <a:rPr lang="en-US" altLang="ko-KR">
                <a:effectLst/>
              </a:rPr>
            </a:br>
            <a:r>
              <a:rPr lang="en-US" altLang="ko-KR">
                <a:effectLst/>
              </a:rPr>
              <a:t>w: 4 byte </a:t>
            </a:r>
            <a:r>
              <a:rPr lang="ko-KR" altLang="en-US">
                <a:effectLst/>
              </a:rPr>
              <a:t>단위로 보여줌</a:t>
            </a:r>
            <a:r>
              <a:rPr lang="en-US" altLang="ko-KR">
                <a:effectLst/>
              </a:rPr>
              <a:t>(word) - </a:t>
            </a:r>
            <a:r>
              <a:rPr lang="ko-KR" altLang="en-US">
                <a:effectLst/>
              </a:rPr>
              <a:t>난 </a:t>
            </a:r>
            <a:r>
              <a:rPr lang="en-US" altLang="ko-KR">
                <a:effectLst/>
              </a:rPr>
              <a:t>2byte</a:t>
            </a:r>
            <a:r>
              <a:rPr lang="ko-KR" altLang="en-US">
                <a:effectLst/>
              </a:rPr>
              <a:t>로 알고 있지만 여기선 </a:t>
            </a:r>
            <a:r>
              <a:rPr lang="en-US" altLang="ko-KR">
                <a:effectLst/>
              </a:rPr>
              <a:t>4</a:t>
            </a:r>
            <a:r>
              <a:rPr lang="ko-KR" altLang="en-US">
                <a:effectLst/>
              </a:rPr>
              <a:t>바이트로 쓰이나 보다</a:t>
            </a:r>
            <a:r>
              <a:rPr lang="en-US" altLang="ko-KR">
                <a:effectLst/>
              </a:rPr>
              <a:t>....</a:t>
            </a:r>
            <a:br>
              <a:rPr lang="en-US" altLang="ko-KR">
                <a:effectLst/>
              </a:rPr>
            </a:br>
            <a:r>
              <a:rPr lang="en-US" altLang="ko-KR">
                <a:effectLst/>
              </a:rPr>
              <a:t>g : 8 byte </a:t>
            </a:r>
            <a:r>
              <a:rPr lang="ko-KR" altLang="en-US">
                <a:effectLst/>
              </a:rPr>
              <a:t>단위로 보여줌</a:t>
            </a:r>
            <a:r>
              <a:rPr lang="en-US" altLang="ko-KR">
                <a:effectLst/>
              </a:rPr>
              <a:t>(giant)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effectLst/>
              </a:rPr>
              <a:t>a: address size</a:t>
            </a:r>
            <a:br>
              <a:rPr lang="en-US" altLang="ko-KR">
                <a:effectLst/>
              </a:rPr>
            </a:br>
            <a:endParaRPr/>
          </a:p>
        </p:txBody>
      </p:sp>
    </p:spTree>
    <p:extLst>
      <p:ext uri="{BB962C8B-B14F-4D97-AF65-F5344CB8AC3E}">
        <p14:creationId xmlns:p14="http://schemas.microsoft.com/office/powerpoint/2010/main" val="914968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150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0401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93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609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618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3067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043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462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8833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4123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28100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1pPr>
            <a:lvl2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2pPr>
            <a:lvl3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3pPr>
            <a:lvl4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4pPr>
            <a:lvl5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5pPr>
            <a:lvl6pPr marL="576262" marR="0" indent="-4762" algn="l" rtl="0">
              <a:spcBef>
                <a:spcPts val="0"/>
              </a:spcBef>
              <a:spcAft>
                <a:spcPts val="0"/>
              </a:spcAft>
              <a:defRPr/>
            </a:lvl6pPr>
            <a:lvl7pPr marL="1033462" marR="0" indent="-4762" algn="l" rtl="0">
              <a:spcBef>
                <a:spcPts val="0"/>
              </a:spcBef>
              <a:spcAft>
                <a:spcPts val="0"/>
              </a:spcAft>
              <a:defRPr/>
            </a:lvl7pPr>
            <a:lvl8pPr marL="1490662" marR="0" indent="-4762" algn="l" rtl="0">
              <a:spcBef>
                <a:spcPts val="0"/>
              </a:spcBef>
              <a:spcAft>
                <a:spcPts val="0"/>
              </a:spcAft>
              <a:defRPr/>
            </a:lvl8pPr>
            <a:lvl9pPr marL="1947862" marR="0" indent="-4762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677600" cy="13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/>
              <a:buNone/>
              <a:defRPr/>
            </a:lvl1pPr>
            <a:lvl2pPr marL="457200" marR="0" indent="0" algn="ctr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/>
              <a:buNone/>
              <a:defRPr/>
            </a:lvl2pPr>
            <a:lvl3pPr marL="9144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5pPr>
            <a:lvl6pPr marL="22860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 rot="5400000">
            <a:off x="2480449" y="-1062093"/>
            <a:ext cx="3729000" cy="78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 rot="5400000">
            <a:off x="5761350" y="1367999"/>
            <a:ext cx="4579199" cy="21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 rot="5400000">
            <a:off x="1311713" y="-743249"/>
            <a:ext cx="4579199" cy="640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62487" y="2943225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58333"/>
              <a:defRPr sz="24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57762" y="333802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399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699" cy="438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2" marR="0" indent="-119062" algn="l" rtl="0">
              <a:spcBef>
                <a:spcPts val="0"/>
              </a:spcBef>
              <a:spcAft>
                <a:spcPts val="0"/>
              </a:spcAft>
              <a:buSzPct val="100000"/>
              <a:defRPr sz="3000"/>
            </a:lvl1pPr>
            <a:lvl2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2pPr>
            <a:lvl3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3pPr>
            <a:lvl4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4pPr>
            <a:lvl5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5pPr>
            <a:lvl6pPr marL="576262" marR="0" indent="-4762" algn="l" rtl="0">
              <a:spcBef>
                <a:spcPts val="0"/>
              </a:spcBef>
              <a:spcAft>
                <a:spcPts val="0"/>
              </a:spcAft>
              <a:defRPr/>
            </a:lvl6pPr>
            <a:lvl7pPr marL="1033462" marR="0" indent="-4762" algn="l" rtl="0">
              <a:spcBef>
                <a:spcPts val="0"/>
              </a:spcBef>
              <a:spcAft>
                <a:spcPts val="0"/>
              </a:spcAft>
              <a:defRPr/>
            </a:lvl7pPr>
            <a:lvl8pPr marL="1490662" marR="0" indent="-4762" algn="l" rtl="0">
              <a:spcBef>
                <a:spcPts val="0"/>
              </a:spcBef>
              <a:spcAft>
                <a:spcPts val="0"/>
              </a:spcAft>
              <a:defRPr/>
            </a:lvl8pPr>
            <a:lvl9pPr marL="1947862" marR="0" indent="-4762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75000"/>
              <a:buFont typeface="Calibri"/>
              <a:buChar char="■"/>
              <a:defRPr sz="2400"/>
            </a:lvl1pPr>
            <a:lvl2pPr marL="742950" marR="0" indent="-1460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/>
              <a:buChar char="■"/>
              <a:defRPr sz="2400"/>
            </a:lvl2pPr>
            <a:lvl3pPr marL="1143000" marR="0" indent="-1270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50000"/>
              <a:buFont typeface="Calibri"/>
              <a:buChar char="▪"/>
              <a:defRPr sz="2400"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45833"/>
              <a:buFont typeface="Calibri"/>
              <a:buChar char="–"/>
              <a:defRPr sz="2400"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45833"/>
              <a:buFont typeface="Calibri"/>
              <a:buChar char="»"/>
              <a:defRPr sz="2400"/>
            </a:lvl5pPr>
            <a:lvl6pPr marL="25146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75000"/>
              <a:buFont typeface="Arial"/>
              <a:buChar char="»"/>
              <a:defRPr sz="2400"/>
            </a:lvl6pPr>
            <a:lvl7pPr marL="29718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7pPr>
            <a:lvl8pPr marL="34290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8pPr>
            <a:lvl9pPr marL="38862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9pPr>
          </a:lstStyle>
          <a:p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9144000" cy="171599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Shape 8"/>
          <p:cNvSpPr txBox="1"/>
          <p:nvPr/>
        </p:nvSpPr>
        <p:spPr>
          <a:xfrm>
            <a:off x="7897813" y="-20241"/>
            <a:ext cx="1309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 b="1" i="0" u="none" strike="noStrike" cap="none" baseline="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PNU CSE</a:t>
            </a:r>
          </a:p>
        </p:txBody>
      </p:sp>
      <p:sp>
        <p:nvSpPr>
          <p:cNvPr id="9" name="Shape 9"/>
          <p:cNvSpPr/>
          <p:nvPr/>
        </p:nvSpPr>
        <p:spPr>
          <a:xfrm>
            <a:off x="8830842" y="4958834"/>
            <a:ext cx="313200" cy="18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/>
              <a:t>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164.125.68.221:15213/scoreboar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164.125.68.221:15213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s.cmu.edu/~213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164.125.68.221:15215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85800" y="1509108"/>
            <a:ext cx="7772400" cy="6463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>
                <a:latin typeface="Calibri" panose="020F0502020204030204" pitchFamily="34" charset="0"/>
                <a:cs typeface="Calibri" panose="020F0502020204030204" pitchFamily="34" charset="0"/>
              </a:rPr>
              <a:t>Bomb Lab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677600" cy="98742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>
              <a:spcBef>
                <a:spcPct val="0"/>
              </a:spcBef>
              <a:buClrTx/>
              <a:buSzTx/>
              <a:defRPr/>
            </a:pPr>
            <a:r>
              <a:rPr lang="en-US" altLang="ko-KR" b="1" dirty="0">
                <a:latin typeface="Calibri"/>
                <a:ea typeface="Calibri Bold" charset="0"/>
                <a:cs typeface="Calibri"/>
                <a:sym typeface="Calibri Bold" charset="0"/>
              </a:rPr>
              <a:t>Instructors:</a:t>
            </a:r>
            <a:r>
              <a:rPr lang="en-US" altLang="ko-KR" b="1" dirty="0">
                <a:latin typeface="Calibri"/>
                <a:cs typeface="Calibri"/>
                <a:sym typeface="Calibri" charset="0"/>
              </a:rPr>
              <a:t> </a:t>
            </a:r>
          </a:p>
          <a:p>
            <a:pPr lvl="0">
              <a:spcBef>
                <a:spcPts val="500"/>
              </a:spcBef>
              <a:buClrTx/>
              <a:buSzTx/>
              <a:defRPr/>
            </a:pPr>
            <a:r>
              <a:rPr lang="en-US" altLang="ko-KR" dirty="0">
                <a:latin typeface="Calibri"/>
                <a:cs typeface="Calibri"/>
                <a:sym typeface="Calibri" charset="0"/>
              </a:rPr>
              <a:t>Yunju Baek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715C2-11C1-424B-B5BA-443BE0E01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Bomb Lab Scoreboard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72AEF9-71B1-480B-BCEA-7D836DA24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http://164.125.68.221:15213/scoreboard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67F4CA-3E3C-46FA-90AC-C8CD94780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143" y="1711606"/>
            <a:ext cx="5485714" cy="2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18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4A194-350F-4D80-AAB4-6A19909F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Bomb Hints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FF0B98-61FE-4812-AC32-DF3080356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b="1" i="1" u="sng"/>
              <a:t>Dr. Evil </a:t>
            </a:r>
            <a:r>
              <a:rPr lang="en-US" altLang="ko-KR" sz="2000"/>
              <a:t>may be evil, but he isn’t cruel. You may assume that functions do what their name implies</a:t>
            </a:r>
          </a:p>
          <a:p>
            <a:pPr lvl="1"/>
            <a:r>
              <a:rPr lang="en-US" altLang="ko-KR" sz="1800"/>
              <a:t>i.e. phase_1() is most likely the first phase. </a:t>
            </a:r>
            <a:r>
              <a:rPr lang="en-US" altLang="ko-KR" sz="1800" err="1"/>
              <a:t>printf</a:t>
            </a:r>
            <a:r>
              <a:rPr lang="en-US" altLang="ko-KR" sz="1800"/>
              <a:t>() is just </a:t>
            </a:r>
            <a:r>
              <a:rPr lang="en-US" altLang="ko-KR" sz="1800" err="1"/>
              <a:t>printf</a:t>
            </a:r>
            <a:r>
              <a:rPr lang="en-US" altLang="ko-KR" sz="1800"/>
              <a:t>(). If there is an </a:t>
            </a:r>
            <a:r>
              <a:rPr lang="en-US" altLang="ko-KR" sz="1800" err="1"/>
              <a:t>explode_bomb</a:t>
            </a:r>
            <a:r>
              <a:rPr lang="en-US" altLang="ko-KR" sz="1800"/>
              <a:t>() function, it would probably help to set a breakpoint there!</a:t>
            </a:r>
          </a:p>
          <a:p>
            <a:pPr lvl="1"/>
            <a:endParaRPr lang="en-US" altLang="ko-KR" sz="1800"/>
          </a:p>
          <a:p>
            <a:r>
              <a:rPr lang="en-US" altLang="ko-KR" sz="2000"/>
              <a:t>Use the man pages for library functions. Although you can examine the assembly for </a:t>
            </a:r>
            <a:r>
              <a:rPr lang="en-US" altLang="ko-KR" sz="2000" err="1"/>
              <a:t>snprintf</a:t>
            </a:r>
            <a:r>
              <a:rPr lang="en-US" altLang="ko-KR" sz="2000"/>
              <a:t>(), we assure you that it’s easier to use the man pages ($ man </a:t>
            </a:r>
            <a:r>
              <a:rPr lang="en-US" altLang="ko-KR" sz="2000" err="1"/>
              <a:t>snprintf</a:t>
            </a:r>
            <a:r>
              <a:rPr lang="en-US" altLang="ko-KR" sz="2000"/>
              <a:t>) than to decipher assembly code for system calls.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246957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57017" y="289358"/>
            <a:ext cx="7592099" cy="6463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r>
              <a:rPr lang="en-US"/>
              <a:t>A heavily redacted source file: bomb.c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23850" y="1046049"/>
            <a:ext cx="7896300" cy="36932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91425" tIns="91425" rIns="91425" bIns="91425" anchor="t" anchorCtr="0">
            <a:spAutoFit/>
          </a:bodyPr>
          <a:lstStyle/>
          <a:p>
            <a:pPr marL="139700" lvl="0" indent="0">
              <a:buNone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Do all sorts of secret stuff that makes the bomb harder to defuse. */</a:t>
            </a:r>
          </a:p>
          <a:p>
            <a:pPr marL="139700" lvl="0" indent="0">
              <a:buNone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initialize_bomb();</a:t>
            </a:r>
          </a:p>
          <a:p>
            <a:pPr marL="139700" lvl="0" indent="0">
              <a:buNone/>
            </a:pPr>
            <a:endParaRPr 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9700" lvl="0" indent="0">
              <a:buNone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printf("Welcome to my fiendish little bomb. You have 6 phases with\n");</a:t>
            </a:r>
          </a:p>
          <a:p>
            <a:pPr marL="139700" lvl="0" indent="0">
              <a:buNone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printf("which to blow yourself up. Have a nice day!\n");</a:t>
            </a:r>
          </a:p>
          <a:p>
            <a:pPr marL="139700" lvl="0" indent="0">
              <a:buNone/>
            </a:pPr>
            <a:endParaRPr 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9700" lvl="0" indent="0">
              <a:buNone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Hmm...  Six phases must be more secure than one phase! */</a:t>
            </a:r>
          </a:p>
          <a:p>
            <a:pPr marL="139700" lvl="0" indent="0">
              <a:buNone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input = read_line();             </a:t>
            </a:r>
            <a:r>
              <a:rPr lang="en-US" sz="12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Get input                   */</a:t>
            </a:r>
          </a:p>
          <a:p>
            <a:pPr marL="139700" lvl="0" indent="0">
              <a:buNone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phase_1(input);                  </a:t>
            </a:r>
            <a:r>
              <a:rPr lang="en-US" sz="12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Run the phase               */</a:t>
            </a:r>
          </a:p>
          <a:p>
            <a:pPr marL="139700" lvl="0" indent="0">
              <a:buNone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phase_defused();                 </a:t>
            </a:r>
            <a:r>
              <a:rPr lang="en-US" sz="12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Drat!  They figured it out!</a:t>
            </a:r>
          </a:p>
          <a:p>
            <a:pPr marL="139700" lvl="0" indent="0">
              <a:buNone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</a:t>
            </a:r>
            <a:r>
              <a:rPr lang="en-US" sz="12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Let me know how they did it. */</a:t>
            </a:r>
          </a:p>
          <a:p>
            <a:pPr marL="139700" lvl="0" indent="0">
              <a:buNone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printf("Phase 1 defused. How about the next one?\n");</a:t>
            </a:r>
          </a:p>
          <a:p>
            <a:pPr marL="139700" lvl="0" indent="0">
              <a:buNone/>
            </a:pPr>
            <a:endParaRPr 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9700" lvl="0" indent="0">
              <a:buNone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The second phase is harder.  No one will ever figure out</a:t>
            </a:r>
          </a:p>
          <a:p>
            <a:pPr marL="139700" lvl="0" indent="0">
              <a:buNone/>
            </a:pPr>
            <a:r>
              <a:rPr lang="en-US" sz="12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how to defuse this... */</a:t>
            </a:r>
          </a:p>
          <a:p>
            <a:pPr marL="139700" lvl="0" indent="0">
              <a:buNone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input = read_line();</a:t>
            </a:r>
          </a:p>
          <a:p>
            <a:pPr marL="139700" lvl="0" indent="0">
              <a:buNone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phase_2(input);</a:t>
            </a:r>
          </a:p>
          <a:p>
            <a:pPr marL="139700" lvl="0" indent="0">
              <a:buNone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phase_defused();</a:t>
            </a:r>
          </a:p>
          <a:p>
            <a:pPr marL="139700" lvl="0" indent="0">
              <a:buNone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printf("That's number 2.  Keep going!\n");</a:t>
            </a:r>
            <a:endParaRPr lang="en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717041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x64 Assembly: Registers</a:t>
            </a:r>
          </a:p>
        </p:txBody>
      </p:sp>
      <p:sp>
        <p:nvSpPr>
          <p:cNvPr id="93" name="Shape 93"/>
          <p:cNvSpPr/>
          <p:nvPr/>
        </p:nvSpPr>
        <p:spPr>
          <a:xfrm>
            <a:off x="1499662" y="1141674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%rax</a:t>
            </a:r>
          </a:p>
        </p:txBody>
      </p:sp>
      <p:sp>
        <p:nvSpPr>
          <p:cNvPr id="94" name="Shape 94"/>
          <p:cNvSpPr/>
          <p:nvPr/>
        </p:nvSpPr>
        <p:spPr>
          <a:xfrm>
            <a:off x="2705261" y="1141674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%eax</a:t>
            </a:r>
          </a:p>
        </p:txBody>
      </p:sp>
      <p:sp>
        <p:nvSpPr>
          <p:cNvPr id="95" name="Shape 95"/>
          <p:cNvSpPr/>
          <p:nvPr/>
        </p:nvSpPr>
        <p:spPr>
          <a:xfrm>
            <a:off x="1499662" y="1605140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%rbx</a:t>
            </a:r>
          </a:p>
        </p:txBody>
      </p:sp>
      <p:sp>
        <p:nvSpPr>
          <p:cNvPr id="96" name="Shape 96"/>
          <p:cNvSpPr/>
          <p:nvPr/>
        </p:nvSpPr>
        <p:spPr>
          <a:xfrm>
            <a:off x="2705261" y="1605140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%ebx</a:t>
            </a:r>
          </a:p>
        </p:txBody>
      </p:sp>
      <p:sp>
        <p:nvSpPr>
          <p:cNvPr id="97" name="Shape 97"/>
          <p:cNvSpPr/>
          <p:nvPr/>
        </p:nvSpPr>
        <p:spPr>
          <a:xfrm>
            <a:off x="1499662" y="2532072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%rdx</a:t>
            </a:r>
          </a:p>
        </p:txBody>
      </p:sp>
      <p:sp>
        <p:nvSpPr>
          <p:cNvPr id="98" name="Shape 98"/>
          <p:cNvSpPr/>
          <p:nvPr/>
        </p:nvSpPr>
        <p:spPr>
          <a:xfrm>
            <a:off x="2705261" y="2532072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%edx</a:t>
            </a:r>
          </a:p>
        </p:txBody>
      </p:sp>
      <p:sp>
        <p:nvSpPr>
          <p:cNvPr id="99" name="Shape 99"/>
          <p:cNvSpPr/>
          <p:nvPr/>
        </p:nvSpPr>
        <p:spPr>
          <a:xfrm>
            <a:off x="1499662" y="2068606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%rcx</a:t>
            </a:r>
          </a:p>
        </p:txBody>
      </p:sp>
      <p:sp>
        <p:nvSpPr>
          <p:cNvPr id="100" name="Shape 100"/>
          <p:cNvSpPr/>
          <p:nvPr/>
        </p:nvSpPr>
        <p:spPr>
          <a:xfrm>
            <a:off x="2705261" y="2068606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%ecx</a:t>
            </a:r>
          </a:p>
        </p:txBody>
      </p:sp>
      <p:sp>
        <p:nvSpPr>
          <p:cNvPr id="101" name="Shape 101"/>
          <p:cNvSpPr/>
          <p:nvPr/>
        </p:nvSpPr>
        <p:spPr>
          <a:xfrm>
            <a:off x="1499662" y="2995539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%rsi</a:t>
            </a:r>
          </a:p>
        </p:txBody>
      </p:sp>
      <p:sp>
        <p:nvSpPr>
          <p:cNvPr id="102" name="Shape 102"/>
          <p:cNvSpPr/>
          <p:nvPr/>
        </p:nvSpPr>
        <p:spPr>
          <a:xfrm>
            <a:off x="2705261" y="2995539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%esi</a:t>
            </a:r>
          </a:p>
        </p:txBody>
      </p:sp>
      <p:sp>
        <p:nvSpPr>
          <p:cNvPr id="103" name="Shape 103"/>
          <p:cNvSpPr/>
          <p:nvPr/>
        </p:nvSpPr>
        <p:spPr>
          <a:xfrm>
            <a:off x="1499662" y="3459005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%rdi</a:t>
            </a:r>
          </a:p>
        </p:txBody>
      </p:sp>
      <p:sp>
        <p:nvSpPr>
          <p:cNvPr id="104" name="Shape 104"/>
          <p:cNvSpPr/>
          <p:nvPr/>
        </p:nvSpPr>
        <p:spPr>
          <a:xfrm>
            <a:off x="2705261" y="3459005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%edi</a:t>
            </a:r>
          </a:p>
        </p:txBody>
      </p:sp>
      <p:sp>
        <p:nvSpPr>
          <p:cNvPr id="105" name="Shape 105"/>
          <p:cNvSpPr/>
          <p:nvPr/>
        </p:nvSpPr>
        <p:spPr>
          <a:xfrm>
            <a:off x="1499662" y="4385937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%rbp</a:t>
            </a:r>
          </a:p>
        </p:txBody>
      </p:sp>
      <p:sp>
        <p:nvSpPr>
          <p:cNvPr id="106" name="Shape 106"/>
          <p:cNvSpPr/>
          <p:nvPr/>
        </p:nvSpPr>
        <p:spPr>
          <a:xfrm>
            <a:off x="2705261" y="4385937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%ebp</a:t>
            </a:r>
          </a:p>
        </p:txBody>
      </p:sp>
      <p:sp>
        <p:nvSpPr>
          <p:cNvPr id="107" name="Shape 107"/>
          <p:cNvSpPr/>
          <p:nvPr/>
        </p:nvSpPr>
        <p:spPr>
          <a:xfrm>
            <a:off x="1499662" y="3922458"/>
            <a:ext cx="2583300" cy="372900"/>
          </a:xfrm>
          <a:prstGeom prst="rect">
            <a:avLst/>
          </a:prstGeom>
          <a:solidFill>
            <a:srgbClr val="EA99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%rsp</a:t>
            </a:r>
          </a:p>
        </p:txBody>
      </p:sp>
      <p:sp>
        <p:nvSpPr>
          <p:cNvPr id="108" name="Shape 108"/>
          <p:cNvSpPr/>
          <p:nvPr/>
        </p:nvSpPr>
        <p:spPr>
          <a:xfrm>
            <a:off x="2705261" y="3922471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%esp</a:t>
            </a:r>
          </a:p>
        </p:txBody>
      </p:sp>
      <p:sp>
        <p:nvSpPr>
          <p:cNvPr id="109" name="Shape 109"/>
          <p:cNvSpPr/>
          <p:nvPr/>
        </p:nvSpPr>
        <p:spPr>
          <a:xfrm>
            <a:off x="4385262" y="1141674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%r8</a:t>
            </a:r>
          </a:p>
        </p:txBody>
      </p:sp>
      <p:sp>
        <p:nvSpPr>
          <p:cNvPr id="110" name="Shape 110"/>
          <p:cNvSpPr/>
          <p:nvPr/>
        </p:nvSpPr>
        <p:spPr>
          <a:xfrm>
            <a:off x="5590862" y="1141674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%r8d</a:t>
            </a:r>
          </a:p>
        </p:txBody>
      </p:sp>
      <p:sp>
        <p:nvSpPr>
          <p:cNvPr id="111" name="Shape 111"/>
          <p:cNvSpPr/>
          <p:nvPr/>
        </p:nvSpPr>
        <p:spPr>
          <a:xfrm>
            <a:off x="4385262" y="1605140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%r9</a:t>
            </a:r>
          </a:p>
        </p:txBody>
      </p:sp>
      <p:sp>
        <p:nvSpPr>
          <p:cNvPr id="112" name="Shape 112"/>
          <p:cNvSpPr/>
          <p:nvPr/>
        </p:nvSpPr>
        <p:spPr>
          <a:xfrm>
            <a:off x="5590862" y="1605140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%r9d</a:t>
            </a:r>
          </a:p>
        </p:txBody>
      </p:sp>
      <p:sp>
        <p:nvSpPr>
          <p:cNvPr id="113" name="Shape 113"/>
          <p:cNvSpPr/>
          <p:nvPr/>
        </p:nvSpPr>
        <p:spPr>
          <a:xfrm>
            <a:off x="4385262" y="2532072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%r11</a:t>
            </a:r>
          </a:p>
        </p:txBody>
      </p:sp>
      <p:sp>
        <p:nvSpPr>
          <p:cNvPr id="114" name="Shape 114"/>
          <p:cNvSpPr/>
          <p:nvPr/>
        </p:nvSpPr>
        <p:spPr>
          <a:xfrm>
            <a:off x="5590862" y="2532072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%r11d</a:t>
            </a:r>
          </a:p>
        </p:txBody>
      </p:sp>
      <p:sp>
        <p:nvSpPr>
          <p:cNvPr id="115" name="Shape 115"/>
          <p:cNvSpPr/>
          <p:nvPr/>
        </p:nvSpPr>
        <p:spPr>
          <a:xfrm>
            <a:off x="4385262" y="2068606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%r10</a:t>
            </a:r>
          </a:p>
        </p:txBody>
      </p:sp>
      <p:sp>
        <p:nvSpPr>
          <p:cNvPr id="116" name="Shape 116"/>
          <p:cNvSpPr/>
          <p:nvPr/>
        </p:nvSpPr>
        <p:spPr>
          <a:xfrm>
            <a:off x="5590862" y="2068606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%r10d</a:t>
            </a:r>
          </a:p>
        </p:txBody>
      </p:sp>
      <p:sp>
        <p:nvSpPr>
          <p:cNvPr id="117" name="Shape 117"/>
          <p:cNvSpPr/>
          <p:nvPr/>
        </p:nvSpPr>
        <p:spPr>
          <a:xfrm>
            <a:off x="4385262" y="2995539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%r12</a:t>
            </a:r>
          </a:p>
        </p:txBody>
      </p:sp>
      <p:sp>
        <p:nvSpPr>
          <p:cNvPr id="118" name="Shape 118"/>
          <p:cNvSpPr/>
          <p:nvPr/>
        </p:nvSpPr>
        <p:spPr>
          <a:xfrm>
            <a:off x="5590862" y="2995539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%r12d</a:t>
            </a:r>
          </a:p>
        </p:txBody>
      </p:sp>
      <p:sp>
        <p:nvSpPr>
          <p:cNvPr id="119" name="Shape 119"/>
          <p:cNvSpPr/>
          <p:nvPr/>
        </p:nvSpPr>
        <p:spPr>
          <a:xfrm>
            <a:off x="4385262" y="3459005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%r13</a:t>
            </a:r>
          </a:p>
        </p:txBody>
      </p:sp>
      <p:sp>
        <p:nvSpPr>
          <p:cNvPr id="120" name="Shape 120"/>
          <p:cNvSpPr/>
          <p:nvPr/>
        </p:nvSpPr>
        <p:spPr>
          <a:xfrm>
            <a:off x="5590862" y="3459005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%r13d</a:t>
            </a:r>
          </a:p>
        </p:txBody>
      </p:sp>
      <p:sp>
        <p:nvSpPr>
          <p:cNvPr id="121" name="Shape 121"/>
          <p:cNvSpPr/>
          <p:nvPr/>
        </p:nvSpPr>
        <p:spPr>
          <a:xfrm>
            <a:off x="4385262" y="4385937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%r15</a:t>
            </a:r>
          </a:p>
        </p:txBody>
      </p:sp>
      <p:sp>
        <p:nvSpPr>
          <p:cNvPr id="122" name="Shape 122"/>
          <p:cNvSpPr/>
          <p:nvPr/>
        </p:nvSpPr>
        <p:spPr>
          <a:xfrm>
            <a:off x="5590862" y="4385937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%r15d</a:t>
            </a:r>
          </a:p>
        </p:txBody>
      </p:sp>
      <p:sp>
        <p:nvSpPr>
          <p:cNvPr id="123" name="Shape 123"/>
          <p:cNvSpPr/>
          <p:nvPr/>
        </p:nvSpPr>
        <p:spPr>
          <a:xfrm>
            <a:off x="4385262" y="3922471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%r14</a:t>
            </a:r>
          </a:p>
        </p:txBody>
      </p:sp>
      <p:sp>
        <p:nvSpPr>
          <p:cNvPr id="124" name="Shape 124"/>
          <p:cNvSpPr/>
          <p:nvPr/>
        </p:nvSpPr>
        <p:spPr>
          <a:xfrm>
            <a:off x="5590862" y="3922471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%r14d</a:t>
            </a:r>
          </a:p>
        </p:txBody>
      </p:sp>
      <p:sp>
        <p:nvSpPr>
          <p:cNvPr id="125" name="Shape 125"/>
          <p:cNvSpPr/>
          <p:nvPr/>
        </p:nvSpPr>
        <p:spPr>
          <a:xfrm>
            <a:off x="600137" y="1141675"/>
            <a:ext cx="899525" cy="372899"/>
          </a:xfrm>
          <a:prstGeom prst="flowChartPunchedCard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Return</a:t>
            </a:r>
          </a:p>
        </p:txBody>
      </p:sp>
      <p:sp>
        <p:nvSpPr>
          <p:cNvPr id="126" name="Shape 126"/>
          <p:cNvSpPr/>
          <p:nvPr/>
        </p:nvSpPr>
        <p:spPr>
          <a:xfrm>
            <a:off x="600137" y="2068612"/>
            <a:ext cx="899525" cy="372899"/>
          </a:xfrm>
          <a:prstGeom prst="flowChartPunchedCard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Arg 4</a:t>
            </a:r>
          </a:p>
        </p:txBody>
      </p:sp>
      <p:sp>
        <p:nvSpPr>
          <p:cNvPr id="127" name="Shape 127"/>
          <p:cNvSpPr/>
          <p:nvPr/>
        </p:nvSpPr>
        <p:spPr>
          <a:xfrm>
            <a:off x="600137" y="2532062"/>
            <a:ext cx="899525" cy="372899"/>
          </a:xfrm>
          <a:prstGeom prst="flowChartPunchedCard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Arg 3</a:t>
            </a:r>
          </a:p>
        </p:txBody>
      </p:sp>
      <p:sp>
        <p:nvSpPr>
          <p:cNvPr id="128" name="Shape 128"/>
          <p:cNvSpPr/>
          <p:nvPr/>
        </p:nvSpPr>
        <p:spPr>
          <a:xfrm>
            <a:off x="600137" y="2995512"/>
            <a:ext cx="899525" cy="372899"/>
          </a:xfrm>
          <a:prstGeom prst="flowChartPunchedCard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Arg 2</a:t>
            </a:r>
          </a:p>
        </p:txBody>
      </p:sp>
      <p:sp>
        <p:nvSpPr>
          <p:cNvPr id="129" name="Shape 129"/>
          <p:cNvSpPr/>
          <p:nvPr/>
        </p:nvSpPr>
        <p:spPr>
          <a:xfrm>
            <a:off x="600137" y="3458962"/>
            <a:ext cx="899525" cy="372899"/>
          </a:xfrm>
          <a:prstGeom prst="flowChartPunchedCard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Arg 1</a:t>
            </a:r>
          </a:p>
        </p:txBody>
      </p:sp>
      <p:sp>
        <p:nvSpPr>
          <p:cNvPr id="130" name="Shape 130"/>
          <p:cNvSpPr/>
          <p:nvPr/>
        </p:nvSpPr>
        <p:spPr>
          <a:xfrm>
            <a:off x="438062" y="3922425"/>
            <a:ext cx="1061599" cy="372899"/>
          </a:xfrm>
          <a:prstGeom prst="flowChartPunchedCard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Stack ptr</a:t>
            </a:r>
          </a:p>
        </p:txBody>
      </p:sp>
      <p:sp>
        <p:nvSpPr>
          <p:cNvPr id="131" name="Shape 131"/>
          <p:cNvSpPr/>
          <p:nvPr/>
        </p:nvSpPr>
        <p:spPr>
          <a:xfrm flipH="1">
            <a:off x="6968562" y="1141675"/>
            <a:ext cx="899525" cy="372899"/>
          </a:xfrm>
          <a:prstGeom prst="flowChartPunchedCard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Arg 5</a:t>
            </a:r>
          </a:p>
        </p:txBody>
      </p:sp>
      <p:sp>
        <p:nvSpPr>
          <p:cNvPr id="132" name="Shape 132"/>
          <p:cNvSpPr/>
          <p:nvPr/>
        </p:nvSpPr>
        <p:spPr>
          <a:xfrm flipH="1">
            <a:off x="6968562" y="1605137"/>
            <a:ext cx="899525" cy="372899"/>
          </a:xfrm>
          <a:prstGeom prst="flowChartPunchedCard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Arg 6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6585075" y="3469450"/>
            <a:ext cx="38481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x64 Assembly: Operands</a:t>
            </a:r>
          </a:p>
        </p:txBody>
      </p:sp>
      <p:graphicFrame>
        <p:nvGraphicFramePr>
          <p:cNvPr id="139" name="Shape 139"/>
          <p:cNvGraphicFramePr/>
          <p:nvPr/>
        </p:nvGraphicFramePr>
        <p:xfrm>
          <a:off x="487425" y="1033225"/>
          <a:ext cx="7654200" cy="3594100"/>
        </p:xfrm>
        <a:graphic>
          <a:graphicData uri="http://schemas.openxmlformats.org/drawingml/2006/table">
            <a:tbl>
              <a:tblPr>
                <a:noFill/>
                <a:tableStyleId>{8DC0F660-72AD-412F-A559-4EB88346DAB5}</a:tableStyleId>
              </a:tblPr>
              <a:tblGrid>
                <a:gridCol w="191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01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Type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Syntax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Example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Notes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71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Constants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Start with 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$-42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$0x15213b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Don’t mix up decimal and hex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71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Registers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Start with 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%esi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Can store values or addresses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1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Memory Locations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Parentheses around a register or an addressing mode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(%rbx)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0x1c(%rax)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0x4(%rcx, %rdi, 0x1)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Parentheses dereference. Look up addressing modes!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x64 Assembly: Arithmetic Operations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en" b="1"/>
              <a:t>Instruction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2"/>
          </p:nvPr>
        </p:nvSpPr>
        <p:spPr>
          <a:xfrm>
            <a:off x="-92250" y="1631150"/>
            <a:ext cx="4589699" cy="29634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algn="r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 %rbx, %rdx</a:t>
            </a:r>
          </a:p>
          <a:p>
            <a:pPr algn="r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 (%rdx), %r8</a:t>
            </a:r>
          </a:p>
          <a:p>
            <a:pPr algn="r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mul $3, %r8</a:t>
            </a:r>
          </a:p>
          <a:p>
            <a:pPr algn="r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sub $1, %r8</a:t>
            </a:r>
          </a:p>
          <a:p>
            <a:pPr algn="r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lea (%rdx,%rbx,2), %rdx</a:t>
            </a:r>
          </a:p>
          <a:p>
            <a:pPr algn="r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algn="l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algn="r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/>
              <a:t>Effect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rdx = rbx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r8 += value at rdx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r8 *= 3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r8--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rdx = rdx + rbx*2</a:t>
            </a:r>
          </a:p>
          <a:p>
            <a:pPr marL="914400" lvl="0" indent="-342900">
              <a:spcBef>
                <a:spcPts val="0"/>
              </a:spcBef>
              <a:buClr>
                <a:srgbClr val="990000"/>
              </a:buClr>
              <a:buSzPct val="75000"/>
              <a:buFont typeface="Calibri"/>
              <a:buChar char="■"/>
            </a:pPr>
            <a:r>
              <a:rPr lang="en" i="1"/>
              <a:t>Doesn’t dereference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x64 Assembly: Comparisons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396875" y="1021550"/>
            <a:ext cx="8114099" cy="3729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Comparison,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cmp</a:t>
            </a:r>
            <a:r>
              <a:rPr lang="en"/>
              <a:t>, compares two values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/>
              <a:t>Result determines next conditional jump instruction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cmp b,a</a:t>
            </a:r>
            <a:r>
              <a:rPr lang="en"/>
              <a:t> computes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a-b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test b,a</a:t>
            </a:r>
            <a:r>
              <a:rPr lang="en"/>
              <a:t> computes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a&amp;b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Pay attention to </a:t>
            </a:r>
            <a:r>
              <a:rPr lang="en" b="1"/>
              <a:t>operand order</a:t>
            </a:r>
          </a:p>
          <a:p>
            <a:pPr marL="0" indent="0" rtl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1061000" y="3390650"/>
            <a:ext cx="3413699" cy="92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cmpl %r9, %r10</a:t>
            </a:r>
          </a:p>
          <a:p>
            <a:pPr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jg 8675309</a:t>
            </a:r>
          </a:p>
        </p:txBody>
      </p:sp>
      <p:sp>
        <p:nvSpPr>
          <p:cNvPr id="165" name="Shape 165"/>
          <p:cNvSpPr/>
          <p:nvPr/>
        </p:nvSpPr>
        <p:spPr>
          <a:xfrm>
            <a:off x="3871475" y="3644300"/>
            <a:ext cx="1164900" cy="40349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>
            <a:solidFill>
              <a:srgbClr val="CC412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5281875" y="3234950"/>
            <a:ext cx="2537100" cy="123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If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%r10 &gt; %r9</a:t>
            </a:r>
            <a:r>
              <a:rPr lang="en" sz="2400"/>
              <a:t>, then jump to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8675309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x64 Assembly: Jumps</a:t>
            </a:r>
          </a:p>
        </p:txBody>
      </p:sp>
      <p:graphicFrame>
        <p:nvGraphicFramePr>
          <p:cNvPr id="172" name="Shape 172"/>
          <p:cNvGraphicFramePr/>
          <p:nvPr/>
        </p:nvGraphicFramePr>
        <p:xfrm>
          <a:off x="517112" y="1113950"/>
          <a:ext cx="8109750" cy="3815420"/>
        </p:xfrm>
        <a:graphic>
          <a:graphicData uri="http://schemas.openxmlformats.org/drawingml/2006/table">
            <a:tbl>
              <a:tblPr>
                <a:noFill/>
                <a:tableStyleId>{76C72801-AEC8-4731-BE30-8C085796FBE7}</a:tableStyleId>
              </a:tblPr>
              <a:tblGrid>
                <a:gridCol w="137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6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7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Instruction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Effect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Instruction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Effect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7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jmp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Always jump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above (unsigned &gt;)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7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je/jz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eq / zero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above / equal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7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jne/jnz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!eq / !zero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below (unsigned &lt;)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7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greater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jbe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below / equal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7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jge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greater / eq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sign bit is 1 (neg)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7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less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jns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sign bit is 0 (pos)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7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less / eq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x64 Assembly: A Quick Drill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396875" y="1021550"/>
            <a:ext cx="3916200" cy="3729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cmp $0x15213, %r12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jge deadbeef</a:t>
            </a:r>
          </a:p>
          <a:p>
            <a:pPr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cmp %rax, %rdi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jae 15213b</a:t>
            </a:r>
          </a:p>
          <a:p>
            <a:pPr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test %r8, %r8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jnz (%rsi)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4370825" y="1021400"/>
            <a:ext cx="37482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If </a:t>
            </a:r>
            <a:r>
              <a:rPr lang="en" sz="2400" u="sng"/>
              <a:t>            </a:t>
            </a:r>
            <a:r>
              <a:rPr lang="en" sz="2400"/>
              <a:t>, jump to addr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0xdeadbeef</a:t>
            </a:r>
          </a:p>
          <a:p>
            <a:pPr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If </a:t>
            </a:r>
            <a:r>
              <a:rPr lang="en" sz="2400" u="sng"/>
              <a:t>            </a:t>
            </a:r>
            <a:r>
              <a:rPr lang="en" sz="2400"/>
              <a:t>, jump to addr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0x15213b</a:t>
            </a:r>
          </a:p>
          <a:p>
            <a:pPr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If </a:t>
            </a:r>
            <a:r>
              <a:rPr lang="en" sz="2400" u="sng">
                <a:solidFill>
                  <a:schemeClr val="dk1"/>
                </a:solidFill>
              </a:rPr>
              <a:t>            </a:t>
            </a:r>
            <a:r>
              <a:rPr lang="en" sz="2400">
                <a:solidFill>
                  <a:schemeClr val="dk1"/>
                </a:solidFill>
              </a:rPr>
              <a:t>, jump to </a:t>
            </a:r>
            <a:r>
              <a:rPr lang="en" sz="2400" u="sng">
                <a:solidFill>
                  <a:schemeClr val="dk1"/>
                </a:solidFill>
              </a:rPr>
              <a:t>          </a:t>
            </a:r>
            <a:r>
              <a:rPr lang="en" sz="2400">
                <a:solidFill>
                  <a:schemeClr val="dk1"/>
                </a:solidFill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x64 Assembly: A Quick Drill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396875" y="1021550"/>
            <a:ext cx="3916200" cy="3729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cmp $0x15213, %r12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jge deadbeef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cmp %rax, %rdi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jae 15213b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test %r8, %r8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jnz (%rsi)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4370825" y="1021400"/>
            <a:ext cx="37482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If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%r12 &gt;= 0x15213</a:t>
            </a:r>
            <a:r>
              <a:rPr lang="en" sz="2400"/>
              <a:t>, jump to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0xdeadbeef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Bomb Lab Overview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Assembly Refresher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Introduction to GDB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Unix Refresher</a:t>
            </a:r>
          </a:p>
          <a:p>
            <a:pPr marL="457200" lvl="0" indent="-31750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Bomb Lab Demo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553" y="1243137"/>
            <a:ext cx="3348623" cy="32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x64 Assembly: A Quick Drill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396875" y="1021550"/>
            <a:ext cx="3916200" cy="3729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cmp $0x15213, %r12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jge deadbeef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cmp %rax, %rdi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jae 15213b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test %r8, %r8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jnz (%rsi)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4370825" y="1021400"/>
            <a:ext cx="37482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If the unsigned value of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%rdi</a:t>
            </a:r>
            <a:r>
              <a:rPr lang="en" sz="2400"/>
              <a:t> is at or above the unsigned value of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%rax</a:t>
            </a:r>
            <a:r>
              <a:rPr lang="en" sz="2400"/>
              <a:t>, jump to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0x15213b</a:t>
            </a:r>
            <a:r>
              <a:rPr lang="en" sz="2400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x64 Assembly: A Quick Drill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396875" y="1021550"/>
            <a:ext cx="3916200" cy="3729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cmp $0x15213, %r12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jge deadbeef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cmp %rax, %rdi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jae 15213b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test %r8, %r8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jnz (%rsi)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4370825" y="1021400"/>
            <a:ext cx="37482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If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%r8 &amp; %r8</a:t>
            </a:r>
            <a:r>
              <a:rPr lang="en" sz="2400"/>
              <a:t> is not zero, jump to the address stored in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%rsi</a:t>
            </a:r>
            <a:r>
              <a:rPr lang="en" sz="2400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Diffusing Your Bomb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objdump -t bomb</a:t>
            </a:r>
            <a:r>
              <a:rPr lang="en"/>
              <a:t> examines the symbol table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objdump -d bomb</a:t>
            </a:r>
            <a:r>
              <a:rPr lang="en"/>
              <a:t> disassembles all bomb code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strings bomb</a:t>
            </a:r>
            <a:r>
              <a:rPr lang="en"/>
              <a:t> prints all printable strings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gdb bomb</a:t>
            </a:r>
            <a:r>
              <a:rPr lang="en"/>
              <a:t> will open up the </a:t>
            </a:r>
            <a:r>
              <a:rPr lang="en" b="1"/>
              <a:t>G</a:t>
            </a:r>
            <a:r>
              <a:rPr lang="en"/>
              <a:t>NU </a:t>
            </a:r>
            <a:r>
              <a:rPr lang="en" b="1"/>
              <a:t>D</a:t>
            </a:r>
            <a:r>
              <a:rPr lang="en"/>
              <a:t>e</a:t>
            </a:r>
            <a:r>
              <a:rPr lang="en" b="1"/>
              <a:t>b</a:t>
            </a:r>
            <a:r>
              <a:rPr lang="en"/>
              <a:t>ugger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/>
              <a:t>Examine while stepping through your program</a:t>
            </a:r>
          </a:p>
          <a:p>
            <a:pPr marL="1371600" lvl="2" indent="-298450" rtl="0">
              <a:spcBef>
                <a:spcPts val="0"/>
              </a:spcBef>
              <a:buClr>
                <a:srgbClr val="990000"/>
              </a:buClr>
              <a:buSzPct val="45833"/>
              <a:buFont typeface="Calibri"/>
              <a:buChar char="▪"/>
            </a:pPr>
            <a:r>
              <a:rPr lang="en"/>
              <a:t>registers</a:t>
            </a:r>
          </a:p>
          <a:p>
            <a:pPr marL="1371600" lvl="2" indent="-298450" rtl="0">
              <a:spcBef>
                <a:spcPts val="0"/>
              </a:spcBef>
              <a:buClr>
                <a:srgbClr val="990000"/>
              </a:buClr>
              <a:buSzPct val="45833"/>
              <a:buFont typeface="Calibri"/>
              <a:buChar char="▪"/>
            </a:pPr>
            <a:r>
              <a:rPr lang="en"/>
              <a:t>the stack</a:t>
            </a:r>
          </a:p>
          <a:p>
            <a:pPr marL="1371600" lvl="2" indent="-298450" rtl="0">
              <a:spcBef>
                <a:spcPts val="0"/>
              </a:spcBef>
              <a:buClr>
                <a:srgbClr val="990000"/>
              </a:buClr>
              <a:buSzPct val="45833"/>
              <a:buFont typeface="Calibri"/>
              <a:buChar char="▪"/>
            </a:pPr>
            <a:r>
              <a:rPr lang="en"/>
              <a:t>contents of program memory</a:t>
            </a:r>
          </a:p>
          <a:p>
            <a:pPr marL="1371600" lvl="2" indent="-298450" rtl="0">
              <a:spcBef>
                <a:spcPts val="0"/>
              </a:spcBef>
              <a:buClr>
                <a:srgbClr val="990000"/>
              </a:buClr>
              <a:buSzPct val="45833"/>
              <a:buFont typeface="Calibri"/>
              <a:buChar char="▪"/>
            </a:pPr>
            <a:r>
              <a:rPr lang="en"/>
              <a:t>instruction stream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/>
              <a:t>Diffusing Your Bomb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71416" y="898258"/>
            <a:ext cx="7595349" cy="20313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0000000000400e8d &lt;phase_1&gt;: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  400e8d:  48 83 ec 08     	sub    	$0x8,%rsp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  400e91:  be 30 24 40 00		mov	$0x402430,%esi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  400e96:  e8 03 05 00 00  	callq  	40139e &lt;strings_not_equal&gt;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  400e9b:  85 c0           	test   	%eax,%eax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  400e9d:  74 05           	je     	400ea4 &lt;phase_1+0x17&gt;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  400e9f:  e8 f9 05 00 00  	callq  	40149d &lt;explode_bomb&gt;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  400ea4:  48 83 c4 08     	add    	$0x8,%rsp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  400ea8:  c3              	retq</a:t>
            </a:r>
            <a:endParaRPr lang="ko-KR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1417" y="3008998"/>
            <a:ext cx="7595349" cy="18158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000000000040141d g  F .text  0000000000000002  initialize_bomb_solve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000000000040141f g  F .text  000000000000003d  blank_line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00000000004017d9 g  F .text  00000000000007fc  submitr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0000000000400f0d g  F .text  000000000000016d  phase_3</a:t>
            </a:r>
          </a:p>
          <a:p>
            <a:r>
              <a:rPr lang="en-US" altLang="ko-KR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0000000000400e8d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 g  F .text  000000000000001c  </a:t>
            </a:r>
            <a:r>
              <a:rPr lang="en-US" altLang="ko-KR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phase_1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000000000040135b g  F .text  0000000000000025  invalid_phase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0000000000401ffd g  F .text  00000000000001d5  init_driver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0000000000000000    F *UND*  0000000000000000  alarm@@GLIBC_2.2.5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" y="1760031"/>
            <a:ext cx="1179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b="1">
                <a:latin typeface="+mj-lt"/>
                <a:ea typeface="Courier New"/>
                <a:cs typeface="Courier New"/>
                <a:sym typeface="Courier New"/>
              </a:rPr>
              <a:t>objdump -</a:t>
            </a:r>
            <a:r>
              <a:rPr lang="en-US" altLang="ko-KR" b="1">
                <a:latin typeface="+mj-lt"/>
                <a:ea typeface="Courier New"/>
                <a:cs typeface="Courier New"/>
                <a:sym typeface="Courier New"/>
              </a:rPr>
              <a:t>d</a:t>
            </a:r>
            <a:r>
              <a:rPr lang="en" altLang="ko-KR" b="1">
                <a:latin typeface="+mj-lt"/>
                <a:ea typeface="Courier New"/>
                <a:cs typeface="Courier New"/>
                <a:sym typeface="Courier New"/>
              </a:rPr>
              <a:t> </a:t>
            </a:r>
            <a:endParaRPr lang="ko-KR" altLang="en-US" b="1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" y="3763050"/>
            <a:ext cx="1179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b="1">
                <a:latin typeface="+mj-lt"/>
                <a:ea typeface="Courier New"/>
                <a:cs typeface="Courier New"/>
                <a:sym typeface="Courier New"/>
              </a:rPr>
              <a:t>objdump -</a:t>
            </a:r>
            <a:r>
              <a:rPr lang="en-US" altLang="ko-KR" b="1">
                <a:latin typeface="+mj-lt"/>
                <a:ea typeface="Courier New"/>
                <a:cs typeface="Courier New"/>
                <a:sym typeface="Courier New"/>
              </a:rPr>
              <a:t>t</a:t>
            </a:r>
            <a:r>
              <a:rPr lang="en" altLang="ko-KR" b="1">
                <a:latin typeface="+mj-lt"/>
                <a:ea typeface="Courier New"/>
                <a:cs typeface="Courier New"/>
                <a:sym typeface="Courier New"/>
              </a:rPr>
              <a:t> </a:t>
            </a:r>
            <a:endParaRPr lang="ko-KR" altLang="en-US" b="1">
              <a:latin typeface="+mj-lt"/>
            </a:endParaRPr>
          </a:p>
        </p:txBody>
      </p:sp>
      <p:pic>
        <p:nvPicPr>
          <p:cNvPr id="9" name="Shape 87">
            <a:extLst>
              <a:ext uri="{FF2B5EF4-FFF2-40B4-BE49-F238E27FC236}">
                <a16:creationId xmlns:a16="http://schemas.microsoft.com/office/drawing/2014/main" id="{342CF8FC-3B45-4DE5-BC74-865C432E3CD9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744" b="100000" l="1143" r="100000"/>
                    </a14:imgEffect>
                  </a14:imgLayer>
                </a14:imgProps>
              </a:ext>
            </a:extLst>
          </a:blip>
          <a:srcRect t="16626"/>
          <a:stretch/>
        </p:blipFill>
        <p:spPr>
          <a:xfrm>
            <a:off x="5440703" y="251012"/>
            <a:ext cx="3270412" cy="26785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714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gdb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396875" y="1021550"/>
            <a:ext cx="8506200" cy="3729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break &lt;location&gt;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/>
              <a:t>Stop execution at function name or address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/>
              <a:t>Reset breakpoints when restarting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gdb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 &lt;args&gt;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ourier New"/>
              <a:buChar char="■"/>
            </a:pPr>
            <a:r>
              <a:rPr lang="en"/>
              <a:t>Run program with args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&lt;args&gt;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/>
              <a:t>Convenient for specifying text file with answers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disas &lt;fun&gt;</a:t>
            </a:r>
            <a:r>
              <a:rPr lang="en"/>
              <a:t>, but </a:t>
            </a:r>
            <a:r>
              <a:rPr lang="en" b="1"/>
              <a:t>not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stepi / nexti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Arial"/>
              <a:buChar char="■"/>
            </a:pPr>
            <a:r>
              <a:rPr lang="en"/>
              <a:t>Steps / does not step through function calls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/>
              <a:t>Using </a:t>
            </a:r>
            <a:r>
              <a:rPr lang="en" altLang="ko-KR">
                <a:latin typeface="Courier New"/>
                <a:ea typeface="Courier New"/>
                <a:cs typeface="Courier New"/>
                <a:sym typeface="Courier New"/>
              </a:rPr>
              <a:t>gdb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79" y="1136824"/>
            <a:ext cx="5796915" cy="383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63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/>
              <a:t>Using </a:t>
            </a:r>
            <a:r>
              <a:rPr lang="en" altLang="ko-KR">
                <a:latin typeface="Courier New"/>
                <a:ea typeface="Courier New"/>
                <a:cs typeface="Courier New"/>
                <a:sym typeface="Courier New"/>
              </a:rPr>
              <a:t>gdb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101" y="1230592"/>
            <a:ext cx="6009118" cy="331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46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gdb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357017" y="795517"/>
            <a:ext cx="8506200" cy="4455035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8333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info registers</a:t>
            </a:r>
          </a:p>
          <a:p>
            <a:pPr marL="914400" marR="0" lvl="1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/>
              <a:t>Print hex values in every register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8333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/>
              <a:t>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/x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/d</a:t>
            </a:r>
            <a:r>
              <a:rPr lang="en"/>
              <a:t>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eax</a:t>
            </a:r>
            <a:r>
              <a:rPr lang="en"/>
              <a:t> - Yes, 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</a:t>
            </a:r>
          </a:p>
          <a:p>
            <a:pPr marL="914400" marR="0" lvl="1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/>
              <a:t>Print hex or decimal contents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%eax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8333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$register, x 0xaddress</a:t>
            </a:r>
          </a:p>
          <a:p>
            <a:pPr marL="914400" marR="0" lvl="1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/>
              <a:t>Prints what’s in the register / at the given address</a:t>
            </a:r>
          </a:p>
          <a:p>
            <a:pPr marL="914400" marR="0" lvl="1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/>
              <a:t>By default, prints one word (4 bytes)</a:t>
            </a:r>
          </a:p>
          <a:p>
            <a:pPr marL="914400" marR="0" lvl="1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/>
              <a:t>Specify format: /s, /[num][size][format]</a:t>
            </a:r>
          </a:p>
          <a:p>
            <a:pPr marL="1371600" marR="0" lvl="2" indent="-298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45833"/>
              <a:buFont typeface="Courier New"/>
              <a:buChar char="▪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x/8a 0x15213</a:t>
            </a:r>
          </a:p>
          <a:p>
            <a:pPr marL="1371600" marR="0" lvl="2" indent="-298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45833"/>
              <a:buFont typeface="Courier New"/>
              <a:buChar char="▪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x/4wd 0xdeadbeef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sscanf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Bomb uses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sscanf</a:t>
            </a:r>
            <a:r>
              <a:rPr lang="en"/>
              <a:t> for reading strings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Figure out what phase expects for input</a:t>
            </a:r>
          </a:p>
          <a:p>
            <a:pPr marL="457200" lvl="0" indent="-31750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Check out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 sscanf</a:t>
            </a:r>
            <a:r>
              <a:rPr lang="en"/>
              <a:t> for formatting string details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5E4266-0D89-4F7E-848C-4307D53C5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954" y="202400"/>
            <a:ext cx="3176224" cy="220489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Summary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6875" y="898258"/>
            <a:ext cx="7896300" cy="4123322"/>
          </a:xfrm>
        </p:spPr>
        <p:txBody>
          <a:bodyPr/>
          <a:lstStyle/>
          <a:p>
            <a:r>
              <a:rPr lang="en-US" altLang="ko-KR" sz="2000" dirty="0">
                <a:latin typeface="+mj-lt"/>
              </a:rPr>
              <a:t>Download your own bomb and defuse it!</a:t>
            </a:r>
          </a:p>
          <a:p>
            <a:pPr lvl="1"/>
            <a:r>
              <a:rPr lang="en-US" altLang="ko-KR" sz="1800" dirty="0">
                <a:latin typeface="+mj-lt"/>
                <a:hlinkClick r:id="rId3"/>
              </a:rPr>
              <a:t>http://164.125.68.221:15213/</a:t>
            </a:r>
            <a:endParaRPr lang="en-US" altLang="ko-KR" sz="1800" dirty="0">
              <a:latin typeface="+mj-lt"/>
            </a:endParaRPr>
          </a:p>
          <a:p>
            <a:endParaRPr lang="en-US" altLang="ko-KR" sz="1800" dirty="0">
              <a:latin typeface="+mj-lt"/>
            </a:endParaRPr>
          </a:p>
          <a:p>
            <a:r>
              <a:rPr lang="ko-KR" altLang="en-US" sz="1800" dirty="0">
                <a:latin typeface="+mj-lt"/>
              </a:rPr>
              <a:t>제출기한 </a:t>
            </a:r>
            <a:r>
              <a:rPr lang="en-US" altLang="ko-KR" sz="1800" dirty="0">
                <a:latin typeface="+mj-lt"/>
              </a:rPr>
              <a:t>: </a:t>
            </a:r>
            <a:r>
              <a:rPr lang="en-US" altLang="ko-KR" sz="1800" dirty="0">
                <a:solidFill>
                  <a:srgbClr val="C00000"/>
                </a:solidFill>
                <a:latin typeface="+mj-lt"/>
              </a:rPr>
              <a:t>11</a:t>
            </a:r>
            <a:r>
              <a:rPr lang="ko-KR" altLang="en-US" sz="1800" dirty="0">
                <a:solidFill>
                  <a:srgbClr val="C00000"/>
                </a:solidFill>
                <a:latin typeface="+mj-lt"/>
              </a:rPr>
              <a:t>월 </a:t>
            </a:r>
            <a:r>
              <a:rPr lang="en-US" altLang="ko-KR" sz="1800" dirty="0">
                <a:solidFill>
                  <a:srgbClr val="C00000"/>
                </a:solidFill>
                <a:latin typeface="+mj-lt"/>
              </a:rPr>
              <a:t>15</a:t>
            </a:r>
            <a:r>
              <a:rPr lang="ko-KR" altLang="en-US" sz="1800" dirty="0">
                <a:solidFill>
                  <a:srgbClr val="C00000"/>
                </a:solidFill>
                <a:latin typeface="+mj-lt"/>
              </a:rPr>
              <a:t>일 </a:t>
            </a:r>
            <a:r>
              <a:rPr lang="en-US" altLang="ko-KR" sz="1800" dirty="0">
                <a:solidFill>
                  <a:srgbClr val="C00000"/>
                </a:solidFill>
                <a:latin typeface="+mj-lt"/>
              </a:rPr>
              <a:t>11:59 PM</a:t>
            </a:r>
          </a:p>
          <a:p>
            <a:pPr lvl="1"/>
            <a:endParaRPr lang="en-US" altLang="ko-KR" sz="1400" dirty="0">
              <a:latin typeface="+mj-lt"/>
            </a:endParaRPr>
          </a:p>
          <a:p>
            <a:r>
              <a:rPr lang="ko-KR" altLang="en-US" sz="2000" dirty="0">
                <a:latin typeface="+mj-lt"/>
              </a:rPr>
              <a:t>반드시 실습 서버에서 수행할 것</a:t>
            </a:r>
            <a:r>
              <a:rPr lang="en-US" altLang="ko-KR" sz="2000" dirty="0">
                <a:latin typeface="+mj-lt"/>
              </a:rPr>
              <a:t>!! (</a:t>
            </a:r>
            <a:r>
              <a:rPr lang="ko-KR" altLang="en-US" sz="1800" dirty="0">
                <a:solidFill>
                  <a:srgbClr val="C00000"/>
                </a:solidFill>
                <a:latin typeface="+mj-lt"/>
              </a:rPr>
              <a:t>그 외의 환경에서는 실행 불가</a:t>
            </a:r>
            <a:r>
              <a:rPr lang="en-US" altLang="ko-KR" sz="1800" dirty="0">
                <a:solidFill>
                  <a:srgbClr val="C00000"/>
                </a:solidFill>
                <a:latin typeface="+mj-lt"/>
              </a:rPr>
              <a:t>)</a:t>
            </a:r>
          </a:p>
          <a:p>
            <a:pPr lvl="1"/>
            <a:endParaRPr lang="en-US" altLang="ko-KR" sz="1800" dirty="0">
              <a:latin typeface="+mj-lt"/>
            </a:endParaRPr>
          </a:p>
          <a:p>
            <a:r>
              <a:rPr lang="ko-KR" altLang="en-US" sz="2000" dirty="0">
                <a:latin typeface="+mj-lt"/>
              </a:rPr>
              <a:t>제출물</a:t>
            </a:r>
            <a:endParaRPr lang="en-US" altLang="ko-KR" sz="2000" dirty="0">
              <a:latin typeface="+mj-lt"/>
            </a:endParaRPr>
          </a:p>
          <a:p>
            <a:pPr lvl="1"/>
            <a:r>
              <a:rPr lang="en-US" altLang="ko-KR" sz="1800" b="1" dirty="0" err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BombID</a:t>
            </a:r>
            <a:r>
              <a:rPr lang="en-US" altLang="ko-KR" sz="18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_</a:t>
            </a:r>
            <a:r>
              <a:rPr lang="ko-KR" altLang="en-US" sz="18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학번</a:t>
            </a:r>
            <a:r>
              <a:rPr lang="en-US" altLang="ko-KR" sz="18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.pdf</a:t>
            </a:r>
            <a:r>
              <a:rPr lang="en-US" altLang="ko-KR" sz="1800" dirty="0">
                <a:latin typeface="+mj-lt"/>
                <a:cs typeface="Courier New" panose="02070309020205020404" pitchFamily="49" charset="0"/>
              </a:rPr>
              <a:t>: </a:t>
            </a:r>
            <a:r>
              <a:rPr lang="ko-KR" altLang="en-US" sz="1800" dirty="0">
                <a:latin typeface="+mj-lt"/>
                <a:cs typeface="Courier New" panose="02070309020205020404" pitchFamily="49" charset="0"/>
              </a:rPr>
              <a:t>각 </a:t>
            </a:r>
            <a:r>
              <a:rPr lang="en-US" altLang="ko-KR" sz="1800" dirty="0">
                <a:latin typeface="+mj-lt"/>
                <a:cs typeface="Courier New" panose="02070309020205020404" pitchFamily="49" charset="0"/>
              </a:rPr>
              <a:t>phase</a:t>
            </a:r>
            <a:r>
              <a:rPr lang="ko-KR" altLang="en-US" sz="1800" dirty="0">
                <a:latin typeface="+mj-lt"/>
                <a:cs typeface="Courier New" panose="02070309020205020404" pitchFamily="49" charset="0"/>
              </a:rPr>
              <a:t>에서 자신이 </a:t>
            </a:r>
            <a:r>
              <a:rPr lang="en-US" altLang="ko-KR" sz="1800" dirty="0">
                <a:latin typeface="+mj-lt"/>
                <a:cs typeface="Courier New" panose="02070309020205020404" pitchFamily="49" charset="0"/>
              </a:rPr>
              <a:t>defusing code</a:t>
            </a:r>
            <a:r>
              <a:rPr lang="ko-KR" altLang="en-US" sz="1800" dirty="0" err="1">
                <a:latin typeface="+mj-lt"/>
                <a:cs typeface="Courier New" panose="02070309020205020404" pitchFamily="49" charset="0"/>
              </a:rPr>
              <a:t>를</a:t>
            </a:r>
            <a:r>
              <a:rPr lang="ko-KR" altLang="en-US" sz="1800" dirty="0">
                <a:latin typeface="+mj-lt"/>
                <a:cs typeface="Courier New" panose="02070309020205020404" pitchFamily="49" charset="0"/>
              </a:rPr>
              <a:t> 찾은 과정을 간략히 설명</a:t>
            </a:r>
            <a:endParaRPr lang="en-US" altLang="ko-KR" sz="1800" dirty="0">
              <a:latin typeface="+mj-lt"/>
              <a:cs typeface="Courier New" panose="02070309020205020404" pitchFamily="49" charset="0"/>
            </a:endParaRPr>
          </a:p>
          <a:p>
            <a:pPr lvl="2"/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MS</a:t>
            </a:r>
            <a:r>
              <a:rPr lang="ko-KR" altLang="en-US" sz="1600" dirty="0" err="1">
                <a:latin typeface="+mj-lt"/>
                <a:cs typeface="Courier New" panose="02070309020205020404" pitchFamily="49" charset="0"/>
              </a:rPr>
              <a:t>워드또는</a:t>
            </a:r>
            <a:r>
              <a:rPr lang="ko-KR" altLang="en-US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+mj-lt"/>
                <a:cs typeface="Courier New" panose="02070309020205020404" pitchFamily="49" charset="0"/>
              </a:rPr>
              <a:t>HWP</a:t>
            </a:r>
            <a:r>
              <a:rPr lang="ko-KR" altLang="en-US" sz="1600">
                <a:latin typeface="+mj-lt"/>
                <a:cs typeface="Courier New" panose="02070309020205020404" pitchFamily="49" charset="0"/>
              </a:rPr>
              <a:t> </a:t>
            </a:r>
            <a:r>
              <a:rPr lang="ko-KR" altLang="en-US" sz="1600" dirty="0">
                <a:latin typeface="+mj-lt"/>
                <a:cs typeface="Courier New" panose="02070309020205020404" pitchFamily="49" charset="0"/>
              </a:rPr>
              <a:t>파일로 작성 후 </a:t>
            </a: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PDF </a:t>
            </a:r>
            <a:r>
              <a:rPr lang="ko-KR" altLang="en-US" sz="1600" dirty="0">
                <a:latin typeface="+mj-lt"/>
                <a:cs typeface="Courier New" panose="02070309020205020404" pitchFamily="49" charset="0"/>
              </a:rPr>
              <a:t>파일로 출력</a:t>
            </a:r>
            <a:endParaRPr lang="en-US" altLang="ko-KR" sz="1600" dirty="0">
              <a:latin typeface="+mj-lt"/>
              <a:cs typeface="Courier New" panose="02070309020205020404" pitchFamily="49" charset="0"/>
            </a:endParaRPr>
          </a:p>
          <a:p>
            <a:pPr lvl="2"/>
            <a:r>
              <a:rPr lang="ko-KR" altLang="en-US" sz="1600" dirty="0">
                <a:latin typeface="+mj-lt"/>
                <a:cs typeface="Courier New" panose="02070309020205020404" pitchFamily="49" charset="0"/>
              </a:rPr>
              <a:t>표지없이 간단히 첫 장 상단에 이름과 학번만 명시</a:t>
            </a:r>
            <a:endParaRPr lang="en-US" altLang="ko-KR" sz="1600" dirty="0">
              <a:latin typeface="+mj-lt"/>
              <a:cs typeface="Courier New" panose="02070309020205020404" pitchFamily="49" charset="0"/>
            </a:endParaRPr>
          </a:p>
          <a:p>
            <a:pPr lvl="2"/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5</a:t>
            </a:r>
            <a:r>
              <a:rPr lang="ko-KR" altLang="en-US" sz="1600" dirty="0">
                <a:latin typeface="+mj-lt"/>
                <a:cs typeface="Courier New" panose="02070309020205020404" pitchFamily="49" charset="0"/>
              </a:rPr>
              <a:t>장을 넘지 말 것</a:t>
            </a: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ko-KR" altLang="en-US" sz="1600" dirty="0">
                <a:latin typeface="+mj-lt"/>
                <a:cs typeface="Courier New" panose="02070309020205020404" pitchFamily="49" charset="0"/>
              </a:rPr>
              <a:t>초과시 보고서 점수 감점 사유</a:t>
            </a: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.</a:t>
            </a:r>
          </a:p>
          <a:p>
            <a:pPr lvl="2"/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PLATO</a:t>
            </a:r>
            <a:r>
              <a:rPr lang="ko-KR" altLang="en-US" sz="1600" dirty="0">
                <a:latin typeface="+mj-lt"/>
                <a:cs typeface="Courier New" panose="02070309020205020404" pitchFamily="49" charset="0"/>
              </a:rPr>
              <a:t>로 제출</a:t>
            </a:r>
            <a:endParaRPr lang="en-US" altLang="ko-KR" sz="16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65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C2004-1B7A-462B-B3C5-4C24633B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What is Bomb Lab?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8A9C33-4D7C-438D-A73B-484ABEEF34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An exercise in reading x86-64 assembly code.</a:t>
            </a:r>
          </a:p>
          <a:p>
            <a:r>
              <a:rPr lang="en-US" altLang="ko-KR"/>
              <a:t>A chance to practice using GDB (a debugger).</a:t>
            </a:r>
          </a:p>
          <a:p>
            <a:endParaRPr lang="en-US" altLang="ko-KR"/>
          </a:p>
          <a:p>
            <a:r>
              <a:rPr lang="en-US" altLang="ko-KR"/>
              <a:t>Why?</a:t>
            </a:r>
          </a:p>
          <a:p>
            <a:pPr lvl="1"/>
            <a:r>
              <a:rPr lang="en-US" altLang="ko-KR" sz="1800"/>
              <a:t>x86 assembly is low level machine code. Useful for understanding security exploits or tuning performance.</a:t>
            </a:r>
          </a:p>
          <a:p>
            <a:pPr lvl="1"/>
            <a:endParaRPr lang="en-US" altLang="ko-KR" sz="1800"/>
          </a:p>
          <a:p>
            <a:pPr lvl="1"/>
            <a:r>
              <a:rPr lang="en-US" altLang="ko-KR" sz="1800"/>
              <a:t>GDB can save you days of work in future labs and can be helpful long after you finish this class.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929797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Hints!!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Each bomb phase tests a different aspect of machine language programs:</a:t>
            </a:r>
          </a:p>
          <a:p>
            <a:pPr lvl="1"/>
            <a:r>
              <a:rPr lang="en-US" altLang="ko-KR"/>
              <a:t>Phase 1: string comparison</a:t>
            </a:r>
          </a:p>
          <a:p>
            <a:pPr lvl="1"/>
            <a:r>
              <a:rPr lang="en-US" altLang="ko-KR"/>
              <a:t>Phase 2: loops</a:t>
            </a:r>
          </a:p>
          <a:p>
            <a:pPr lvl="1"/>
            <a:r>
              <a:rPr lang="en-US" altLang="ko-KR"/>
              <a:t>Phase 3: conditionals/switches</a:t>
            </a:r>
          </a:p>
          <a:p>
            <a:pPr lvl="1"/>
            <a:r>
              <a:rPr lang="en-US" altLang="ko-KR"/>
              <a:t>Phase 4: recursive calls and the stack discipline</a:t>
            </a:r>
          </a:p>
          <a:p>
            <a:pPr lvl="1"/>
            <a:r>
              <a:rPr lang="en-US" altLang="ko-KR"/>
              <a:t>Phase 5: pointers</a:t>
            </a:r>
          </a:p>
          <a:p>
            <a:pPr lvl="1"/>
            <a:r>
              <a:rPr lang="en-US" altLang="ko-KR"/>
              <a:t>Phase 6: linked lists/pointers/structs</a:t>
            </a:r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836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If you get stuck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2400627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b="1"/>
              <a:t>Please read the writeup. </a:t>
            </a:r>
            <a:r>
              <a:rPr lang="en" b="1" i="1"/>
              <a:t>Please read the writeup</a:t>
            </a:r>
            <a:r>
              <a:rPr lang="en" b="1"/>
              <a:t>. </a:t>
            </a:r>
            <a:r>
              <a:rPr lang="en" b="1" i="1" u="sng"/>
              <a:t>Please Read The Writeup.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View lecture notes for </a:t>
            </a:r>
            <a:r>
              <a:rPr lang="en" i="1"/>
              <a:t>Machine-Level Programming</a:t>
            </a:r>
            <a:endParaRPr lang="en" i="1" u="sng">
              <a:solidFill>
                <a:schemeClr val="hlink"/>
              </a:solidFill>
              <a:hlinkClick r:id="rId3"/>
            </a:endParaRPr>
          </a:p>
          <a:p>
            <a:pPr marL="457200" lvl="0" indent="-317500"/>
            <a:r>
              <a:rPr lang="en"/>
              <a:t>If you have any questions, use the Q&amp;A </a:t>
            </a:r>
            <a:r>
              <a:rPr lang="en-US"/>
              <a:t>bulletin board on PLATO</a:t>
            </a:r>
            <a:endParaRPr lang="en"/>
          </a:p>
          <a:p>
            <a:pPr marL="457200" lvl="0" indent="-317500">
              <a:spcBef>
                <a:spcPts val="0"/>
              </a:spcBef>
              <a:buClr>
                <a:srgbClr val="990000"/>
              </a:buClr>
              <a:buSzPct val="58333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 gdb, man sscanf, man objdump</a:t>
            </a:r>
          </a:p>
        </p:txBody>
      </p:sp>
    </p:spTree>
    <p:extLst>
      <p:ext uri="{BB962C8B-B14F-4D97-AF65-F5344CB8AC3E}">
        <p14:creationId xmlns:p14="http://schemas.microsoft.com/office/powerpoint/2010/main" val="4151235868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Downloading Your Bomb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166196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en-US" altLang="ko-KR"/>
              <a:t>All the details you’ll need are in the write-up, which you most definitely have to read carefully before starting this lab anyway.</a:t>
            </a:r>
            <a:endParaRPr lang="en" b="1"/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b="1" i="1" u="sng"/>
              <a:t>Please Read The Writeup.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Downloading Your Bomb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046958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en-US" altLang="ko-KR"/>
              <a:t>Fine, here are some highlights of the write-up:</a:t>
            </a:r>
          </a:p>
          <a:p>
            <a:pPr lvl="1"/>
            <a:endParaRPr lang="en-US" altLang="ko-KR" sz="1800"/>
          </a:p>
          <a:p>
            <a:pPr lvl="1"/>
            <a:r>
              <a:rPr lang="en-US" altLang="ko-KR" sz="1800"/>
              <a:t>Bombs can only run on the </a:t>
            </a:r>
            <a:r>
              <a:rPr lang="en-US" altLang="ko-KR" sz="1800" b="1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CSEDell</a:t>
            </a:r>
            <a:r>
              <a:rPr lang="en-US" altLang="ko-KR" sz="1800"/>
              <a:t> machines. They fail if you run them locally or on another server.</a:t>
            </a:r>
          </a:p>
          <a:p>
            <a:pPr lvl="1"/>
            <a:endParaRPr lang="en" sz="1800"/>
          </a:p>
          <a:p>
            <a:pPr lvl="1"/>
            <a:r>
              <a:rPr lang="en" sz="1800"/>
              <a:t>Your bomb is </a:t>
            </a:r>
            <a:r>
              <a:rPr lang="en" sz="1800" b="1"/>
              <a:t>unique</a:t>
            </a:r>
            <a:r>
              <a:rPr lang="en" sz="1800"/>
              <a:t> to you. Dr. Evil has created one </a:t>
            </a:r>
            <a:r>
              <a:rPr lang="en" sz="1800" strike="sngStrike"/>
              <a:t>million</a:t>
            </a:r>
            <a:r>
              <a:rPr lang="en" sz="1800"/>
              <a:t> billion bombs, and can distribute as many new ones as he pleases.</a:t>
            </a:r>
          </a:p>
          <a:p>
            <a:pPr lvl="1"/>
            <a:endParaRPr lang="en" sz="1800"/>
          </a:p>
          <a:p>
            <a:pPr marL="857250" lvl="1" indent="-317500"/>
            <a:r>
              <a:rPr lang="en" sz="1800"/>
              <a:t>Bombs have six phases which get progressively </a:t>
            </a:r>
            <a:r>
              <a:rPr lang="en" sz="1800" strike="sngStrike"/>
              <a:t>harder</a:t>
            </a:r>
            <a:r>
              <a:rPr lang="en" sz="1800"/>
              <a:t> more fun to use.</a:t>
            </a:r>
          </a:p>
        </p:txBody>
      </p:sp>
    </p:spTree>
    <p:extLst>
      <p:ext uri="{BB962C8B-B14F-4D97-AF65-F5344CB8AC3E}">
        <p14:creationId xmlns:p14="http://schemas.microsoft.com/office/powerpoint/2010/main" val="3882317263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Get Your Bomb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http://164.125.68.221:15213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D5B76-ECB5-4C94-B2B9-30264EE3C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0" y="1728998"/>
            <a:ext cx="47625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9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Examining Your Bomb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You get: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/>
              <a:t>An executable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/>
              <a:t>A readme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/>
              <a:t>A heavily redacted source file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Source file just makes fun of you.</a:t>
            </a:r>
          </a:p>
          <a:p>
            <a:pPr marL="457200" lvl="0" indent="-31750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Outsmart Dr. Evil by examining the executable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2125" y="326750"/>
            <a:ext cx="2151050" cy="264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57017" y="289358"/>
            <a:ext cx="7592099" cy="6463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r>
              <a:rPr lang="en-US" altLang="ko-KR"/>
              <a:t>Detonating Your Bomb</a:t>
            </a:r>
            <a:endParaRPr lang="en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2215961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Blowing up your bomb notifies </a:t>
            </a:r>
            <a:r>
              <a:rPr lang="en-US"/>
              <a:t>server</a:t>
            </a:r>
            <a:r>
              <a:rPr lang="en"/>
              <a:t>. </a:t>
            </a:r>
          </a:p>
          <a:p>
            <a:pPr marL="857250" lvl="1" indent="-317500">
              <a:buSzPct val="58333"/>
            </a:pPr>
            <a:r>
              <a:rPr lang="en" sz="2000"/>
              <a:t>Dr. Evil takes </a:t>
            </a:r>
            <a:r>
              <a:rPr lang="en" sz="2000" b="1"/>
              <a:t>0.5</a:t>
            </a:r>
            <a:r>
              <a:rPr lang="en" sz="2000"/>
              <a:t> of your points each time.</a:t>
            </a:r>
          </a:p>
          <a:p>
            <a:pPr marL="857250" lvl="1" indent="-317500">
              <a:buSzPct val="58333"/>
            </a:pPr>
            <a:r>
              <a:rPr lang="en-US" altLang="ko-KR" sz="2000"/>
              <a:t>It’s very easy to prevent explosions using break points in GDB. More information on that soon.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endParaRPr lang="en"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825" y="2676775"/>
            <a:ext cx="564832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39C20-832D-4354-8E41-D868A150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Detonating Your Bomb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3DC99B-4F29-4B09-A11F-6A6E2843B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ko-KR" sz="1800"/>
          </a:p>
          <a:p>
            <a:r>
              <a:rPr lang="en-US" altLang="ko-KR" sz="2000"/>
              <a:t>Inputting the correct string moves you to the next phase.</a:t>
            </a:r>
          </a:p>
          <a:p>
            <a:endParaRPr lang="en-US" altLang="ko-KR" sz="2000"/>
          </a:p>
          <a:p>
            <a:r>
              <a:rPr lang="en-US" altLang="ko-KR" sz="2000"/>
              <a:t>Don’t tamper with the bomb. Skipping or jumping between phases detonates the bomb.</a:t>
            </a:r>
          </a:p>
          <a:p>
            <a:endParaRPr lang="en-US" altLang="ko-KR" sz="2000"/>
          </a:p>
          <a:p>
            <a:r>
              <a:rPr lang="en-US" altLang="ko-KR" sz="2000"/>
              <a:t>You have to solve the phases in order they are given. Finishing a phase also notifies server automatically.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3324661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1957</Words>
  <Application>Microsoft Macintosh PowerPoint</Application>
  <PresentationFormat>화면 슬라이드 쇼(16:9)</PresentationFormat>
  <Paragraphs>350</Paragraphs>
  <Slides>31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Arial</vt:lpstr>
      <vt:lpstr>Calibri</vt:lpstr>
      <vt:lpstr>Courier New</vt:lpstr>
      <vt:lpstr>Times New Roman</vt:lpstr>
      <vt:lpstr>template2007</vt:lpstr>
      <vt:lpstr>Bomb Lab</vt:lpstr>
      <vt:lpstr>Agenda</vt:lpstr>
      <vt:lpstr>What is Bomb Lab?</vt:lpstr>
      <vt:lpstr>Downloading Your Bomb</vt:lpstr>
      <vt:lpstr>Downloading Your Bomb</vt:lpstr>
      <vt:lpstr>Get Your Bomb</vt:lpstr>
      <vt:lpstr>Examining Your Bomb</vt:lpstr>
      <vt:lpstr>Detonating Your Bomb</vt:lpstr>
      <vt:lpstr>Detonating Your Bomb</vt:lpstr>
      <vt:lpstr>Bomb Lab Scoreboard</vt:lpstr>
      <vt:lpstr>Bomb Hints</vt:lpstr>
      <vt:lpstr>A heavily redacted source file: bomb.c</vt:lpstr>
      <vt:lpstr>x64 Assembly: Registers</vt:lpstr>
      <vt:lpstr>x64 Assembly: Operands</vt:lpstr>
      <vt:lpstr>x64 Assembly: Arithmetic Operations</vt:lpstr>
      <vt:lpstr>x64 Assembly: Comparisons</vt:lpstr>
      <vt:lpstr>x64 Assembly: Jumps</vt:lpstr>
      <vt:lpstr>x64 Assembly: A Quick Drill</vt:lpstr>
      <vt:lpstr>x64 Assembly: A Quick Drill</vt:lpstr>
      <vt:lpstr>x64 Assembly: A Quick Drill</vt:lpstr>
      <vt:lpstr>x64 Assembly: A Quick Drill</vt:lpstr>
      <vt:lpstr>Diffusing Your Bomb</vt:lpstr>
      <vt:lpstr>Diffusing Your Bomb</vt:lpstr>
      <vt:lpstr>Using gdb</vt:lpstr>
      <vt:lpstr>Using gdb</vt:lpstr>
      <vt:lpstr>Using gdb</vt:lpstr>
      <vt:lpstr>Using gdb</vt:lpstr>
      <vt:lpstr>sscanf</vt:lpstr>
      <vt:lpstr>Summary</vt:lpstr>
      <vt:lpstr>Hints!!</vt:lpstr>
      <vt:lpstr>If you get stuck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15-213 Recitation: Bomb Lab</dc:title>
  <dc:creator>ansa</dc:creator>
  <cp:lastModifiedBy>Yunju Baek</cp:lastModifiedBy>
  <cp:revision>2</cp:revision>
  <dcterms:modified xsi:type="dcterms:W3CDTF">2020-10-28T08:51:59Z</dcterms:modified>
</cp:coreProperties>
</file>