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8" r:id="rId4"/>
    <p:sldId id="257" r:id="rId5"/>
    <p:sldId id="258" r:id="rId6"/>
    <p:sldId id="269" r:id="rId7"/>
    <p:sldId id="262" r:id="rId8"/>
    <p:sldId id="263" r:id="rId9"/>
    <p:sldId id="264" r:id="rId10"/>
    <p:sldId id="260"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DFD3"/>
    <a:srgbClr val="1475BA"/>
    <a:srgbClr val="A02148"/>
    <a:srgbClr val="20A9E0"/>
    <a:srgbClr val="BF3C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C30A3C-A52E-41BC-BA64-63563182F6FC}" v="9" dt="2023-11-20T16:25:32.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2"/>
    <p:restoredTop sz="94652"/>
  </p:normalViewPr>
  <p:slideViewPr>
    <p:cSldViewPr snapToGrid="0" snapToObjects="1" showGuides="1">
      <p:cViewPr varScale="1">
        <p:scale>
          <a:sx n="92" d="100"/>
          <a:sy n="92" d="100"/>
        </p:scale>
        <p:origin x="29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Enrique Martinez" userId="S::martinezgb@tecnocomfenalco.edu.co::218ec7f8-0479-4094-be02-afec97ac61a4" providerId="AD" clId="Web-{C3C30A3C-A52E-41BC-BA64-63563182F6FC}"/>
    <pc:docChg chg="modSld">
      <pc:chgData name="Brian Enrique Martinez" userId="S::martinezgb@tecnocomfenalco.edu.co::218ec7f8-0479-4094-be02-afec97ac61a4" providerId="AD" clId="Web-{C3C30A3C-A52E-41BC-BA64-63563182F6FC}" dt="2023-11-20T16:25:30.602" v="6" actId="20577"/>
      <pc:docMkLst>
        <pc:docMk/>
      </pc:docMkLst>
      <pc:sldChg chg="modSp">
        <pc:chgData name="Brian Enrique Martinez" userId="S::martinezgb@tecnocomfenalco.edu.co::218ec7f8-0479-4094-be02-afec97ac61a4" providerId="AD" clId="Web-{C3C30A3C-A52E-41BC-BA64-63563182F6FC}" dt="2023-11-20T16:23:29.817" v="0" actId="20577"/>
        <pc:sldMkLst>
          <pc:docMk/>
          <pc:sldMk cId="3999147618" sldId="258"/>
        </pc:sldMkLst>
        <pc:spChg chg="mod">
          <ac:chgData name="Brian Enrique Martinez" userId="S::martinezgb@tecnocomfenalco.edu.co::218ec7f8-0479-4094-be02-afec97ac61a4" providerId="AD" clId="Web-{C3C30A3C-A52E-41BC-BA64-63563182F6FC}" dt="2023-11-20T16:23:29.817" v="0" actId="20577"/>
          <ac:spMkLst>
            <pc:docMk/>
            <pc:sldMk cId="3999147618" sldId="258"/>
            <ac:spMk id="4" creationId="{8A005053-E470-0443-B920-D86C281FDA1C}"/>
          </ac:spMkLst>
        </pc:spChg>
      </pc:sldChg>
      <pc:sldChg chg="modSp">
        <pc:chgData name="Brian Enrique Martinez" userId="S::martinezgb@tecnocomfenalco.edu.co::218ec7f8-0479-4094-be02-afec97ac61a4" providerId="AD" clId="Web-{C3C30A3C-A52E-41BC-BA64-63563182F6FC}" dt="2023-11-20T16:25:30.602" v="6" actId="20577"/>
        <pc:sldMkLst>
          <pc:docMk/>
          <pc:sldMk cId="322587246" sldId="261"/>
        </pc:sldMkLst>
        <pc:spChg chg="mod">
          <ac:chgData name="Brian Enrique Martinez" userId="S::martinezgb@tecnocomfenalco.edu.co::218ec7f8-0479-4094-be02-afec97ac61a4" providerId="AD" clId="Web-{C3C30A3C-A52E-41BC-BA64-63563182F6FC}" dt="2023-11-20T16:25:30.602" v="6" actId="20577"/>
          <ac:spMkLst>
            <pc:docMk/>
            <pc:sldMk cId="322587246" sldId="261"/>
            <ac:spMk id="8" creationId="{4783F601-227F-6349-84F2-0FB3A581F2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2C7D-AA6A-43F9-9C5B-CE403851A846}" type="datetimeFigureOut">
              <a:rPr lang="es-CO" smtClean="0"/>
              <a:t>27/11/2023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42ED5-77E1-44BC-AEDB-454AA93A35D0}" type="slidenum">
              <a:rPr lang="es-CO" smtClean="0"/>
              <a:t>‹Nº›</a:t>
            </a:fld>
            <a:endParaRPr lang="es-CO"/>
          </a:p>
        </p:txBody>
      </p:sp>
    </p:spTree>
    <p:extLst>
      <p:ext uri="{BB962C8B-B14F-4D97-AF65-F5344CB8AC3E}">
        <p14:creationId xmlns:p14="http://schemas.microsoft.com/office/powerpoint/2010/main" val="44304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1995C-A9D2-C340-A48A-67D931F9275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0171543-2FF5-654A-AB2F-7D94FCA1F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9CB4541-BFB2-5C40-8298-F755F45DB48E}"/>
              </a:ext>
            </a:extLst>
          </p:cNvPr>
          <p:cNvSpPr>
            <a:spLocks noGrp="1"/>
          </p:cNvSpPr>
          <p:nvPr>
            <p:ph type="dt" sz="half" idx="10"/>
          </p:nvPr>
        </p:nvSpPr>
        <p:spPr/>
        <p:txBody>
          <a:bodyPr/>
          <a:lstStyle/>
          <a:p>
            <a:fld id="{16077A8D-56DC-40EA-B6EF-ECA6E703A88C}" type="datetime1">
              <a:rPr lang="es-CO" smtClean="0"/>
              <a:t>27/11/2023</a:t>
            </a:fld>
            <a:endParaRPr lang="es-CO"/>
          </a:p>
        </p:txBody>
      </p:sp>
      <p:sp>
        <p:nvSpPr>
          <p:cNvPr id="5" name="Marcador de pie de página 4">
            <a:extLst>
              <a:ext uri="{FF2B5EF4-FFF2-40B4-BE49-F238E27FC236}">
                <a16:creationId xmlns:a16="http://schemas.microsoft.com/office/drawing/2014/main" id="{108D2281-FF4D-D442-B245-1859DADD47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76D6B49-A521-9444-8D11-C1F595953998}"/>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400647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DDFA3-D18A-444B-A12F-0D41E63EFD4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E5EED27-FBD3-5348-A41A-0C80FFF8111C}"/>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1860FA97-902E-6E48-A764-993651369551}"/>
              </a:ext>
            </a:extLst>
          </p:cNvPr>
          <p:cNvSpPr>
            <a:spLocks noGrp="1"/>
          </p:cNvSpPr>
          <p:nvPr>
            <p:ph type="dt" sz="half" idx="10"/>
          </p:nvPr>
        </p:nvSpPr>
        <p:spPr/>
        <p:txBody>
          <a:bodyPr/>
          <a:lstStyle/>
          <a:p>
            <a:fld id="{886CAA10-19D0-4E9E-B83F-47BBFB0F5A2D}" type="datetime1">
              <a:rPr lang="es-CO" smtClean="0"/>
              <a:t>27/11/2023</a:t>
            </a:fld>
            <a:endParaRPr lang="es-CO"/>
          </a:p>
        </p:txBody>
      </p:sp>
      <p:sp>
        <p:nvSpPr>
          <p:cNvPr id="5" name="Marcador de pie de página 4">
            <a:extLst>
              <a:ext uri="{FF2B5EF4-FFF2-40B4-BE49-F238E27FC236}">
                <a16:creationId xmlns:a16="http://schemas.microsoft.com/office/drawing/2014/main" id="{B8B33B0E-059F-6644-98C5-DE8C9639BA9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77C46AB-C257-8E4D-A410-452B86B5C0C3}"/>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322423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E2E0368-4186-0546-ADF2-2CE682C64AB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6C1B3B1-96BC-8841-98E3-A3B4EDFC3657}"/>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C37F792B-3766-1E42-99A6-93B46E9CE393}"/>
              </a:ext>
            </a:extLst>
          </p:cNvPr>
          <p:cNvSpPr>
            <a:spLocks noGrp="1"/>
          </p:cNvSpPr>
          <p:nvPr>
            <p:ph type="dt" sz="half" idx="10"/>
          </p:nvPr>
        </p:nvSpPr>
        <p:spPr/>
        <p:txBody>
          <a:bodyPr/>
          <a:lstStyle/>
          <a:p>
            <a:fld id="{01DF0973-01B6-460A-AACF-1D55A1B2D1D6}" type="datetime1">
              <a:rPr lang="es-CO" smtClean="0"/>
              <a:t>27/11/2023</a:t>
            </a:fld>
            <a:endParaRPr lang="es-CO"/>
          </a:p>
        </p:txBody>
      </p:sp>
      <p:sp>
        <p:nvSpPr>
          <p:cNvPr id="5" name="Marcador de pie de página 4">
            <a:extLst>
              <a:ext uri="{FF2B5EF4-FFF2-40B4-BE49-F238E27FC236}">
                <a16:creationId xmlns:a16="http://schemas.microsoft.com/office/drawing/2014/main" id="{9FF834DE-48FB-5A4E-8EE2-569EC15C73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377869-8C81-A249-9209-9F083CF313D0}"/>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5025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9F0130-E9E9-7A43-B9E8-574874BFC6C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4436CC5-69CF-BD48-9DA1-7C10D10B8B95}"/>
              </a:ext>
            </a:extLst>
          </p:cNvPr>
          <p:cNvSpPr>
            <a:spLocks noGrp="1"/>
          </p:cNvSpPr>
          <p:nvPr>
            <p:ph idx="1"/>
          </p:nvPr>
        </p:nvSpPr>
        <p:spPr/>
        <p:txBody>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7A013620-E7D2-9F47-9787-6F7EDD4F451C}"/>
              </a:ext>
            </a:extLst>
          </p:cNvPr>
          <p:cNvSpPr>
            <a:spLocks noGrp="1"/>
          </p:cNvSpPr>
          <p:nvPr>
            <p:ph type="dt" sz="half" idx="10"/>
          </p:nvPr>
        </p:nvSpPr>
        <p:spPr/>
        <p:txBody>
          <a:bodyPr/>
          <a:lstStyle/>
          <a:p>
            <a:fld id="{F6A086D7-A205-4A81-A4AE-5FD0336E4A2A}" type="datetime1">
              <a:rPr lang="es-CO" smtClean="0"/>
              <a:t>27/11/2023</a:t>
            </a:fld>
            <a:endParaRPr lang="es-CO"/>
          </a:p>
        </p:txBody>
      </p:sp>
      <p:sp>
        <p:nvSpPr>
          <p:cNvPr id="5" name="Marcador de pie de página 4">
            <a:extLst>
              <a:ext uri="{FF2B5EF4-FFF2-40B4-BE49-F238E27FC236}">
                <a16:creationId xmlns:a16="http://schemas.microsoft.com/office/drawing/2014/main" id="{285516F7-E8E4-AD44-A597-551EA740E5D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988D8D2-1DDF-E14B-AC88-23FE33618DF0}"/>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376766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8E3A5-9730-5B4E-B193-516E9F1991B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B130EEF-B6D3-9E46-A316-CB3427932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C9EC992C-EB2D-0B4F-82D2-C01ECEA2C012}"/>
              </a:ext>
            </a:extLst>
          </p:cNvPr>
          <p:cNvSpPr>
            <a:spLocks noGrp="1"/>
          </p:cNvSpPr>
          <p:nvPr>
            <p:ph type="dt" sz="half" idx="10"/>
          </p:nvPr>
        </p:nvSpPr>
        <p:spPr/>
        <p:txBody>
          <a:bodyPr/>
          <a:lstStyle/>
          <a:p>
            <a:fld id="{9BD6EFCA-70BC-4908-A635-4D495825DE9B}" type="datetime1">
              <a:rPr lang="es-CO" smtClean="0"/>
              <a:t>27/11/2023</a:t>
            </a:fld>
            <a:endParaRPr lang="es-CO"/>
          </a:p>
        </p:txBody>
      </p:sp>
      <p:sp>
        <p:nvSpPr>
          <p:cNvPr id="5" name="Marcador de pie de página 4">
            <a:extLst>
              <a:ext uri="{FF2B5EF4-FFF2-40B4-BE49-F238E27FC236}">
                <a16:creationId xmlns:a16="http://schemas.microsoft.com/office/drawing/2014/main" id="{861B858D-5224-6E4D-9224-7E8D6D1A7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BA37738-064B-394F-A852-C05C3414C5E8}"/>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371458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21FB1-C17A-E64F-97D4-45273E4494A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74158AD-A5FD-BE44-B8C4-B724E41C481C}"/>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01B52FD1-A848-F749-A9D8-E1D40026182E}"/>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47EAC3D8-EC90-9345-9AB1-92EE7B0DA04E}"/>
              </a:ext>
            </a:extLst>
          </p:cNvPr>
          <p:cNvSpPr>
            <a:spLocks noGrp="1"/>
          </p:cNvSpPr>
          <p:nvPr>
            <p:ph type="dt" sz="half" idx="10"/>
          </p:nvPr>
        </p:nvSpPr>
        <p:spPr/>
        <p:txBody>
          <a:bodyPr/>
          <a:lstStyle/>
          <a:p>
            <a:fld id="{D2A50CEC-E058-4E20-A6E1-4255C2470B67}" type="datetime1">
              <a:rPr lang="es-CO" smtClean="0"/>
              <a:t>27/11/2023</a:t>
            </a:fld>
            <a:endParaRPr lang="es-CO"/>
          </a:p>
        </p:txBody>
      </p:sp>
      <p:sp>
        <p:nvSpPr>
          <p:cNvPr id="6" name="Marcador de pie de página 5">
            <a:extLst>
              <a:ext uri="{FF2B5EF4-FFF2-40B4-BE49-F238E27FC236}">
                <a16:creationId xmlns:a16="http://schemas.microsoft.com/office/drawing/2014/main" id="{92CC5727-F6B8-F14A-8BF0-9751F20403C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663AD08-8254-F449-BC19-6570A1098203}"/>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180317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A5D4F-ED93-174E-9893-BD344DAF2EE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C1761C4-D4A2-704E-B399-1359C8D0A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5843769B-483B-E44D-AD03-6F4CD9B873A1}"/>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CO"/>
          </a:p>
        </p:txBody>
      </p:sp>
      <p:sp>
        <p:nvSpPr>
          <p:cNvPr id="5" name="Marcador de texto 4">
            <a:extLst>
              <a:ext uri="{FF2B5EF4-FFF2-40B4-BE49-F238E27FC236}">
                <a16:creationId xmlns:a16="http://schemas.microsoft.com/office/drawing/2014/main" id="{D06C24AD-41BA-454B-BE47-9347F7A7A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6" name="Marcador de contenido 5">
            <a:extLst>
              <a:ext uri="{FF2B5EF4-FFF2-40B4-BE49-F238E27FC236}">
                <a16:creationId xmlns:a16="http://schemas.microsoft.com/office/drawing/2014/main" id="{D75F7226-87BB-4644-A636-A7278C0D5024}"/>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CO"/>
          </a:p>
        </p:txBody>
      </p:sp>
      <p:sp>
        <p:nvSpPr>
          <p:cNvPr id="7" name="Marcador de fecha 6">
            <a:extLst>
              <a:ext uri="{FF2B5EF4-FFF2-40B4-BE49-F238E27FC236}">
                <a16:creationId xmlns:a16="http://schemas.microsoft.com/office/drawing/2014/main" id="{D47C8A7B-D456-8F48-9730-B407C038BD8C}"/>
              </a:ext>
            </a:extLst>
          </p:cNvPr>
          <p:cNvSpPr>
            <a:spLocks noGrp="1"/>
          </p:cNvSpPr>
          <p:nvPr>
            <p:ph type="dt" sz="half" idx="10"/>
          </p:nvPr>
        </p:nvSpPr>
        <p:spPr/>
        <p:txBody>
          <a:bodyPr/>
          <a:lstStyle/>
          <a:p>
            <a:fld id="{0A6898E3-2BCC-4EA5-A62E-C7F3B3397A4E}" type="datetime1">
              <a:rPr lang="es-CO" smtClean="0"/>
              <a:t>27/11/2023</a:t>
            </a:fld>
            <a:endParaRPr lang="es-CO"/>
          </a:p>
        </p:txBody>
      </p:sp>
      <p:sp>
        <p:nvSpPr>
          <p:cNvPr id="8" name="Marcador de pie de página 7">
            <a:extLst>
              <a:ext uri="{FF2B5EF4-FFF2-40B4-BE49-F238E27FC236}">
                <a16:creationId xmlns:a16="http://schemas.microsoft.com/office/drawing/2014/main" id="{DDBCA688-3EBD-774F-80A9-3BA3351E3F2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B1855CA-C85F-0C4C-9B23-124151705D45}"/>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122066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0F115-4F3E-D14C-B56C-4D97E5793B9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6FE8D9A-BFE8-B445-82F3-80D6E202DA32}"/>
              </a:ext>
            </a:extLst>
          </p:cNvPr>
          <p:cNvSpPr>
            <a:spLocks noGrp="1"/>
          </p:cNvSpPr>
          <p:nvPr>
            <p:ph type="dt" sz="half" idx="10"/>
          </p:nvPr>
        </p:nvSpPr>
        <p:spPr/>
        <p:txBody>
          <a:bodyPr/>
          <a:lstStyle/>
          <a:p>
            <a:fld id="{F23371D6-38DC-4DE6-93E1-289B15AE1A1A}" type="datetime1">
              <a:rPr lang="es-CO" smtClean="0"/>
              <a:t>27/11/2023</a:t>
            </a:fld>
            <a:endParaRPr lang="es-CO"/>
          </a:p>
        </p:txBody>
      </p:sp>
      <p:sp>
        <p:nvSpPr>
          <p:cNvPr id="4" name="Marcador de pie de página 3">
            <a:extLst>
              <a:ext uri="{FF2B5EF4-FFF2-40B4-BE49-F238E27FC236}">
                <a16:creationId xmlns:a16="http://schemas.microsoft.com/office/drawing/2014/main" id="{5E6664FF-8480-B84A-AEF6-30D8A9C4B63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38376DA6-8BA7-B549-A2E8-D86058427D6D}"/>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56934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19CD363-239E-E94D-9F4C-D9080B21DF75}"/>
              </a:ext>
            </a:extLst>
          </p:cNvPr>
          <p:cNvSpPr>
            <a:spLocks noGrp="1"/>
          </p:cNvSpPr>
          <p:nvPr>
            <p:ph type="dt" sz="half" idx="10"/>
          </p:nvPr>
        </p:nvSpPr>
        <p:spPr/>
        <p:txBody>
          <a:bodyPr/>
          <a:lstStyle/>
          <a:p>
            <a:fld id="{E874C4BF-A304-4321-BBE9-003DD04DE837}" type="datetime1">
              <a:rPr lang="es-CO" smtClean="0"/>
              <a:t>27/11/2023</a:t>
            </a:fld>
            <a:endParaRPr lang="es-CO"/>
          </a:p>
        </p:txBody>
      </p:sp>
      <p:sp>
        <p:nvSpPr>
          <p:cNvPr id="3" name="Marcador de pie de página 2">
            <a:extLst>
              <a:ext uri="{FF2B5EF4-FFF2-40B4-BE49-F238E27FC236}">
                <a16:creationId xmlns:a16="http://schemas.microsoft.com/office/drawing/2014/main" id="{9A018CAC-FF43-AB4D-B18A-E86AAE67D542}"/>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4526DC0-73B5-6E45-8FF6-47A1F5F561D0}"/>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65831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6DE8E6-C709-024A-B0DF-7A3361E47B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F8F1873-8317-C143-A959-BFB456926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CO"/>
          </a:p>
        </p:txBody>
      </p:sp>
      <p:sp>
        <p:nvSpPr>
          <p:cNvPr id="4" name="Marcador de texto 3">
            <a:extLst>
              <a:ext uri="{FF2B5EF4-FFF2-40B4-BE49-F238E27FC236}">
                <a16:creationId xmlns:a16="http://schemas.microsoft.com/office/drawing/2014/main" id="{5B0F2862-2713-6940-8C07-A8A214CDD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148FEE44-FBD6-2F4B-88F8-0679818ED227}"/>
              </a:ext>
            </a:extLst>
          </p:cNvPr>
          <p:cNvSpPr>
            <a:spLocks noGrp="1"/>
          </p:cNvSpPr>
          <p:nvPr>
            <p:ph type="dt" sz="half" idx="10"/>
          </p:nvPr>
        </p:nvSpPr>
        <p:spPr/>
        <p:txBody>
          <a:bodyPr/>
          <a:lstStyle/>
          <a:p>
            <a:fld id="{2960610F-F7C6-4935-A16B-500D3743F490}" type="datetime1">
              <a:rPr lang="es-CO" smtClean="0"/>
              <a:t>27/11/2023</a:t>
            </a:fld>
            <a:endParaRPr lang="es-CO"/>
          </a:p>
        </p:txBody>
      </p:sp>
      <p:sp>
        <p:nvSpPr>
          <p:cNvPr id="6" name="Marcador de pie de página 5">
            <a:extLst>
              <a:ext uri="{FF2B5EF4-FFF2-40B4-BE49-F238E27FC236}">
                <a16:creationId xmlns:a16="http://schemas.microsoft.com/office/drawing/2014/main" id="{28FCCC54-0B9F-AF42-BA81-4EA87C89DC8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F21D975-3A48-7640-BD53-6E84C3A7A73F}"/>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66814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924FCC-AEBB-554E-BD6B-1CBFEF27DA0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29D6EF2-9A93-CB4C-90C3-AAAA0C7A86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F36A4E5-66A6-8445-A80E-EA31F5FA0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220E4824-B8ED-4742-AAEB-186993F75C5A}"/>
              </a:ext>
            </a:extLst>
          </p:cNvPr>
          <p:cNvSpPr>
            <a:spLocks noGrp="1"/>
          </p:cNvSpPr>
          <p:nvPr>
            <p:ph type="dt" sz="half" idx="10"/>
          </p:nvPr>
        </p:nvSpPr>
        <p:spPr/>
        <p:txBody>
          <a:bodyPr/>
          <a:lstStyle/>
          <a:p>
            <a:fld id="{FDB8D984-8FB0-4AB2-B578-938135FE9A33}" type="datetime1">
              <a:rPr lang="es-CO" smtClean="0"/>
              <a:t>27/11/2023</a:t>
            </a:fld>
            <a:endParaRPr lang="es-CO"/>
          </a:p>
        </p:txBody>
      </p:sp>
      <p:sp>
        <p:nvSpPr>
          <p:cNvPr id="6" name="Marcador de pie de página 5">
            <a:extLst>
              <a:ext uri="{FF2B5EF4-FFF2-40B4-BE49-F238E27FC236}">
                <a16:creationId xmlns:a16="http://schemas.microsoft.com/office/drawing/2014/main" id="{244767B9-341D-1047-92AE-84C7E553217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BE9E9EE-E28D-4F4E-A904-36AD5762AB1C}"/>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171462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F12BF2F-ABE7-884D-B8E4-CBCCDAA5F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CA8A5B8-0A70-8341-9209-217639CF70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D51930D6-BC98-674A-8A2A-7EA49C3288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44CB-AD25-4C4F-B663-327BD5AF1876}" type="datetime1">
              <a:rPr lang="es-CO" smtClean="0"/>
              <a:t>27/11/2023</a:t>
            </a:fld>
            <a:endParaRPr lang="es-CO"/>
          </a:p>
        </p:txBody>
      </p:sp>
      <p:sp>
        <p:nvSpPr>
          <p:cNvPr id="5" name="Marcador de pie de página 4">
            <a:extLst>
              <a:ext uri="{FF2B5EF4-FFF2-40B4-BE49-F238E27FC236}">
                <a16:creationId xmlns:a16="http://schemas.microsoft.com/office/drawing/2014/main" id="{45EE38E1-7B1B-6143-B845-74667D73E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3921910-3D46-5349-BB72-BE8DF3872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F019C-84B2-3041-8D34-A6062995199A}" type="slidenum">
              <a:rPr lang="es-CO" smtClean="0"/>
              <a:t>‹Nº›</a:t>
            </a:fld>
            <a:endParaRPr lang="es-CO"/>
          </a:p>
        </p:txBody>
      </p:sp>
    </p:spTree>
    <p:extLst>
      <p:ext uri="{BB962C8B-B14F-4D97-AF65-F5344CB8AC3E}">
        <p14:creationId xmlns:p14="http://schemas.microsoft.com/office/powerpoint/2010/main" val="231963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hdl.handle.net/10251/174255" TargetMode="External"/><Relationship Id="rId2" Type="http://schemas.openxmlformats.org/officeDocument/2006/relationships/hyperlink" Target="http://bibdigital.epn.edu.ec/handle/15000/10337" TargetMode="External"/><Relationship Id="rId1" Type="http://schemas.openxmlformats.org/officeDocument/2006/relationships/slideLayout" Target="../slideLayouts/slideLayout1.xml"/><Relationship Id="rId4" Type="http://schemas.openxmlformats.org/officeDocument/2006/relationships/hyperlink" Target="https://riunet.upv.es/handle/10251/17425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Título">
            <a:extLst>
              <a:ext uri="{FF2B5EF4-FFF2-40B4-BE49-F238E27FC236}">
                <a16:creationId xmlns:a16="http://schemas.microsoft.com/office/drawing/2014/main" id="{3E90F4CF-E077-C34F-BC83-AA5B5E7F4F0E}"/>
              </a:ext>
            </a:extLst>
          </p:cNvPr>
          <p:cNvSpPr>
            <a:spLocks noGrp="1"/>
          </p:cNvSpPr>
          <p:nvPr>
            <p:ph type="ctrTitle"/>
          </p:nvPr>
        </p:nvSpPr>
        <p:spPr>
          <a:xfrm>
            <a:off x="194217" y="4093281"/>
            <a:ext cx="6774366" cy="1683073"/>
          </a:xfrm>
        </p:spPr>
        <p:txBody>
          <a:bodyPr>
            <a:noAutofit/>
          </a:bodyPr>
          <a:lstStyle/>
          <a:p>
            <a:r>
              <a:rPr lang="es-ES" sz="3600" b="1"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SISTEMA DE ORGANIZACIÓN PARA EL SOPORTE DE LOS RESTAURANTES EN CARTAGENA</a:t>
            </a:r>
            <a:endParaRPr lang="es-CO" sz="36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4 Subtítulo">
            <a:extLst>
              <a:ext uri="{FF2B5EF4-FFF2-40B4-BE49-F238E27FC236}">
                <a16:creationId xmlns:a16="http://schemas.microsoft.com/office/drawing/2014/main" id="{2D199B20-7126-4642-AF2A-60506ECA2425}"/>
              </a:ext>
            </a:extLst>
          </p:cNvPr>
          <p:cNvSpPr>
            <a:spLocks noGrp="1"/>
          </p:cNvSpPr>
          <p:nvPr>
            <p:ph type="subTitle" idx="1"/>
          </p:nvPr>
        </p:nvSpPr>
        <p:spPr>
          <a:xfrm>
            <a:off x="1418414" y="5915997"/>
            <a:ext cx="4325973" cy="942003"/>
          </a:xfrm>
        </p:spPr>
        <p:txBody>
          <a:bodyPr>
            <a:normAutofit/>
          </a:bodyPr>
          <a:lstStyle/>
          <a:p>
            <a:pPr algn="just">
              <a:lnSpc>
                <a:spcPct val="100000"/>
              </a:lnSpc>
            </a:pPr>
            <a:r>
              <a:rPr lang="es-ES" sz="2000" b="1" i="0" dirty="0">
                <a:effectLst/>
                <a:latin typeface="Times New Roman "/>
              </a:rPr>
              <a:t>Tecnología en Desarrollo de Software</a:t>
            </a:r>
          </a:p>
          <a:p>
            <a:pPr>
              <a:lnSpc>
                <a:spcPct val="100000"/>
              </a:lnSpc>
            </a:pPr>
            <a:r>
              <a:rPr lang="es-MX" sz="2000" b="1" dirty="0">
                <a:latin typeface="Times New Roman "/>
              </a:rPr>
              <a:t>2° Semestre </a:t>
            </a:r>
            <a:endParaRPr lang="es-CO" sz="2000" b="1" dirty="0">
              <a:latin typeface="Times New Roman "/>
            </a:endParaRPr>
          </a:p>
        </p:txBody>
      </p:sp>
      <p:sp>
        <p:nvSpPr>
          <p:cNvPr id="3" name="Marcador de número de diapositiva 2">
            <a:extLst>
              <a:ext uri="{FF2B5EF4-FFF2-40B4-BE49-F238E27FC236}">
                <a16:creationId xmlns:a16="http://schemas.microsoft.com/office/drawing/2014/main" id="{45D988F0-337F-AEB0-6719-9F2D98F72EBC}"/>
              </a:ext>
            </a:extLst>
          </p:cNvPr>
          <p:cNvSpPr>
            <a:spLocks noGrp="1"/>
          </p:cNvSpPr>
          <p:nvPr>
            <p:ph type="sldNum" sz="quarter" idx="12"/>
          </p:nvPr>
        </p:nvSpPr>
        <p:spPr/>
        <p:txBody>
          <a:bodyPr/>
          <a:lstStyle/>
          <a:p>
            <a:fld id="{F51F019C-84B2-3041-8D34-A6062995199A}" type="slidenum">
              <a:rPr lang="es-CO" smtClean="0"/>
              <a:t>1</a:t>
            </a:fld>
            <a:endParaRPr lang="es-CO"/>
          </a:p>
        </p:txBody>
      </p:sp>
    </p:spTree>
    <p:extLst>
      <p:ext uri="{BB962C8B-B14F-4D97-AF65-F5344CB8AC3E}">
        <p14:creationId xmlns:p14="http://schemas.microsoft.com/office/powerpoint/2010/main" val="23359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9E67CCA-3081-9CF4-B72C-EF591D5D09A3}"/>
              </a:ext>
            </a:extLst>
          </p:cNvPr>
          <p:cNvSpPr>
            <a:spLocks noGrp="1"/>
          </p:cNvSpPr>
          <p:nvPr>
            <p:ph type="sldNum" sz="quarter" idx="12"/>
          </p:nvPr>
        </p:nvSpPr>
        <p:spPr/>
        <p:txBody>
          <a:bodyPr/>
          <a:lstStyle/>
          <a:p>
            <a:fld id="{F51F019C-84B2-3041-8D34-A6062995199A}" type="slidenum">
              <a:rPr lang="es-CO" smtClean="0"/>
              <a:t>10</a:t>
            </a:fld>
            <a:endParaRPr lang="es-CO"/>
          </a:p>
        </p:txBody>
      </p:sp>
    </p:spTree>
    <p:extLst>
      <p:ext uri="{BB962C8B-B14F-4D97-AF65-F5344CB8AC3E}">
        <p14:creationId xmlns:p14="http://schemas.microsoft.com/office/powerpoint/2010/main" val="362809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Título">
            <a:extLst>
              <a:ext uri="{FF2B5EF4-FFF2-40B4-BE49-F238E27FC236}">
                <a16:creationId xmlns:a16="http://schemas.microsoft.com/office/drawing/2014/main" id="{3E90F4CF-E077-C34F-BC83-AA5B5E7F4F0E}"/>
              </a:ext>
            </a:extLst>
          </p:cNvPr>
          <p:cNvSpPr>
            <a:spLocks noGrp="1"/>
          </p:cNvSpPr>
          <p:nvPr>
            <p:ph type="ctrTitle"/>
          </p:nvPr>
        </p:nvSpPr>
        <p:spPr>
          <a:xfrm>
            <a:off x="2510052" y="167575"/>
            <a:ext cx="3585948" cy="849723"/>
          </a:xfrm>
        </p:spPr>
        <p:txBody>
          <a:bodyPr>
            <a:normAutofit/>
          </a:bodyPr>
          <a:lstStyle/>
          <a:p>
            <a:pPr algn="l"/>
            <a:r>
              <a:rPr lang="es-MX" sz="4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Integrantes</a:t>
            </a:r>
            <a:endParaRPr lang="es-CO" sz="4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4 Subtítulo">
            <a:extLst>
              <a:ext uri="{FF2B5EF4-FFF2-40B4-BE49-F238E27FC236}">
                <a16:creationId xmlns:a16="http://schemas.microsoft.com/office/drawing/2014/main" id="{58283429-B654-47B0-9704-48E2251CC4B1}"/>
              </a:ext>
            </a:extLst>
          </p:cNvPr>
          <p:cNvSpPr txBox="1">
            <a:spLocks/>
          </p:cNvSpPr>
          <p:nvPr/>
        </p:nvSpPr>
        <p:spPr>
          <a:xfrm>
            <a:off x="414308" y="4340529"/>
            <a:ext cx="6776599" cy="877552"/>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MX" sz="2500" b="1" dirty="0">
              <a:solidFill>
                <a:schemeClr val="tx1">
                  <a:lumMod val="50000"/>
                  <a:lumOff val="50000"/>
                </a:schemeClr>
              </a:solidFill>
              <a:latin typeface="Times New Roman "/>
            </a:endParaRPr>
          </a:p>
          <a:p>
            <a:r>
              <a:rPr lang="es-ES" sz="8000" b="1" i="0" dirty="0">
                <a:effectLst/>
                <a:latin typeface="Tahoma" panose="020B0604030504040204" pitchFamily="34" charset="0"/>
                <a:ea typeface="Tahoma" panose="020B0604030504040204" pitchFamily="34" charset="0"/>
                <a:cs typeface="Tahoma" panose="020B0604030504040204" pitchFamily="34" charset="0"/>
              </a:rPr>
              <a:t>TECNOLOGÍA  EN DESARROLLO DE SOFTWARE</a:t>
            </a:r>
          </a:p>
          <a:p>
            <a:r>
              <a:rPr lang="es-MX" sz="8000" b="1" dirty="0">
                <a:latin typeface="Tahoma" panose="020B0604030504040204" pitchFamily="34" charset="0"/>
                <a:ea typeface="Tahoma" panose="020B0604030504040204" pitchFamily="34" charset="0"/>
                <a:cs typeface="Tahoma" panose="020B0604030504040204" pitchFamily="34" charset="0"/>
              </a:rPr>
              <a:t>2° SEMESTRE </a:t>
            </a:r>
            <a:endParaRPr lang="es-CO" sz="8000" b="1" dirty="0">
              <a:latin typeface="Tahoma" panose="020B0604030504040204" pitchFamily="34" charset="0"/>
              <a:ea typeface="Tahoma" panose="020B0604030504040204" pitchFamily="34" charset="0"/>
              <a:cs typeface="Tahoma" panose="020B0604030504040204" pitchFamily="34" charset="0"/>
            </a:endParaRPr>
          </a:p>
        </p:txBody>
      </p:sp>
      <p:sp>
        <p:nvSpPr>
          <p:cNvPr id="3" name="Marcador de número de diapositiva 2">
            <a:extLst>
              <a:ext uri="{FF2B5EF4-FFF2-40B4-BE49-F238E27FC236}">
                <a16:creationId xmlns:a16="http://schemas.microsoft.com/office/drawing/2014/main" id="{BF82C802-E358-152C-B1D7-F3233F400F3B}"/>
              </a:ext>
            </a:extLst>
          </p:cNvPr>
          <p:cNvSpPr>
            <a:spLocks noGrp="1"/>
          </p:cNvSpPr>
          <p:nvPr>
            <p:ph type="sldNum" sz="quarter" idx="12"/>
          </p:nvPr>
        </p:nvSpPr>
        <p:spPr/>
        <p:txBody>
          <a:bodyPr/>
          <a:lstStyle/>
          <a:p>
            <a:fld id="{F51F019C-84B2-3041-8D34-A6062995199A}" type="slidenum">
              <a:rPr lang="es-CO" smtClean="0"/>
              <a:t>2</a:t>
            </a:fld>
            <a:endParaRPr lang="es-CO"/>
          </a:p>
        </p:txBody>
      </p:sp>
      <p:sp>
        <p:nvSpPr>
          <p:cNvPr id="7" name="Rectángulo 6">
            <a:extLst>
              <a:ext uri="{FF2B5EF4-FFF2-40B4-BE49-F238E27FC236}">
                <a16:creationId xmlns:a16="http://schemas.microsoft.com/office/drawing/2014/main" id="{EAC06324-C396-C748-DDB1-FFF94E301E0E}"/>
              </a:ext>
            </a:extLst>
          </p:cNvPr>
          <p:cNvSpPr/>
          <p:nvPr/>
        </p:nvSpPr>
        <p:spPr>
          <a:xfrm>
            <a:off x="4184744" y="1381432"/>
            <a:ext cx="2552131" cy="1132764"/>
          </a:xfrm>
          <a:prstGeom prst="rect">
            <a:avLst/>
          </a:prstGeom>
          <a:solidFill>
            <a:srgbClr val="A0214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800" b="1" dirty="0">
                <a:solidFill>
                  <a:schemeClr val="bg1"/>
                </a:solidFill>
                <a:latin typeface="Tahoma" panose="020B0604030504040204" pitchFamily="34" charset="0"/>
                <a:ea typeface="Tahoma" panose="020B0604030504040204" pitchFamily="34" charset="0"/>
                <a:cs typeface="Tahoma" panose="020B0604030504040204" pitchFamily="34" charset="0"/>
              </a:rPr>
              <a:t>Elian Andrés Valencia del Rio </a:t>
            </a:r>
          </a:p>
        </p:txBody>
      </p:sp>
      <p:sp>
        <p:nvSpPr>
          <p:cNvPr id="8" name="Rectángulo 7">
            <a:extLst>
              <a:ext uri="{FF2B5EF4-FFF2-40B4-BE49-F238E27FC236}">
                <a16:creationId xmlns:a16="http://schemas.microsoft.com/office/drawing/2014/main" id="{D80F0BB2-146D-8A34-3372-3BFEB2A10D39}"/>
              </a:ext>
            </a:extLst>
          </p:cNvPr>
          <p:cNvSpPr/>
          <p:nvPr/>
        </p:nvSpPr>
        <p:spPr>
          <a:xfrm>
            <a:off x="1233985" y="1381432"/>
            <a:ext cx="2552131" cy="1132764"/>
          </a:xfrm>
          <a:prstGeom prst="rect">
            <a:avLst/>
          </a:prstGeom>
          <a:solidFill>
            <a:srgbClr val="20A9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Obed Harbey Sanjuan Rejos </a:t>
            </a:r>
          </a:p>
        </p:txBody>
      </p:sp>
      <p:sp>
        <p:nvSpPr>
          <p:cNvPr id="9" name="Rectángulo 8">
            <a:extLst>
              <a:ext uri="{FF2B5EF4-FFF2-40B4-BE49-F238E27FC236}">
                <a16:creationId xmlns:a16="http://schemas.microsoft.com/office/drawing/2014/main" id="{4D5B11DB-30D0-E609-BEB8-D326C3BF3F40}"/>
              </a:ext>
            </a:extLst>
          </p:cNvPr>
          <p:cNvSpPr/>
          <p:nvPr/>
        </p:nvSpPr>
        <p:spPr>
          <a:xfrm>
            <a:off x="4184745" y="3036359"/>
            <a:ext cx="2552131" cy="1132764"/>
          </a:xfrm>
          <a:prstGeom prst="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8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Harley José Salas Cassiani </a:t>
            </a:r>
          </a:p>
        </p:txBody>
      </p:sp>
      <p:sp>
        <p:nvSpPr>
          <p:cNvPr id="10" name="Rectángulo 9">
            <a:extLst>
              <a:ext uri="{FF2B5EF4-FFF2-40B4-BE49-F238E27FC236}">
                <a16:creationId xmlns:a16="http://schemas.microsoft.com/office/drawing/2014/main" id="{4CDCDF26-432C-14CB-4465-C0228535C10E}"/>
              </a:ext>
            </a:extLst>
          </p:cNvPr>
          <p:cNvSpPr/>
          <p:nvPr/>
        </p:nvSpPr>
        <p:spPr>
          <a:xfrm>
            <a:off x="1233986" y="3036359"/>
            <a:ext cx="2552131" cy="1132764"/>
          </a:xfrm>
          <a:prstGeom prst="rect">
            <a:avLst/>
          </a:prstGeom>
          <a:solidFill>
            <a:srgbClr val="1475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800" b="1" dirty="0">
                <a:latin typeface="Tahoma" panose="020B0604030504040204" pitchFamily="34" charset="0"/>
                <a:ea typeface="Tahoma" panose="020B0604030504040204" pitchFamily="34" charset="0"/>
                <a:cs typeface="Tahoma" panose="020B0604030504040204" pitchFamily="34" charset="0"/>
              </a:rPr>
              <a:t>Haider David Sabalza Ruiz</a:t>
            </a:r>
          </a:p>
        </p:txBody>
      </p:sp>
    </p:spTree>
    <p:extLst>
      <p:ext uri="{BB962C8B-B14F-4D97-AF65-F5344CB8AC3E}">
        <p14:creationId xmlns:p14="http://schemas.microsoft.com/office/powerpoint/2010/main" val="248227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2D94C021-E28E-3723-60BC-7EB8A0F48685}"/>
              </a:ext>
            </a:extLst>
          </p:cNvPr>
          <p:cNvSpPr>
            <a:spLocks noGrp="1"/>
          </p:cNvSpPr>
          <p:nvPr>
            <p:ph type="sldNum" sz="quarter" idx="12"/>
          </p:nvPr>
        </p:nvSpPr>
        <p:spPr/>
        <p:txBody>
          <a:bodyPr/>
          <a:lstStyle/>
          <a:p>
            <a:fld id="{F51F019C-84B2-3041-8D34-A6062995199A}" type="slidenum">
              <a:rPr lang="es-CO" smtClean="0"/>
              <a:t>3</a:t>
            </a:fld>
            <a:endParaRPr lang="es-CO"/>
          </a:p>
        </p:txBody>
      </p:sp>
      <p:sp>
        <p:nvSpPr>
          <p:cNvPr id="3" name="Título 1">
            <a:extLst>
              <a:ext uri="{FF2B5EF4-FFF2-40B4-BE49-F238E27FC236}">
                <a16:creationId xmlns:a16="http://schemas.microsoft.com/office/drawing/2014/main" id="{87A2A85A-396F-E181-E156-5B33C2649F23}"/>
              </a:ext>
            </a:extLst>
          </p:cNvPr>
          <p:cNvSpPr txBox="1">
            <a:spLocks/>
          </p:cNvSpPr>
          <p:nvPr/>
        </p:nvSpPr>
        <p:spPr>
          <a:xfrm>
            <a:off x="1542197" y="425769"/>
            <a:ext cx="10208525" cy="49206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Descripción y formulación del problema</a:t>
            </a:r>
            <a:endParaRPr lang="es-CO" sz="32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4" name="Imagen 3">
            <a:extLst>
              <a:ext uri="{FF2B5EF4-FFF2-40B4-BE49-F238E27FC236}">
                <a16:creationId xmlns:a16="http://schemas.microsoft.com/office/drawing/2014/main" id="{8E0E60CB-7AA0-CBA1-858D-B3822C856C32}"/>
              </a:ext>
            </a:extLst>
          </p:cNvPr>
          <p:cNvPicPr>
            <a:picLocks noChangeAspect="1"/>
          </p:cNvPicPr>
          <p:nvPr/>
        </p:nvPicPr>
        <p:blipFill>
          <a:blip r:embed="rId2"/>
          <a:stretch>
            <a:fillRect/>
          </a:stretch>
        </p:blipFill>
        <p:spPr>
          <a:xfrm>
            <a:off x="313379" y="1265706"/>
            <a:ext cx="6694838" cy="5066477"/>
          </a:xfrm>
          <a:prstGeom prst="rect">
            <a:avLst/>
          </a:prstGeom>
        </p:spPr>
      </p:pic>
      <p:sp>
        <p:nvSpPr>
          <p:cNvPr id="5" name="CuadroTexto 4">
            <a:extLst>
              <a:ext uri="{FF2B5EF4-FFF2-40B4-BE49-F238E27FC236}">
                <a16:creationId xmlns:a16="http://schemas.microsoft.com/office/drawing/2014/main" id="{42D251AF-3F36-856E-5A91-7EFC69907F76}"/>
              </a:ext>
            </a:extLst>
          </p:cNvPr>
          <p:cNvSpPr txBox="1"/>
          <p:nvPr/>
        </p:nvSpPr>
        <p:spPr>
          <a:xfrm>
            <a:off x="2688520" y="6353778"/>
            <a:ext cx="2115493" cy="261610"/>
          </a:xfrm>
          <a:prstGeom prst="rect">
            <a:avLst/>
          </a:prstGeom>
          <a:noFill/>
        </p:spPr>
        <p:txBody>
          <a:bodyPr wrap="square" rtlCol="0">
            <a:spAutoFit/>
          </a:bodyPr>
          <a:lstStyle/>
          <a:p>
            <a:r>
              <a:rPr lang="es-CO" sz="1100" i="1" dirty="0">
                <a:solidFill>
                  <a:schemeClr val="tx2"/>
                </a:solidFill>
                <a:latin typeface="Tahoma" panose="020B0604030504040204" pitchFamily="34" charset="0"/>
                <a:ea typeface="Tahoma" panose="020B0604030504040204" pitchFamily="34" charset="0"/>
                <a:cs typeface="Tahoma" panose="020B0604030504040204" pitchFamily="34" charset="0"/>
              </a:rPr>
              <a:t>Figura 1: árbol de problema</a:t>
            </a:r>
          </a:p>
        </p:txBody>
      </p:sp>
      <p:sp>
        <p:nvSpPr>
          <p:cNvPr id="7" name="Rectángulo 6">
            <a:extLst>
              <a:ext uri="{FF2B5EF4-FFF2-40B4-BE49-F238E27FC236}">
                <a16:creationId xmlns:a16="http://schemas.microsoft.com/office/drawing/2014/main" id="{17F7A98D-ECE9-3D83-6609-891767008F5E}"/>
              </a:ext>
            </a:extLst>
          </p:cNvPr>
          <p:cNvSpPr/>
          <p:nvPr/>
        </p:nvSpPr>
        <p:spPr>
          <a:xfrm>
            <a:off x="7232482" y="4612943"/>
            <a:ext cx="2210937" cy="1719240"/>
          </a:xfrm>
          <a:prstGeom prst="rect">
            <a:avLst/>
          </a:prstGeom>
          <a:solidFill>
            <a:srgbClr val="A0214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Almacenar los datos de los ingresos y de los egresos en la nube</a:t>
            </a:r>
            <a:endParaRPr lang="es-CO" dirty="0">
              <a:latin typeface="Tahoma" panose="020B0604030504040204" pitchFamily="34" charset="0"/>
              <a:ea typeface="Tahoma" panose="020B0604030504040204" pitchFamily="34" charset="0"/>
              <a:cs typeface="Tahoma" panose="020B0604030504040204" pitchFamily="34" charset="0"/>
            </a:endParaRPr>
          </a:p>
        </p:txBody>
      </p:sp>
      <p:sp>
        <p:nvSpPr>
          <p:cNvPr id="8" name="Rectángulo 7">
            <a:extLst>
              <a:ext uri="{FF2B5EF4-FFF2-40B4-BE49-F238E27FC236}">
                <a16:creationId xmlns:a16="http://schemas.microsoft.com/office/drawing/2014/main" id="{63EA29D6-3DD8-6234-37DA-B3F1455EBDF8}"/>
              </a:ext>
            </a:extLst>
          </p:cNvPr>
          <p:cNvSpPr/>
          <p:nvPr/>
        </p:nvSpPr>
        <p:spPr>
          <a:xfrm>
            <a:off x="9667684" y="4612943"/>
            <a:ext cx="2210937" cy="1719240"/>
          </a:xfrm>
          <a:prstGeom prst="rect">
            <a:avLst/>
          </a:prstGeom>
          <a:solidFill>
            <a:srgbClr val="1475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s-ES"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Realizar un listado de los alimentos disponibles y en buen estado, etc.</a:t>
            </a:r>
            <a:endParaRPr lang="es-ES" dirty="0">
              <a:effectLst/>
              <a:latin typeface="Tahoma" panose="020B0604030504040204" pitchFamily="34" charset="0"/>
              <a:ea typeface="Tahoma" panose="020B0604030504040204" pitchFamily="34" charset="0"/>
              <a:cs typeface="Tahoma" panose="020B0604030504040204" pitchFamily="34" charset="0"/>
            </a:endParaRPr>
          </a:p>
        </p:txBody>
      </p:sp>
      <p:sp>
        <p:nvSpPr>
          <p:cNvPr id="9" name="CuadroTexto 8">
            <a:extLst>
              <a:ext uri="{FF2B5EF4-FFF2-40B4-BE49-F238E27FC236}">
                <a16:creationId xmlns:a16="http://schemas.microsoft.com/office/drawing/2014/main" id="{E9EB7EC7-7C98-E30A-24B1-EB0C296C824B}"/>
              </a:ext>
            </a:extLst>
          </p:cNvPr>
          <p:cNvSpPr txBox="1"/>
          <p:nvPr/>
        </p:nvSpPr>
        <p:spPr>
          <a:xfrm>
            <a:off x="7184299" y="1189541"/>
            <a:ext cx="4518240" cy="1200329"/>
          </a:xfrm>
          <a:prstGeom prst="rect">
            <a:avLst/>
          </a:prstGeom>
          <a:noFill/>
        </p:spPr>
        <p:txBody>
          <a:bodyPr wrap="square" rtlCol="0">
            <a:spAutoFit/>
          </a:bodyPr>
          <a:lstStyle/>
          <a:p>
            <a:pPr algn="just" rtl="0">
              <a:spcBef>
                <a:spcPts val="0"/>
              </a:spcBef>
              <a:spcAft>
                <a:spcPts val="0"/>
              </a:spcAft>
            </a:pPr>
            <a:r>
              <a:rPr lang="es-E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Ubicación: </a:t>
            </a:r>
            <a:r>
              <a:rPr lang="es-ES"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La problemática ocurre en los restaurantes de Cartagena en los cuales  están involucrados los clientes, los meseros y el administrador.</a:t>
            </a:r>
          </a:p>
        </p:txBody>
      </p:sp>
      <p:sp>
        <p:nvSpPr>
          <p:cNvPr id="11" name="CuadroTexto 10">
            <a:extLst>
              <a:ext uri="{FF2B5EF4-FFF2-40B4-BE49-F238E27FC236}">
                <a16:creationId xmlns:a16="http://schemas.microsoft.com/office/drawing/2014/main" id="{CBB5F3E4-380A-FE66-B827-0E340943CE7C}"/>
              </a:ext>
            </a:extLst>
          </p:cNvPr>
          <p:cNvSpPr txBox="1"/>
          <p:nvPr/>
        </p:nvSpPr>
        <p:spPr>
          <a:xfrm>
            <a:off x="7232482" y="3014450"/>
            <a:ext cx="4518240" cy="830997"/>
          </a:xfrm>
          <a:prstGeom prst="rect">
            <a:avLst/>
          </a:prstGeom>
          <a:solidFill>
            <a:schemeClr val="bg1"/>
          </a:solidFill>
          <a:ln>
            <a:noFill/>
          </a:ln>
        </p:spPr>
        <p:txBody>
          <a:bodyPr wrap="square">
            <a:spAutoFit/>
          </a:bodyPr>
          <a:lstStyle/>
          <a:p>
            <a:pPr algn="just" rtl="0">
              <a:spcBef>
                <a:spcPts val="0"/>
              </a:spcBef>
              <a:spcAft>
                <a:spcPts val="0"/>
              </a:spcAft>
            </a:pPr>
            <a:r>
              <a:rPr lang="es-ES" sz="160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Ausencia de un sistema para </a:t>
            </a:r>
            <a:r>
              <a:rPr lang="es-ES" sz="1600" dirty="0">
                <a:solidFill>
                  <a:srgbClr val="000000"/>
                </a:solidFill>
                <a:latin typeface="Tahoma" panose="020B0604030504040204" pitchFamily="34" charset="0"/>
                <a:ea typeface="Tahoma" panose="020B0604030504040204" pitchFamily="34" charset="0"/>
                <a:cs typeface="Tahoma" panose="020B0604030504040204" pitchFamily="34" charset="0"/>
              </a:rPr>
              <a:t>que los restaurantes de la ciudad puedan </a:t>
            </a:r>
            <a:r>
              <a:rPr lang="es-ES" sz="160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funcionar de forma correcta.</a:t>
            </a:r>
            <a:endParaRPr lang="es-ES" sz="1600" dirty="0">
              <a:effectLst/>
              <a:latin typeface="Tahoma" panose="020B0604030504040204" pitchFamily="34" charset="0"/>
              <a:ea typeface="Tahoma" panose="020B0604030504040204" pitchFamily="34" charset="0"/>
              <a:cs typeface="Tahoma" panose="020B0604030504040204" pitchFamily="34" charset="0"/>
            </a:endParaRPr>
          </a:p>
        </p:txBody>
      </p:sp>
      <p:sp>
        <p:nvSpPr>
          <p:cNvPr id="12" name="CuadroTexto 11">
            <a:extLst>
              <a:ext uri="{FF2B5EF4-FFF2-40B4-BE49-F238E27FC236}">
                <a16:creationId xmlns:a16="http://schemas.microsoft.com/office/drawing/2014/main" id="{6807ADFB-8AFD-61AC-49E1-93830290FE7D}"/>
              </a:ext>
            </a:extLst>
          </p:cNvPr>
          <p:cNvSpPr txBox="1"/>
          <p:nvPr/>
        </p:nvSpPr>
        <p:spPr>
          <a:xfrm>
            <a:off x="8459902" y="4077155"/>
            <a:ext cx="1967033" cy="307777"/>
          </a:xfrm>
          <a:prstGeom prst="rect">
            <a:avLst/>
          </a:prstGeom>
          <a:noFill/>
        </p:spPr>
        <p:txBody>
          <a:bodyPr wrap="square" rtlCol="0">
            <a:spAutoFit/>
          </a:bodyPr>
          <a:lstStyle/>
          <a:p>
            <a:r>
              <a:rPr lang="es-CO" sz="1400" dirty="0">
                <a:latin typeface="Tahoma" panose="020B0604030504040204" pitchFamily="34" charset="0"/>
                <a:ea typeface="Tahoma" panose="020B0604030504040204" pitchFamily="34" charset="0"/>
                <a:cs typeface="Tahoma" panose="020B0604030504040204" pitchFamily="34" charset="0"/>
              </a:rPr>
              <a:t>Soluciones planteadas </a:t>
            </a:r>
          </a:p>
        </p:txBody>
      </p:sp>
      <p:sp>
        <p:nvSpPr>
          <p:cNvPr id="13" name="Flecha: hacia abajo 12">
            <a:extLst>
              <a:ext uri="{FF2B5EF4-FFF2-40B4-BE49-F238E27FC236}">
                <a16:creationId xmlns:a16="http://schemas.microsoft.com/office/drawing/2014/main" id="{05797805-2E16-F3B7-D893-E7C60711E5B8}"/>
              </a:ext>
            </a:extLst>
          </p:cNvPr>
          <p:cNvSpPr/>
          <p:nvPr/>
        </p:nvSpPr>
        <p:spPr>
          <a:xfrm>
            <a:off x="9095310" y="2461420"/>
            <a:ext cx="572374" cy="43089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cxnSp>
        <p:nvCxnSpPr>
          <p:cNvPr id="15" name="Conector: angular 14">
            <a:extLst>
              <a:ext uri="{FF2B5EF4-FFF2-40B4-BE49-F238E27FC236}">
                <a16:creationId xmlns:a16="http://schemas.microsoft.com/office/drawing/2014/main" id="{8F000868-D9A0-FA7D-4522-1E4A6FC32DCE}"/>
              </a:ext>
            </a:extLst>
          </p:cNvPr>
          <p:cNvCxnSpPr>
            <a:cxnSpLocks/>
            <a:stCxn id="12" idx="1"/>
          </p:cNvCxnSpPr>
          <p:nvPr/>
        </p:nvCxnSpPr>
        <p:spPr>
          <a:xfrm rot="10800000" flipV="1">
            <a:off x="8188702" y="4231044"/>
            <a:ext cx="271200" cy="401340"/>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24" name="Conector: angular 23">
            <a:extLst>
              <a:ext uri="{FF2B5EF4-FFF2-40B4-BE49-F238E27FC236}">
                <a16:creationId xmlns:a16="http://schemas.microsoft.com/office/drawing/2014/main" id="{E524A028-BCCE-047E-927E-280AEF31865F}"/>
              </a:ext>
            </a:extLst>
          </p:cNvPr>
          <p:cNvCxnSpPr>
            <a:cxnSpLocks/>
            <a:stCxn id="12" idx="3"/>
          </p:cNvCxnSpPr>
          <p:nvPr/>
        </p:nvCxnSpPr>
        <p:spPr>
          <a:xfrm>
            <a:off x="10426935" y="4231044"/>
            <a:ext cx="290794" cy="381899"/>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224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ítulo 2">
            <a:extLst>
              <a:ext uri="{FF2B5EF4-FFF2-40B4-BE49-F238E27FC236}">
                <a16:creationId xmlns:a16="http://schemas.microsoft.com/office/drawing/2014/main" id="{6DA374C2-F31D-D946-9D54-82E2E7D6B02B}"/>
              </a:ext>
            </a:extLst>
          </p:cNvPr>
          <p:cNvSpPr>
            <a:spLocks noGrp="1"/>
          </p:cNvSpPr>
          <p:nvPr>
            <p:ph type="subTitle" idx="1"/>
          </p:nvPr>
        </p:nvSpPr>
        <p:spPr>
          <a:xfrm>
            <a:off x="929313" y="1575585"/>
            <a:ext cx="10437018" cy="1169633"/>
          </a:xfrm>
        </p:spPr>
        <p:txBody>
          <a:bodyPr>
            <a:normAutofit lnSpcReduction="10000"/>
          </a:bodyPr>
          <a:lstStyle/>
          <a:p>
            <a:pPr algn="just"/>
            <a:r>
              <a:rPr lang="es-ES" sz="2000" dirty="0">
                <a:latin typeface="Tahoma" panose="020B0604030504040204" pitchFamily="34" charset="0"/>
                <a:ea typeface="Tahoma" panose="020B0604030504040204" pitchFamily="34" charset="0"/>
                <a:cs typeface="Tahoma" panose="020B0604030504040204" pitchFamily="34" charset="0"/>
              </a:rPr>
              <a:t>El proyecto de aula aborda la principal problemática que se presentan en los restaurantes de la ciudad de Cartagena ya que muchas personas frecuentan estos lugares en su mayoría sin ningún tipo de registro o regulación y en muchos casos no reciben la atención adecuada.</a:t>
            </a:r>
          </a:p>
          <a:p>
            <a:endParaRPr lang="es-CO" dirty="0">
              <a:solidFill>
                <a:schemeClr val="bg2">
                  <a:lumMod val="50000"/>
                </a:schemeClr>
              </a:solidFill>
              <a:latin typeface="Helvetica" pitchFamily="2" charset="0"/>
            </a:endParaRPr>
          </a:p>
        </p:txBody>
      </p:sp>
      <p:sp>
        <p:nvSpPr>
          <p:cNvPr id="8" name="Título 1">
            <a:extLst>
              <a:ext uri="{FF2B5EF4-FFF2-40B4-BE49-F238E27FC236}">
                <a16:creationId xmlns:a16="http://schemas.microsoft.com/office/drawing/2014/main" id="{4783F601-227F-6349-84F2-0FB3A581F2FE}"/>
              </a:ext>
            </a:extLst>
          </p:cNvPr>
          <p:cNvSpPr>
            <a:spLocks noGrp="1"/>
          </p:cNvSpPr>
          <p:nvPr>
            <p:ph type="ctrTitle"/>
          </p:nvPr>
        </p:nvSpPr>
        <p:spPr>
          <a:xfrm>
            <a:off x="919604" y="573749"/>
            <a:ext cx="8841341" cy="739891"/>
          </a:xfrm>
        </p:spPr>
        <p:txBody>
          <a:bodyPr>
            <a:normAutofit/>
          </a:bodyPr>
          <a:lstStyle/>
          <a:p>
            <a:r>
              <a:rPr lang="es-ES" sz="4000" b="1" dirty="0">
                <a:solidFill>
                  <a:srgbClr val="002060"/>
                </a:solidFill>
                <a:latin typeface="Tahoma" panose="020B0604030504040204" pitchFamily="34" charset="0"/>
                <a:ea typeface="Tahoma" panose="020B0604030504040204" pitchFamily="34" charset="0"/>
                <a:cs typeface="Tahoma" panose="020B0604030504040204" pitchFamily="34" charset="0"/>
              </a:rPr>
              <a:t>Justificación</a:t>
            </a:r>
            <a:endParaRPr lang="es-CO" sz="4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cxnSp>
        <p:nvCxnSpPr>
          <p:cNvPr id="9" name="Conector recto 8">
            <a:extLst>
              <a:ext uri="{FF2B5EF4-FFF2-40B4-BE49-F238E27FC236}">
                <a16:creationId xmlns:a16="http://schemas.microsoft.com/office/drawing/2014/main" id="{842329AF-42E4-0F48-8F4F-F1D6A474509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sp>
        <p:nvSpPr>
          <p:cNvPr id="3" name="Marcador de número de diapositiva 2">
            <a:extLst>
              <a:ext uri="{FF2B5EF4-FFF2-40B4-BE49-F238E27FC236}">
                <a16:creationId xmlns:a16="http://schemas.microsoft.com/office/drawing/2014/main" id="{6B362FD2-992A-1737-F86A-FBEC1B5F6006}"/>
              </a:ext>
            </a:extLst>
          </p:cNvPr>
          <p:cNvSpPr>
            <a:spLocks noGrp="1"/>
          </p:cNvSpPr>
          <p:nvPr>
            <p:ph type="sldNum" sz="quarter" idx="12"/>
          </p:nvPr>
        </p:nvSpPr>
        <p:spPr/>
        <p:txBody>
          <a:bodyPr/>
          <a:lstStyle/>
          <a:p>
            <a:fld id="{F51F019C-84B2-3041-8D34-A6062995199A}" type="slidenum">
              <a:rPr lang="es-CO" smtClean="0"/>
              <a:t>4</a:t>
            </a:fld>
            <a:endParaRPr lang="es-CO"/>
          </a:p>
        </p:txBody>
      </p:sp>
      <p:pic>
        <p:nvPicPr>
          <p:cNvPr id="1026" name="Picture 2" descr="Los mejores restaurantes y bares en Cartagena (2023) » Blog de viaje por  Colombia">
            <a:extLst>
              <a:ext uri="{FF2B5EF4-FFF2-40B4-BE49-F238E27FC236}">
                <a16:creationId xmlns:a16="http://schemas.microsoft.com/office/drawing/2014/main" id="{EC903CEE-BE27-6E86-FDBB-F34854877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139" y="2906921"/>
            <a:ext cx="3849621" cy="312539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F6BA825-42F9-5643-1891-EECAB5B91CD2}"/>
              </a:ext>
            </a:extLst>
          </p:cNvPr>
          <p:cNvSpPr txBox="1"/>
          <p:nvPr/>
        </p:nvSpPr>
        <p:spPr>
          <a:xfrm>
            <a:off x="2989514" y="6113010"/>
            <a:ext cx="3106486" cy="430887"/>
          </a:xfrm>
          <a:prstGeom prst="rect">
            <a:avLst/>
          </a:prstGeom>
          <a:noFill/>
        </p:spPr>
        <p:txBody>
          <a:bodyPr wrap="square" rtlCol="0">
            <a:spAutoFit/>
          </a:bodyPr>
          <a:lstStyle/>
          <a:p>
            <a:r>
              <a:rPr lang="es-CO" sz="1100" i="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Figura 2: restaurantes es Cartagena </a:t>
            </a:r>
          </a:p>
          <a:p>
            <a:r>
              <a:rPr lang="es-CO" sz="1100" i="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Fuente: mi viaje por Colombia</a:t>
            </a:r>
          </a:p>
        </p:txBody>
      </p:sp>
      <p:sp>
        <p:nvSpPr>
          <p:cNvPr id="6" name="Rectángulo 5">
            <a:extLst>
              <a:ext uri="{FF2B5EF4-FFF2-40B4-BE49-F238E27FC236}">
                <a16:creationId xmlns:a16="http://schemas.microsoft.com/office/drawing/2014/main" id="{8DF10C46-C856-2FB1-BD61-8875B6A54EA6}"/>
              </a:ext>
            </a:extLst>
          </p:cNvPr>
          <p:cNvSpPr/>
          <p:nvPr/>
        </p:nvSpPr>
        <p:spPr>
          <a:xfrm>
            <a:off x="7874758" y="2906919"/>
            <a:ext cx="3397638" cy="3206091"/>
          </a:xfrm>
          <a:prstGeom prst="rect">
            <a:avLst/>
          </a:prstGeom>
          <a:solidFill>
            <a:srgbClr val="A0214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800" dirty="0">
                <a:latin typeface="Tahoma" panose="020B0604030504040204" pitchFamily="34" charset="0"/>
                <a:ea typeface="Tahoma" panose="020B0604030504040204" pitchFamily="34" charset="0"/>
                <a:cs typeface="Tahoma" panose="020B0604030504040204" pitchFamily="34" charset="0"/>
              </a:rPr>
              <a:t>Este proyecto no solo beneficiará a los usuarios y trabajadores del restaurante a los que sus condiciones laborales mejoran, sino que también los integrantes del grupo fortalecerán sus conocimientos.</a:t>
            </a:r>
          </a:p>
        </p:txBody>
      </p:sp>
      <p:pic>
        <p:nvPicPr>
          <p:cNvPr id="1028" name="Picture 4" descr="RESTAURANTES &amp; BARES - Lure Cartagena">
            <a:extLst>
              <a:ext uri="{FF2B5EF4-FFF2-40B4-BE49-F238E27FC236}">
                <a16:creationId xmlns:a16="http://schemas.microsoft.com/office/drawing/2014/main" id="{EE44D385-7EAE-DC37-7997-0A88A6580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8402" y="2932733"/>
            <a:ext cx="2358840" cy="15725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l mejor bar de Sudamérica y otros restaurantes imprescindibles de Cartagena  de Indias">
            <a:extLst>
              <a:ext uri="{FF2B5EF4-FFF2-40B4-BE49-F238E27FC236}">
                <a16:creationId xmlns:a16="http://schemas.microsoft.com/office/drawing/2014/main" id="{215DAE21-B4C3-ECE9-1528-DAE0142A4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8402" y="4575412"/>
            <a:ext cx="2358840" cy="145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0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A005053-E470-0443-B920-D86C281FDA1C}"/>
              </a:ext>
            </a:extLst>
          </p:cNvPr>
          <p:cNvSpPr>
            <a:spLocks noGrp="1"/>
          </p:cNvSpPr>
          <p:nvPr>
            <p:ph type="ctrTitle"/>
          </p:nvPr>
        </p:nvSpPr>
        <p:spPr>
          <a:xfrm>
            <a:off x="3466532" y="463344"/>
            <a:ext cx="4750818" cy="739891"/>
          </a:xfrm>
        </p:spPr>
        <p:txBody>
          <a:bodyPr>
            <a:normAutofit/>
          </a:bodyPr>
          <a:lstStyle/>
          <a:p>
            <a:r>
              <a:rPr lang="es-ES" sz="4000" b="1" dirty="0">
                <a:solidFill>
                  <a:srgbClr val="002060"/>
                </a:solidFill>
                <a:latin typeface="Tahoma" panose="020B0604030504040204" pitchFamily="34" charset="0"/>
                <a:ea typeface="Tahoma" panose="020B0604030504040204" pitchFamily="34" charset="0"/>
                <a:cs typeface="Tahoma" panose="020B0604030504040204" pitchFamily="34" charset="0"/>
              </a:rPr>
              <a:t>Antecedentes</a:t>
            </a:r>
            <a:endParaRPr lang="es-CO" sz="4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cxnSp>
        <p:nvCxnSpPr>
          <p:cNvPr id="8" name="Conector recto 7">
            <a:extLst>
              <a:ext uri="{FF2B5EF4-FFF2-40B4-BE49-F238E27FC236}">
                <a16:creationId xmlns:a16="http://schemas.microsoft.com/office/drawing/2014/main" id="{D51AA31C-3CF2-7443-B620-54AB4351574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Marcador de número de diapositiva 4">
            <a:extLst>
              <a:ext uri="{FF2B5EF4-FFF2-40B4-BE49-F238E27FC236}">
                <a16:creationId xmlns:a16="http://schemas.microsoft.com/office/drawing/2014/main" id="{E08911BA-3778-8EC3-E8CE-D177F0745497}"/>
              </a:ext>
            </a:extLst>
          </p:cNvPr>
          <p:cNvSpPr>
            <a:spLocks noGrp="1"/>
          </p:cNvSpPr>
          <p:nvPr>
            <p:ph type="sldNum" sz="quarter" idx="12"/>
          </p:nvPr>
        </p:nvSpPr>
        <p:spPr/>
        <p:txBody>
          <a:bodyPr/>
          <a:lstStyle/>
          <a:p>
            <a:fld id="{F51F019C-84B2-3041-8D34-A6062995199A}" type="slidenum">
              <a:rPr lang="es-CO" smtClean="0"/>
              <a:t>5</a:t>
            </a:fld>
            <a:endParaRPr lang="es-CO"/>
          </a:p>
        </p:txBody>
      </p:sp>
      <p:grpSp>
        <p:nvGrpSpPr>
          <p:cNvPr id="10" name="Grupo 9">
            <a:extLst>
              <a:ext uri="{FF2B5EF4-FFF2-40B4-BE49-F238E27FC236}">
                <a16:creationId xmlns:a16="http://schemas.microsoft.com/office/drawing/2014/main" id="{7AA8C9BA-2E6E-90D0-45CD-559E2E052CE9}"/>
              </a:ext>
            </a:extLst>
          </p:cNvPr>
          <p:cNvGrpSpPr/>
          <p:nvPr/>
        </p:nvGrpSpPr>
        <p:grpSpPr>
          <a:xfrm>
            <a:off x="4084680" y="1514132"/>
            <a:ext cx="6929063" cy="5139319"/>
            <a:chOff x="481671" y="1514132"/>
            <a:chExt cx="6929063" cy="5139319"/>
          </a:xfrm>
        </p:grpSpPr>
        <p:sp>
          <p:nvSpPr>
            <p:cNvPr id="7" name="Rectángulo 6">
              <a:extLst>
                <a:ext uri="{FF2B5EF4-FFF2-40B4-BE49-F238E27FC236}">
                  <a16:creationId xmlns:a16="http://schemas.microsoft.com/office/drawing/2014/main" id="{33654301-714E-1EB4-819C-1A7F027350F1}"/>
                </a:ext>
              </a:extLst>
            </p:cNvPr>
            <p:cNvSpPr/>
            <p:nvPr/>
          </p:nvSpPr>
          <p:spPr>
            <a:xfrm>
              <a:off x="481671" y="1514132"/>
              <a:ext cx="6929063" cy="5139319"/>
            </a:xfrm>
            <a:prstGeom prst="rect">
              <a:avLst/>
            </a:prstGeom>
            <a:solidFill>
              <a:srgbClr val="1475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 name="Imagen 2">
              <a:extLst>
                <a:ext uri="{FF2B5EF4-FFF2-40B4-BE49-F238E27FC236}">
                  <a16:creationId xmlns:a16="http://schemas.microsoft.com/office/drawing/2014/main" id="{D686DBE1-513B-80D9-8083-C65D2DF5DD43}"/>
                </a:ext>
              </a:extLst>
            </p:cNvPr>
            <p:cNvPicPr>
              <a:picLocks noChangeAspect="1"/>
            </p:cNvPicPr>
            <p:nvPr/>
          </p:nvPicPr>
          <p:blipFill>
            <a:blip r:embed="rId3"/>
            <a:stretch>
              <a:fillRect/>
            </a:stretch>
          </p:blipFill>
          <p:spPr>
            <a:xfrm>
              <a:off x="919604" y="1720708"/>
              <a:ext cx="5689363" cy="4673948"/>
            </a:xfrm>
            <a:prstGeom prst="rect">
              <a:avLst/>
            </a:prstGeom>
          </p:spPr>
        </p:pic>
        <p:sp>
          <p:nvSpPr>
            <p:cNvPr id="6" name="CuadroTexto 5">
              <a:extLst>
                <a:ext uri="{FF2B5EF4-FFF2-40B4-BE49-F238E27FC236}">
                  <a16:creationId xmlns:a16="http://schemas.microsoft.com/office/drawing/2014/main" id="{7BC719C7-00BA-6DFC-5B21-CF2CADE0E9FE}"/>
                </a:ext>
              </a:extLst>
            </p:cNvPr>
            <p:cNvSpPr txBox="1"/>
            <p:nvPr/>
          </p:nvSpPr>
          <p:spPr>
            <a:xfrm>
              <a:off x="3102698" y="6375287"/>
              <a:ext cx="3944202" cy="261610"/>
            </a:xfrm>
            <a:prstGeom prst="rect">
              <a:avLst/>
            </a:prstGeom>
            <a:noFill/>
          </p:spPr>
          <p:txBody>
            <a:bodyPr wrap="square" rtlCol="0">
              <a:spAutoFit/>
            </a:bodyPr>
            <a:lstStyle/>
            <a:p>
              <a:r>
                <a:rPr lang="es-CO" sz="1100" i="1" dirty="0">
                  <a:solidFill>
                    <a:schemeClr val="bg1"/>
                  </a:solidFill>
                  <a:latin typeface="Tahoma" panose="020B0604030504040204" pitchFamily="34" charset="0"/>
                  <a:ea typeface="Tahoma" panose="020B0604030504040204" pitchFamily="34" charset="0"/>
                  <a:cs typeface="Tahoma" panose="020B0604030504040204" pitchFamily="34" charset="0"/>
                </a:rPr>
                <a:t>Tabla 1: antecedentes </a:t>
              </a:r>
            </a:p>
          </p:txBody>
        </p:sp>
      </p:grpSp>
      <p:sp>
        <p:nvSpPr>
          <p:cNvPr id="9" name="CuadroTexto 8">
            <a:extLst>
              <a:ext uri="{FF2B5EF4-FFF2-40B4-BE49-F238E27FC236}">
                <a16:creationId xmlns:a16="http://schemas.microsoft.com/office/drawing/2014/main" id="{DB1CC147-92C9-9438-A869-4C79FCC7DAB0}"/>
              </a:ext>
            </a:extLst>
          </p:cNvPr>
          <p:cNvSpPr txBox="1"/>
          <p:nvPr/>
        </p:nvSpPr>
        <p:spPr>
          <a:xfrm>
            <a:off x="1178257" y="2306472"/>
            <a:ext cx="2142699" cy="1477328"/>
          </a:xfrm>
          <a:prstGeom prst="rect">
            <a:avLst/>
          </a:prstGeom>
          <a:noFill/>
        </p:spPr>
        <p:txBody>
          <a:bodyPr wrap="square" rtlCol="0">
            <a:spAutoFit/>
          </a:bodyPr>
          <a:lstStyle/>
          <a:p>
            <a:pPr algn="ctr"/>
            <a:r>
              <a:rPr lang="es-CO" dirty="0">
                <a:latin typeface="Tahoma" panose="020B0604030504040204" pitchFamily="34" charset="0"/>
                <a:ea typeface="Tahoma" panose="020B0604030504040204" pitchFamily="34" charset="0"/>
                <a:cs typeface="Tahoma" panose="020B0604030504040204" pitchFamily="34" charset="0"/>
              </a:rPr>
              <a:t>Para la realización del proyecto de tuvieron en cuenta la siguiente referencia </a:t>
            </a:r>
          </a:p>
        </p:txBody>
      </p:sp>
      <p:sp>
        <p:nvSpPr>
          <p:cNvPr id="11" name="Flecha: doblada hacia arriba 10">
            <a:extLst>
              <a:ext uri="{FF2B5EF4-FFF2-40B4-BE49-F238E27FC236}">
                <a16:creationId xmlns:a16="http://schemas.microsoft.com/office/drawing/2014/main" id="{864F6AF7-2377-B0E3-1EE8-4B6C4A537543}"/>
              </a:ext>
            </a:extLst>
          </p:cNvPr>
          <p:cNvSpPr/>
          <p:nvPr/>
        </p:nvSpPr>
        <p:spPr>
          <a:xfrm rot="5400000">
            <a:off x="2193783" y="3769022"/>
            <a:ext cx="1185180" cy="1360317"/>
          </a:xfrm>
          <a:prstGeom prst="bentUpArrow">
            <a:avLst/>
          </a:prstGeom>
          <a:solidFill>
            <a:srgbClr val="A0214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9914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29B7B145-8069-FD82-DC88-737F060F764A}"/>
              </a:ext>
            </a:extLst>
          </p:cNvPr>
          <p:cNvSpPr>
            <a:spLocks noGrp="1"/>
          </p:cNvSpPr>
          <p:nvPr>
            <p:ph type="sldNum" sz="quarter" idx="12"/>
          </p:nvPr>
        </p:nvSpPr>
        <p:spPr/>
        <p:txBody>
          <a:bodyPr/>
          <a:lstStyle/>
          <a:p>
            <a:fld id="{F51F019C-84B2-3041-8D34-A6062995199A}" type="slidenum">
              <a:rPr lang="es-CO" smtClean="0"/>
              <a:t>6</a:t>
            </a:fld>
            <a:endParaRPr lang="es-CO"/>
          </a:p>
        </p:txBody>
      </p:sp>
      <p:sp>
        <p:nvSpPr>
          <p:cNvPr id="3" name="Subtítulo 2">
            <a:extLst>
              <a:ext uri="{FF2B5EF4-FFF2-40B4-BE49-F238E27FC236}">
                <a16:creationId xmlns:a16="http://schemas.microsoft.com/office/drawing/2014/main" id="{28FFC1BD-4344-0E37-DDBB-D1EC5A1922F8}"/>
              </a:ext>
            </a:extLst>
          </p:cNvPr>
          <p:cNvSpPr txBox="1">
            <a:spLocks/>
          </p:cNvSpPr>
          <p:nvPr/>
        </p:nvSpPr>
        <p:spPr>
          <a:xfrm>
            <a:off x="919605" y="3480178"/>
            <a:ext cx="4034532" cy="2196647"/>
          </a:xfrm>
          <a:prstGeom prst="rect">
            <a:avLst/>
          </a:prstGeom>
          <a:solidFill>
            <a:srgbClr val="A02148"/>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s-ES" sz="2400" dirty="0">
                <a:solidFill>
                  <a:schemeClr val="bg1"/>
                </a:solidFill>
                <a:latin typeface="Tahoma" panose="020B0604030504040204" pitchFamily="34" charset="0"/>
                <a:ea typeface="Tahoma" panose="020B0604030504040204" pitchFamily="34" charset="0"/>
                <a:cs typeface="Tahoma" panose="020B0604030504040204" pitchFamily="34" charset="0"/>
              </a:rPr>
              <a:t>Desarrollar un sistema de organización y contaduría para mejorar el servicio que se brinda en los restaurantes en la ciudad de Cartagena.</a:t>
            </a:r>
            <a:endParaRPr lang="es-CO"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Título 1">
            <a:extLst>
              <a:ext uri="{FF2B5EF4-FFF2-40B4-BE49-F238E27FC236}">
                <a16:creationId xmlns:a16="http://schemas.microsoft.com/office/drawing/2014/main" id="{C38144D7-0784-F40F-7662-8B77DF8CAAE0}"/>
              </a:ext>
            </a:extLst>
          </p:cNvPr>
          <p:cNvSpPr txBox="1">
            <a:spLocks/>
          </p:cNvSpPr>
          <p:nvPr/>
        </p:nvSpPr>
        <p:spPr>
          <a:xfrm>
            <a:off x="856888" y="525291"/>
            <a:ext cx="4787762" cy="7632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Objetivo general</a:t>
            </a:r>
            <a:endParaRPr lang="es-CO" sz="4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cxnSp>
        <p:nvCxnSpPr>
          <p:cNvPr id="6" name="Conector recto 5">
            <a:extLst>
              <a:ext uri="{FF2B5EF4-FFF2-40B4-BE49-F238E27FC236}">
                <a16:creationId xmlns:a16="http://schemas.microsoft.com/office/drawing/2014/main" id="{DA0983D1-2B8B-AA5B-D962-15DBEC4074A0}"/>
              </a:ext>
            </a:extLst>
          </p:cNvPr>
          <p:cNvCxnSpPr/>
          <p:nvPr/>
        </p:nvCxnSpPr>
        <p:spPr>
          <a:xfrm>
            <a:off x="6096000" y="0"/>
            <a:ext cx="0" cy="6858000"/>
          </a:xfrm>
          <a:prstGeom prst="line">
            <a:avLst/>
          </a:prstGeom>
          <a:ln w="57150"/>
        </p:spPr>
        <p:style>
          <a:lnRef idx="3">
            <a:schemeClr val="dk1"/>
          </a:lnRef>
          <a:fillRef idx="0">
            <a:schemeClr val="dk1"/>
          </a:fillRef>
          <a:effectRef idx="2">
            <a:schemeClr val="dk1"/>
          </a:effectRef>
          <a:fontRef idx="minor">
            <a:schemeClr val="tx1"/>
          </a:fontRef>
        </p:style>
      </p:cxnSp>
      <p:sp>
        <p:nvSpPr>
          <p:cNvPr id="7" name="Título 1">
            <a:extLst>
              <a:ext uri="{FF2B5EF4-FFF2-40B4-BE49-F238E27FC236}">
                <a16:creationId xmlns:a16="http://schemas.microsoft.com/office/drawing/2014/main" id="{CD918112-E2E9-CF3A-E17C-5544DB9CA826}"/>
              </a:ext>
            </a:extLst>
          </p:cNvPr>
          <p:cNvSpPr txBox="1">
            <a:spLocks/>
          </p:cNvSpPr>
          <p:nvPr/>
        </p:nvSpPr>
        <p:spPr>
          <a:xfrm>
            <a:off x="7739090" y="577448"/>
            <a:ext cx="3614710" cy="76328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Metodología </a:t>
            </a:r>
            <a:endParaRPr lang="es-CO" sz="4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Flecha: hacia abajo 7">
            <a:extLst>
              <a:ext uri="{FF2B5EF4-FFF2-40B4-BE49-F238E27FC236}">
                <a16:creationId xmlns:a16="http://schemas.microsoft.com/office/drawing/2014/main" id="{CD779530-30B9-40A1-435B-EDC952FCFC8E}"/>
              </a:ext>
            </a:extLst>
          </p:cNvPr>
          <p:cNvSpPr/>
          <p:nvPr/>
        </p:nvSpPr>
        <p:spPr>
          <a:xfrm>
            <a:off x="2527438" y="2076165"/>
            <a:ext cx="818865" cy="887104"/>
          </a:xfrm>
          <a:prstGeom prst="down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FB41BC53-E289-41A6-E647-219906942003}"/>
              </a:ext>
            </a:extLst>
          </p:cNvPr>
          <p:cNvSpPr/>
          <p:nvPr/>
        </p:nvSpPr>
        <p:spPr>
          <a:xfrm>
            <a:off x="6509982" y="1925235"/>
            <a:ext cx="2431251" cy="394079"/>
          </a:xfrm>
          <a:prstGeom prst="rect">
            <a:avLst/>
          </a:prstGeom>
          <a:solidFill>
            <a:srgbClr val="A0214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latin typeface="Tahoma" panose="020B0604030504040204" pitchFamily="34" charset="0"/>
                <a:ea typeface="Tahoma" panose="020B0604030504040204" pitchFamily="34" charset="0"/>
                <a:cs typeface="Tahoma" panose="020B0604030504040204" pitchFamily="34" charset="0"/>
              </a:rPr>
              <a:t>Tipo de investigación</a:t>
            </a:r>
          </a:p>
        </p:txBody>
      </p:sp>
      <p:sp>
        <p:nvSpPr>
          <p:cNvPr id="11" name="Rectángulo 10">
            <a:extLst>
              <a:ext uri="{FF2B5EF4-FFF2-40B4-BE49-F238E27FC236}">
                <a16:creationId xmlns:a16="http://schemas.microsoft.com/office/drawing/2014/main" id="{3FDB4789-D14A-1E8D-6033-0F1569D46C41}"/>
              </a:ext>
            </a:extLst>
          </p:cNvPr>
          <p:cNvSpPr/>
          <p:nvPr/>
        </p:nvSpPr>
        <p:spPr>
          <a:xfrm>
            <a:off x="9323695" y="1933765"/>
            <a:ext cx="2431251" cy="394079"/>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latin typeface="Tahoma" panose="020B0604030504040204" pitchFamily="34" charset="0"/>
                <a:ea typeface="Tahoma" panose="020B0604030504040204" pitchFamily="34" charset="0"/>
                <a:cs typeface="Tahoma" panose="020B0604030504040204" pitchFamily="34" charset="0"/>
              </a:rPr>
              <a:t>Unidad de estudio</a:t>
            </a:r>
          </a:p>
        </p:txBody>
      </p:sp>
      <p:sp>
        <p:nvSpPr>
          <p:cNvPr id="12" name="Rectángulo 11">
            <a:extLst>
              <a:ext uri="{FF2B5EF4-FFF2-40B4-BE49-F238E27FC236}">
                <a16:creationId xmlns:a16="http://schemas.microsoft.com/office/drawing/2014/main" id="{A2268C4E-946C-6EEB-4D57-F57770CA862E}"/>
              </a:ext>
            </a:extLst>
          </p:cNvPr>
          <p:cNvSpPr/>
          <p:nvPr/>
        </p:nvSpPr>
        <p:spPr>
          <a:xfrm>
            <a:off x="6509982" y="4291320"/>
            <a:ext cx="2431251" cy="394079"/>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latin typeface="Tahoma" panose="020B0604030504040204" pitchFamily="34" charset="0"/>
                <a:ea typeface="Tahoma" panose="020B0604030504040204" pitchFamily="34" charset="0"/>
                <a:cs typeface="Tahoma" panose="020B0604030504040204" pitchFamily="34" charset="0"/>
              </a:rPr>
              <a:t>Población </a:t>
            </a:r>
          </a:p>
        </p:txBody>
      </p:sp>
      <p:sp>
        <p:nvSpPr>
          <p:cNvPr id="13" name="Rectángulo 12">
            <a:extLst>
              <a:ext uri="{FF2B5EF4-FFF2-40B4-BE49-F238E27FC236}">
                <a16:creationId xmlns:a16="http://schemas.microsoft.com/office/drawing/2014/main" id="{2C0877A3-D281-5F9D-62B6-CC445566D266}"/>
              </a:ext>
            </a:extLst>
          </p:cNvPr>
          <p:cNvSpPr/>
          <p:nvPr/>
        </p:nvSpPr>
        <p:spPr>
          <a:xfrm>
            <a:off x="9323695" y="4291320"/>
            <a:ext cx="2431251" cy="394079"/>
          </a:xfrm>
          <a:prstGeom prst="rect">
            <a:avLst/>
          </a:prstGeom>
          <a:solidFill>
            <a:srgbClr val="A0214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latin typeface="Tahoma" panose="020B0604030504040204" pitchFamily="34" charset="0"/>
                <a:ea typeface="Tahoma" panose="020B0604030504040204" pitchFamily="34" charset="0"/>
                <a:cs typeface="Tahoma" panose="020B0604030504040204" pitchFamily="34" charset="0"/>
              </a:rPr>
              <a:t>Tipo de diseño </a:t>
            </a:r>
          </a:p>
        </p:txBody>
      </p:sp>
      <p:sp>
        <p:nvSpPr>
          <p:cNvPr id="14" name="Rectángulo 13">
            <a:extLst>
              <a:ext uri="{FF2B5EF4-FFF2-40B4-BE49-F238E27FC236}">
                <a16:creationId xmlns:a16="http://schemas.microsoft.com/office/drawing/2014/main" id="{D5122542-FACF-046D-077C-FF76644DCDBB}"/>
              </a:ext>
            </a:extLst>
          </p:cNvPr>
          <p:cNvSpPr/>
          <p:nvPr/>
        </p:nvSpPr>
        <p:spPr>
          <a:xfrm>
            <a:off x="6506307" y="2466266"/>
            <a:ext cx="2431251" cy="1187356"/>
          </a:xfrm>
          <a:prstGeom prst="rect">
            <a:avLst/>
          </a:prstGeom>
          <a:solidFill>
            <a:srgbClr val="A6DF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latin typeface="Tahoma" panose="020B0604030504040204" pitchFamily="34" charset="0"/>
                <a:ea typeface="Tahoma" panose="020B0604030504040204" pitchFamily="34" charset="0"/>
                <a:cs typeface="Tahoma" panose="020B0604030504040204" pitchFamily="34" charset="0"/>
              </a:rPr>
              <a:t>Operativa </a:t>
            </a:r>
          </a:p>
        </p:txBody>
      </p:sp>
      <p:sp>
        <p:nvSpPr>
          <p:cNvPr id="15" name="Rectángulo 14">
            <a:extLst>
              <a:ext uri="{FF2B5EF4-FFF2-40B4-BE49-F238E27FC236}">
                <a16:creationId xmlns:a16="http://schemas.microsoft.com/office/drawing/2014/main" id="{9187D7E4-2AA1-B1FE-4383-5D115240A96B}"/>
              </a:ext>
            </a:extLst>
          </p:cNvPr>
          <p:cNvSpPr/>
          <p:nvPr/>
        </p:nvSpPr>
        <p:spPr>
          <a:xfrm>
            <a:off x="9323694" y="2519717"/>
            <a:ext cx="2431251" cy="11873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latin typeface="Tahoma" panose="020B0604030504040204" pitchFamily="34" charset="0"/>
                <a:ea typeface="Tahoma" panose="020B0604030504040204" pitchFamily="34" charset="0"/>
                <a:cs typeface="Tahoma" panose="020B0604030504040204" pitchFamily="34" charset="0"/>
              </a:rPr>
              <a:t>Restaurantes </a:t>
            </a:r>
          </a:p>
        </p:txBody>
      </p:sp>
      <p:sp>
        <p:nvSpPr>
          <p:cNvPr id="17" name="Rectángulo 16">
            <a:extLst>
              <a:ext uri="{FF2B5EF4-FFF2-40B4-BE49-F238E27FC236}">
                <a16:creationId xmlns:a16="http://schemas.microsoft.com/office/drawing/2014/main" id="{0D866EFD-0EC4-EADF-B549-7ACD1F22DBB1}"/>
              </a:ext>
            </a:extLst>
          </p:cNvPr>
          <p:cNvSpPr/>
          <p:nvPr/>
        </p:nvSpPr>
        <p:spPr>
          <a:xfrm>
            <a:off x="6509982" y="4832351"/>
            <a:ext cx="2431251" cy="11873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latin typeface="Tahoma" panose="020B0604030504040204" pitchFamily="34" charset="0"/>
                <a:ea typeface="Tahoma" panose="020B0604030504040204" pitchFamily="34" charset="0"/>
                <a:cs typeface="Tahoma" panose="020B0604030504040204" pitchFamily="34" charset="0"/>
              </a:rPr>
              <a:t>Urbana </a:t>
            </a:r>
          </a:p>
        </p:txBody>
      </p:sp>
      <p:sp>
        <p:nvSpPr>
          <p:cNvPr id="18" name="Rectángulo 17">
            <a:extLst>
              <a:ext uri="{FF2B5EF4-FFF2-40B4-BE49-F238E27FC236}">
                <a16:creationId xmlns:a16="http://schemas.microsoft.com/office/drawing/2014/main" id="{EE0ECDF0-F0E1-0133-8911-3C9C0B388914}"/>
              </a:ext>
            </a:extLst>
          </p:cNvPr>
          <p:cNvSpPr/>
          <p:nvPr/>
        </p:nvSpPr>
        <p:spPr>
          <a:xfrm>
            <a:off x="9323695" y="4844955"/>
            <a:ext cx="2431251" cy="1187356"/>
          </a:xfrm>
          <a:prstGeom prst="rect">
            <a:avLst/>
          </a:prstGeom>
          <a:solidFill>
            <a:srgbClr val="A6DF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latin typeface="Tahoma" panose="020B0604030504040204" pitchFamily="34" charset="0"/>
                <a:ea typeface="Tahoma" panose="020B0604030504040204" pitchFamily="34" charset="0"/>
                <a:cs typeface="Tahoma" panose="020B0604030504040204" pitchFamily="34" charset="0"/>
              </a:rPr>
              <a:t>Experimental </a:t>
            </a:r>
          </a:p>
        </p:txBody>
      </p:sp>
      <p:cxnSp>
        <p:nvCxnSpPr>
          <p:cNvPr id="20" name="Conector recto 19">
            <a:extLst>
              <a:ext uri="{FF2B5EF4-FFF2-40B4-BE49-F238E27FC236}">
                <a16:creationId xmlns:a16="http://schemas.microsoft.com/office/drawing/2014/main" id="{DE165413-6B08-AAA7-8E45-05DCE0DAF909}"/>
              </a:ext>
            </a:extLst>
          </p:cNvPr>
          <p:cNvCxnSpPr/>
          <p:nvPr/>
        </p:nvCxnSpPr>
        <p:spPr>
          <a:xfrm>
            <a:off x="856888" y="1181175"/>
            <a:ext cx="1089805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11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A005053-E470-0443-B920-D86C281FDA1C}"/>
              </a:ext>
            </a:extLst>
          </p:cNvPr>
          <p:cNvSpPr>
            <a:spLocks noGrp="1"/>
          </p:cNvSpPr>
          <p:nvPr>
            <p:ph type="ctrTitle"/>
          </p:nvPr>
        </p:nvSpPr>
        <p:spPr>
          <a:xfrm>
            <a:off x="919604" y="573749"/>
            <a:ext cx="8841341" cy="739891"/>
          </a:xfrm>
        </p:spPr>
        <p:txBody>
          <a:bodyPr>
            <a:normAutofit/>
          </a:bodyPr>
          <a:lstStyle/>
          <a:p>
            <a:r>
              <a:rPr lang="es-ES" sz="4000" b="1" dirty="0">
                <a:solidFill>
                  <a:srgbClr val="002060"/>
                </a:solidFill>
                <a:latin typeface="Tahoma" panose="020B0604030504040204" pitchFamily="34" charset="0"/>
                <a:ea typeface="Tahoma" panose="020B0604030504040204" pitchFamily="34" charset="0"/>
                <a:cs typeface="Tahoma" panose="020B0604030504040204" pitchFamily="34" charset="0"/>
              </a:rPr>
              <a:t>Resultados</a:t>
            </a:r>
            <a:endParaRPr lang="es-CO" sz="40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cxnSp>
        <p:nvCxnSpPr>
          <p:cNvPr id="8" name="Conector recto 7">
            <a:extLst>
              <a:ext uri="{FF2B5EF4-FFF2-40B4-BE49-F238E27FC236}">
                <a16:creationId xmlns:a16="http://schemas.microsoft.com/office/drawing/2014/main" id="{D51AA31C-3CF2-7443-B620-54AB4351574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pic>
        <p:nvPicPr>
          <p:cNvPr id="3" name="Imagen 2">
            <a:extLst>
              <a:ext uri="{FF2B5EF4-FFF2-40B4-BE49-F238E27FC236}">
                <a16:creationId xmlns:a16="http://schemas.microsoft.com/office/drawing/2014/main" id="{E18A3435-1DD6-8191-95CE-EF7AEA81DAF6}"/>
              </a:ext>
            </a:extLst>
          </p:cNvPr>
          <p:cNvPicPr>
            <a:picLocks noChangeAspect="1"/>
          </p:cNvPicPr>
          <p:nvPr/>
        </p:nvPicPr>
        <p:blipFill>
          <a:blip r:embed="rId2"/>
          <a:stretch>
            <a:fillRect/>
          </a:stretch>
        </p:blipFill>
        <p:spPr>
          <a:xfrm>
            <a:off x="780497" y="1514131"/>
            <a:ext cx="3007567" cy="2367898"/>
          </a:xfrm>
          <a:prstGeom prst="rect">
            <a:avLst/>
          </a:prstGeom>
        </p:spPr>
      </p:pic>
      <p:pic>
        <p:nvPicPr>
          <p:cNvPr id="6" name="Imagen 5">
            <a:extLst>
              <a:ext uri="{FF2B5EF4-FFF2-40B4-BE49-F238E27FC236}">
                <a16:creationId xmlns:a16="http://schemas.microsoft.com/office/drawing/2014/main" id="{62D57553-1348-676C-FFF0-C3D93F459FE4}"/>
              </a:ext>
            </a:extLst>
          </p:cNvPr>
          <p:cNvPicPr>
            <a:picLocks noChangeAspect="1"/>
          </p:cNvPicPr>
          <p:nvPr/>
        </p:nvPicPr>
        <p:blipFill>
          <a:blip r:embed="rId3"/>
          <a:stretch>
            <a:fillRect/>
          </a:stretch>
        </p:blipFill>
        <p:spPr>
          <a:xfrm>
            <a:off x="4485722" y="1582675"/>
            <a:ext cx="2745134" cy="2059566"/>
          </a:xfrm>
          <a:prstGeom prst="rect">
            <a:avLst/>
          </a:prstGeom>
        </p:spPr>
      </p:pic>
      <p:pic>
        <p:nvPicPr>
          <p:cNvPr id="7" name="Imagen 6">
            <a:extLst>
              <a:ext uri="{FF2B5EF4-FFF2-40B4-BE49-F238E27FC236}">
                <a16:creationId xmlns:a16="http://schemas.microsoft.com/office/drawing/2014/main" id="{C894572F-5A11-3195-5AF0-14AF14F8D0F4}"/>
              </a:ext>
            </a:extLst>
          </p:cNvPr>
          <p:cNvPicPr>
            <a:picLocks noChangeAspect="1"/>
          </p:cNvPicPr>
          <p:nvPr/>
        </p:nvPicPr>
        <p:blipFill>
          <a:blip r:embed="rId4"/>
          <a:stretch>
            <a:fillRect/>
          </a:stretch>
        </p:blipFill>
        <p:spPr>
          <a:xfrm>
            <a:off x="8124483" y="1696127"/>
            <a:ext cx="2919412" cy="1946113"/>
          </a:xfrm>
          <a:prstGeom prst="rect">
            <a:avLst/>
          </a:prstGeom>
        </p:spPr>
      </p:pic>
      <p:pic>
        <p:nvPicPr>
          <p:cNvPr id="9" name="Imagen 8">
            <a:extLst>
              <a:ext uri="{FF2B5EF4-FFF2-40B4-BE49-F238E27FC236}">
                <a16:creationId xmlns:a16="http://schemas.microsoft.com/office/drawing/2014/main" id="{AB097C95-D397-709D-FC79-441792E68308}"/>
              </a:ext>
            </a:extLst>
          </p:cNvPr>
          <p:cNvPicPr>
            <a:picLocks noChangeAspect="1"/>
          </p:cNvPicPr>
          <p:nvPr/>
        </p:nvPicPr>
        <p:blipFill>
          <a:blip r:embed="rId5"/>
          <a:stretch>
            <a:fillRect/>
          </a:stretch>
        </p:blipFill>
        <p:spPr>
          <a:xfrm>
            <a:off x="780497" y="4337287"/>
            <a:ext cx="3705225" cy="1946962"/>
          </a:xfrm>
          <a:prstGeom prst="rect">
            <a:avLst/>
          </a:prstGeom>
        </p:spPr>
      </p:pic>
      <p:pic>
        <p:nvPicPr>
          <p:cNvPr id="10" name="Imagen 9">
            <a:extLst>
              <a:ext uri="{FF2B5EF4-FFF2-40B4-BE49-F238E27FC236}">
                <a16:creationId xmlns:a16="http://schemas.microsoft.com/office/drawing/2014/main" id="{F6BA5509-1D9E-8AC4-B513-FA5359FAEC64}"/>
              </a:ext>
            </a:extLst>
          </p:cNvPr>
          <p:cNvPicPr>
            <a:picLocks noChangeAspect="1"/>
          </p:cNvPicPr>
          <p:nvPr/>
        </p:nvPicPr>
        <p:blipFill>
          <a:blip r:embed="rId6"/>
          <a:stretch>
            <a:fillRect/>
          </a:stretch>
        </p:blipFill>
        <p:spPr>
          <a:xfrm>
            <a:off x="8181973" y="4332651"/>
            <a:ext cx="3229529" cy="1772742"/>
          </a:xfrm>
          <a:prstGeom prst="rect">
            <a:avLst/>
          </a:prstGeom>
        </p:spPr>
      </p:pic>
      <p:pic>
        <p:nvPicPr>
          <p:cNvPr id="12" name="Imagen 11">
            <a:extLst>
              <a:ext uri="{FF2B5EF4-FFF2-40B4-BE49-F238E27FC236}">
                <a16:creationId xmlns:a16="http://schemas.microsoft.com/office/drawing/2014/main" id="{9904B54B-0B01-E659-02CD-CF28669F912A}"/>
              </a:ext>
            </a:extLst>
          </p:cNvPr>
          <p:cNvPicPr>
            <a:picLocks noChangeAspect="1"/>
          </p:cNvPicPr>
          <p:nvPr/>
        </p:nvPicPr>
        <p:blipFill>
          <a:blip r:embed="rId7"/>
          <a:stretch>
            <a:fillRect/>
          </a:stretch>
        </p:blipFill>
        <p:spPr>
          <a:xfrm>
            <a:off x="4485722" y="4245542"/>
            <a:ext cx="3037811" cy="1946961"/>
          </a:xfrm>
          <a:prstGeom prst="rect">
            <a:avLst/>
          </a:prstGeom>
        </p:spPr>
      </p:pic>
      <p:sp>
        <p:nvSpPr>
          <p:cNvPr id="5" name="Marcador de número de diapositiva 4">
            <a:extLst>
              <a:ext uri="{FF2B5EF4-FFF2-40B4-BE49-F238E27FC236}">
                <a16:creationId xmlns:a16="http://schemas.microsoft.com/office/drawing/2014/main" id="{3EF2F893-787A-A7FF-ECA0-5A60B3C77F69}"/>
              </a:ext>
            </a:extLst>
          </p:cNvPr>
          <p:cNvSpPr>
            <a:spLocks noGrp="1"/>
          </p:cNvSpPr>
          <p:nvPr>
            <p:ph type="sldNum" sz="quarter" idx="12"/>
          </p:nvPr>
        </p:nvSpPr>
        <p:spPr/>
        <p:txBody>
          <a:bodyPr/>
          <a:lstStyle/>
          <a:p>
            <a:fld id="{F51F019C-84B2-3041-8D34-A6062995199A}" type="slidenum">
              <a:rPr lang="es-CO" smtClean="0"/>
              <a:t>7</a:t>
            </a:fld>
            <a:endParaRPr lang="es-CO"/>
          </a:p>
        </p:txBody>
      </p:sp>
    </p:spTree>
    <p:extLst>
      <p:ext uri="{BB962C8B-B14F-4D97-AF65-F5344CB8AC3E}">
        <p14:creationId xmlns:p14="http://schemas.microsoft.com/office/powerpoint/2010/main" val="354334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2">
            <a:extLst>
              <a:ext uri="{FF2B5EF4-FFF2-40B4-BE49-F238E27FC236}">
                <a16:creationId xmlns:a16="http://schemas.microsoft.com/office/drawing/2014/main" id="{6DA374C2-F31D-D946-9D54-82E2E7D6B02B}"/>
              </a:ext>
            </a:extLst>
          </p:cNvPr>
          <p:cNvSpPr>
            <a:spLocks noGrp="1"/>
          </p:cNvSpPr>
          <p:nvPr>
            <p:ph type="subTitle" idx="1"/>
          </p:nvPr>
        </p:nvSpPr>
        <p:spPr>
          <a:xfrm>
            <a:off x="687592" y="1860169"/>
            <a:ext cx="10437018" cy="3994716"/>
          </a:xfrm>
        </p:spPr>
        <p:txBody>
          <a:bodyPr>
            <a:normAutofit lnSpcReduction="10000"/>
          </a:bodyPr>
          <a:lstStyle/>
          <a:p>
            <a:pPr algn="just" rtl="0">
              <a:spcBef>
                <a:spcPts val="0"/>
              </a:spcBef>
              <a:spcAft>
                <a:spcPts val="800"/>
              </a:spcAft>
            </a:pPr>
            <a:r>
              <a:rPr lang="es-ES" i="0" u="none" strike="noStrike" dirty="0">
                <a:solidFill>
                  <a:srgbClr val="000000"/>
                </a:solidFill>
                <a:effectLst/>
                <a:latin typeface="Times New Roman" panose="02020603050405020304" pitchFamily="18" charset="0"/>
              </a:rPr>
              <a:t>Los restaurantes de la ciudad de Cartagena tienen mucho que mejorar, por esta razón se ha presentado este proyecto para mejorar la gestión y el funcionamiento de los antes mencionados.</a:t>
            </a:r>
            <a:endParaRPr lang="es-ES" dirty="0">
              <a:effectLst/>
            </a:endParaRPr>
          </a:p>
          <a:p>
            <a:pPr algn="just" rtl="0">
              <a:spcBef>
                <a:spcPts val="0"/>
              </a:spcBef>
              <a:spcAft>
                <a:spcPts val="800"/>
              </a:spcAft>
            </a:pPr>
            <a:r>
              <a:rPr lang="es-ES" i="0" u="none" strike="noStrike" dirty="0">
                <a:solidFill>
                  <a:srgbClr val="000000"/>
                </a:solidFill>
                <a:effectLst/>
                <a:latin typeface="Times New Roman" panose="02020603050405020304" pitchFamily="18" charset="0"/>
              </a:rPr>
              <a:t>Se realizaron investigaciones para saber cuáles eran las necesidades más comunes y cuáles eran las mejores soluciones. También se hizo investigación a un antecedente (Desarrollo de un sistema web para la gestión de pedidos en un restaurante. Aplicación a un caso de estudio.) para informarnos más sobre este tipo de problemáticas en especial al momento de realizar pedidos y creación del código en el lenguaje de programación JAVA.</a:t>
            </a:r>
            <a:endParaRPr lang="es-ES" dirty="0">
              <a:effectLst/>
            </a:endParaRPr>
          </a:p>
          <a:p>
            <a:pPr algn="just" rtl="0">
              <a:spcBef>
                <a:spcPts val="0"/>
              </a:spcBef>
              <a:spcAft>
                <a:spcPts val="800"/>
              </a:spcAft>
            </a:pPr>
            <a:r>
              <a:rPr lang="es-ES" i="0" u="none" strike="noStrike" dirty="0">
                <a:solidFill>
                  <a:srgbClr val="000000"/>
                </a:solidFill>
                <a:effectLst/>
                <a:latin typeface="Times New Roman" panose="02020603050405020304" pitchFamily="18" charset="0"/>
              </a:rPr>
              <a:t>El programa en JAVA se utilizó para gestionar y mejorar todos los aspectos negativos en temas de sistemas organizacionales en los restaurantes y se puso a prueba para </a:t>
            </a:r>
            <a:r>
              <a:rPr lang="es-ES" i="0" u="none" strike="noStrike" dirty="0">
                <a:solidFill>
                  <a:srgbClr val="202124"/>
                </a:solidFill>
                <a:effectLst/>
                <a:latin typeface="Times New Roman" panose="02020603050405020304" pitchFamily="18" charset="0"/>
              </a:rPr>
              <a:t>cerciorarse</a:t>
            </a:r>
            <a:r>
              <a:rPr lang="es-ES" i="0" u="none" strike="noStrike" dirty="0">
                <a:solidFill>
                  <a:srgbClr val="000000"/>
                </a:solidFill>
                <a:effectLst/>
                <a:latin typeface="Times New Roman" panose="02020603050405020304" pitchFamily="18" charset="0"/>
              </a:rPr>
              <a:t> que este funcionara de manera correcta.</a:t>
            </a:r>
            <a:endParaRPr lang="es-ES" dirty="0">
              <a:effectLst/>
            </a:endParaRPr>
          </a:p>
        </p:txBody>
      </p:sp>
      <p:sp>
        <p:nvSpPr>
          <p:cNvPr id="8" name="Título 1">
            <a:extLst>
              <a:ext uri="{FF2B5EF4-FFF2-40B4-BE49-F238E27FC236}">
                <a16:creationId xmlns:a16="http://schemas.microsoft.com/office/drawing/2014/main" id="{4783F601-227F-6349-84F2-0FB3A581F2FE}"/>
              </a:ext>
            </a:extLst>
          </p:cNvPr>
          <p:cNvSpPr>
            <a:spLocks noGrp="1"/>
          </p:cNvSpPr>
          <p:nvPr>
            <p:ph type="ctrTitle"/>
          </p:nvPr>
        </p:nvSpPr>
        <p:spPr>
          <a:xfrm>
            <a:off x="919604" y="573749"/>
            <a:ext cx="8841341" cy="739891"/>
          </a:xfrm>
        </p:spPr>
        <p:txBody>
          <a:bodyPr>
            <a:normAutofit/>
          </a:bodyPr>
          <a:lstStyle/>
          <a:p>
            <a:r>
              <a:rPr lang="es-ES" sz="3200" b="1" dirty="0">
                <a:solidFill>
                  <a:srgbClr val="002060"/>
                </a:solidFill>
                <a:latin typeface="Helvetica" pitchFamily="2" charset="0"/>
              </a:rPr>
              <a:t>CONCLUSIONES</a:t>
            </a:r>
            <a:endParaRPr lang="es-CO" sz="3200" b="1" dirty="0">
              <a:solidFill>
                <a:srgbClr val="002060"/>
              </a:solidFill>
              <a:latin typeface="Helvetica" pitchFamily="2" charset="0"/>
            </a:endParaRPr>
          </a:p>
        </p:txBody>
      </p:sp>
      <p:cxnSp>
        <p:nvCxnSpPr>
          <p:cNvPr id="9" name="Conector recto 8">
            <a:extLst>
              <a:ext uri="{FF2B5EF4-FFF2-40B4-BE49-F238E27FC236}">
                <a16:creationId xmlns:a16="http://schemas.microsoft.com/office/drawing/2014/main" id="{842329AF-42E4-0F48-8F4F-F1D6A474509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sp>
        <p:nvSpPr>
          <p:cNvPr id="3" name="Marcador de número de diapositiva 2">
            <a:extLst>
              <a:ext uri="{FF2B5EF4-FFF2-40B4-BE49-F238E27FC236}">
                <a16:creationId xmlns:a16="http://schemas.microsoft.com/office/drawing/2014/main" id="{635D22B0-867E-8631-2C1B-943E4BC782EB}"/>
              </a:ext>
            </a:extLst>
          </p:cNvPr>
          <p:cNvSpPr>
            <a:spLocks noGrp="1"/>
          </p:cNvSpPr>
          <p:nvPr>
            <p:ph type="sldNum" sz="quarter" idx="12"/>
          </p:nvPr>
        </p:nvSpPr>
        <p:spPr/>
        <p:txBody>
          <a:bodyPr/>
          <a:lstStyle/>
          <a:p>
            <a:fld id="{F51F019C-84B2-3041-8D34-A6062995199A}" type="slidenum">
              <a:rPr lang="es-CO" smtClean="0"/>
              <a:t>8</a:t>
            </a:fld>
            <a:endParaRPr lang="es-CO"/>
          </a:p>
        </p:txBody>
      </p:sp>
    </p:spTree>
    <p:extLst>
      <p:ext uri="{BB962C8B-B14F-4D97-AF65-F5344CB8AC3E}">
        <p14:creationId xmlns:p14="http://schemas.microsoft.com/office/powerpoint/2010/main" val="78995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A005053-E470-0443-B920-D86C281FDA1C}"/>
              </a:ext>
            </a:extLst>
          </p:cNvPr>
          <p:cNvSpPr>
            <a:spLocks noGrp="1"/>
          </p:cNvSpPr>
          <p:nvPr>
            <p:ph type="ctrTitle"/>
          </p:nvPr>
        </p:nvSpPr>
        <p:spPr>
          <a:xfrm>
            <a:off x="919604" y="573749"/>
            <a:ext cx="8841341" cy="739891"/>
          </a:xfrm>
        </p:spPr>
        <p:txBody>
          <a:bodyPr>
            <a:normAutofit/>
          </a:bodyPr>
          <a:lstStyle/>
          <a:p>
            <a:r>
              <a:rPr lang="es-ES" sz="3600" b="1" dirty="0">
                <a:solidFill>
                  <a:srgbClr val="002060"/>
                </a:solidFill>
                <a:latin typeface="Tahoma" panose="020B0604030504040204" pitchFamily="34" charset="0"/>
                <a:ea typeface="Tahoma" panose="020B0604030504040204" pitchFamily="34" charset="0"/>
                <a:cs typeface="Tahoma" panose="020B0604030504040204" pitchFamily="34" charset="0"/>
              </a:rPr>
              <a:t>Bibliografía</a:t>
            </a:r>
            <a:endParaRPr lang="es-CO" sz="36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ítulo 2">
            <a:extLst>
              <a:ext uri="{FF2B5EF4-FFF2-40B4-BE49-F238E27FC236}">
                <a16:creationId xmlns:a16="http://schemas.microsoft.com/office/drawing/2014/main" id="{69E1B5BE-8494-F94A-B9B0-AD140BCF1912}"/>
              </a:ext>
            </a:extLst>
          </p:cNvPr>
          <p:cNvSpPr>
            <a:spLocks noGrp="1"/>
          </p:cNvSpPr>
          <p:nvPr>
            <p:ph type="subTitle" idx="1"/>
          </p:nvPr>
        </p:nvSpPr>
        <p:spPr>
          <a:xfrm>
            <a:off x="1526602" y="1755061"/>
            <a:ext cx="9138796" cy="2193216"/>
          </a:xfrm>
        </p:spPr>
        <p:txBody>
          <a:bodyPr>
            <a:normAutofit fontScale="85000" lnSpcReduction="10000"/>
          </a:bodyPr>
          <a:lstStyle/>
          <a:p>
            <a:pPr indent="-457200" algn="just" rtl="0">
              <a:spcBef>
                <a:spcPts val="0"/>
              </a:spcBef>
              <a:spcAft>
                <a:spcPts val="1000"/>
              </a:spcAft>
            </a:pPr>
            <a:r>
              <a:rPr lang="es-ES" sz="2400"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t>Burgos Cando, C. X. (2015). </a:t>
            </a:r>
            <a:r>
              <a:rPr lang="es-ES" sz="2400" b="0" i="1" dirty="0">
                <a:solidFill>
                  <a:srgbClr val="222222"/>
                </a:solidFill>
                <a:effectLst/>
                <a:latin typeface="Tahoma" panose="020B0604030504040204" pitchFamily="34" charset="0"/>
                <a:ea typeface="Tahoma" panose="020B0604030504040204" pitchFamily="34" charset="0"/>
                <a:cs typeface="Tahoma" panose="020B0604030504040204" pitchFamily="34" charset="0"/>
              </a:rPr>
              <a:t>Desarrollo de un sistema web para la gestión de p	</a:t>
            </a:r>
            <a:r>
              <a:rPr lang="es-ES" sz="2400" b="0" i="1" dirty="0" err="1">
                <a:solidFill>
                  <a:srgbClr val="222222"/>
                </a:solidFill>
                <a:effectLst/>
                <a:latin typeface="Tahoma" panose="020B0604030504040204" pitchFamily="34" charset="0"/>
                <a:ea typeface="Tahoma" panose="020B0604030504040204" pitchFamily="34" charset="0"/>
                <a:cs typeface="Tahoma" panose="020B0604030504040204" pitchFamily="34" charset="0"/>
              </a:rPr>
              <a:t>edidos</a:t>
            </a:r>
            <a:r>
              <a:rPr lang="es-ES" sz="2400" b="0" i="1" dirty="0">
                <a:solidFill>
                  <a:srgbClr val="222222"/>
                </a:solidFill>
                <a:effectLst/>
                <a:latin typeface="Tahoma" panose="020B0604030504040204" pitchFamily="34" charset="0"/>
                <a:ea typeface="Tahoma" panose="020B0604030504040204" pitchFamily="34" charset="0"/>
                <a:cs typeface="Tahoma" panose="020B0604030504040204" pitchFamily="34" charset="0"/>
              </a:rPr>
              <a:t> en un restaurante. Aplicación a un caso de estudio</a:t>
            </a:r>
            <a:r>
              <a:rPr lang="es-ES" sz="2400"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lang="es-ES" sz="2400" b="0" i="0" dirty="0" err="1">
                <a:solidFill>
                  <a:srgbClr val="222222"/>
                </a:solidFill>
                <a:effectLst/>
                <a:latin typeface="Tahoma" panose="020B0604030504040204" pitchFamily="34" charset="0"/>
                <a:ea typeface="Tahoma" panose="020B0604030504040204" pitchFamily="34" charset="0"/>
                <a:cs typeface="Tahoma" panose="020B0604030504040204" pitchFamily="34" charset="0"/>
              </a:rPr>
              <a:t>Bachelor’s</a:t>
            </a:r>
            <a:r>
              <a:rPr lang="es-ES" sz="2400"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lang="es-ES" sz="2400" b="0" i="0" dirty="0" err="1">
                <a:solidFill>
                  <a:srgbClr val="222222"/>
                </a:solidFill>
                <a:effectLst/>
                <a:latin typeface="Tahoma" panose="020B0604030504040204" pitchFamily="34" charset="0"/>
                <a:ea typeface="Tahoma" panose="020B0604030504040204" pitchFamily="34" charset="0"/>
                <a:cs typeface="Tahoma" panose="020B0604030504040204" pitchFamily="34" charset="0"/>
              </a:rPr>
              <a:t>thesis</a:t>
            </a:r>
            <a:r>
              <a:rPr lang="es-ES" sz="2400"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t>, Quito, 2015.). </a:t>
            </a:r>
            <a:r>
              <a:rPr lang="es-CO" sz="2400" b="0" i="0" dirty="0">
                <a:solidFill>
                  <a:srgbClr val="C7254E"/>
                </a:solidFill>
                <a:effectLst/>
                <a:latin typeface="Tahoma" panose="020B0604030504040204" pitchFamily="34" charset="0"/>
                <a:ea typeface="Tahoma" panose="020B0604030504040204" pitchFamily="34" charset="0"/>
                <a:cs typeface="Tahoma" panose="020B0604030504040204" pitchFamily="34" charset="0"/>
                <a:hlinkClick r:id="rId2"/>
              </a:rPr>
              <a:t>http://bibdigital.epn.edu.ec/handle/15000/10337</a:t>
            </a:r>
            <a:r>
              <a:rPr lang="es-CO" sz="2400" b="0" i="0" dirty="0">
                <a:solidFill>
                  <a:srgbClr val="C7254E"/>
                </a:solidFill>
                <a:effectLst/>
                <a:latin typeface="Tahoma" panose="020B0604030504040204" pitchFamily="34" charset="0"/>
                <a:ea typeface="Tahoma" panose="020B0604030504040204" pitchFamily="34" charset="0"/>
                <a:cs typeface="Tahoma" panose="020B0604030504040204" pitchFamily="34" charset="0"/>
              </a:rPr>
              <a:t> </a:t>
            </a:r>
            <a:endParaRPr lang="es-CO" sz="3200" b="0" i="0" u="sng" strike="noStrike"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3"/>
            </a:endParaRPr>
          </a:p>
          <a:p>
            <a:pPr algn="l"/>
            <a:r>
              <a:rPr lang="es-ES"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t>Espasa </a:t>
            </a:r>
            <a:r>
              <a:rPr lang="es-ES" b="0" i="0" dirty="0" err="1">
                <a:solidFill>
                  <a:srgbClr val="222222"/>
                </a:solidFill>
                <a:effectLst/>
                <a:latin typeface="Tahoma" panose="020B0604030504040204" pitchFamily="34" charset="0"/>
                <a:ea typeface="Tahoma" panose="020B0604030504040204" pitchFamily="34" charset="0"/>
                <a:cs typeface="Tahoma" panose="020B0604030504040204" pitchFamily="34" charset="0"/>
              </a:rPr>
              <a:t>Saval</a:t>
            </a:r>
            <a:r>
              <a:rPr lang="es-ES"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t>, J. (2021). </a:t>
            </a:r>
            <a:r>
              <a:rPr lang="es-ES" b="0" i="1" dirty="0">
                <a:solidFill>
                  <a:srgbClr val="222222"/>
                </a:solidFill>
                <a:effectLst/>
                <a:latin typeface="Tahoma" panose="020B0604030504040204" pitchFamily="34" charset="0"/>
                <a:ea typeface="Tahoma" panose="020B0604030504040204" pitchFamily="34" charset="0"/>
                <a:cs typeface="Tahoma" panose="020B0604030504040204" pitchFamily="34" charset="0"/>
              </a:rPr>
              <a:t>Desarrollo de una aplicación web móvil para la gestión 	de comandas en restaurantes</a:t>
            </a:r>
            <a:r>
              <a:rPr lang="es-ES"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t> (Doctoral </a:t>
            </a:r>
            <a:r>
              <a:rPr lang="es-ES" b="0" i="0" dirty="0" err="1">
                <a:solidFill>
                  <a:srgbClr val="222222"/>
                </a:solidFill>
                <a:effectLst/>
                <a:latin typeface="Tahoma" panose="020B0604030504040204" pitchFamily="34" charset="0"/>
                <a:ea typeface="Tahoma" panose="020B0604030504040204" pitchFamily="34" charset="0"/>
                <a:cs typeface="Tahoma" panose="020B0604030504040204" pitchFamily="34" charset="0"/>
              </a:rPr>
              <a:t>dissertation</a:t>
            </a:r>
            <a:r>
              <a:rPr lang="es-ES"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t>, Universitat 	</a:t>
            </a:r>
            <a:r>
              <a:rPr lang="es-ES" b="0" i="0" dirty="0" err="1">
                <a:solidFill>
                  <a:srgbClr val="222222"/>
                </a:solidFill>
                <a:effectLst/>
                <a:latin typeface="Tahoma" panose="020B0604030504040204" pitchFamily="34" charset="0"/>
                <a:ea typeface="Tahoma" panose="020B0604030504040204" pitchFamily="34" charset="0"/>
                <a:cs typeface="Tahoma" panose="020B0604030504040204" pitchFamily="34" charset="0"/>
              </a:rPr>
              <a:t>Politècnica</a:t>
            </a:r>
            <a:r>
              <a:rPr lang="es-ES"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t> de València). </a:t>
            </a:r>
            <a:r>
              <a:rPr lang="es-ES" b="0" i="0" dirty="0">
                <a:solidFill>
                  <a:srgbClr val="222222"/>
                </a:solidFill>
                <a:effectLst/>
                <a:latin typeface="Tahoma" panose="020B0604030504040204" pitchFamily="34" charset="0"/>
                <a:ea typeface="Tahoma" panose="020B0604030504040204" pitchFamily="34" charset="0"/>
                <a:cs typeface="Tahoma" panose="020B0604030504040204" pitchFamily="34" charset="0"/>
                <a:hlinkClick r:id="rId4"/>
              </a:rPr>
              <a:t>https://riunet.upv.es/handle/10251/174255</a:t>
            </a:r>
            <a:r>
              <a:rPr lang="es-ES" b="0" i="0" dirty="0">
                <a:solidFill>
                  <a:srgbClr val="222222"/>
                </a:solidFill>
                <a:effectLst/>
                <a:latin typeface="Tahoma" panose="020B0604030504040204" pitchFamily="34" charset="0"/>
                <a:ea typeface="Tahoma" panose="020B0604030504040204" pitchFamily="34" charset="0"/>
                <a:cs typeface="Tahoma" panose="020B0604030504040204" pitchFamily="34" charset="0"/>
              </a:rPr>
              <a:t> </a:t>
            </a:r>
            <a:br>
              <a:rPr lang="es-CO" dirty="0">
                <a:latin typeface="Tahoma" panose="020B0604030504040204" pitchFamily="34" charset="0"/>
                <a:ea typeface="Tahoma" panose="020B0604030504040204" pitchFamily="34" charset="0"/>
                <a:cs typeface="Tahoma" panose="020B0604030504040204" pitchFamily="34" charset="0"/>
              </a:rPr>
            </a:br>
            <a:endParaRPr lang="es-CO"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cxnSp>
        <p:nvCxnSpPr>
          <p:cNvPr id="8" name="Conector recto 7">
            <a:extLst>
              <a:ext uri="{FF2B5EF4-FFF2-40B4-BE49-F238E27FC236}">
                <a16:creationId xmlns:a16="http://schemas.microsoft.com/office/drawing/2014/main" id="{D51AA31C-3CF2-7443-B620-54AB4351574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sp>
        <p:nvSpPr>
          <p:cNvPr id="3" name="Marcador de número de diapositiva 2">
            <a:extLst>
              <a:ext uri="{FF2B5EF4-FFF2-40B4-BE49-F238E27FC236}">
                <a16:creationId xmlns:a16="http://schemas.microsoft.com/office/drawing/2014/main" id="{43AB4E36-71F1-8C12-A7D7-ACCF8CF62565}"/>
              </a:ext>
            </a:extLst>
          </p:cNvPr>
          <p:cNvSpPr>
            <a:spLocks noGrp="1"/>
          </p:cNvSpPr>
          <p:nvPr>
            <p:ph type="sldNum" sz="quarter" idx="12"/>
          </p:nvPr>
        </p:nvSpPr>
        <p:spPr/>
        <p:txBody>
          <a:bodyPr/>
          <a:lstStyle/>
          <a:p>
            <a:fld id="{F51F019C-84B2-3041-8D34-A6062995199A}" type="slidenum">
              <a:rPr lang="es-CO" smtClean="0"/>
              <a:t>9</a:t>
            </a:fld>
            <a:endParaRPr lang="es-CO"/>
          </a:p>
        </p:txBody>
      </p:sp>
    </p:spTree>
    <p:extLst>
      <p:ext uri="{BB962C8B-B14F-4D97-AF65-F5344CB8AC3E}">
        <p14:creationId xmlns:p14="http://schemas.microsoft.com/office/powerpoint/2010/main" val="32331588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525</Words>
  <Application>Microsoft Office PowerPoint</Application>
  <PresentationFormat>Panorámica</PresentationFormat>
  <Paragraphs>55</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Calibri Light</vt:lpstr>
      <vt:lpstr>Helvetica</vt:lpstr>
      <vt:lpstr>Tahoma</vt:lpstr>
      <vt:lpstr>Times New Roman</vt:lpstr>
      <vt:lpstr>Times New Roman </vt:lpstr>
      <vt:lpstr>Tema de Office</vt:lpstr>
      <vt:lpstr>SISTEMA DE ORGANIZACIÓN PARA EL SOPORTE DE LOS RESTAURANTES EN CARTAGENA</vt:lpstr>
      <vt:lpstr>Integrantes</vt:lpstr>
      <vt:lpstr>Presentación de PowerPoint</vt:lpstr>
      <vt:lpstr>Justificación</vt:lpstr>
      <vt:lpstr>Antecedentes</vt:lpstr>
      <vt:lpstr>Presentación de PowerPoint</vt:lpstr>
      <vt:lpstr>Resultados</vt:lpstr>
      <vt:lpstr>CONCLUSIONES</vt:lpstr>
      <vt:lpstr>Bibliografía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yalfaro@tecnologicocomfenalco.edu.co</dc:creator>
  <cp:lastModifiedBy>Celina Cassiani Perez</cp:lastModifiedBy>
  <cp:revision>23</cp:revision>
  <dcterms:created xsi:type="dcterms:W3CDTF">2021-06-23T18:46:12Z</dcterms:created>
  <dcterms:modified xsi:type="dcterms:W3CDTF">2023-11-27T22:20:46Z</dcterms:modified>
</cp:coreProperties>
</file>