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0" r:id="rId5"/>
    <p:sldId id="265" r:id="rId6"/>
    <p:sldId id="261" r:id="rId7"/>
    <p:sldId id="262" r:id="rId8"/>
    <p:sldId id="267" r:id="rId9"/>
    <p:sldId id="266" r:id="rId10"/>
    <p:sldId id="263" r:id="rId11"/>
    <p:sldId id="268" r:id="rId12"/>
    <p:sldId id="264" r:id="rId13"/>
    <p:sldId id="269" r:id="rId14"/>
    <p:sldId id="258" r:id="rId15"/>
  </p:sldIdLst>
  <p:sldSz cx="9144000" cy="6858000" type="screen4x3"/>
  <p:notesSz cx="6858000" cy="9144000"/>
  <p:custDataLst>
    <p:tags r:id="rId16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47" autoAdjust="0"/>
    <p:restoredTop sz="94660"/>
  </p:normalViewPr>
  <p:slideViewPr>
    <p:cSldViewPr>
      <p:cViewPr varScale="1">
        <p:scale>
          <a:sx n="61" d="100"/>
          <a:sy n="61" d="100"/>
        </p:scale>
        <p:origin x="-90" y="-5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55776" y="2564904"/>
            <a:ext cx="6044208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55776" y="4293096"/>
            <a:ext cx="5320680" cy="76964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89763" y="6492875"/>
            <a:ext cx="2133600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66CD913-3F06-454B-BD97-E3BB81C22EA7}" type="datetimeFigureOut">
              <a:rPr lang="zh-CN" altLang="en-US"/>
              <a:pPr>
                <a:defRPr/>
              </a:pPr>
              <a:t>2015/5/8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922F3-1B34-4B4D-9CFE-754BCEA2BF60}" type="datetimeFigureOut">
              <a:rPr lang="zh-CN" altLang="en-US"/>
              <a:pPr>
                <a:defRPr/>
              </a:pPr>
              <a:t>2015/5/8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D1614-87BE-4CB6-B22A-28F6E97C96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EA3E0-12F2-4902-BAC6-D3AA66FA21A2}" type="datetimeFigureOut">
              <a:rPr lang="zh-CN" altLang="en-US"/>
              <a:pPr>
                <a:defRPr/>
              </a:pPr>
              <a:t>2015/5/8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F8ECD-CCF3-4D17-B72F-BABCB81597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404813"/>
            <a:ext cx="7777163" cy="1012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89AC6-ABBC-412B-9501-911FA415300B}" type="datetimeFigureOut">
              <a:rPr lang="zh-CN" altLang="en-US"/>
              <a:pPr>
                <a:defRPr/>
              </a:pPr>
              <a:t>2015/5/8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3C3C3-9C47-434D-8A50-B09C17935C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Tx/>
              <a:buBlip>
                <a:blip r:embed="rId2"/>
              </a:buBlip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42B2198A-D488-4D70-A078-9B3642E72620}" type="datetimeFigureOut">
              <a:rPr lang="zh-CN" altLang="en-US"/>
              <a:pPr>
                <a:defRPr/>
              </a:pPr>
              <a:t>2015/5/8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779838" y="6348413"/>
            <a:ext cx="183515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8586D63C-9D1A-486C-A4D5-FC11150D8F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EAC02-6ECC-4A9F-81A7-46FB606D0DE6}" type="datetimeFigureOut">
              <a:rPr lang="zh-CN" altLang="en-US"/>
              <a:pPr>
                <a:defRPr/>
              </a:pPr>
              <a:t>2015/5/8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7A50E-A1E9-44CE-B36E-973C0AAC92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E46ED-984A-4937-A8DA-88926CEC6BAD}" type="datetimeFigureOut">
              <a:rPr lang="zh-CN" altLang="en-US"/>
              <a:pPr>
                <a:defRPr/>
              </a:pPr>
              <a:t>2015/5/8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57BF0-5449-4C03-B589-92B5FAD11F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CF833-7F73-4C30-9B4D-B26849DEF87C}" type="datetimeFigureOut">
              <a:rPr lang="zh-CN" altLang="en-US"/>
              <a:pPr>
                <a:defRPr/>
              </a:pPr>
              <a:t>2015/5/8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FD522-6BA2-4785-8052-C9B41EF2C4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63323-AF72-4894-A785-9C109C331121}" type="datetimeFigureOut">
              <a:rPr lang="zh-CN" altLang="en-US"/>
              <a:pPr>
                <a:defRPr/>
              </a:pPr>
              <a:t>2015/5/8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CEC38-0666-4046-8B48-F03F677A7A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E388D-228F-4D56-9930-C4EEBE9EC745}" type="datetimeFigureOut">
              <a:rPr lang="zh-CN" altLang="en-US"/>
              <a:pPr>
                <a:defRPr/>
              </a:pPr>
              <a:t>2015/5/8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A931D-229E-437B-B532-6D94B3CBA5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7FB27-186F-4A27-8509-240B91227072}" type="datetimeFigureOut">
              <a:rPr lang="zh-CN" altLang="en-US"/>
              <a:pPr>
                <a:defRPr/>
              </a:pPr>
              <a:t>2015/5/8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E6BD3-B805-4F3F-BA2C-31E7D042E1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6C62C-4CE9-49AD-8BC9-550DA9D0C450}" type="datetimeFigureOut">
              <a:rPr lang="zh-CN" altLang="en-US"/>
              <a:pPr>
                <a:defRPr/>
              </a:pPr>
              <a:t>2015/5/8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284B7-9611-4F5D-897E-930AF3FE48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755650" y="404813"/>
            <a:ext cx="7777163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DB15B3D-194C-4944-B879-579AB3C5EFCE}" type="datetimeFigureOut">
              <a:rPr lang="zh-CN" altLang="en-US"/>
              <a:pPr>
                <a:defRPr/>
              </a:pPr>
              <a:t>2015/5/8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18351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黑体" pitchFamily="49" charset="-122"/>
              </a:defRPr>
            </a:lvl1pPr>
          </a:lstStyle>
          <a:p>
            <a:pPr>
              <a:defRPr/>
            </a:pPr>
            <a:fld id="{3F727ED6-2F3E-4776-928D-EB019F07D5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32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ctrTitle"/>
          </p:nvPr>
        </p:nvSpPr>
        <p:spPr>
          <a:xfrm>
            <a:off x="2555875" y="2565400"/>
            <a:ext cx="6043613" cy="1470025"/>
          </a:xfrm>
        </p:spPr>
        <p:txBody>
          <a:bodyPr/>
          <a:lstStyle/>
          <a:p>
            <a:pPr eaLnBrk="1" hangingPunct="1"/>
            <a:endParaRPr lang="zh-CN" altLang="en-US" sz="4800" dirty="0" smtClean="0"/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>
          <a:xfrm>
            <a:off x="2555875" y="4292600"/>
            <a:ext cx="5321300" cy="769938"/>
          </a:xfrm>
        </p:spPr>
        <p:txBody>
          <a:bodyPr>
            <a:normAutofit/>
          </a:bodyPr>
          <a:lstStyle/>
          <a:p>
            <a:pPr marL="342900" indent="-34290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zh-CN" altLang="en-US" sz="2400" kern="0" dirty="0" smtClean="0"/>
              <a:t>河南科技学院</a:t>
            </a:r>
            <a:endParaRPr lang="en-US" altLang="zh-CN" sz="2400" kern="0" dirty="0"/>
          </a:p>
        </p:txBody>
      </p:sp>
      <p:pic>
        <p:nvPicPr>
          <p:cNvPr id="16388" name="Picture 7" descr="未标题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3925" y="260350"/>
            <a:ext cx="2595563" cy="156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矩形 6"/>
          <p:cNvSpPr>
            <a:spLocks noChangeArrowheads="1"/>
          </p:cNvSpPr>
          <p:nvPr/>
        </p:nvSpPr>
        <p:spPr bwMode="auto">
          <a:xfrm>
            <a:off x="107950" y="25400"/>
            <a:ext cx="71913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00">
                <a:solidFill>
                  <a:srgbClr val="FFFFFF"/>
                </a:solidFill>
                <a:latin typeface="Calibri" pitchFamily="34" charset="0"/>
              </a:rPr>
              <a:t>PPT</a:t>
            </a:r>
            <a:r>
              <a:rPr lang="zh-CN" altLang="en-US" sz="100">
                <a:solidFill>
                  <a:srgbClr val="FFFFFF"/>
                </a:solidFill>
                <a:latin typeface="Calibri" pitchFamily="34" charset="0"/>
              </a:rPr>
              <a:t>模板下载：</a:t>
            </a:r>
            <a:r>
              <a:rPr lang="en-US" altLang="zh-CN" sz="100">
                <a:solidFill>
                  <a:srgbClr val="FFFFFF"/>
                </a:solidFill>
                <a:latin typeface="Calibri" pitchFamily="34" charset="0"/>
              </a:rPr>
              <a:t>www.1ppt.com/moban/     </a:t>
            </a:r>
            <a:r>
              <a:rPr lang="zh-CN" altLang="en-US" sz="100">
                <a:solidFill>
                  <a:srgbClr val="FFFFFF"/>
                </a:solidFill>
                <a:latin typeface="Calibri" pitchFamily="34" charset="0"/>
              </a:rPr>
              <a:t>行业</a:t>
            </a:r>
            <a:r>
              <a:rPr lang="en-US" altLang="zh-CN" sz="100">
                <a:solidFill>
                  <a:srgbClr val="FFFFFF"/>
                </a:solidFill>
                <a:latin typeface="Calibri" pitchFamily="34" charset="0"/>
              </a:rPr>
              <a:t>PPT</a:t>
            </a:r>
            <a:r>
              <a:rPr lang="zh-CN" altLang="en-US" sz="100">
                <a:solidFill>
                  <a:srgbClr val="FFFFFF"/>
                </a:solidFill>
                <a:latin typeface="Calibri" pitchFamily="34" charset="0"/>
              </a:rPr>
              <a:t>模板：</a:t>
            </a:r>
            <a:r>
              <a:rPr lang="en-US" altLang="zh-CN" sz="100">
                <a:solidFill>
                  <a:srgbClr val="FFFFFF"/>
                </a:solidFill>
                <a:latin typeface="Calibri" pitchFamily="34" charset="0"/>
              </a:rPr>
              <a:t>www.1ppt.com/hangye/ </a:t>
            </a:r>
          </a:p>
          <a:p>
            <a:pPr eaLnBrk="1" hangingPunct="1"/>
            <a:r>
              <a:rPr lang="zh-CN" altLang="en-US" sz="100">
                <a:solidFill>
                  <a:srgbClr val="FFFFFF"/>
                </a:solidFill>
                <a:latin typeface="Calibri" pitchFamily="34" charset="0"/>
              </a:rPr>
              <a:t>节日</a:t>
            </a:r>
            <a:r>
              <a:rPr lang="en-US" altLang="zh-CN" sz="100">
                <a:solidFill>
                  <a:srgbClr val="FFFFFF"/>
                </a:solidFill>
                <a:latin typeface="Calibri" pitchFamily="34" charset="0"/>
              </a:rPr>
              <a:t>PPT</a:t>
            </a:r>
            <a:r>
              <a:rPr lang="zh-CN" altLang="en-US" sz="100">
                <a:solidFill>
                  <a:srgbClr val="FFFFFF"/>
                </a:solidFill>
                <a:latin typeface="Calibri" pitchFamily="34" charset="0"/>
              </a:rPr>
              <a:t>模板：</a:t>
            </a:r>
            <a:r>
              <a:rPr lang="en-US" altLang="zh-CN" sz="100">
                <a:solidFill>
                  <a:srgbClr val="FFFFFF"/>
                </a:solidFill>
                <a:latin typeface="Calibri" pitchFamily="34" charset="0"/>
              </a:rPr>
              <a:t>www.1ppt.com/jieri/           PPT</a:t>
            </a:r>
            <a:r>
              <a:rPr lang="zh-CN" altLang="en-US" sz="100">
                <a:solidFill>
                  <a:srgbClr val="FFFFFF"/>
                </a:solidFill>
                <a:latin typeface="Calibri" pitchFamily="34" charset="0"/>
              </a:rPr>
              <a:t>素材下载：</a:t>
            </a:r>
            <a:r>
              <a:rPr lang="en-US" altLang="zh-CN" sz="100">
                <a:solidFill>
                  <a:srgbClr val="FFFFFF"/>
                </a:solidFill>
                <a:latin typeface="Calibri" pitchFamily="34" charset="0"/>
              </a:rPr>
              <a:t>www.1ppt.com/sucai/</a:t>
            </a:r>
          </a:p>
          <a:p>
            <a:pPr eaLnBrk="1" hangingPunct="1"/>
            <a:r>
              <a:rPr lang="en-US" altLang="zh-CN" sz="100">
                <a:solidFill>
                  <a:srgbClr val="FFFFFF"/>
                </a:solidFill>
                <a:latin typeface="Calibri" pitchFamily="34" charset="0"/>
              </a:rPr>
              <a:t>PPT</a:t>
            </a:r>
            <a:r>
              <a:rPr lang="zh-CN" altLang="en-US" sz="100">
                <a:solidFill>
                  <a:srgbClr val="FFFFFF"/>
                </a:solidFill>
                <a:latin typeface="Calibri" pitchFamily="34" charset="0"/>
              </a:rPr>
              <a:t>背景图片：</a:t>
            </a:r>
            <a:r>
              <a:rPr lang="en-US" altLang="zh-CN" sz="100">
                <a:solidFill>
                  <a:srgbClr val="FFFFFF"/>
                </a:solidFill>
                <a:latin typeface="Calibri" pitchFamily="34" charset="0"/>
              </a:rPr>
              <a:t>www.1ppt.com/beijing/      PPT</a:t>
            </a:r>
            <a:r>
              <a:rPr lang="zh-CN" altLang="en-US" sz="100">
                <a:solidFill>
                  <a:srgbClr val="FFFFFF"/>
                </a:solidFill>
                <a:latin typeface="Calibri" pitchFamily="34" charset="0"/>
              </a:rPr>
              <a:t>图表下载：</a:t>
            </a:r>
            <a:r>
              <a:rPr lang="en-US" altLang="zh-CN" sz="100">
                <a:solidFill>
                  <a:srgbClr val="FFFFFF"/>
                </a:solidFill>
                <a:latin typeface="Calibri" pitchFamily="34" charset="0"/>
              </a:rPr>
              <a:t>www.1ppt.com/tubiao/      </a:t>
            </a:r>
          </a:p>
          <a:p>
            <a:pPr eaLnBrk="1" hangingPunct="1"/>
            <a:r>
              <a:rPr lang="zh-CN" altLang="en-US" sz="100">
                <a:solidFill>
                  <a:srgbClr val="FFFFFF"/>
                </a:solidFill>
                <a:latin typeface="Calibri" pitchFamily="34" charset="0"/>
              </a:rPr>
              <a:t>优秀</a:t>
            </a:r>
            <a:r>
              <a:rPr lang="en-US" altLang="zh-CN" sz="100">
                <a:solidFill>
                  <a:srgbClr val="FFFFFF"/>
                </a:solidFill>
                <a:latin typeface="Calibri" pitchFamily="34" charset="0"/>
              </a:rPr>
              <a:t>PPT</a:t>
            </a:r>
            <a:r>
              <a:rPr lang="zh-CN" altLang="en-US" sz="100">
                <a:solidFill>
                  <a:srgbClr val="FFFFFF"/>
                </a:solidFill>
                <a:latin typeface="Calibri" pitchFamily="34" charset="0"/>
              </a:rPr>
              <a:t>下载：</a:t>
            </a:r>
            <a:r>
              <a:rPr lang="en-US" altLang="zh-CN" sz="100">
                <a:solidFill>
                  <a:srgbClr val="FFFFFF"/>
                </a:solidFill>
                <a:latin typeface="Calibri" pitchFamily="34" charset="0"/>
              </a:rPr>
              <a:t>www.1ppt.com/xiazai/        PPT</a:t>
            </a:r>
            <a:r>
              <a:rPr lang="zh-CN" altLang="en-US" sz="100">
                <a:solidFill>
                  <a:srgbClr val="FFFFFF"/>
                </a:solidFill>
                <a:latin typeface="Calibri" pitchFamily="34" charset="0"/>
              </a:rPr>
              <a:t>教程： </a:t>
            </a:r>
            <a:r>
              <a:rPr lang="en-US" altLang="zh-CN" sz="100">
                <a:solidFill>
                  <a:srgbClr val="FFFFFF"/>
                </a:solidFill>
                <a:latin typeface="Calibri" pitchFamily="34" charset="0"/>
              </a:rPr>
              <a:t>www.1ppt.com/powerpoint/      </a:t>
            </a:r>
          </a:p>
          <a:p>
            <a:pPr eaLnBrk="1" hangingPunct="1"/>
            <a:r>
              <a:rPr lang="en-US" altLang="zh-CN" sz="100">
                <a:solidFill>
                  <a:srgbClr val="FFFFFF"/>
                </a:solidFill>
                <a:latin typeface="Calibri" pitchFamily="34" charset="0"/>
              </a:rPr>
              <a:t>Word</a:t>
            </a:r>
            <a:r>
              <a:rPr lang="zh-CN" altLang="en-US" sz="100">
                <a:solidFill>
                  <a:srgbClr val="FFFFFF"/>
                </a:solidFill>
                <a:latin typeface="Calibri" pitchFamily="34" charset="0"/>
              </a:rPr>
              <a:t>教程： </a:t>
            </a:r>
            <a:r>
              <a:rPr lang="en-US" altLang="zh-CN" sz="100">
                <a:solidFill>
                  <a:srgbClr val="FFFFFF"/>
                </a:solidFill>
                <a:latin typeface="Calibri" pitchFamily="34" charset="0"/>
              </a:rPr>
              <a:t>www.1ppt.com/word/              Excel</a:t>
            </a:r>
            <a:r>
              <a:rPr lang="zh-CN" altLang="en-US" sz="100">
                <a:solidFill>
                  <a:srgbClr val="FFFFFF"/>
                </a:solidFill>
                <a:latin typeface="Calibri" pitchFamily="34" charset="0"/>
              </a:rPr>
              <a:t>教程：</a:t>
            </a:r>
            <a:r>
              <a:rPr lang="en-US" altLang="zh-CN" sz="100">
                <a:solidFill>
                  <a:srgbClr val="FFFFFF"/>
                </a:solidFill>
                <a:latin typeface="Calibri" pitchFamily="34" charset="0"/>
              </a:rPr>
              <a:t>www.1ppt.com/excel/  </a:t>
            </a:r>
          </a:p>
          <a:p>
            <a:pPr eaLnBrk="1" hangingPunct="1"/>
            <a:r>
              <a:rPr lang="zh-CN" altLang="en-US" sz="100">
                <a:solidFill>
                  <a:srgbClr val="FFFFFF"/>
                </a:solidFill>
                <a:latin typeface="Calibri" pitchFamily="34" charset="0"/>
              </a:rPr>
              <a:t>资料下载：</a:t>
            </a:r>
            <a:r>
              <a:rPr lang="en-US" altLang="zh-CN" sz="100">
                <a:solidFill>
                  <a:srgbClr val="FFFFFF"/>
                </a:solidFill>
                <a:latin typeface="Calibri" pitchFamily="34" charset="0"/>
              </a:rPr>
              <a:t>www.1ppt.com/ziliao/                PPT</a:t>
            </a:r>
            <a:r>
              <a:rPr lang="zh-CN" altLang="en-US" sz="100">
                <a:solidFill>
                  <a:srgbClr val="FFFFFF"/>
                </a:solidFill>
                <a:latin typeface="Calibri" pitchFamily="34" charset="0"/>
              </a:rPr>
              <a:t>课件下载：</a:t>
            </a:r>
            <a:r>
              <a:rPr lang="en-US" altLang="zh-CN" sz="100">
                <a:solidFill>
                  <a:srgbClr val="FFFFFF"/>
                </a:solidFill>
                <a:latin typeface="Calibri" pitchFamily="34" charset="0"/>
              </a:rPr>
              <a:t>www.1ppt.com/kejian/ </a:t>
            </a:r>
          </a:p>
          <a:p>
            <a:pPr eaLnBrk="1" hangingPunct="1"/>
            <a:r>
              <a:rPr lang="zh-CN" altLang="en-US" sz="100">
                <a:solidFill>
                  <a:srgbClr val="FFFFFF"/>
                </a:solidFill>
                <a:latin typeface="Calibri" pitchFamily="34" charset="0"/>
              </a:rPr>
              <a:t>范文下载：</a:t>
            </a:r>
            <a:r>
              <a:rPr lang="en-US" altLang="zh-CN" sz="100">
                <a:solidFill>
                  <a:srgbClr val="FFFFFF"/>
                </a:solidFill>
                <a:latin typeface="Calibri" pitchFamily="34" charset="0"/>
              </a:rPr>
              <a:t>www.1ppt.com/fanwen/             </a:t>
            </a:r>
            <a:r>
              <a:rPr lang="zh-CN" altLang="en-US" sz="100">
                <a:solidFill>
                  <a:srgbClr val="FFFFFF"/>
                </a:solidFill>
                <a:latin typeface="Calibri" pitchFamily="34" charset="0"/>
              </a:rPr>
              <a:t>试卷下载：</a:t>
            </a:r>
            <a:r>
              <a:rPr lang="en-US" altLang="zh-CN" sz="100">
                <a:solidFill>
                  <a:srgbClr val="FFFFFF"/>
                </a:solidFill>
                <a:latin typeface="Calibri" pitchFamily="34" charset="0"/>
              </a:rPr>
              <a:t>www.1ppt.com/shiti/  </a:t>
            </a:r>
          </a:p>
          <a:p>
            <a:pPr eaLnBrk="1" hangingPunct="1"/>
            <a:r>
              <a:rPr lang="zh-CN" altLang="en-US" sz="100">
                <a:solidFill>
                  <a:srgbClr val="FFFFFF"/>
                </a:solidFill>
                <a:latin typeface="Calibri" pitchFamily="34" charset="0"/>
              </a:rPr>
              <a:t>教案下载：</a:t>
            </a:r>
            <a:r>
              <a:rPr lang="en-US" altLang="zh-CN" sz="100">
                <a:solidFill>
                  <a:srgbClr val="FFFFFF"/>
                </a:solidFill>
                <a:latin typeface="Calibri" pitchFamily="34" charset="0"/>
              </a:rPr>
              <a:t>www.1ppt.com/jiaoan/  </a:t>
            </a:r>
          </a:p>
          <a:p>
            <a:pPr eaLnBrk="1" hangingPunct="1"/>
            <a:r>
              <a:rPr lang="en-US" altLang="zh-CN" sz="100">
                <a:solidFill>
                  <a:srgbClr val="FFFFFF"/>
                </a:solidFill>
                <a:latin typeface="Calibri" pitchFamily="34" charset="0"/>
              </a:rPr>
              <a:t> </a:t>
            </a:r>
            <a:endParaRPr lang="zh-CN" altLang="en-US" sz="100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除夕夜，吃饺子</a:t>
            </a:r>
            <a:endParaRPr lang="zh-CN" altLang="en-US" dirty="0"/>
          </a:p>
        </p:txBody>
      </p:sp>
      <p:pic>
        <p:nvPicPr>
          <p:cNvPr id="10" name="图片 9" descr="u=1272236773,909416411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1612"/>
            <a:ext cx="3295826" cy="29962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44462"/>
            <a:ext cx="9144000" cy="281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76465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大年初一去拜年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3686172" cy="34718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拜年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到亲朋好友和邻居那里祝贺新春。</a:t>
            </a:r>
            <a:endParaRPr lang="zh-CN" altLang="en-US" dirty="0"/>
          </a:p>
        </p:txBody>
      </p:sp>
      <p:pic>
        <p:nvPicPr>
          <p:cNvPr id="5" name="图片 4" descr="u=980600050,2867800542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78" y="3261624"/>
            <a:ext cx="3357554" cy="3596400"/>
          </a:xfrm>
          <a:prstGeom prst="rect">
            <a:avLst/>
          </a:prstGeom>
        </p:spPr>
      </p:pic>
      <p:pic>
        <p:nvPicPr>
          <p:cNvPr id="6" name="图片 5" descr="u=3309502516,607026741&amp;fm=21&amp;gp=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4572008"/>
            <a:ext cx="3419475" cy="2095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元宵节里吃元宵</a:t>
            </a:r>
            <a:endParaRPr lang="zh-CN" altLang="en-US" b="0" dirty="0"/>
          </a:p>
        </p:txBody>
      </p:sp>
      <p:pic>
        <p:nvPicPr>
          <p:cNvPr id="5" name="图片 4" descr="u=2322941199,2138426174&amp;fm=21&amp;gp=0.jpg"/>
          <p:cNvPicPr>
            <a:picLocks noChangeAspect="1"/>
          </p:cNvPicPr>
          <p:nvPr/>
        </p:nvPicPr>
        <p:blipFill>
          <a:blip r:embed="rId2"/>
          <a:srcRect b="8163"/>
          <a:stretch>
            <a:fillRect/>
          </a:stretch>
        </p:blipFill>
        <p:spPr>
          <a:xfrm>
            <a:off x="928662" y="1500174"/>
            <a:ext cx="7000924" cy="3214710"/>
          </a:xfrm>
          <a:prstGeom prst="rect">
            <a:avLst/>
          </a:prstGeom>
        </p:spPr>
      </p:pic>
      <p:pic>
        <p:nvPicPr>
          <p:cNvPr id="6" name="图片 5" descr="u=653917086,2847154758&amp;fm=21&amp;gp=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4357694"/>
            <a:ext cx="2962700" cy="24320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6517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 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411413" y="2997200"/>
            <a:ext cx="6045200" cy="14700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800" dirty="0" smtClean="0">
                <a:latin typeface="MV Boli" pitchFamily="2" charset="0"/>
                <a:ea typeface="华文隶书" pitchFamily="2" charset="-122"/>
                <a:cs typeface="MV Boli" pitchFamily="2" charset="0"/>
              </a:rPr>
              <a:t>Happy New Year</a:t>
            </a:r>
            <a:br>
              <a:rPr lang="en-US" altLang="zh-CN" sz="4800" dirty="0" smtClean="0">
                <a:latin typeface="MV Boli" pitchFamily="2" charset="0"/>
                <a:ea typeface="华文隶书" pitchFamily="2" charset="-122"/>
                <a:cs typeface="MV Boli" pitchFamily="2" charset="0"/>
              </a:rPr>
            </a:br>
            <a:r>
              <a:rPr lang="en-US" altLang="zh-CN" sz="4800" dirty="0" smtClean="0">
                <a:latin typeface="MV Boli" pitchFamily="2" charset="0"/>
                <a:ea typeface="华文隶书" pitchFamily="2" charset="-122"/>
                <a:cs typeface="MV Boli" pitchFamily="2" charset="0"/>
              </a:rPr>
              <a:t> </a:t>
            </a:r>
            <a:r>
              <a:rPr lang="en-US" altLang="zh-CN" sz="3100" dirty="0" smtClean="0">
                <a:latin typeface="MV Boli" pitchFamily="2" charset="0"/>
                <a:ea typeface="华文隶书" pitchFamily="2" charset="-122"/>
                <a:cs typeface="MV Boli" pitchFamily="2" charset="0"/>
              </a:rPr>
              <a:t>O(∩_∩)O~</a:t>
            </a:r>
            <a:endParaRPr lang="zh-CN" altLang="en-US" sz="3100" dirty="0">
              <a:latin typeface="MV Boli" pitchFamily="2" charset="0"/>
              <a:ea typeface="华文隶书" pitchFamily="2" charset="-122"/>
              <a:cs typeface="MV Boli" pitchFamily="2" charset="0"/>
            </a:endParaRPr>
          </a:p>
        </p:txBody>
      </p:sp>
      <p:pic>
        <p:nvPicPr>
          <p:cNvPr id="18435" name="Picture 7" descr="未标题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43663" y="188913"/>
            <a:ext cx="2595562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幸福吉祥年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烟花爆竹空中叫，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张灯结彩闹元宵，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喜</a:t>
            </a:r>
            <a:r>
              <a:rPr lang="zh-CN" altLang="en-US" dirty="0" smtClean="0"/>
              <a:t>迎新春唱歌谣，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祝福新年好收成，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合家</a:t>
            </a:r>
            <a:r>
              <a:rPr lang="zh-CN" altLang="en-US" dirty="0" smtClean="0"/>
              <a:t>欢乐幸福到。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 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600200"/>
            <a:ext cx="7848872" cy="2185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春节的起源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春节的传说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传统习俗</a:t>
            </a:r>
            <a:r>
              <a:rPr lang="en-US" altLang="zh-CN" dirty="0" smtClean="0"/>
              <a:t>——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928926" y="4214818"/>
            <a:ext cx="4500594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贴对联，请门神；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放爆竹，去拜年；</a:t>
            </a:r>
            <a:endParaRPr lang="en-US" altLang="zh-CN" sz="3200" dirty="0" smtClean="0">
              <a:latin typeface="+mj-ea"/>
              <a:ea typeface="+mj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元宵节，吃元宵。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9660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组织结构图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起  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春节俗称“年节”，是中华民族最隆重的传统佳节。传统</a:t>
            </a:r>
            <a:r>
              <a:rPr lang="zh-CN" altLang="en-US" dirty="0"/>
              <a:t>名称为新年、大年、新岁，但口头上又称度岁、庆新岁、过年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古时</a:t>
            </a:r>
            <a:r>
              <a:rPr lang="zh-CN" altLang="en-US" dirty="0"/>
              <a:t>春节曾专指节气中的立春，也被视为是一年的</a:t>
            </a:r>
            <a:r>
              <a:rPr lang="zh-CN" altLang="en-US" dirty="0" smtClean="0"/>
              <a:t>开始。后来</a:t>
            </a:r>
            <a:r>
              <a:rPr lang="zh-CN" altLang="en-US" dirty="0"/>
              <a:t>改为农历正月初一开始为</a:t>
            </a:r>
            <a:r>
              <a:rPr lang="zh-CN" altLang="en-US" dirty="0" smtClean="0"/>
              <a:t>新年，正月十五</a:t>
            </a:r>
            <a:r>
              <a:rPr lang="zh-CN" altLang="en-US" dirty="0"/>
              <a:t>（上元节）新年才</a:t>
            </a:r>
            <a:r>
              <a:rPr lang="zh-CN" altLang="en-US" dirty="0" smtClean="0"/>
              <a:t>结束。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6724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  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在上古时期，有一种怪兽就叫做“年”，每</a:t>
            </a:r>
            <a:r>
              <a:rPr lang="zh-CN" altLang="en-US" dirty="0" smtClean="0"/>
              <a:t>到农历大年三十就出来</a:t>
            </a:r>
            <a:r>
              <a:rPr lang="zh-CN" altLang="en-US" dirty="0" smtClean="0"/>
              <a:t>作乱</a:t>
            </a:r>
            <a:r>
              <a:rPr lang="zh-CN" altLang="en-US" dirty="0" smtClean="0"/>
              <a:t>。后来</a:t>
            </a:r>
            <a:r>
              <a:rPr lang="zh-CN" altLang="en-US" dirty="0" smtClean="0"/>
              <a:t>，人们发现“年”怕爆竹爆炸时的声音，于是人们就到它要出来的时候放爆竹吓它。由此就把这段时间叫做“过年”。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6665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 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zh-CN" altLang="en-US" dirty="0">
                <a:solidFill>
                  <a:srgbClr val="00B050"/>
                </a:solidFill>
              </a:rPr>
              <a:t>扫尘</a:t>
            </a:r>
            <a:r>
              <a:rPr lang="en-US" altLang="zh-CN" dirty="0">
                <a:solidFill>
                  <a:srgbClr val="00B050"/>
                </a:solidFill>
              </a:rPr>
              <a:t>——“</a:t>
            </a:r>
            <a:r>
              <a:rPr lang="zh-CN" altLang="en-US" dirty="0">
                <a:solidFill>
                  <a:srgbClr val="00B050"/>
                </a:solidFill>
              </a:rPr>
              <a:t>腊月二十四，掸尘扫房子</a:t>
            </a:r>
            <a:r>
              <a:rPr lang="zh-CN" altLang="en-US" dirty="0" smtClean="0">
                <a:solidFill>
                  <a:srgbClr val="00B050"/>
                </a:solidFill>
              </a:rPr>
              <a:t>”。</a:t>
            </a:r>
            <a:r>
              <a:rPr lang="zh-CN" altLang="en-US" dirty="0">
                <a:solidFill>
                  <a:srgbClr val="00B050"/>
                </a:solidFill>
              </a:rPr>
              <a:t>其用意是要把一切穷运、晦气统统扫出门</a:t>
            </a:r>
            <a:r>
              <a:rPr lang="zh-CN" altLang="en-US" dirty="0" smtClean="0">
                <a:solidFill>
                  <a:srgbClr val="00B050"/>
                </a:solidFill>
              </a:rPr>
              <a:t>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贴春联</a:t>
            </a:r>
            <a:r>
              <a:rPr lang="en-US" altLang="zh-CN" dirty="0" smtClean="0">
                <a:solidFill>
                  <a:srgbClr val="00B050"/>
                </a:solidFill>
              </a:rPr>
              <a:t>——</a:t>
            </a:r>
            <a:r>
              <a:rPr lang="zh-CN" altLang="en-US" dirty="0" smtClean="0">
                <a:solidFill>
                  <a:srgbClr val="00B050"/>
                </a:solidFill>
              </a:rPr>
              <a:t>对联春联也叫门对、春贴、对联、对子、桃符等，是中国特有的文学形式。</a:t>
            </a:r>
            <a:endParaRPr lang="zh-CN" altLang="en-US" dirty="0">
              <a:solidFill>
                <a:srgbClr val="00B050"/>
              </a:solidFill>
            </a:endParaRPr>
          </a:p>
          <a:p>
            <a:r>
              <a:rPr lang="zh-CN" altLang="en-US" dirty="0">
                <a:solidFill>
                  <a:srgbClr val="00B050"/>
                </a:solidFill>
              </a:rPr>
              <a:t>守岁</a:t>
            </a:r>
            <a:r>
              <a:rPr lang="en-US" altLang="zh-CN" dirty="0" smtClean="0">
                <a:solidFill>
                  <a:srgbClr val="00B050"/>
                </a:solidFill>
              </a:rPr>
              <a:t>——</a:t>
            </a:r>
            <a:r>
              <a:rPr lang="zh-CN" altLang="en-US" dirty="0">
                <a:solidFill>
                  <a:srgbClr val="00B050"/>
                </a:solidFill>
              </a:rPr>
              <a:t>俗名</a:t>
            </a:r>
            <a:r>
              <a:rPr lang="zh-CN" altLang="en-US" dirty="0" smtClean="0">
                <a:solidFill>
                  <a:srgbClr val="00B050"/>
                </a:solidFill>
              </a:rPr>
              <a:t>“熬年”，最早</a:t>
            </a:r>
            <a:r>
              <a:rPr lang="zh-CN" altLang="en-US" dirty="0">
                <a:solidFill>
                  <a:srgbClr val="00B050"/>
                </a:solidFill>
              </a:rPr>
              <a:t>记载见于西晋周处的</a:t>
            </a:r>
            <a:r>
              <a:rPr lang="en-US" altLang="zh-CN" dirty="0">
                <a:solidFill>
                  <a:srgbClr val="00B050"/>
                </a:solidFill>
              </a:rPr>
              <a:t>《</a:t>
            </a:r>
            <a:r>
              <a:rPr lang="zh-CN" altLang="en-US" dirty="0">
                <a:solidFill>
                  <a:srgbClr val="00B050"/>
                </a:solidFill>
              </a:rPr>
              <a:t>风土志</a:t>
            </a:r>
            <a:r>
              <a:rPr lang="en-US" altLang="zh-CN" dirty="0">
                <a:solidFill>
                  <a:srgbClr val="00B050"/>
                </a:solidFill>
              </a:rPr>
              <a:t>》</a:t>
            </a:r>
            <a:r>
              <a:rPr lang="zh-CN" altLang="en-US" dirty="0">
                <a:solidFill>
                  <a:srgbClr val="00B050"/>
                </a:solidFill>
              </a:rPr>
              <a:t>。</a:t>
            </a:r>
          </a:p>
          <a:p>
            <a:r>
              <a:rPr lang="zh-CN" altLang="en-US" dirty="0">
                <a:solidFill>
                  <a:srgbClr val="00B050"/>
                </a:solidFill>
              </a:rPr>
              <a:t>拜年</a:t>
            </a:r>
            <a:r>
              <a:rPr lang="en-US" altLang="zh-CN" dirty="0" smtClean="0">
                <a:solidFill>
                  <a:srgbClr val="00B050"/>
                </a:solidFill>
              </a:rPr>
              <a:t>——</a:t>
            </a:r>
            <a:r>
              <a:rPr lang="zh-CN" altLang="en-US" dirty="0">
                <a:solidFill>
                  <a:srgbClr val="00B050"/>
                </a:solidFill>
              </a:rPr>
              <a:t>到</a:t>
            </a:r>
            <a:r>
              <a:rPr lang="zh-CN" altLang="en-US" dirty="0" smtClean="0">
                <a:solidFill>
                  <a:srgbClr val="00B050"/>
                </a:solidFill>
              </a:rPr>
              <a:t>亲朋好友和</a:t>
            </a:r>
            <a:r>
              <a:rPr lang="zh-CN" altLang="en-US" dirty="0">
                <a:solidFill>
                  <a:srgbClr val="00B050"/>
                </a:solidFill>
              </a:rPr>
              <a:t>邻居那里祝贺新春</a:t>
            </a:r>
            <a:r>
              <a:rPr lang="zh-CN" altLang="en-US" dirty="0" smtClean="0">
                <a:solidFill>
                  <a:srgbClr val="00B050"/>
                </a:solidFill>
              </a:rPr>
              <a:t>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>
                <a:solidFill>
                  <a:srgbClr val="00B050"/>
                </a:solidFill>
              </a:rPr>
              <a:t>吃</a:t>
            </a:r>
            <a:r>
              <a:rPr lang="zh-CN" altLang="en-US" dirty="0" smtClean="0">
                <a:solidFill>
                  <a:srgbClr val="00B050"/>
                </a:solidFill>
              </a:rPr>
              <a:t>元宵</a:t>
            </a:r>
            <a:r>
              <a:rPr lang="en-US" altLang="zh-CN" dirty="0" smtClean="0">
                <a:solidFill>
                  <a:srgbClr val="00B050"/>
                </a:solidFill>
              </a:rPr>
              <a:t>——</a:t>
            </a:r>
            <a:r>
              <a:rPr lang="zh-CN" altLang="en-US" dirty="0">
                <a:solidFill>
                  <a:srgbClr val="00B050"/>
                </a:solidFill>
              </a:rPr>
              <a:t>正月十五吃</a:t>
            </a:r>
            <a:r>
              <a:rPr lang="zh-CN" altLang="en-US" dirty="0" smtClean="0">
                <a:solidFill>
                  <a:srgbClr val="00B050"/>
                </a:solidFill>
              </a:rPr>
              <a:t>元宵。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261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贴对联，请门神</a:t>
            </a:r>
            <a:endParaRPr lang="zh-CN" altLang="en-US" dirty="0"/>
          </a:p>
        </p:txBody>
      </p:sp>
      <p:pic>
        <p:nvPicPr>
          <p:cNvPr id="8" name="图片 7" descr="u=3951590156,99732622&amp;fm=21&amp;gp=0.jpg"/>
          <p:cNvPicPr>
            <a:picLocks noChangeAspect="1"/>
          </p:cNvPicPr>
          <p:nvPr/>
        </p:nvPicPr>
        <p:blipFill>
          <a:blip r:embed="rId2"/>
          <a:srcRect l="1537" r="1639" b="1737"/>
          <a:stretch>
            <a:fillRect/>
          </a:stretch>
        </p:blipFill>
        <p:spPr>
          <a:xfrm>
            <a:off x="2285984" y="2571744"/>
            <a:ext cx="4500594" cy="3500462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1500174"/>
            <a:ext cx="2285984" cy="5357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78" y="1500174"/>
            <a:ext cx="2357422" cy="5357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放爆竹</a:t>
            </a:r>
            <a:endParaRPr lang="zh-CN" altLang="en-US" dirty="0"/>
          </a:p>
        </p:txBody>
      </p:sp>
      <p:pic>
        <p:nvPicPr>
          <p:cNvPr id="4" name="图片 3" descr="20130208131229199001797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6" y="1674585"/>
            <a:ext cx="3600000" cy="5112001"/>
          </a:xfrm>
          <a:prstGeom prst="rect">
            <a:avLst/>
          </a:prstGeom>
        </p:spPr>
      </p:pic>
      <p:pic>
        <p:nvPicPr>
          <p:cNvPr id="5" name="图片 4" descr="u=3662134116,3468013155&amp;fm=21&amp;gp=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3429000"/>
            <a:ext cx="4052482" cy="2786082"/>
          </a:xfrm>
          <a:prstGeom prst="rect">
            <a:avLst/>
          </a:prstGeom>
        </p:spPr>
      </p:pic>
      <p:sp>
        <p:nvSpPr>
          <p:cNvPr id="6" name="云形标注 5"/>
          <p:cNvSpPr/>
          <p:nvPr/>
        </p:nvSpPr>
        <p:spPr>
          <a:xfrm flipH="1">
            <a:off x="1714480" y="1714488"/>
            <a:ext cx="2786082" cy="1357322"/>
          </a:xfrm>
          <a:prstGeom prst="cloudCallout">
            <a:avLst>
              <a:gd name="adj1" fmla="val -32557"/>
              <a:gd name="adj2" fmla="val 10433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  斗“年”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放爆竹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c1f83022848f2ba85f6ece6fae292dd5e47f5a"/>
</p:tagLst>
</file>

<file path=ppt/theme/theme1.xml><?xml version="1.0" encoding="utf-8"?>
<a:theme xmlns:a="http://schemas.openxmlformats.org/drawingml/2006/main" name="slidepower_Rhe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391</Words>
  <Application>Microsoft Office PowerPoint</Application>
  <PresentationFormat>全屏显示(4:3)</PresentationFormat>
  <Paragraphs>44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slidepower_Rhea</vt:lpstr>
      <vt:lpstr>幻灯片 1</vt:lpstr>
      <vt:lpstr>幸福吉祥年</vt:lpstr>
      <vt:lpstr>目  录</vt:lpstr>
      <vt:lpstr>组织结构图</vt:lpstr>
      <vt:lpstr>起  源</vt:lpstr>
      <vt:lpstr>传  说</vt:lpstr>
      <vt:lpstr>习 俗</vt:lpstr>
      <vt:lpstr>贴对联，请门神</vt:lpstr>
      <vt:lpstr>放爆竹</vt:lpstr>
      <vt:lpstr>除夕夜，吃饺子</vt:lpstr>
      <vt:lpstr>大年初一去拜年</vt:lpstr>
      <vt:lpstr>元宵节里吃元宵</vt:lpstr>
      <vt:lpstr>表 格</vt:lpstr>
      <vt:lpstr>Happy New Year  O(∩_∩)O~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new year</dc:title>
  <dc:subject>slidepower_幻灯力量</dc:subject>
  <dc:creator>Rhea</dc:creator>
  <cp:keywords>新年 节日 中国风 春节</cp:keywords>
  <dc:description>www.nordridesign.cn</dc:description>
  <cp:lastModifiedBy>admin</cp:lastModifiedBy>
  <cp:revision>43</cp:revision>
  <dcterms:created xsi:type="dcterms:W3CDTF">2013-01-23T14:28:04Z</dcterms:created>
  <dcterms:modified xsi:type="dcterms:W3CDTF">2015-05-08T12:03:08Z</dcterms:modified>
  <cp:category>中国风模板</cp:category>
</cp:coreProperties>
</file>