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TR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yTSGRfPGHhIYEBLAsHjmtS1yq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customschemas.google.com/relationships/presentationmetadata" Target="metadata"/><Relationship Id="rId23" Type="http://schemas.openxmlformats.org/officeDocument/2006/relationships/font" Target="fonts/NT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720945" y="3093266"/>
            <a:ext cx="8203980" cy="1258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TR"/>
              <a:buNone/>
              <a:defRPr b="0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720945" y="4351284"/>
            <a:ext cx="8203980" cy="1539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/>
        </p:nvSpPr>
        <p:spPr>
          <a:xfrm>
            <a:off x="720945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809" y="366180"/>
            <a:ext cx="3938373" cy="1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">
  <p:cSld name="Breaker Slide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NTR"/>
              <a:buNone/>
              <a:defRPr b="0"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" type="subTitle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 sz="2800">
                <a:solidFill>
                  <a:schemeClr val="accent1"/>
                </a:solidFill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2" showMasterSp="0">
  <p:cSld name="Breaker Slide 2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TR"/>
              <a:buNone/>
              <a:defRPr b="0" sz="5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subTitle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0" sz="2800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6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68" name="Google Shape;6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3" showMasterSp="0">
  <p:cSld name="Breaker Slide 3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NTR"/>
              <a:buNone/>
              <a:defRPr b="0" sz="5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" type="subTitle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0" sz="2800">
                <a:solidFill>
                  <a:schemeClr val="accent1"/>
                </a:solidFill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8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dk2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74" name="Google Shape;7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Digital" showMasterSp="0">
  <p:cSld name="Breaker Slide Digital">
    <p:bg>
      <p:bgPr>
        <a:solidFill>
          <a:srgbClr val="FF329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NTR"/>
              <a:buNone/>
              <a:defRPr b="0" sz="5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subTitle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0" sz="2800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39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9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2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Purpose">
  <p:cSld name="Breaker Slide Purpose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2" l="0" r="0" t="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" type="body"/>
          </p:nvPr>
        </p:nvSpPr>
        <p:spPr>
          <a:xfrm>
            <a:off x="407988" y="1293813"/>
            <a:ext cx="540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2" type="body"/>
          </p:nvPr>
        </p:nvSpPr>
        <p:spPr>
          <a:xfrm>
            <a:off x="6384013" y="1293813"/>
            <a:ext cx="540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2"/>
          <p:cNvSpPr txBox="1"/>
          <p:nvPr>
            <p:ph idx="1" type="body"/>
          </p:nvPr>
        </p:nvSpPr>
        <p:spPr>
          <a:xfrm>
            <a:off x="407988" y="1293813"/>
            <a:ext cx="540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2" type="body"/>
          </p:nvPr>
        </p:nvSpPr>
        <p:spPr>
          <a:xfrm>
            <a:off x="6384013" y="1293813"/>
            <a:ext cx="540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3" type="body"/>
          </p:nvPr>
        </p:nvSpPr>
        <p:spPr>
          <a:xfrm>
            <a:off x="407988" y="735724"/>
            <a:ext cx="5400000" cy="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4" type="body"/>
          </p:nvPr>
        </p:nvSpPr>
        <p:spPr>
          <a:xfrm>
            <a:off x="6384013" y="735724"/>
            <a:ext cx="5400000" cy="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407987" y="1293813"/>
            <a:ext cx="11376025" cy="4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TR"/>
              <a:buChar char="–"/>
              <a:defRPr sz="1400"/>
            </a:lvl4pPr>
            <a:lvl5pPr indent="-3048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Chart">
  <p:cSld name="Title Content and Char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/>
          <p:nvPr>
            <p:ph type="title"/>
          </p:nvPr>
        </p:nvSpPr>
        <p:spPr>
          <a:xfrm>
            <a:off x="407989" y="320400"/>
            <a:ext cx="5399999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" type="body"/>
          </p:nvPr>
        </p:nvSpPr>
        <p:spPr>
          <a:xfrm>
            <a:off x="407988" y="1293813"/>
            <a:ext cx="540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2" type="body"/>
          </p:nvPr>
        </p:nvSpPr>
        <p:spPr>
          <a:xfrm>
            <a:off x="6384013" y="319089"/>
            <a:ext cx="5400000" cy="5594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7" name="Google Shape;107;p45"/>
          <p:cNvSpPr txBox="1"/>
          <p:nvPr>
            <p:ph idx="1" type="body"/>
          </p:nvPr>
        </p:nvSpPr>
        <p:spPr>
          <a:xfrm>
            <a:off x="6516688" y="1293814"/>
            <a:ext cx="5267325" cy="4619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type="title"/>
          </p:nvPr>
        </p:nvSpPr>
        <p:spPr>
          <a:xfrm>
            <a:off x="6516687" y="320400"/>
            <a:ext cx="5267325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ayout">
  <p:cSld name="Title and text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407989" y="1296000"/>
            <a:ext cx="11376024" cy="4617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Content only">
  <p:cSld name="Full Content 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6"/>
          <p:cNvSpPr txBox="1"/>
          <p:nvPr>
            <p:ph idx="1" type="body"/>
          </p:nvPr>
        </p:nvSpPr>
        <p:spPr>
          <a:xfrm>
            <a:off x="407989" y="319088"/>
            <a:ext cx="11376024" cy="559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7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7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8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blue" showMasterSp="0">
  <p:cSld name="Title Only blue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9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9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49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22" name="Google Shape;12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" showMasterSp="0">
  <p:cSld name="Blank blue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0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50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26" name="Google Shape;12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green" showMasterSp="0">
  <p:cSld name="Title Only green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51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31" name="Google Shape;13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" showMasterSp="0">
  <p:cSld name="Blank green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2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2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35" name="Google Shape;13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Yellow">
  <p:cSld name="Title Only Yellow">
    <p:bg>
      <p:bgPr>
        <a:solidFill>
          <a:schemeClr val="accent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">
  <p:cSld name="Blank yellow">
    <p:bg>
      <p:bgPr>
        <a:solidFill>
          <a:schemeClr val="accent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4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colour block">
  <p:cSld name="Content and colour block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43" name="Google Shape;143;p55"/>
          <p:cNvSpPr txBox="1"/>
          <p:nvPr>
            <p:ph idx="1" type="body"/>
          </p:nvPr>
        </p:nvSpPr>
        <p:spPr>
          <a:xfrm>
            <a:off x="409575" y="1293814"/>
            <a:ext cx="5267325" cy="4905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TR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55"/>
          <p:cNvSpPr txBox="1"/>
          <p:nvPr>
            <p:ph type="title"/>
          </p:nvPr>
        </p:nvSpPr>
        <p:spPr>
          <a:xfrm>
            <a:off x="407989" y="320400"/>
            <a:ext cx="5268911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5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5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2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409575" y="1293814"/>
            <a:ext cx="5267325" cy="4619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type="title"/>
          </p:nvPr>
        </p:nvSpPr>
        <p:spPr>
          <a:xfrm>
            <a:off x="407989" y="320400"/>
            <a:ext cx="5268911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colour block left">
  <p:cSld name="Content and colour block left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49" name="Google Shape;149;p56"/>
          <p:cNvSpPr txBox="1"/>
          <p:nvPr>
            <p:ph idx="1" type="body"/>
          </p:nvPr>
        </p:nvSpPr>
        <p:spPr>
          <a:xfrm>
            <a:off x="6516688" y="1293814"/>
            <a:ext cx="5267325" cy="4905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TR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6"/>
          <p:cNvSpPr txBox="1"/>
          <p:nvPr>
            <p:ph type="title"/>
          </p:nvPr>
        </p:nvSpPr>
        <p:spPr>
          <a:xfrm>
            <a:off x="6515102" y="320400"/>
            <a:ext cx="5268911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6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blue" showMasterSp="0">
  <p:cSld name="Full image blue">
    <p:bg>
      <p:bgPr>
        <a:solidFill>
          <a:schemeClr val="dk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57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57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" showMasterSp="0">
  <p:cSld name="Big quote"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58"/>
          <p:cNvSpPr txBox="1"/>
          <p:nvPr>
            <p:ph idx="1" type="body"/>
          </p:nvPr>
        </p:nvSpPr>
        <p:spPr>
          <a:xfrm>
            <a:off x="407989" y="1851760"/>
            <a:ext cx="762635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b="0" sz="14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b="0" sz="14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8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58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White">
  <p:cSld name="Big quote White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59"/>
          <p:cNvSpPr txBox="1"/>
          <p:nvPr>
            <p:ph idx="1" type="body"/>
          </p:nvPr>
        </p:nvSpPr>
        <p:spPr>
          <a:xfrm>
            <a:off x="407989" y="1851760"/>
            <a:ext cx="762635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42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b="0" sz="145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b="0" sz="145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59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no image">
  <p:cSld name="Big quote no image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0"/>
          <p:cNvSpPr txBox="1"/>
          <p:nvPr>
            <p:ph idx="1" type="body"/>
          </p:nvPr>
        </p:nvSpPr>
        <p:spPr>
          <a:xfrm>
            <a:off x="407989" y="1851760"/>
            <a:ext cx="762635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42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b="0" sz="145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b="0" sz="145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60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blue no image" showMasterSp="0">
  <p:cSld name="Big quote blue no image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1"/>
          <p:cNvSpPr txBox="1"/>
          <p:nvPr>
            <p:ph idx="1" type="body"/>
          </p:nvPr>
        </p:nvSpPr>
        <p:spPr>
          <a:xfrm>
            <a:off x="407989" y="1851760"/>
            <a:ext cx="762635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b="0" sz="4200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b="0" sz="14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b="0" sz="14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61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61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73" name="Google Shape;17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green no image" showMasterSp="0">
  <p:cSld name="Big quote green no image">
    <p:bg>
      <p:bgPr>
        <a:solidFill>
          <a:schemeClr val="accen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2"/>
          <p:cNvSpPr txBox="1"/>
          <p:nvPr>
            <p:ph idx="1" type="body"/>
          </p:nvPr>
        </p:nvSpPr>
        <p:spPr>
          <a:xfrm>
            <a:off x="407989" y="1851760"/>
            <a:ext cx="762635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42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b="0" sz="145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b="0" sz="145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62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62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78" name="Google Shape;178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yellow no image">
  <p:cSld name="Big quote yellow no image">
    <p:bg>
      <p:bgPr>
        <a:solidFill>
          <a:schemeClr val="accent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3"/>
          <p:cNvSpPr txBox="1"/>
          <p:nvPr>
            <p:ph idx="1" type="body"/>
          </p:nvPr>
        </p:nvSpPr>
        <p:spPr>
          <a:xfrm>
            <a:off x="407989" y="1851760"/>
            <a:ext cx="762635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42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b="0" sz="145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b="0" sz="145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63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Digital" showMasterSp="0">
  <p:cSld name="Big quote Digital">
    <p:bg>
      <p:bgPr>
        <a:solidFill>
          <a:srgbClr val="FF329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4"/>
          <p:cNvSpPr txBox="1"/>
          <p:nvPr>
            <p:ph idx="1" type="body"/>
          </p:nvPr>
        </p:nvSpPr>
        <p:spPr>
          <a:xfrm>
            <a:off x="407989" y="1851760"/>
            <a:ext cx="762635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b="0" sz="4200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4200"/>
              </a:spcBef>
              <a:spcAft>
                <a:spcPts val="0"/>
              </a:spcAft>
              <a:buSzPts val="1450"/>
              <a:buFont typeface="Arial"/>
              <a:buNone/>
              <a:defRPr b="0" sz="14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  <a:defRPr b="0" sz="14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64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64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86" name="Google Shape;18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3 line">
  <p:cSld name="Big quote 3 line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5"/>
          <p:cNvSpPr txBox="1"/>
          <p:nvPr>
            <p:ph idx="1" type="body"/>
          </p:nvPr>
        </p:nvSpPr>
        <p:spPr>
          <a:xfrm>
            <a:off x="1300163" y="1494413"/>
            <a:ext cx="95968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0" sz="52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b="0" sz="520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5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07988" y="735724"/>
            <a:ext cx="5400000" cy="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384013" y="735724"/>
            <a:ext cx="5400000" cy="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9"/>
          <p:cNvSpPr txBox="1"/>
          <p:nvPr>
            <p:ph idx="3" type="body"/>
          </p:nvPr>
        </p:nvSpPr>
        <p:spPr>
          <a:xfrm>
            <a:off x="407988" y="1293813"/>
            <a:ext cx="540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4" type="body"/>
          </p:nvPr>
        </p:nvSpPr>
        <p:spPr>
          <a:xfrm>
            <a:off x="6384013" y="1293813"/>
            <a:ext cx="540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3 line blue" showMasterSp="0">
  <p:cSld name="Big quote 3 line blue"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6"/>
          <p:cNvSpPr txBox="1"/>
          <p:nvPr>
            <p:ph idx="1" type="body"/>
          </p:nvPr>
        </p:nvSpPr>
        <p:spPr>
          <a:xfrm>
            <a:off x="1300163" y="1494413"/>
            <a:ext cx="95968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b="0" sz="520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b="0" sz="5200">
                <a:solidFill>
                  <a:schemeClr val="accent3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66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66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94" name="Google Shape;19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 3 line green" showMasterSp="0">
  <p:cSld name="Big quote 3 line green">
    <p:bg>
      <p:bgPr>
        <a:solidFill>
          <a:schemeClr val="accen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7"/>
          <p:cNvSpPr txBox="1"/>
          <p:nvPr>
            <p:ph idx="1" type="body"/>
          </p:nvPr>
        </p:nvSpPr>
        <p:spPr>
          <a:xfrm>
            <a:off x="1300163" y="1494413"/>
            <a:ext cx="95968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0" sz="52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b="0" sz="520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67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67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99" name="Google Shape;199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bg>
      <p:bgPr>
        <a:solidFill>
          <a:schemeClr val="dk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>
            <a:off x="720945" y="1791523"/>
            <a:ext cx="5608637" cy="9516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NTR"/>
              <a:buNone/>
              <a:defRPr b="1" sz="5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0945" y="3028729"/>
            <a:ext cx="5695156" cy="286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sz="2800">
                <a:solidFill>
                  <a:schemeClr val="accent3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None/>
              <a:defRPr b="0" sz="280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3pPr>
            <a:lvl4pPr indent="-228600" lvl="3" marL="18288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0"/>
          <p:cNvSpPr txBox="1"/>
          <p:nvPr/>
        </p:nvSpPr>
        <p:spPr>
          <a:xfrm>
            <a:off x="720945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2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181" y="429551"/>
            <a:ext cx="2710276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2" showMasterSp="0">
  <p:cSld name="Breaker Slide 2">
    <p:bg>
      <p:bgPr>
        <a:solidFill>
          <a:schemeClr val="dk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TR"/>
              <a:buNone/>
              <a:defRPr b="0" sz="5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0" sz="2800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829" y="6199286"/>
            <a:ext cx="1228094" cy="5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ctrTitle"/>
          </p:nvPr>
        </p:nvSpPr>
        <p:spPr>
          <a:xfrm>
            <a:off x="720945" y="1791523"/>
            <a:ext cx="5608637" cy="9516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NTR"/>
              <a:buNone/>
              <a:defRPr b="1" sz="5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0945" y="3028729"/>
            <a:ext cx="5695156" cy="2862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sz="2800">
                <a:solidFill>
                  <a:schemeClr val="accent3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None/>
              <a:defRPr b="0" sz="280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3pPr>
            <a:lvl4pPr indent="-228600" lvl="3" marL="18288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accent3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1"/>
          <p:cNvSpPr txBox="1"/>
          <p:nvPr/>
        </p:nvSpPr>
        <p:spPr>
          <a:xfrm>
            <a:off x="720945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2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181" y="429551"/>
            <a:ext cx="2710276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blue" showMasterSp="0">
  <p:cSld name="Cover Slide blue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ctrTitle"/>
          </p:nvPr>
        </p:nvSpPr>
        <p:spPr>
          <a:xfrm>
            <a:off x="720945" y="3093266"/>
            <a:ext cx="8203980" cy="1258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TR"/>
              <a:buNone/>
              <a:defRPr b="0"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720945" y="4351284"/>
            <a:ext cx="8203980" cy="1539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32"/>
          <p:cNvSpPr txBox="1"/>
          <p:nvPr/>
        </p:nvSpPr>
        <p:spPr>
          <a:xfrm>
            <a:off x="720945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2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40" name="Google Shape;4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810" y="366180"/>
            <a:ext cx="3938370" cy="1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text Layout">
  <p:cSld name="Title, subtitle and text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07989" y="320400"/>
            <a:ext cx="11376024" cy="530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406799" y="1576388"/>
            <a:ext cx="11377213" cy="433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407989" y="912555"/>
            <a:ext cx="113760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b="0" sz="24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title and text Layout">
  <p:cSld name="1_Title, subtitle and text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407989" y="320400"/>
            <a:ext cx="11376024" cy="530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407989" y="1296000"/>
            <a:ext cx="11376024" cy="4617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407987" y="735724"/>
            <a:ext cx="11376025" cy="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407989" y="1293813"/>
            <a:ext cx="7564436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TR"/>
              <a:buNone/>
              <a:defRPr b="0" sz="32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TR"/>
              <a:buNone/>
              <a:defRPr sz="3200">
                <a:solidFill>
                  <a:schemeClr val="accent2"/>
                </a:solidFill>
                <a:latin typeface="NTR"/>
                <a:ea typeface="NTR"/>
                <a:cs typeface="NTR"/>
                <a:sym typeface="NTR"/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407989" y="1293813"/>
            <a:ext cx="7920000" cy="461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  <a:defRPr b="0" i="0" sz="3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07989" y="1296000"/>
            <a:ext cx="11376024" cy="4617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–"/>
              <a:defRPr b="0" i="0" sz="2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2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829" y="6199286"/>
            <a:ext cx="1228095" cy="52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21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pos="819">
          <p15:clr>
            <a:srgbClr val="F26B43"/>
          </p15:clr>
        </p15:guide>
        <p15:guide id="6" pos="858">
          <p15:clr>
            <a:srgbClr val="F26B43"/>
          </p15:clr>
        </p15:guide>
        <p15:guide id="7" pos="1419">
          <p15:clr>
            <a:srgbClr val="F26B43"/>
          </p15:clr>
        </p15:guide>
        <p15:guide id="8" pos="1458">
          <p15:clr>
            <a:srgbClr val="F26B43"/>
          </p15:clr>
        </p15:guide>
        <p15:guide id="9" pos="2019">
          <p15:clr>
            <a:srgbClr val="F26B43"/>
          </p15:clr>
        </p15:guide>
        <p15:guide id="10" pos="2058">
          <p15:clr>
            <a:srgbClr val="F26B43"/>
          </p15:clr>
        </p15:guide>
        <p15:guide id="11" pos="2619">
          <p15:clr>
            <a:srgbClr val="F26B43"/>
          </p15:clr>
        </p15:guide>
        <p15:guide id="12" pos="2658">
          <p15:clr>
            <a:srgbClr val="F26B43"/>
          </p15:clr>
        </p15:guide>
        <p15:guide id="13" pos="3221">
          <p15:clr>
            <a:srgbClr val="F26B43"/>
          </p15:clr>
        </p15:guide>
        <p15:guide id="14" pos="3260">
          <p15:clr>
            <a:srgbClr val="F26B43"/>
          </p15:clr>
        </p15:guide>
        <p15:guide id="15" pos="4421">
          <p15:clr>
            <a:srgbClr val="F26B43"/>
          </p15:clr>
        </p15:guide>
        <p15:guide id="16" pos="4460">
          <p15:clr>
            <a:srgbClr val="F26B43"/>
          </p15:clr>
        </p15:guide>
        <p15:guide id="17" pos="5022">
          <p15:clr>
            <a:srgbClr val="F26B43"/>
          </p15:clr>
        </p15:guide>
        <p15:guide id="18" pos="5061">
          <p15:clr>
            <a:srgbClr val="F26B43"/>
          </p15:clr>
        </p15:guide>
        <p15:guide id="19" pos="5622">
          <p15:clr>
            <a:srgbClr val="F26B43"/>
          </p15:clr>
        </p15:guide>
        <p15:guide id="20" pos="5661">
          <p15:clr>
            <a:srgbClr val="F26B43"/>
          </p15:clr>
        </p15:guide>
        <p15:guide id="21" pos="6222">
          <p15:clr>
            <a:srgbClr val="F26B43"/>
          </p15:clr>
        </p15:guide>
        <p15:guide id="22" pos="6261">
          <p15:clr>
            <a:srgbClr val="F26B43"/>
          </p15:clr>
        </p15:guide>
        <p15:guide id="23" pos="6822">
          <p15:clr>
            <a:srgbClr val="F26B43"/>
          </p15:clr>
        </p15:guide>
        <p15:guide id="24" pos="6861">
          <p15:clr>
            <a:srgbClr val="F26B43"/>
          </p15:clr>
        </p15:guide>
        <p15:guide id="25" orient="horz" pos="591">
          <p15:clr>
            <a:srgbClr val="F26B43"/>
          </p15:clr>
        </p15:guide>
        <p15:guide id="26" orient="horz" pos="3905">
          <p15:clr>
            <a:srgbClr val="F26B43"/>
          </p15:clr>
        </p15:guide>
        <p15:guide id="27" pos="3860">
          <p15:clr>
            <a:srgbClr val="F26B43"/>
          </p15:clr>
        </p15:guide>
        <p15:guide id="28" orient="horz" pos="815">
          <p15:clr>
            <a:srgbClr val="F26B43"/>
          </p15:clr>
        </p15:guide>
        <p15:guide id="29" orient="horz" pos="993">
          <p15:clr>
            <a:srgbClr val="F26B43"/>
          </p15:clr>
        </p15:guide>
        <p15:guide id="30" orient="horz" pos="201">
          <p15:clr>
            <a:srgbClr val="F26B43"/>
          </p15:clr>
        </p15:guide>
        <p15:guide id="31" orient="horz" pos="3725">
          <p15:clr>
            <a:srgbClr val="F26B43"/>
          </p15:clr>
        </p15:guide>
        <p15:guide id="32" orient="horz" pos="4194">
          <p15:clr>
            <a:srgbClr val="F26B43"/>
          </p15:clr>
        </p15:guide>
        <p15:guide id="33" orient="horz" pos="3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NTR"/>
              <a:buNone/>
              <a:defRPr b="0" i="0" sz="30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07989" y="1296000"/>
            <a:ext cx="11376024" cy="4617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2"/>
                </a:solidFill>
                <a:latin typeface="NTR"/>
                <a:ea typeface="NTR"/>
                <a:cs typeface="NTR"/>
                <a:sym typeface="NTR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–"/>
              <a:defRPr b="0" i="0" sz="2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TR"/>
              <a:buChar char="•"/>
              <a:defRPr b="0" i="0" sz="18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6516000" y="6537675"/>
            <a:ext cx="3445099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rPr>
              <a:t>Copyright © 2023 Mars, Incorporated — Confidential</a:t>
            </a:r>
            <a:endParaRPr b="0" i="0" sz="1000" u="none" cap="none" strike="noStrike">
              <a:solidFill>
                <a:schemeClr val="lt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7829" y="6199286"/>
            <a:ext cx="1228095" cy="522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2"/>
    <p:sldLayoutId id="214748369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21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pos="819">
          <p15:clr>
            <a:srgbClr val="F26B43"/>
          </p15:clr>
        </p15:guide>
        <p15:guide id="6" pos="858">
          <p15:clr>
            <a:srgbClr val="F26B43"/>
          </p15:clr>
        </p15:guide>
        <p15:guide id="7" pos="1419">
          <p15:clr>
            <a:srgbClr val="F26B43"/>
          </p15:clr>
        </p15:guide>
        <p15:guide id="8" pos="1458">
          <p15:clr>
            <a:srgbClr val="F26B43"/>
          </p15:clr>
        </p15:guide>
        <p15:guide id="9" pos="2019">
          <p15:clr>
            <a:srgbClr val="F26B43"/>
          </p15:clr>
        </p15:guide>
        <p15:guide id="10" pos="2058">
          <p15:clr>
            <a:srgbClr val="F26B43"/>
          </p15:clr>
        </p15:guide>
        <p15:guide id="11" pos="2619">
          <p15:clr>
            <a:srgbClr val="F26B43"/>
          </p15:clr>
        </p15:guide>
        <p15:guide id="12" pos="2658">
          <p15:clr>
            <a:srgbClr val="F26B43"/>
          </p15:clr>
        </p15:guide>
        <p15:guide id="13" pos="3221">
          <p15:clr>
            <a:srgbClr val="F26B43"/>
          </p15:clr>
        </p15:guide>
        <p15:guide id="14" pos="3260">
          <p15:clr>
            <a:srgbClr val="F26B43"/>
          </p15:clr>
        </p15:guide>
        <p15:guide id="15" pos="4421">
          <p15:clr>
            <a:srgbClr val="F26B43"/>
          </p15:clr>
        </p15:guide>
        <p15:guide id="16" pos="4460">
          <p15:clr>
            <a:srgbClr val="F26B43"/>
          </p15:clr>
        </p15:guide>
        <p15:guide id="17" pos="5022">
          <p15:clr>
            <a:srgbClr val="F26B43"/>
          </p15:clr>
        </p15:guide>
        <p15:guide id="18" pos="5061">
          <p15:clr>
            <a:srgbClr val="F26B43"/>
          </p15:clr>
        </p15:guide>
        <p15:guide id="19" pos="5622">
          <p15:clr>
            <a:srgbClr val="F26B43"/>
          </p15:clr>
        </p15:guide>
        <p15:guide id="20" pos="5661">
          <p15:clr>
            <a:srgbClr val="F26B43"/>
          </p15:clr>
        </p15:guide>
        <p15:guide id="21" pos="6222">
          <p15:clr>
            <a:srgbClr val="F26B43"/>
          </p15:clr>
        </p15:guide>
        <p15:guide id="22" pos="6261">
          <p15:clr>
            <a:srgbClr val="F26B43"/>
          </p15:clr>
        </p15:guide>
        <p15:guide id="23" pos="6822">
          <p15:clr>
            <a:srgbClr val="F26B43"/>
          </p15:clr>
        </p15:guide>
        <p15:guide id="24" pos="6861">
          <p15:clr>
            <a:srgbClr val="F26B43"/>
          </p15:clr>
        </p15:guide>
        <p15:guide id="25" orient="horz" pos="591">
          <p15:clr>
            <a:srgbClr val="F26B43"/>
          </p15:clr>
        </p15:guide>
        <p15:guide id="26" orient="horz" pos="3905">
          <p15:clr>
            <a:srgbClr val="F26B43"/>
          </p15:clr>
        </p15:guide>
        <p15:guide id="27" pos="3860">
          <p15:clr>
            <a:srgbClr val="F26B43"/>
          </p15:clr>
        </p15:guide>
        <p15:guide id="28" orient="horz" pos="815">
          <p15:clr>
            <a:srgbClr val="F26B43"/>
          </p15:clr>
        </p15:guide>
        <p15:guide id="29" orient="horz" pos="993">
          <p15:clr>
            <a:srgbClr val="F26B43"/>
          </p15:clr>
        </p15:guide>
        <p15:guide id="30" orient="horz" pos="201">
          <p15:clr>
            <a:srgbClr val="F26B43"/>
          </p15:clr>
        </p15:guide>
        <p15:guide id="31" orient="horz" pos="3725">
          <p15:clr>
            <a:srgbClr val="F26B43"/>
          </p15:clr>
        </p15:guide>
        <p15:guide id="32" orient="horz" pos="4194">
          <p15:clr>
            <a:srgbClr val="F26B43"/>
          </p15:clr>
        </p15:guide>
        <p15:guide id="33" orient="horz" pos="3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3000/panelDem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"/>
          <p:cNvSpPr txBox="1"/>
          <p:nvPr>
            <p:ph type="ctrTitle"/>
          </p:nvPr>
        </p:nvSpPr>
        <p:spPr>
          <a:xfrm>
            <a:off x="720945" y="3093266"/>
            <a:ext cx="10880116" cy="1258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TR"/>
              <a:buNone/>
            </a:pPr>
            <a:r>
              <a:rPr lang="en-US"/>
              <a:t>Intern Work Summary</a:t>
            </a:r>
            <a:endParaRPr/>
          </a:p>
        </p:txBody>
      </p:sp>
      <p:sp>
        <p:nvSpPr>
          <p:cNvPr id="228" name="Google Shape;228;p1"/>
          <p:cNvSpPr txBox="1"/>
          <p:nvPr>
            <p:ph idx="1" type="subTitle"/>
          </p:nvPr>
        </p:nvSpPr>
        <p:spPr>
          <a:xfrm>
            <a:off x="720945" y="4351284"/>
            <a:ext cx="8203980" cy="1539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9" name="Google Shape;229;p1"/>
          <p:cNvSpPr txBox="1"/>
          <p:nvPr/>
        </p:nvSpPr>
        <p:spPr>
          <a:xfrm>
            <a:off x="864972" y="4352990"/>
            <a:ext cx="463378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Harman Ransi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8/16</a:t>
            </a:r>
            <a:r>
              <a:rPr b="0" i="0" lang="en-US" sz="2000" u="none" cap="none" strike="noStrike">
                <a:solidFill>
                  <a:schemeClr val="dk2"/>
                </a:solidFill>
                <a:latin typeface="NTR"/>
                <a:ea typeface="NTR"/>
                <a:cs typeface="NTR"/>
                <a:sym typeface="NTR"/>
              </a:rPr>
              <a:t>/23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TR"/>
              <a:buNone/>
            </a:pPr>
            <a:r>
              <a:rPr lang="en-US"/>
              <a:t>Project Deliverables</a:t>
            </a:r>
            <a:endParaRPr/>
          </a:p>
        </p:txBody>
      </p:sp>
      <p:sp>
        <p:nvSpPr>
          <p:cNvPr id="331" name="Google Shape;331;p12"/>
          <p:cNvSpPr txBox="1"/>
          <p:nvPr>
            <p:ph idx="1" type="subTitle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Front-End using Next.js</a:t>
            </a:r>
            <a:endParaRPr/>
          </a:p>
        </p:txBody>
      </p:sp>
      <p:sp>
        <p:nvSpPr>
          <p:cNvPr id="332" name="Google Shape;332;p12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idx="1" type="body"/>
          </p:nvPr>
        </p:nvSpPr>
        <p:spPr>
          <a:xfrm>
            <a:off x="459799" y="1187322"/>
            <a:ext cx="7816693" cy="516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Demo</a:t>
            </a:r>
            <a:endParaRPr sz="100"/>
          </a:p>
          <a:p>
            <a:pPr indent="0" lvl="4" marL="538163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"/>
              <a:buNone/>
            </a:pPr>
            <a:r>
              <a:t/>
            </a:r>
            <a:endParaRPr sz="100"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- Reference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• </a:t>
            </a:r>
            <a:r>
              <a:rPr lang="en-US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chemeClr val="accent2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                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0"/>
              </a:buClr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</a:t>
            </a:r>
            <a:endParaRPr/>
          </a:p>
        </p:txBody>
      </p:sp>
      <p:sp>
        <p:nvSpPr>
          <p:cNvPr id="338" name="Google Shape;338;p13"/>
          <p:cNvSpPr txBox="1"/>
          <p:nvPr>
            <p:ph type="title"/>
          </p:nvPr>
        </p:nvSpPr>
        <p:spPr>
          <a:xfrm>
            <a:off x="407989" y="320400"/>
            <a:ext cx="5268911" cy="385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Project Deliverables</a:t>
            </a:r>
            <a:endParaRPr/>
          </a:p>
        </p:txBody>
      </p:sp>
      <p:sp>
        <p:nvSpPr>
          <p:cNvPr id="339" name="Google Shape;339;p13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862858" y="4575178"/>
            <a:ext cx="1849407" cy="11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t/>
            </a:r>
            <a:endParaRPr b="1" i="0" sz="2000" u="none" cap="none" strike="noStrike">
              <a:solidFill>
                <a:srgbClr val="7373FF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>
            <p:ph idx="1" type="body"/>
          </p:nvPr>
        </p:nvSpPr>
        <p:spPr>
          <a:xfrm>
            <a:off x="459800" y="1187323"/>
            <a:ext cx="114744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Business Benefits</a:t>
            </a:r>
            <a:endParaRPr sz="100">
              <a:solidFill>
                <a:srgbClr val="8A8A8A"/>
              </a:solidFill>
            </a:endParaRPr>
          </a:p>
          <a:p>
            <a:pPr indent="0" lvl="4" marL="53816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- Original Goal Achieved -&gt; analyze / visualize if two products in a panel are equivalent</a:t>
            </a:r>
            <a:endParaRPr>
              <a:solidFill>
                <a:srgbClr val="8A8A8A"/>
              </a:solidFill>
            </a:endParaRPr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0"/>
              </a:buClr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</a:t>
            </a:r>
            <a:endParaRPr/>
          </a:p>
        </p:txBody>
      </p:sp>
      <p:sp>
        <p:nvSpPr>
          <p:cNvPr id="347" name="Google Shape;347;p14"/>
          <p:cNvSpPr txBox="1"/>
          <p:nvPr>
            <p:ph type="title"/>
          </p:nvPr>
        </p:nvSpPr>
        <p:spPr>
          <a:xfrm>
            <a:off x="407989" y="320400"/>
            <a:ext cx="5268911" cy="385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Project Deliverables</a:t>
            </a:r>
            <a:endParaRPr/>
          </a:p>
        </p:txBody>
      </p:sp>
      <p:sp>
        <p:nvSpPr>
          <p:cNvPr id="348" name="Google Shape;348;p14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14"/>
          <p:cNvSpPr txBox="1"/>
          <p:nvPr/>
        </p:nvSpPr>
        <p:spPr>
          <a:xfrm>
            <a:off x="862858" y="4575178"/>
            <a:ext cx="1849407" cy="11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t/>
            </a:r>
            <a:endParaRPr b="1" i="0" sz="2000" u="none" cap="none" strike="noStrike">
              <a:solidFill>
                <a:srgbClr val="7373FF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5296771" y="3304036"/>
            <a:ext cx="5844471" cy="1316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</a:pPr>
            <a:r>
              <a:rPr b="1" i="0" lang="en-US" sz="1800" u="none" cap="none" strike="noStrike">
                <a:solidFill>
                  <a:srgbClr val="7373FF"/>
                </a:solidFill>
                <a:latin typeface="NTR"/>
                <a:ea typeface="NTR"/>
                <a:cs typeface="NTR"/>
                <a:sym typeface="NTR"/>
              </a:rPr>
              <a:t>^ 2 panels a week -&gt; potential to save $4.1 Million!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408000" y="1812275"/>
            <a:ext cx="97251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- Potential to Reduce Panel Cost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	</a:t>
            </a:r>
            <a:r>
              <a:rPr b="0" i="0" lang="en-US" sz="1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•</a:t>
            </a:r>
            <a:r>
              <a:rPr b="0" i="0" lang="en-US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 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Cut back on repeat panels 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0" i="0" lang="en-US" sz="1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                          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450600" y="2762450"/>
            <a:ext cx="9325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•</a:t>
            </a:r>
            <a:r>
              <a:rPr b="0" i="0" lang="en-US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 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$8.3 Million Figure = $2,500 / panel, </a:t>
            </a:r>
            <a:r>
              <a:rPr b="1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4 panels / week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, 4 groups / panel, across 4 locations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 txBox="1"/>
          <p:nvPr/>
        </p:nvSpPr>
        <p:spPr>
          <a:xfrm>
            <a:off x="809475" y="2426875"/>
            <a:ext cx="7194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•</a:t>
            </a:r>
            <a:r>
              <a:rPr lang="en-US" sz="180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 </a:t>
            </a:r>
            <a:r>
              <a:rPr lang="en-US" sz="1800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New LMER model has </a:t>
            </a:r>
            <a:r>
              <a:rPr lang="en-US" sz="1800" u="sng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higher data utilization</a:t>
            </a:r>
            <a:r>
              <a:rPr lang="en-US" sz="1800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type="ctrTitle"/>
          </p:nvPr>
        </p:nvSpPr>
        <p:spPr>
          <a:xfrm>
            <a:off x="720945" y="3580217"/>
            <a:ext cx="5608637" cy="9516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NTR"/>
              <a:buNone/>
            </a:pPr>
            <a:r>
              <a:rPr lang="en-US"/>
              <a:t>Thank you for your attention during this presentation</a:t>
            </a:r>
            <a:endParaRPr/>
          </a:p>
        </p:txBody>
      </p:sp>
      <p:sp>
        <p:nvSpPr>
          <p:cNvPr id="360" name="Google Shape;360;p17"/>
          <p:cNvSpPr txBox="1"/>
          <p:nvPr>
            <p:ph idx="1" type="body"/>
          </p:nvPr>
        </p:nvSpPr>
        <p:spPr>
          <a:xfrm>
            <a:off x="720945" y="4929719"/>
            <a:ext cx="5695156" cy="693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en-US"/>
              <a:t>Questions? </a:t>
            </a:r>
            <a:endParaRPr/>
          </a:p>
        </p:txBody>
      </p:sp>
      <p:sp>
        <p:nvSpPr>
          <p:cNvPr id="361" name="Google Shape;361;p17"/>
          <p:cNvSpPr txBox="1"/>
          <p:nvPr>
            <p:ph idx="4294967295" type="sldNum"/>
          </p:nvPr>
        </p:nvSpPr>
        <p:spPr>
          <a:xfrm>
            <a:off x="11425238" y="6537325"/>
            <a:ext cx="766762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>
            <p:ph type="title"/>
          </p:nvPr>
        </p:nvSpPr>
        <p:spPr>
          <a:xfrm>
            <a:off x="407989" y="320400"/>
            <a:ext cx="1137602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Presentation Outline</a:t>
            </a:r>
            <a:endParaRPr/>
          </a:p>
        </p:txBody>
      </p:sp>
      <p:sp>
        <p:nvSpPr>
          <p:cNvPr id="236" name="Google Shape;236;p3"/>
          <p:cNvSpPr txBox="1"/>
          <p:nvPr>
            <p:ph idx="1" type="body"/>
          </p:nvPr>
        </p:nvSpPr>
        <p:spPr>
          <a:xfrm>
            <a:off x="407989" y="1296000"/>
            <a:ext cx="11376024" cy="4617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Project Overview / Goal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Project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Project Deliverables</a:t>
            </a:r>
            <a:endParaRPr/>
          </a:p>
        </p:txBody>
      </p:sp>
      <p:sp>
        <p:nvSpPr>
          <p:cNvPr id="237" name="Google Shape;237;p3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TR"/>
              <a:buNone/>
            </a:pPr>
            <a:r>
              <a:rPr lang="en-US"/>
              <a:t>Project Overview / Goal</a:t>
            </a:r>
            <a:endParaRPr/>
          </a:p>
        </p:txBody>
      </p:sp>
      <p:sp>
        <p:nvSpPr>
          <p:cNvPr id="245" name="Google Shape;245;p4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idx="1" type="body"/>
          </p:nvPr>
        </p:nvSpPr>
        <p:spPr>
          <a:xfrm>
            <a:off x="455187" y="1187322"/>
            <a:ext cx="105621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Food Testing Panels</a:t>
            </a:r>
            <a:endParaRPr/>
          </a:p>
          <a:p>
            <a:pPr indent="-450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"/>
              <a:buFont typeface="Arial"/>
              <a:buNone/>
            </a:pPr>
            <a:r>
              <a:t/>
            </a:r>
            <a:endParaRPr b="0" sz="200"/>
          </a:p>
          <a:p>
            <a:pPr indent="0" lvl="4" marL="53816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rgbClr val="8A8A8A"/>
                </a:solidFill>
              </a:rPr>
              <a:t>- panels are ran to test new food products in development and gather data</a:t>
            </a:r>
            <a:endParaRPr sz="1900">
              <a:solidFill>
                <a:srgbClr val="8A8A8A"/>
              </a:solidFill>
            </a:endParaRPr>
          </a:p>
          <a:p>
            <a:pPr indent="0" lvl="4" marL="53816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rgbClr val="8A8A8A"/>
                </a:solidFill>
              </a:rPr>
              <a:t>- data needs to be analyzed correctly to make good business decisions</a:t>
            </a:r>
            <a:endParaRPr sz="1900">
              <a:solidFill>
                <a:srgbClr val="8A8A8A"/>
              </a:solidFill>
            </a:endParaRPr>
          </a:p>
          <a:p>
            <a:pPr indent="376237" lvl="4" marL="53816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rgbClr val="8A8A8A"/>
                </a:solidFill>
              </a:rPr>
              <a:t>*  </a:t>
            </a:r>
            <a:r>
              <a:rPr b="1" lang="en-US" sz="1900">
                <a:solidFill>
                  <a:srgbClr val="8A8A8A"/>
                </a:solidFill>
              </a:rPr>
              <a:t>analyze / visualize if two products in a panel are equivalent or not</a:t>
            </a:r>
            <a:endParaRPr/>
          </a:p>
        </p:txBody>
      </p:sp>
      <p:sp>
        <p:nvSpPr>
          <p:cNvPr id="251" name="Google Shape;251;p6"/>
          <p:cNvSpPr txBox="1"/>
          <p:nvPr>
            <p:ph type="title"/>
          </p:nvPr>
        </p:nvSpPr>
        <p:spPr>
          <a:xfrm>
            <a:off x="407989" y="320400"/>
            <a:ext cx="1150584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Project Overview / Goal</a:t>
            </a:r>
            <a:endParaRPr/>
          </a:p>
        </p:txBody>
      </p:sp>
      <p:sp>
        <p:nvSpPr>
          <p:cNvPr id="252" name="Google Shape;252;p6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solidFill>
                  <a:schemeClr val="dk1"/>
                </a:solidFill>
              </a:rPr>
              <a:t>6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6575837" y="4071774"/>
            <a:ext cx="18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Test Product(s)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New</a:t>
            </a:r>
            <a:endParaRPr b="0" i="1" sz="1600" u="none" cap="none" strike="noStrike">
              <a:solidFill>
                <a:srgbClr val="8A8A8A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981" y="3309955"/>
            <a:ext cx="400106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0060" y="3309955"/>
            <a:ext cx="428685" cy="40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/>
          <p:nvPr/>
        </p:nvSpPr>
        <p:spPr>
          <a:xfrm>
            <a:off x="3451469" y="4071773"/>
            <a:ext cx="183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Control Product</a:t>
            </a:r>
            <a:b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</a:br>
            <a:r>
              <a:rPr b="0" i="1" lang="en-US" sz="16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Old</a:t>
            </a:r>
            <a:endParaRPr b="0" i="0" sz="1800" u="none" cap="none" strike="noStrike">
              <a:solidFill>
                <a:srgbClr val="8A8A8A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3539966" y="4555363"/>
            <a:ext cx="4784504" cy="189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t/>
            </a:r>
            <a:endParaRPr b="1" i="0" sz="2200" u="none" cap="none" strike="noStrike">
              <a:solidFill>
                <a:srgbClr val="7373FF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rPr b="1" i="0" lang="en-US" sz="2200" u="none" cap="none" strike="noStrike">
                <a:solidFill>
                  <a:srgbClr val="7373FF"/>
                </a:solidFill>
                <a:latin typeface="NTR"/>
                <a:ea typeface="NTR"/>
                <a:cs typeface="NTR"/>
                <a:sym typeface="NTR"/>
              </a:rPr>
              <a:t>Test products are evaluated by being compared to the control product</a:t>
            </a:r>
            <a:endParaRPr b="1" i="0" sz="2200" u="none" cap="none" strike="noStrike">
              <a:solidFill>
                <a:srgbClr val="7373FF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>
            <p:ph type="ctrTitle"/>
          </p:nvPr>
        </p:nvSpPr>
        <p:spPr>
          <a:xfrm>
            <a:off x="1362075" y="1356873"/>
            <a:ext cx="9467849" cy="2207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TR"/>
              <a:buNone/>
            </a:pPr>
            <a:r>
              <a:rPr lang="en-US"/>
              <a:t>Project Approaches</a:t>
            </a:r>
            <a:endParaRPr/>
          </a:p>
        </p:txBody>
      </p:sp>
      <p:sp>
        <p:nvSpPr>
          <p:cNvPr id="265" name="Google Shape;265;p7"/>
          <p:cNvSpPr txBox="1"/>
          <p:nvPr>
            <p:ph idx="1" type="subTitle"/>
          </p:nvPr>
        </p:nvSpPr>
        <p:spPr>
          <a:xfrm>
            <a:off x="2314575" y="3998889"/>
            <a:ext cx="7562850" cy="929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Old vs New Approach</a:t>
            </a:r>
            <a:endParaRPr/>
          </a:p>
        </p:txBody>
      </p:sp>
      <p:sp>
        <p:nvSpPr>
          <p:cNvPr id="266" name="Google Shape;266;p7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455200" y="1187325"/>
            <a:ext cx="59376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Previous Analytics Team</a:t>
            </a:r>
            <a:endParaRPr/>
          </a:p>
          <a:p>
            <a:pPr indent="-450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"/>
              <a:buFont typeface="Arial"/>
              <a:buNone/>
            </a:pPr>
            <a:r>
              <a:t/>
            </a:r>
            <a:endParaRPr sz="100"/>
          </a:p>
          <a:p>
            <a:pPr indent="0" lvl="4" marL="53816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  </a:t>
            </a:r>
            <a:r>
              <a:rPr lang="en-US">
                <a:solidFill>
                  <a:srgbClr val="8A8A8A"/>
                </a:solidFill>
              </a:rPr>
              <a:t>- plotted averages of panel responses to determine </a:t>
            </a:r>
            <a:endParaRPr>
              <a:solidFill>
                <a:srgbClr val="8A8A8A"/>
              </a:solidFill>
            </a:endParaRPr>
          </a:p>
          <a:p>
            <a:pPr indent="0" lvl="4" marL="53816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product equivalence</a:t>
            </a:r>
            <a:endParaRPr/>
          </a:p>
        </p:txBody>
      </p:sp>
      <p:sp>
        <p:nvSpPr>
          <p:cNvPr id="272" name="Google Shape;272;p8"/>
          <p:cNvSpPr txBox="1"/>
          <p:nvPr>
            <p:ph type="title"/>
          </p:nvPr>
        </p:nvSpPr>
        <p:spPr>
          <a:xfrm>
            <a:off x="407989" y="320400"/>
            <a:ext cx="11505844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Project Approaches</a:t>
            </a:r>
            <a:endParaRPr/>
          </a:p>
        </p:txBody>
      </p:sp>
      <p:sp>
        <p:nvSpPr>
          <p:cNvPr id="273" name="Google Shape;273;p8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2050379" y="5170500"/>
            <a:ext cx="4790378" cy="1316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</a:pPr>
            <a:r>
              <a:rPr b="1" i="0" lang="en-US" sz="1800" u="none" cap="none" strike="noStrike">
                <a:solidFill>
                  <a:srgbClr val="7373FF"/>
                </a:solidFill>
                <a:latin typeface="NTR"/>
                <a:ea typeface="NTR"/>
                <a:cs typeface="NTR"/>
                <a:sym typeface="NTR"/>
              </a:rPr>
              <a:t>^ critical to consider these factors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8574" y="1324499"/>
            <a:ext cx="4665259" cy="358802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8"/>
          <p:cNvSpPr txBox="1"/>
          <p:nvPr/>
        </p:nvSpPr>
        <p:spPr>
          <a:xfrm>
            <a:off x="8662638" y="5170500"/>
            <a:ext cx="183712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Representative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(Scale of 0 to 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455200" y="2405200"/>
            <a:ext cx="6056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- problematic… </a:t>
            </a:r>
            <a:r>
              <a:rPr b="0" i="0" lang="en-US" sz="1800" u="sng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variation in data not considered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"/>
          <p:cNvSpPr txBox="1"/>
          <p:nvPr/>
        </p:nvSpPr>
        <p:spPr>
          <a:xfrm>
            <a:off x="784650" y="2944388"/>
            <a:ext cx="60561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1</a:t>
            </a:r>
            <a:r>
              <a:rPr b="0" baseline="3000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st</a:t>
            </a: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: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other variables in the dataset</a:t>
            </a:r>
            <a:endParaRPr b="0" i="0" sz="1800" u="none" cap="none" strike="noStrike">
              <a:solidFill>
                <a:srgbClr val="8A8A8A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• panelist, age of product, time of testing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707200" y="3692000"/>
            <a:ext cx="54336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2</a:t>
            </a:r>
            <a:r>
              <a:rPr b="0" baseline="3000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nd</a:t>
            </a: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: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panelist responses variation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• factors such as diet, race, age, etc.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• may be small variation in responses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   (adds up quick w/ more panelists)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>
            <p:ph idx="1" type="body"/>
          </p:nvPr>
        </p:nvSpPr>
        <p:spPr>
          <a:xfrm>
            <a:off x="459800" y="1187325"/>
            <a:ext cx="74826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New Approach</a:t>
            </a:r>
            <a:endParaRPr/>
          </a:p>
          <a:p>
            <a:pPr indent="-4508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"/>
              <a:buFont typeface="Arial"/>
              <a:buNone/>
            </a:pPr>
            <a:r>
              <a:t/>
            </a:r>
            <a:endParaRPr sz="100"/>
          </a:p>
          <a:p>
            <a:pPr indent="0" lvl="4" marL="538162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- Linear Mixed Effects Model (LMER) --&gt; built using statsmodels in Python</a:t>
            </a:r>
            <a:endParaRPr/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300"/>
              <a:buNone/>
            </a:pPr>
            <a:r>
              <a:rPr lang="en-US" sz="300">
                <a:solidFill>
                  <a:srgbClr val="8A8A8A"/>
                </a:solidFill>
              </a:rPr>
              <a:t>       </a:t>
            </a:r>
            <a:endParaRPr/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8A8A8A"/>
                </a:solidFill>
              </a:rPr>
              <a:t>       </a:t>
            </a:r>
            <a:r>
              <a:rPr lang="en-US">
                <a:solidFill>
                  <a:srgbClr val="8A8A8A"/>
                </a:solidFill>
              </a:rPr>
              <a:t>Benefit: capture variation in data!</a:t>
            </a:r>
            <a:endParaRPr/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      • all variables in the dataset</a:t>
            </a:r>
            <a:endParaRPr/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      • panelist variation </a:t>
            </a:r>
            <a:r>
              <a:rPr b="1" lang="en-US" sz="1600">
                <a:solidFill>
                  <a:schemeClr val="accent6"/>
                </a:solidFill>
              </a:rPr>
              <a:t>                                 </a:t>
            </a:r>
            <a:endParaRPr b="1" sz="1600">
              <a:solidFill>
                <a:srgbClr val="7CA400"/>
              </a:solidFill>
            </a:endParaRPr>
          </a:p>
        </p:txBody>
      </p:sp>
      <p:sp>
        <p:nvSpPr>
          <p:cNvPr id="286" name="Google Shape;286;p9"/>
          <p:cNvSpPr txBox="1"/>
          <p:nvPr>
            <p:ph type="title"/>
          </p:nvPr>
        </p:nvSpPr>
        <p:spPr>
          <a:xfrm>
            <a:off x="407989" y="320400"/>
            <a:ext cx="5268911" cy="866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Project Approaches</a:t>
            </a:r>
            <a:endParaRPr/>
          </a:p>
        </p:txBody>
      </p:sp>
      <p:sp>
        <p:nvSpPr>
          <p:cNvPr id="287" name="Google Shape;287;p9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9"/>
          <p:cNvSpPr txBox="1"/>
          <p:nvPr/>
        </p:nvSpPr>
        <p:spPr>
          <a:xfrm>
            <a:off x="8208984" y="5218972"/>
            <a:ext cx="3353463" cy="74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rPr b="1" i="0" lang="en-US" sz="2000" u="none" cap="none" strike="noStrike">
                <a:solidFill>
                  <a:srgbClr val="7373FF"/>
                </a:solidFill>
                <a:latin typeface="NTR"/>
                <a:ea typeface="NTR"/>
                <a:cs typeface="NTR"/>
                <a:sym typeface="NTR"/>
              </a:rPr>
              <a:t>Makes a line of best fit for EACH panelist to account for variation!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862858" y="4575178"/>
            <a:ext cx="1849407" cy="11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t/>
            </a:r>
            <a:endParaRPr b="1" i="0" sz="2000" u="none" cap="none" strike="noStrike">
              <a:solidFill>
                <a:srgbClr val="7373FF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290" name="Google Shape;2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8337" y="4552668"/>
            <a:ext cx="1209844" cy="46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7960" y="1347390"/>
            <a:ext cx="2400635" cy="35914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2" name="Google Shape;2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03326" y="1347390"/>
            <a:ext cx="2400635" cy="35914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0033" y="1347390"/>
            <a:ext cx="2400635" cy="35914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p9"/>
          <p:cNvSpPr txBox="1"/>
          <p:nvPr/>
        </p:nvSpPr>
        <p:spPr>
          <a:xfrm>
            <a:off x="2599495" y="4298037"/>
            <a:ext cx="47904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None/>
            </a:pPr>
            <a:r>
              <a:rPr b="1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^</a:t>
            </a:r>
            <a:r>
              <a:rPr b="1" i="0" lang="en-US" sz="1800" u="none" cap="none" strike="noStrike">
                <a:solidFill>
                  <a:srgbClr val="7CA400"/>
                </a:solidFill>
                <a:latin typeface="NTR"/>
                <a:ea typeface="NTR"/>
                <a:cs typeface="NTR"/>
                <a:sym typeface="NTR"/>
              </a:rPr>
              <a:t> 90%+ accurate on tested data!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 txBox="1"/>
          <p:nvPr/>
        </p:nvSpPr>
        <p:spPr>
          <a:xfrm>
            <a:off x="413900" y="3169425"/>
            <a:ext cx="75744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- Formula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</a:t>
            </a:r>
            <a:r>
              <a:rPr b="0" i="0" lang="en-US" sz="1400" u="none" cap="none" strike="noStrike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rPr>
              <a:t>Response = attribute + product + product_age + [interactions] </a:t>
            </a:r>
            <a:r>
              <a:rPr b="0" i="0" lang="en-US" sz="125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(</a:t>
            </a:r>
            <a:r>
              <a:rPr b="0" i="1" lang="en-US" sz="125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grouped by panelists</a:t>
            </a:r>
            <a:r>
              <a:rPr b="0" i="0" lang="en-US" sz="125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)</a:t>
            </a:r>
            <a:endParaRPr b="0" i="0" sz="1400" u="none" cap="none" strike="noStrike">
              <a:solidFill>
                <a:srgbClr val="8A8A8A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b="0" i="0" lang="en-US" sz="2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</a:t>
            </a:r>
            <a:r>
              <a:rPr b="0" i="0" lang="en-US" sz="16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Accuracy -&gt; </a:t>
            </a:r>
            <a:r>
              <a:rPr b="1" i="0" lang="en-US" sz="1600" u="none" cap="none" strike="noStrike">
                <a:solidFill>
                  <a:srgbClr val="8A8A8A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baseline="30000" i="0" lang="en-US" sz="1600" u="none" cap="none" strike="noStrike">
                <a:solidFill>
                  <a:srgbClr val="8A8A8A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-US" sz="16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is greater than 0.9 for each panel 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/>
          <p:nvPr>
            <p:ph idx="1" type="body"/>
          </p:nvPr>
        </p:nvSpPr>
        <p:spPr>
          <a:xfrm>
            <a:off x="459800" y="1187326"/>
            <a:ext cx="78168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Determining Product Equivalent w/ Model</a:t>
            </a:r>
            <a:endParaRPr sz="100"/>
          </a:p>
          <a:p>
            <a:pPr indent="0" lvl="4" marL="538163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"/>
              <a:buNone/>
            </a:pPr>
            <a:r>
              <a:t/>
            </a:r>
            <a:endParaRPr sz="100"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- Confidence Intervals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• </a:t>
            </a:r>
            <a:r>
              <a:rPr lang="en-US" u="sng">
                <a:solidFill>
                  <a:srgbClr val="8A8A8A"/>
                </a:solidFill>
              </a:rPr>
              <a:t>predicted avg. response</a:t>
            </a:r>
            <a:r>
              <a:rPr lang="en-US">
                <a:solidFill>
                  <a:srgbClr val="8A8A8A"/>
                </a:solidFill>
              </a:rPr>
              <a:t> from the model</a:t>
            </a:r>
            <a:endParaRPr sz="100">
              <a:solidFill>
                <a:srgbClr val="8A8A8A"/>
              </a:solidFill>
            </a:endParaRPr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       </a:t>
            </a:r>
            <a:endParaRPr/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AB6969"/>
                </a:solidFill>
              </a:rPr>
              <a:t>                           </a:t>
            </a:r>
            <a:endParaRPr/>
          </a:p>
          <a:p>
            <a:pPr indent="0" lvl="4" marL="53816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	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                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0"/>
              </a:buClr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</a:t>
            </a:r>
            <a:endParaRPr/>
          </a:p>
        </p:txBody>
      </p:sp>
      <p:sp>
        <p:nvSpPr>
          <p:cNvPr id="301" name="Google Shape;301;p10"/>
          <p:cNvSpPr txBox="1"/>
          <p:nvPr>
            <p:ph type="title"/>
          </p:nvPr>
        </p:nvSpPr>
        <p:spPr>
          <a:xfrm>
            <a:off x="408000" y="320400"/>
            <a:ext cx="5268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Project Approaches </a:t>
            </a:r>
            <a:endParaRPr/>
          </a:p>
        </p:txBody>
      </p:sp>
      <p:sp>
        <p:nvSpPr>
          <p:cNvPr id="302" name="Google Shape;302;p10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862858" y="4575178"/>
            <a:ext cx="1849407" cy="11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t/>
            </a:r>
            <a:endParaRPr b="1" i="0" sz="2000" u="none" cap="none" strike="noStrike">
              <a:solidFill>
                <a:srgbClr val="7373FF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9105857" y="2754380"/>
            <a:ext cx="171721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Equivalence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0"/>
          <p:cNvPicPr preferRelativeResize="0"/>
          <p:nvPr/>
        </p:nvPicPr>
        <p:blipFill rotWithShape="1">
          <a:blip r:embed="rId3">
            <a:alphaModFix/>
          </a:blip>
          <a:srcRect b="52451" l="0" r="0" t="0"/>
          <a:stretch/>
        </p:blipFill>
        <p:spPr>
          <a:xfrm>
            <a:off x="8425431" y="2151134"/>
            <a:ext cx="3306770" cy="34979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p10"/>
          <p:cNvSpPr txBox="1"/>
          <p:nvPr/>
        </p:nvSpPr>
        <p:spPr>
          <a:xfrm>
            <a:off x="1686800" y="2798125"/>
            <a:ext cx="6589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^ avg. shown as range to account for data variance!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862850" y="3302688"/>
            <a:ext cx="72813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• Comparing Avg. Responses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      less than 0.5 apart -&gt; products are equivalent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      greater than 0.5 apart -&gt; products aren’t equivalent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1686800" y="4252375"/>
            <a:ext cx="6108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0.5 -&gt; business proposed metric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1298525" y="2151538"/>
            <a:ext cx="57183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  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i.e. </a:t>
            </a:r>
            <a:r>
              <a:rPr b="0" i="0" lang="en-US" sz="1800" u="none" cap="none" strike="noStrike">
                <a:solidFill>
                  <a:srgbClr val="7181BB"/>
                </a:solidFill>
                <a:latin typeface="NTR"/>
                <a:ea typeface="NTR"/>
                <a:cs typeface="NTR"/>
                <a:sym typeface="NTR"/>
              </a:rPr>
              <a:t>Control Product’s Sweetness (</a:t>
            </a:r>
            <a:r>
              <a:rPr b="0" i="1" lang="en-US" sz="1800" u="none" cap="none" strike="noStrike">
                <a:solidFill>
                  <a:srgbClr val="7181BB"/>
                </a:solidFill>
                <a:latin typeface="NTR"/>
                <a:ea typeface="NTR"/>
                <a:cs typeface="NTR"/>
                <a:sym typeface="NTR"/>
              </a:rPr>
              <a:t>11.48</a:t>
            </a:r>
            <a:r>
              <a:rPr b="0" i="0" lang="en-US" sz="1800" u="none" cap="none" strike="noStrike">
                <a:solidFill>
                  <a:srgbClr val="7181BB"/>
                </a:solidFill>
                <a:latin typeface="NTR"/>
                <a:ea typeface="NTR"/>
                <a:cs typeface="NTR"/>
                <a:sym typeface="NTR"/>
              </a:rPr>
              <a:t> to </a:t>
            </a:r>
            <a:r>
              <a:rPr b="0" i="1" lang="en-US" sz="1800" u="none" cap="none" strike="noStrike">
                <a:solidFill>
                  <a:srgbClr val="7181BB"/>
                </a:solidFill>
                <a:latin typeface="NTR"/>
                <a:ea typeface="NTR"/>
                <a:cs typeface="NTR"/>
                <a:sym typeface="NTR"/>
              </a:rPr>
              <a:t>11.51</a:t>
            </a:r>
            <a:r>
              <a:rPr b="0" i="0" lang="en-US" sz="1800" u="none" cap="none" strike="noStrike">
                <a:solidFill>
                  <a:srgbClr val="7181BB"/>
                </a:solidFill>
                <a:latin typeface="NTR"/>
                <a:ea typeface="NTR"/>
                <a:cs typeface="NTR"/>
                <a:sym typeface="NTR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</a:t>
            </a:r>
            <a:r>
              <a:rPr b="0" i="0" lang="en-US" sz="1800" u="none" cap="none" strike="noStrike">
                <a:solidFill>
                  <a:srgbClr val="AB6969"/>
                </a:solidFill>
                <a:latin typeface="NTR"/>
                <a:ea typeface="NTR"/>
                <a:cs typeface="NTR"/>
                <a:sym typeface="NTR"/>
              </a:rPr>
              <a:t>Test Product’s Sweetness (</a:t>
            </a:r>
            <a:r>
              <a:rPr b="0" i="1" lang="en-US" sz="1800" u="none" cap="none" strike="noStrike">
                <a:solidFill>
                  <a:srgbClr val="AB6969"/>
                </a:solidFill>
                <a:latin typeface="NTR"/>
                <a:ea typeface="NTR"/>
                <a:cs typeface="NTR"/>
                <a:sym typeface="NTR"/>
              </a:rPr>
              <a:t>11.37</a:t>
            </a:r>
            <a:r>
              <a:rPr b="0" i="0" lang="en-US" sz="1800" u="none" cap="none" strike="noStrike">
                <a:solidFill>
                  <a:srgbClr val="AB6969"/>
                </a:solidFill>
                <a:latin typeface="NTR"/>
                <a:ea typeface="NTR"/>
                <a:cs typeface="NTR"/>
                <a:sym typeface="NTR"/>
              </a:rPr>
              <a:t> to </a:t>
            </a:r>
            <a:r>
              <a:rPr b="0" i="1" lang="en-US" sz="1800" u="none" cap="none" strike="noStrike">
                <a:solidFill>
                  <a:srgbClr val="AB6969"/>
                </a:solidFill>
                <a:latin typeface="NTR"/>
                <a:ea typeface="NTR"/>
                <a:cs typeface="NTR"/>
                <a:sym typeface="NTR"/>
              </a:rPr>
              <a:t>11.45</a:t>
            </a:r>
            <a:r>
              <a:rPr b="0" i="0" lang="en-US" sz="1800" u="none" cap="none" strike="noStrike">
                <a:solidFill>
                  <a:srgbClr val="AB6969"/>
                </a:solidFill>
                <a:latin typeface="NTR"/>
                <a:ea typeface="NTR"/>
                <a:cs typeface="NTR"/>
                <a:sym typeface="NTR"/>
              </a:rPr>
              <a:t>)</a:t>
            </a:r>
            <a:endParaRPr b="0" i="0" sz="1800" u="none" cap="none" strike="noStrike">
              <a:solidFill>
                <a:srgbClr val="8A8A8A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617900" y="4575175"/>
            <a:ext cx="674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          (</a:t>
            </a:r>
            <a:r>
              <a:rPr b="0" i="1" lang="en-US" sz="1800" u="none" cap="none" strike="noStrike">
                <a:solidFill>
                  <a:srgbClr val="7181BB"/>
                </a:solidFill>
                <a:latin typeface="NTR"/>
                <a:ea typeface="NTR"/>
                <a:cs typeface="NTR"/>
                <a:sym typeface="NTR"/>
              </a:rPr>
              <a:t>11.48</a:t>
            </a: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– </a:t>
            </a:r>
            <a:r>
              <a:rPr b="0" i="1" lang="en-US" sz="1800" u="none" cap="none" strike="noStrike">
                <a:solidFill>
                  <a:srgbClr val="AB6969"/>
                </a:solidFill>
                <a:latin typeface="NTR"/>
                <a:ea typeface="NTR"/>
                <a:cs typeface="NTR"/>
                <a:sym typeface="NTR"/>
              </a:rPr>
              <a:t>11.45</a:t>
            </a: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=</a:t>
            </a:r>
            <a:r>
              <a:rPr b="0" i="1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0.03 apart… </a:t>
            </a:r>
            <a:r>
              <a:rPr b="0" i="1" lang="en-US" sz="1800" u="none" cap="none" strike="noStrike">
                <a:solidFill>
                  <a:srgbClr val="7CA400"/>
                </a:solidFill>
                <a:latin typeface="NTR"/>
                <a:ea typeface="NTR"/>
                <a:cs typeface="NTR"/>
                <a:sym typeface="NTR"/>
              </a:rPr>
              <a:t>equivalent</a:t>
            </a: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)</a:t>
            </a:r>
            <a:endParaRPr b="0" i="1" sz="1800" u="none" cap="none" strike="noStrike">
              <a:solidFill>
                <a:srgbClr val="8A8A8A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433950" y="5009275"/>
            <a:ext cx="5217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4" marL="538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          • analysis displayed in the 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/>
          <p:nvPr>
            <p:ph idx="1" type="body"/>
          </p:nvPr>
        </p:nvSpPr>
        <p:spPr>
          <a:xfrm>
            <a:off x="459799" y="1187322"/>
            <a:ext cx="7816693" cy="516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Visualizing Predicted Averages</a:t>
            </a:r>
            <a:endParaRPr sz="100"/>
          </a:p>
          <a:p>
            <a:pPr indent="0" lvl="4" marL="538163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"/>
              <a:buNone/>
            </a:pPr>
            <a:r>
              <a:t/>
            </a:r>
            <a:endParaRPr sz="100"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sz="400"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- Additional Visualization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	•</a:t>
            </a:r>
            <a:r>
              <a:rPr lang="en-US"/>
              <a:t> </a:t>
            </a:r>
            <a:r>
              <a:rPr lang="en-US">
                <a:solidFill>
                  <a:srgbClr val="8A8A8A"/>
                </a:solidFill>
              </a:rPr>
              <a:t>confidence interval plot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• visualizes range of each product’s predicted response</a:t>
            </a:r>
            <a:endParaRPr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8A8A8A"/>
              </a:solidFill>
            </a:endParaRPr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                  </a:t>
            </a:r>
            <a:endParaRPr/>
          </a:p>
          <a:p>
            <a:pPr indent="0" lvl="4" marL="53816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0"/>
              </a:buClr>
              <a:buSzPts val="1800"/>
              <a:buNone/>
            </a:pPr>
            <a:r>
              <a:rPr lang="en-US">
                <a:solidFill>
                  <a:srgbClr val="8A8A8A"/>
                </a:solidFill>
              </a:rPr>
              <a:t>        </a:t>
            </a:r>
            <a:endParaRPr/>
          </a:p>
        </p:txBody>
      </p:sp>
      <p:sp>
        <p:nvSpPr>
          <p:cNvPr id="318" name="Google Shape;318;p11"/>
          <p:cNvSpPr txBox="1"/>
          <p:nvPr>
            <p:ph type="title"/>
          </p:nvPr>
        </p:nvSpPr>
        <p:spPr>
          <a:xfrm>
            <a:off x="407989" y="320400"/>
            <a:ext cx="5268911" cy="385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TR"/>
              <a:buNone/>
            </a:pPr>
            <a:r>
              <a:rPr lang="en-US"/>
              <a:t>Project Approaches</a:t>
            </a:r>
            <a:endParaRPr/>
          </a:p>
        </p:txBody>
      </p:sp>
      <p:sp>
        <p:nvSpPr>
          <p:cNvPr id="319" name="Google Shape;319;p11"/>
          <p:cNvSpPr txBox="1"/>
          <p:nvPr>
            <p:ph idx="12" type="sldNum"/>
          </p:nvPr>
        </p:nvSpPr>
        <p:spPr>
          <a:xfrm>
            <a:off x="11017250" y="6537675"/>
            <a:ext cx="76676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862858" y="4575178"/>
            <a:ext cx="1849407" cy="1161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TR"/>
              <a:buNone/>
            </a:pPr>
            <a:r>
              <a:t/>
            </a:r>
            <a:endParaRPr b="1" i="0" sz="2000" u="none" cap="none" strike="noStrike">
              <a:solidFill>
                <a:srgbClr val="7373FF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321" name="Google Shape;3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3116" y="4750883"/>
            <a:ext cx="1472260" cy="568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1"/>
          <p:cNvSpPr txBox="1"/>
          <p:nvPr/>
        </p:nvSpPr>
        <p:spPr>
          <a:xfrm>
            <a:off x="9117697" y="3893425"/>
            <a:ext cx="1717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8A8A8A"/>
                </a:solidFill>
                <a:latin typeface="NTR"/>
                <a:ea typeface="NTR"/>
                <a:cs typeface="NTR"/>
                <a:sym typeface="NTR"/>
              </a:rPr>
              <a:t>Boxplot Visualization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51" y="1766549"/>
            <a:ext cx="4181400" cy="19384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4" name="Google Shape;324;p11"/>
          <p:cNvSpPr/>
          <p:nvPr/>
        </p:nvSpPr>
        <p:spPr>
          <a:xfrm>
            <a:off x="241075" y="6232350"/>
            <a:ext cx="9208200" cy="62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s-dec18">
  <a:themeElements>
    <a:clrScheme name="Custom 34">
      <a:dk1>
        <a:srgbClr val="3C3C3C"/>
      </a:dk1>
      <a:lt1>
        <a:srgbClr val="FFFFFF"/>
      </a:lt1>
      <a:dk2>
        <a:srgbClr val="0000A0"/>
      </a:dk2>
      <a:lt2>
        <a:srgbClr val="FFFFFF"/>
      </a:lt2>
      <a:accent1>
        <a:srgbClr val="0000A0"/>
      </a:accent1>
      <a:accent2>
        <a:srgbClr val="00D7B9"/>
      </a:accent2>
      <a:accent3>
        <a:srgbClr val="FFDC00"/>
      </a:accent3>
      <a:accent4>
        <a:srgbClr val="9600FF"/>
      </a:accent4>
      <a:accent5>
        <a:srgbClr val="FF8200"/>
      </a:accent5>
      <a:accent6>
        <a:srgbClr val="A6DB00"/>
      </a:accent6>
      <a:hlink>
        <a:srgbClr val="00D7B9"/>
      </a:hlink>
      <a:folHlink>
        <a:srgbClr val="FFD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s-dec18">
  <a:themeElements>
    <a:clrScheme name="Custom 34">
      <a:dk1>
        <a:srgbClr val="3C3C3C"/>
      </a:dk1>
      <a:lt1>
        <a:srgbClr val="FFFFFF"/>
      </a:lt1>
      <a:dk2>
        <a:srgbClr val="0000A0"/>
      </a:dk2>
      <a:lt2>
        <a:srgbClr val="FFFFFF"/>
      </a:lt2>
      <a:accent1>
        <a:srgbClr val="0000A0"/>
      </a:accent1>
      <a:accent2>
        <a:srgbClr val="00D7B9"/>
      </a:accent2>
      <a:accent3>
        <a:srgbClr val="FFDC00"/>
      </a:accent3>
      <a:accent4>
        <a:srgbClr val="9600FF"/>
      </a:accent4>
      <a:accent5>
        <a:srgbClr val="FF8200"/>
      </a:accent5>
      <a:accent6>
        <a:srgbClr val="A6DB00"/>
      </a:accent6>
      <a:hlink>
        <a:srgbClr val="00D7B9"/>
      </a:hlink>
      <a:folHlink>
        <a:srgbClr val="FFD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2023-06-23T15:34:40Z</dcterms:created>
  <dc:creator>Ransi, Harman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0x01010068A16D73AF7A4446B08A559622EF8695</vt:lpwstr>
  </property>
</Properties>
</file>