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328" r:id="rId3"/>
    <p:sldId id="349" r:id="rId4"/>
    <p:sldId id="348" r:id="rId5"/>
  </p:sldIdLst>
  <p:sldSz cx="9144000" cy="5143500" type="screen16x9"/>
  <p:notesSz cx="6858000" cy="9144000"/>
  <p:embeddedFontLst>
    <p:embeddedFont>
      <p:font typeface="Albert Sans" panose="020B060402020202020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Fira Sans Condensed ExtraBold" panose="020B0903050000020004" pitchFamily="34" charset="0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510"/>
    <a:srgbClr val="E8615B"/>
    <a:srgbClr val="DAECFF"/>
    <a:srgbClr val="FE5721"/>
    <a:srgbClr val="EA7644"/>
    <a:srgbClr val="466A9E"/>
    <a:srgbClr val="ACEA96"/>
    <a:srgbClr val="EFAC37"/>
    <a:srgbClr val="3C9918"/>
    <a:srgbClr val="3D9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91421-CD69-4D6B-BDFF-BB17167FB07D}" v="548" dt="2024-03-03T03:57:55.416"/>
    <p1510:client id="{E76E3145-3A5F-4644-AC8E-A2E89B25CF7C}" v="754" dt="2024-03-03T06:00:37.868"/>
    <p1510:client id="{F5038CBA-0081-409B-B0A9-06C40DC68464}" v="4660" dt="2024-03-03T06:26:48.117"/>
  </p1510:revLst>
</p1510:revInfo>
</file>

<file path=ppt/tableStyles.xml><?xml version="1.0" encoding="utf-8"?>
<a:tblStyleLst xmlns:a="http://schemas.openxmlformats.org/drawingml/2006/main" def="{F01A058A-E5F3-4C2B-91CD-FF3827168761}">
  <a:tblStyle styleId="{F01A058A-E5F3-4C2B-91CD-FF3827168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/>
    <p:restoredTop sz="94480"/>
  </p:normalViewPr>
  <p:slideViewPr>
    <p:cSldViewPr snapToGrid="0">
      <p:cViewPr>
        <p:scale>
          <a:sx n="68" d="100"/>
          <a:sy n="68" d="100"/>
        </p:scale>
        <p:origin x="1252" y="220"/>
      </p:cViewPr>
      <p:guideLst>
        <p:guide orient="horz" pos="341"/>
        <p:guide pos="5311"/>
        <p:guide orient="horz" pos="2899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2194C-768D-49C2-A080-229B38F5BCF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C119E-8D05-46E8-BE8A-977C07EFB44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>
              <a:latin typeface="Aptos" panose="020B0004020202020204" pitchFamily="34" charset="0"/>
            </a:rPr>
            <a:t>Implement a low-cost subscription plan to help sustain the hosting of the website and API requests</a:t>
          </a:r>
          <a:endParaRPr lang="en-US" sz="1400"/>
        </a:p>
      </dgm:t>
    </dgm:pt>
    <dgm:pt modelId="{F1FCD9F9-7D62-4DF9-B453-06ED69A11768}" type="parTrans" cxnId="{5B013C58-160E-43E8-BC1D-6C361CFE0A3A}">
      <dgm:prSet/>
      <dgm:spPr/>
      <dgm:t>
        <a:bodyPr/>
        <a:lstStyle/>
        <a:p>
          <a:endParaRPr lang="en-US"/>
        </a:p>
      </dgm:t>
    </dgm:pt>
    <dgm:pt modelId="{6B6F9EF3-0013-4A69-8CF4-62F28165D1E6}" type="sibTrans" cxnId="{5B013C58-160E-43E8-BC1D-6C361CFE0A3A}">
      <dgm:prSet/>
      <dgm:spPr/>
      <dgm:t>
        <a:bodyPr/>
        <a:lstStyle/>
        <a:p>
          <a:endParaRPr lang="en-US"/>
        </a:p>
      </dgm:t>
    </dgm:pt>
    <dgm:pt modelId="{D8557391-EC25-4D79-8C24-51BCEA0EB44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>
              <a:latin typeface="Aptos" panose="020B0004020202020204" pitchFamily="34" charset="0"/>
            </a:rPr>
            <a:t>Add a donations and testimonies page for successful individuals who have used the application to help fund the next generation.</a:t>
          </a:r>
          <a:endParaRPr lang="en-US" sz="1400"/>
        </a:p>
      </dgm:t>
    </dgm:pt>
    <dgm:pt modelId="{2E567460-9019-4CA2-818D-3670E1EAD80D}" type="parTrans" cxnId="{3C6656A1-6EA2-4D0C-8479-6981F9F1B485}">
      <dgm:prSet/>
      <dgm:spPr/>
      <dgm:t>
        <a:bodyPr/>
        <a:lstStyle/>
        <a:p>
          <a:endParaRPr lang="en-US"/>
        </a:p>
      </dgm:t>
    </dgm:pt>
    <dgm:pt modelId="{5170269D-96FF-41E7-AC13-AA4A4F122E13}" type="sibTrans" cxnId="{3C6656A1-6EA2-4D0C-8479-6981F9F1B485}">
      <dgm:prSet/>
      <dgm:spPr/>
      <dgm:t>
        <a:bodyPr/>
        <a:lstStyle/>
        <a:p>
          <a:endParaRPr lang="en-US"/>
        </a:p>
      </dgm:t>
    </dgm:pt>
    <dgm:pt modelId="{98394578-F792-4B08-8CB7-980552F583C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>
              <a:latin typeface="Aptos" panose="020B0004020202020204" pitchFamily="34" charset="0"/>
            </a:rPr>
            <a:t>Add SAT/A-level/AP preparation using AI to quiz the users on topics they need help on. </a:t>
          </a:r>
          <a:endParaRPr lang="en-US" sz="1400"/>
        </a:p>
      </dgm:t>
    </dgm:pt>
    <dgm:pt modelId="{CA9E699F-6A7B-4FB3-88AA-26B6990DA09C}" type="parTrans" cxnId="{50D120D1-0677-4EFB-AA97-A7438D04EFE5}">
      <dgm:prSet/>
      <dgm:spPr/>
      <dgm:t>
        <a:bodyPr/>
        <a:lstStyle/>
        <a:p>
          <a:endParaRPr lang="en-US"/>
        </a:p>
      </dgm:t>
    </dgm:pt>
    <dgm:pt modelId="{945FC595-5FD9-41B1-892C-44130AD5EBA3}" type="sibTrans" cxnId="{50D120D1-0677-4EFB-AA97-A7438D04EFE5}">
      <dgm:prSet/>
      <dgm:spPr/>
      <dgm:t>
        <a:bodyPr/>
        <a:lstStyle/>
        <a:p>
          <a:endParaRPr lang="en-US"/>
        </a:p>
      </dgm:t>
    </dgm:pt>
    <dgm:pt modelId="{D9F5A5FD-7AC3-4DDF-A375-009EB1D07FD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/>
            <a:t>Our platform works best with an unweighted GPA. This can be modified in the future.</a:t>
          </a:r>
        </a:p>
      </dgm:t>
    </dgm:pt>
    <dgm:pt modelId="{718804EE-208F-4E76-A3E1-BA671249D661}" type="parTrans" cxnId="{B838B38C-567E-4B39-8082-93570F31EC3D}">
      <dgm:prSet/>
      <dgm:spPr/>
      <dgm:t>
        <a:bodyPr/>
        <a:lstStyle/>
        <a:p>
          <a:endParaRPr lang="en-US"/>
        </a:p>
      </dgm:t>
    </dgm:pt>
    <dgm:pt modelId="{3E25F79F-9DAF-4B03-BAC5-81AD48AB6D00}" type="sibTrans" cxnId="{B838B38C-567E-4B39-8082-93570F31EC3D}">
      <dgm:prSet/>
      <dgm:spPr/>
      <dgm:t>
        <a:bodyPr/>
        <a:lstStyle/>
        <a:p>
          <a:endParaRPr lang="en-US"/>
        </a:p>
      </dgm:t>
    </dgm:pt>
    <dgm:pt modelId="{A6DD86F1-D58B-42EB-A99D-D334712A2528}" type="pres">
      <dgm:prSet presAssocID="{4102194C-768D-49C2-A080-229B38F5BCFD}" presName="diagram" presStyleCnt="0">
        <dgm:presLayoutVars>
          <dgm:dir/>
          <dgm:resizeHandles val="exact"/>
        </dgm:presLayoutVars>
      </dgm:prSet>
      <dgm:spPr/>
    </dgm:pt>
    <dgm:pt modelId="{78BC8F99-7C9E-4A33-B209-C43621D2E662}" type="pres">
      <dgm:prSet presAssocID="{39FC119E-8D05-46E8-BE8A-977C07EFB449}" presName="node" presStyleLbl="node1" presStyleIdx="0" presStyleCnt="4" custScaleX="83810">
        <dgm:presLayoutVars>
          <dgm:bulletEnabled val="1"/>
        </dgm:presLayoutVars>
      </dgm:prSet>
      <dgm:spPr/>
    </dgm:pt>
    <dgm:pt modelId="{3EDD0528-8EFC-44E1-9857-26CF6F93CE8B}" type="pres">
      <dgm:prSet presAssocID="{6B6F9EF3-0013-4A69-8CF4-62F28165D1E6}" presName="sibTrans" presStyleCnt="0"/>
      <dgm:spPr/>
    </dgm:pt>
    <dgm:pt modelId="{4F665F25-4021-4C09-AC56-351D95DFF83E}" type="pres">
      <dgm:prSet presAssocID="{D8557391-EC25-4D79-8C24-51BCEA0EB447}" presName="node" presStyleLbl="node1" presStyleIdx="1" presStyleCnt="4" custScaleX="90308">
        <dgm:presLayoutVars>
          <dgm:bulletEnabled val="1"/>
        </dgm:presLayoutVars>
      </dgm:prSet>
      <dgm:spPr/>
    </dgm:pt>
    <dgm:pt modelId="{F02652A1-B9E0-4B1A-8464-9A909EE0548B}" type="pres">
      <dgm:prSet presAssocID="{5170269D-96FF-41E7-AC13-AA4A4F122E13}" presName="sibTrans" presStyleCnt="0"/>
      <dgm:spPr/>
    </dgm:pt>
    <dgm:pt modelId="{F40E849A-0174-4F3C-AC19-31CD0A8F439B}" type="pres">
      <dgm:prSet presAssocID="{98394578-F792-4B08-8CB7-980552F583CF}" presName="node" presStyleLbl="node1" presStyleIdx="2" presStyleCnt="4" custScaleX="74719">
        <dgm:presLayoutVars>
          <dgm:bulletEnabled val="1"/>
        </dgm:presLayoutVars>
      </dgm:prSet>
      <dgm:spPr/>
    </dgm:pt>
    <dgm:pt modelId="{7830B0E9-5497-454A-B8A7-B8F95406F747}" type="pres">
      <dgm:prSet presAssocID="{945FC595-5FD9-41B1-892C-44130AD5EBA3}" presName="sibTrans" presStyleCnt="0"/>
      <dgm:spPr/>
    </dgm:pt>
    <dgm:pt modelId="{85FBBD84-FB03-4507-81D9-9606072C9815}" type="pres">
      <dgm:prSet presAssocID="{D9F5A5FD-7AC3-4DDF-A375-009EB1D07FD0}" presName="node" presStyleLbl="node1" presStyleIdx="3" presStyleCnt="4" custScaleX="82903">
        <dgm:presLayoutVars>
          <dgm:bulletEnabled val="1"/>
        </dgm:presLayoutVars>
      </dgm:prSet>
      <dgm:spPr/>
    </dgm:pt>
  </dgm:ptLst>
  <dgm:cxnLst>
    <dgm:cxn modelId="{D9A26752-5869-4963-A2A3-4F5293676320}" type="presOf" srcId="{D9F5A5FD-7AC3-4DDF-A375-009EB1D07FD0}" destId="{85FBBD84-FB03-4507-81D9-9606072C9815}" srcOrd="0" destOrd="0" presId="urn:microsoft.com/office/officeart/2005/8/layout/default"/>
    <dgm:cxn modelId="{5B013C58-160E-43E8-BC1D-6C361CFE0A3A}" srcId="{4102194C-768D-49C2-A080-229B38F5BCFD}" destId="{39FC119E-8D05-46E8-BE8A-977C07EFB449}" srcOrd="0" destOrd="0" parTransId="{F1FCD9F9-7D62-4DF9-B453-06ED69A11768}" sibTransId="{6B6F9EF3-0013-4A69-8CF4-62F28165D1E6}"/>
    <dgm:cxn modelId="{25FFEA89-A982-4297-AD7B-713CDB1549DC}" type="presOf" srcId="{39FC119E-8D05-46E8-BE8A-977C07EFB449}" destId="{78BC8F99-7C9E-4A33-B209-C43621D2E662}" srcOrd="0" destOrd="0" presId="urn:microsoft.com/office/officeart/2005/8/layout/default"/>
    <dgm:cxn modelId="{B838B38C-567E-4B39-8082-93570F31EC3D}" srcId="{4102194C-768D-49C2-A080-229B38F5BCFD}" destId="{D9F5A5FD-7AC3-4DDF-A375-009EB1D07FD0}" srcOrd="3" destOrd="0" parTransId="{718804EE-208F-4E76-A3E1-BA671249D661}" sibTransId="{3E25F79F-9DAF-4B03-BAC5-81AD48AB6D00}"/>
    <dgm:cxn modelId="{DEF0F89B-E4B4-4192-BCA0-4F3208CEE152}" type="presOf" srcId="{D8557391-EC25-4D79-8C24-51BCEA0EB447}" destId="{4F665F25-4021-4C09-AC56-351D95DFF83E}" srcOrd="0" destOrd="0" presId="urn:microsoft.com/office/officeart/2005/8/layout/default"/>
    <dgm:cxn modelId="{F6FF29A0-E935-4CA4-8F49-FB863928EB0E}" type="presOf" srcId="{4102194C-768D-49C2-A080-229B38F5BCFD}" destId="{A6DD86F1-D58B-42EB-A99D-D334712A2528}" srcOrd="0" destOrd="0" presId="urn:microsoft.com/office/officeart/2005/8/layout/default"/>
    <dgm:cxn modelId="{3C6656A1-6EA2-4D0C-8479-6981F9F1B485}" srcId="{4102194C-768D-49C2-A080-229B38F5BCFD}" destId="{D8557391-EC25-4D79-8C24-51BCEA0EB447}" srcOrd="1" destOrd="0" parTransId="{2E567460-9019-4CA2-818D-3670E1EAD80D}" sibTransId="{5170269D-96FF-41E7-AC13-AA4A4F122E13}"/>
    <dgm:cxn modelId="{50D120D1-0677-4EFB-AA97-A7438D04EFE5}" srcId="{4102194C-768D-49C2-A080-229B38F5BCFD}" destId="{98394578-F792-4B08-8CB7-980552F583CF}" srcOrd="2" destOrd="0" parTransId="{CA9E699F-6A7B-4FB3-88AA-26B6990DA09C}" sibTransId="{945FC595-5FD9-41B1-892C-44130AD5EBA3}"/>
    <dgm:cxn modelId="{062349E8-823D-4D23-97BB-D2B5B78DA28F}" type="presOf" srcId="{98394578-F792-4B08-8CB7-980552F583CF}" destId="{F40E849A-0174-4F3C-AC19-31CD0A8F439B}" srcOrd="0" destOrd="0" presId="urn:microsoft.com/office/officeart/2005/8/layout/default"/>
    <dgm:cxn modelId="{8D63E5F3-7D42-45F0-AB05-1795B425B26D}" type="presParOf" srcId="{A6DD86F1-D58B-42EB-A99D-D334712A2528}" destId="{78BC8F99-7C9E-4A33-B209-C43621D2E662}" srcOrd="0" destOrd="0" presId="urn:microsoft.com/office/officeart/2005/8/layout/default"/>
    <dgm:cxn modelId="{00480C5E-6A11-46A3-8D03-F9E1E9E873A6}" type="presParOf" srcId="{A6DD86F1-D58B-42EB-A99D-D334712A2528}" destId="{3EDD0528-8EFC-44E1-9857-26CF6F93CE8B}" srcOrd="1" destOrd="0" presId="urn:microsoft.com/office/officeart/2005/8/layout/default"/>
    <dgm:cxn modelId="{0531A464-A95F-4810-89A9-BE6BF8701C7C}" type="presParOf" srcId="{A6DD86F1-D58B-42EB-A99D-D334712A2528}" destId="{4F665F25-4021-4C09-AC56-351D95DFF83E}" srcOrd="2" destOrd="0" presId="urn:microsoft.com/office/officeart/2005/8/layout/default"/>
    <dgm:cxn modelId="{2CB99E81-656B-42E2-94BB-1F6D07054D2E}" type="presParOf" srcId="{A6DD86F1-D58B-42EB-A99D-D334712A2528}" destId="{F02652A1-B9E0-4B1A-8464-9A909EE0548B}" srcOrd="3" destOrd="0" presId="urn:microsoft.com/office/officeart/2005/8/layout/default"/>
    <dgm:cxn modelId="{0E5DDF43-74F6-4A9C-BB0D-1945A5B70195}" type="presParOf" srcId="{A6DD86F1-D58B-42EB-A99D-D334712A2528}" destId="{F40E849A-0174-4F3C-AC19-31CD0A8F439B}" srcOrd="4" destOrd="0" presId="urn:microsoft.com/office/officeart/2005/8/layout/default"/>
    <dgm:cxn modelId="{00663059-F943-417C-9D28-897641218323}" type="presParOf" srcId="{A6DD86F1-D58B-42EB-A99D-D334712A2528}" destId="{7830B0E9-5497-454A-B8A7-B8F95406F747}" srcOrd="5" destOrd="0" presId="urn:microsoft.com/office/officeart/2005/8/layout/default"/>
    <dgm:cxn modelId="{2468C133-36EE-474C-8DBC-4833D65F4C80}" type="presParOf" srcId="{A6DD86F1-D58B-42EB-A99D-D334712A2528}" destId="{85FBBD84-FB03-4507-81D9-9606072C981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C8F99-7C9E-4A33-B209-C43621D2E662}">
      <dsp:nvSpPr>
        <dsp:cNvPr id="0" name=""/>
        <dsp:cNvSpPr/>
      </dsp:nvSpPr>
      <dsp:spPr>
        <a:xfrm>
          <a:off x="1065" y="415596"/>
          <a:ext cx="1832455" cy="131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>
              <a:latin typeface="Aptos" panose="020B0004020202020204" pitchFamily="34" charset="0"/>
            </a:rPr>
            <a:t>Implement a low-cost subscription plan to help sustain the hosting of the website and API requests</a:t>
          </a:r>
          <a:endParaRPr lang="en-US" sz="1400" kern="1200"/>
        </a:p>
      </dsp:txBody>
      <dsp:txXfrm>
        <a:off x="1065" y="415596"/>
        <a:ext cx="1832455" cy="1311864"/>
      </dsp:txXfrm>
    </dsp:sp>
    <dsp:sp modelId="{4F665F25-4021-4C09-AC56-351D95DFF83E}">
      <dsp:nvSpPr>
        <dsp:cNvPr id="0" name=""/>
        <dsp:cNvSpPr/>
      </dsp:nvSpPr>
      <dsp:spPr>
        <a:xfrm>
          <a:off x="2052165" y="415596"/>
          <a:ext cx="1974530" cy="131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>
              <a:latin typeface="Aptos" panose="020B0004020202020204" pitchFamily="34" charset="0"/>
            </a:rPr>
            <a:t>Add a donations and testimonies page for successful individuals who have used the application to help fund the next generation.</a:t>
          </a:r>
          <a:endParaRPr lang="en-US" sz="1400" kern="1200"/>
        </a:p>
      </dsp:txBody>
      <dsp:txXfrm>
        <a:off x="2052165" y="415596"/>
        <a:ext cx="1974530" cy="1311864"/>
      </dsp:txXfrm>
    </dsp:sp>
    <dsp:sp modelId="{F40E849A-0174-4F3C-AC19-31CD0A8F439B}">
      <dsp:nvSpPr>
        <dsp:cNvPr id="0" name=""/>
        <dsp:cNvSpPr/>
      </dsp:nvSpPr>
      <dsp:spPr>
        <a:xfrm>
          <a:off x="4245340" y="415596"/>
          <a:ext cx="1633686" cy="131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>
              <a:latin typeface="Aptos" panose="020B0004020202020204" pitchFamily="34" charset="0"/>
            </a:rPr>
            <a:t>Add SAT/A-level/AP preparation using AI to quiz the users on topics they need help on. </a:t>
          </a:r>
          <a:endParaRPr lang="en-US" sz="1400" kern="1200"/>
        </a:p>
      </dsp:txBody>
      <dsp:txXfrm>
        <a:off x="4245340" y="415596"/>
        <a:ext cx="1633686" cy="1311864"/>
      </dsp:txXfrm>
    </dsp:sp>
    <dsp:sp modelId="{85FBBD84-FB03-4507-81D9-9606072C9815}">
      <dsp:nvSpPr>
        <dsp:cNvPr id="0" name=""/>
        <dsp:cNvSpPr/>
      </dsp:nvSpPr>
      <dsp:spPr>
        <a:xfrm>
          <a:off x="6097670" y="415596"/>
          <a:ext cx="1812624" cy="131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Our platform works best with an unweighted GPA. This can be modified in the future.</a:t>
          </a:r>
        </a:p>
      </dsp:txBody>
      <dsp:txXfrm>
        <a:off x="6097670" y="415596"/>
        <a:ext cx="1812624" cy="131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de045886f1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de045886f1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32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2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2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2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08" name="Google Shape;708;p29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11" name="Google Shape;711;p29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29"/>
          <p:cNvGrpSpPr/>
          <p:nvPr/>
        </p:nvGrpSpPr>
        <p:grpSpPr>
          <a:xfrm>
            <a:off x="8350335" y="19176"/>
            <a:ext cx="768895" cy="625639"/>
            <a:chOff x="481275" y="890825"/>
            <a:chExt cx="1708275" cy="1390000"/>
          </a:xfrm>
        </p:grpSpPr>
        <p:sp>
          <p:nvSpPr>
            <p:cNvPr id="715" name="Google Shape;715;p29"/>
            <p:cNvSpPr/>
            <p:nvPr/>
          </p:nvSpPr>
          <p:spPr>
            <a:xfrm>
              <a:off x="548150" y="907600"/>
              <a:ext cx="631500" cy="1102625"/>
            </a:xfrm>
            <a:custGeom>
              <a:avLst/>
              <a:gdLst/>
              <a:ahLst/>
              <a:cxnLst/>
              <a:rect l="l" t="t" r="r" b="b"/>
              <a:pathLst>
                <a:path w="25260" h="44105" extrusionOk="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81275" y="891650"/>
              <a:ext cx="1147475" cy="1389175"/>
            </a:xfrm>
            <a:custGeom>
              <a:avLst/>
              <a:gdLst/>
              <a:ahLst/>
              <a:cxnLst/>
              <a:rect l="l" t="t" r="r" b="b"/>
              <a:pathLst>
                <a:path w="45899" h="55567" extrusionOk="0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627200" y="948625"/>
              <a:ext cx="519025" cy="509150"/>
            </a:xfrm>
            <a:custGeom>
              <a:avLst/>
              <a:gdLst/>
              <a:ahLst/>
              <a:cxnLst/>
              <a:rect l="l" t="t" r="r" b="b"/>
              <a:pathLst>
                <a:path w="20761" h="20366" extrusionOk="0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544375" y="1355925"/>
              <a:ext cx="645175" cy="906575"/>
            </a:xfrm>
            <a:custGeom>
              <a:avLst/>
              <a:gdLst/>
              <a:ahLst/>
              <a:cxnLst/>
              <a:rect l="l" t="t" r="r" b="b"/>
              <a:pathLst>
                <a:path w="25807" h="36263" extrusionOk="0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411375" y="890825"/>
              <a:ext cx="364775" cy="335950"/>
            </a:xfrm>
            <a:custGeom>
              <a:avLst/>
              <a:gdLst/>
              <a:ahLst/>
              <a:cxnLst/>
              <a:rect l="l" t="t" r="r" b="b"/>
              <a:pathLst>
                <a:path w="14591" h="13438" extrusionOk="0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29"/>
          <p:cNvGrpSpPr/>
          <p:nvPr/>
        </p:nvGrpSpPr>
        <p:grpSpPr>
          <a:xfrm rot="-5400000">
            <a:off x="-580562" y="3738745"/>
            <a:ext cx="1955999" cy="703517"/>
            <a:chOff x="3365825" y="3411425"/>
            <a:chExt cx="3866375" cy="1390625"/>
          </a:xfrm>
        </p:grpSpPr>
        <p:sp>
          <p:nvSpPr>
            <p:cNvPr id="721" name="Google Shape;721;p29"/>
            <p:cNvSpPr/>
            <p:nvPr/>
          </p:nvSpPr>
          <p:spPr>
            <a:xfrm>
              <a:off x="3510200" y="4007200"/>
              <a:ext cx="1109475" cy="718100"/>
            </a:xfrm>
            <a:custGeom>
              <a:avLst/>
              <a:gdLst/>
              <a:ahLst/>
              <a:cxnLst/>
              <a:rect l="l" t="t" r="r" b="b"/>
              <a:pathLst>
                <a:path w="44379" h="28724" extrusionOk="0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717675" y="3584700"/>
              <a:ext cx="193050" cy="349575"/>
            </a:xfrm>
            <a:custGeom>
              <a:avLst/>
              <a:gdLst/>
              <a:ahLst/>
              <a:cxnLst/>
              <a:rect l="l" t="t" r="r" b="b"/>
              <a:pathLst>
                <a:path w="7722" h="13983" extrusionOk="0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012525" y="3452475"/>
              <a:ext cx="466600" cy="68400"/>
            </a:xfrm>
            <a:custGeom>
              <a:avLst/>
              <a:gdLst/>
              <a:ahLst/>
              <a:cxnLst/>
              <a:rect l="l" t="t" r="r" b="b"/>
              <a:pathLst>
                <a:path w="18664" h="2736" extrusionOk="0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571800" y="3520850"/>
              <a:ext cx="449875" cy="869350"/>
            </a:xfrm>
            <a:custGeom>
              <a:avLst/>
              <a:gdLst/>
              <a:ahLst/>
              <a:cxnLst/>
              <a:rect l="l" t="t" r="r" b="b"/>
              <a:pathLst>
                <a:path w="17995" h="34774" extrusionOk="0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109050" y="4086975"/>
              <a:ext cx="815375" cy="320700"/>
            </a:xfrm>
            <a:custGeom>
              <a:avLst/>
              <a:gdLst/>
              <a:ahLst/>
              <a:cxnLst/>
              <a:rect l="l" t="t" r="r" b="b"/>
              <a:pathLst>
                <a:path w="32615" h="12828" extrusionOk="0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365825" y="4716925"/>
              <a:ext cx="85900" cy="85125"/>
            </a:xfrm>
            <a:custGeom>
              <a:avLst/>
              <a:gdLst/>
              <a:ahLst/>
              <a:cxnLst/>
              <a:rect l="l" t="t" r="r" b="b"/>
              <a:pathLst>
                <a:path w="3436" h="3405" extrusionOk="0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855950" y="4495025"/>
              <a:ext cx="85900" cy="85900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145475" y="4071775"/>
              <a:ext cx="85900" cy="85125"/>
            </a:xfrm>
            <a:custGeom>
              <a:avLst/>
              <a:gdLst/>
              <a:ahLst/>
              <a:cxnLst/>
              <a:rect l="l" t="t" r="r" b="b"/>
              <a:pathLst>
                <a:path w="3436" h="3405" extrusionOk="0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648525" y="3955525"/>
              <a:ext cx="85125" cy="85875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895500" y="3476775"/>
              <a:ext cx="85125" cy="85900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511000" y="3411425"/>
              <a:ext cx="85150" cy="85900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5723775" y="3943350"/>
              <a:ext cx="85125" cy="85900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6011025" y="4392450"/>
              <a:ext cx="85875" cy="85900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403125" y="4099900"/>
              <a:ext cx="85125" cy="85875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988250" y="3996550"/>
              <a:ext cx="243950" cy="177850"/>
            </a:xfrm>
            <a:custGeom>
              <a:avLst/>
              <a:gdLst/>
              <a:ahLst/>
              <a:cxnLst/>
              <a:rect l="l" t="t" r="r" b="b"/>
              <a:pathLst>
                <a:path w="9758" h="7114" extrusionOk="0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3" name="Google Shape;863;p34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6" name="Google Shape;866;p34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34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869" name="Google Shape;869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4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876" name="Google Shape;876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4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883" name="Google Shape;883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1" name="Google Shape;891;p35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4" name="Google Shape;894;p35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35"/>
          <p:cNvSpPr/>
          <p:nvPr/>
        </p:nvSpPr>
        <p:spPr>
          <a:xfrm rot="5400000" flipH="1">
            <a:off x="-150678" y="31364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5"/>
          <p:cNvSpPr/>
          <p:nvPr/>
        </p:nvSpPr>
        <p:spPr>
          <a:xfrm rot="-5400000">
            <a:off x="8390397" y="438989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80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14" name="Google Shape;914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217700" y="2424538"/>
                <a:ext cx="5170500" cy="460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/>
                  <a:t>Group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/>
                  <a:t>Members: </a:t>
                </a:r>
                <a:r>
                  <a:rPr lang="en-US" dirty="0"/>
                  <a:t>Ali, Eklavya, Harman, Harihar</a:t>
                </a:r>
                <a:endParaRPr dirty="0"/>
              </a:p>
            </p:txBody>
          </p:sp>
        </mc:Choice>
        <mc:Fallback>
          <p:sp>
            <p:nvSpPr>
              <p:cNvPr id="914" name="Google Shape;914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17700" y="2424538"/>
                <a:ext cx="5170500" cy="460200"/>
              </a:xfrm>
              <a:prstGeom prst="rect">
                <a:avLst/>
              </a:prstGeom>
              <a:blipFill>
                <a:blip r:embed="rId3"/>
                <a:stretch>
                  <a:fillRect b="-1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Google Shape;915;p39"/>
          <p:cNvSpPr txBox="1">
            <a:spLocks noGrp="1"/>
          </p:cNvSpPr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>
                <a:solidFill>
                  <a:schemeClr val="accent3"/>
                </a:solidFill>
              </a:rPr>
              <a:t>The Extra Mile</a:t>
            </a:r>
            <a:endParaRPr sz="4300" dirty="0">
              <a:solidFill>
                <a:schemeClr val="accent1"/>
              </a:solidFill>
            </a:endParaRPr>
          </a:p>
        </p:txBody>
      </p:sp>
      <p:grpSp>
        <p:nvGrpSpPr>
          <p:cNvPr id="916" name="Google Shape;916;p39"/>
          <p:cNvGrpSpPr/>
          <p:nvPr/>
        </p:nvGrpSpPr>
        <p:grpSpPr>
          <a:xfrm>
            <a:off x="1204036" y="3740916"/>
            <a:ext cx="1788985" cy="677210"/>
            <a:chOff x="2738925" y="2956250"/>
            <a:chExt cx="1826800" cy="691525"/>
          </a:xfrm>
        </p:grpSpPr>
        <p:sp>
          <p:nvSpPr>
            <p:cNvPr id="917" name="Google Shape;917;p39"/>
            <p:cNvSpPr/>
            <p:nvPr/>
          </p:nvSpPr>
          <p:spPr>
            <a:xfrm>
              <a:off x="2738925" y="3388650"/>
              <a:ext cx="323725" cy="254575"/>
            </a:xfrm>
            <a:custGeom>
              <a:avLst/>
              <a:gdLst/>
              <a:ahLst/>
              <a:cxnLst/>
              <a:rect l="l" t="t" r="r" b="b"/>
              <a:pathLst>
                <a:path w="12949" h="10183" extrusionOk="0">
                  <a:moveTo>
                    <a:pt x="0" y="0"/>
                  </a:moveTo>
                  <a:lnTo>
                    <a:pt x="0" y="10183"/>
                  </a:lnTo>
                  <a:lnTo>
                    <a:pt x="12949" y="10183"/>
                  </a:lnTo>
                  <a:lnTo>
                    <a:pt x="1294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3114300" y="2956250"/>
              <a:ext cx="323750" cy="686975"/>
            </a:xfrm>
            <a:custGeom>
              <a:avLst/>
              <a:gdLst/>
              <a:ahLst/>
              <a:cxnLst/>
              <a:rect l="l" t="t" r="r" b="b"/>
              <a:pathLst>
                <a:path w="12950" h="27479" extrusionOk="0">
                  <a:moveTo>
                    <a:pt x="1" y="1"/>
                  </a:moveTo>
                  <a:lnTo>
                    <a:pt x="1" y="27479"/>
                  </a:lnTo>
                  <a:lnTo>
                    <a:pt x="12949" y="2747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3490450" y="3260975"/>
              <a:ext cx="323750" cy="381500"/>
            </a:xfrm>
            <a:custGeom>
              <a:avLst/>
              <a:gdLst/>
              <a:ahLst/>
              <a:cxnLst/>
              <a:rect l="l" t="t" r="r" b="b"/>
              <a:pathLst>
                <a:path w="12950" h="15260" extrusionOk="0">
                  <a:moveTo>
                    <a:pt x="1" y="1"/>
                  </a:moveTo>
                  <a:lnTo>
                    <a:pt x="1" y="15259"/>
                  </a:lnTo>
                  <a:lnTo>
                    <a:pt x="12949" y="1525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3865850" y="3411425"/>
              <a:ext cx="323725" cy="231800"/>
            </a:xfrm>
            <a:custGeom>
              <a:avLst/>
              <a:gdLst/>
              <a:ahLst/>
              <a:cxnLst/>
              <a:rect l="l" t="t" r="r" b="b"/>
              <a:pathLst>
                <a:path w="12949" h="9272" extrusionOk="0">
                  <a:moveTo>
                    <a:pt x="0" y="1"/>
                  </a:moveTo>
                  <a:lnTo>
                    <a:pt x="0" y="9272"/>
                  </a:lnTo>
                  <a:lnTo>
                    <a:pt x="12949" y="9272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240475" y="3134075"/>
              <a:ext cx="324500" cy="508400"/>
            </a:xfrm>
            <a:custGeom>
              <a:avLst/>
              <a:gdLst/>
              <a:ahLst/>
              <a:cxnLst/>
              <a:rect l="l" t="t" r="r" b="b"/>
              <a:pathLst>
                <a:path w="12980" h="20336" extrusionOk="0">
                  <a:moveTo>
                    <a:pt x="0" y="0"/>
                  </a:moveTo>
                  <a:lnTo>
                    <a:pt x="0" y="20335"/>
                  </a:lnTo>
                  <a:lnTo>
                    <a:pt x="12979" y="2033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738925" y="3638650"/>
              <a:ext cx="1826800" cy="9125"/>
            </a:xfrm>
            <a:custGeom>
              <a:avLst/>
              <a:gdLst/>
              <a:ahLst/>
              <a:cxnLst/>
              <a:rect l="l" t="t" r="r" b="b"/>
              <a:pathLst>
                <a:path w="7307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73072" y="365"/>
                  </a:lnTo>
                  <a:lnTo>
                    <a:pt x="73072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620820" y="1455765"/>
            <a:ext cx="1342636" cy="1217594"/>
            <a:chOff x="2659125" y="656075"/>
            <a:chExt cx="1689275" cy="1531950"/>
          </a:xfrm>
        </p:grpSpPr>
        <p:sp>
          <p:nvSpPr>
            <p:cNvPr id="942" name="Google Shape;942;p39"/>
            <p:cNvSpPr/>
            <p:nvPr/>
          </p:nvSpPr>
          <p:spPr>
            <a:xfrm>
              <a:off x="4205500" y="862775"/>
              <a:ext cx="19025" cy="873900"/>
            </a:xfrm>
            <a:custGeom>
              <a:avLst/>
              <a:gdLst/>
              <a:ahLst/>
              <a:cxnLst/>
              <a:rect l="l" t="t" r="r" b="b"/>
              <a:pathLst>
                <a:path w="761" h="34956" extrusionOk="0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080125" y="999925"/>
              <a:ext cx="268275" cy="433250"/>
            </a:xfrm>
            <a:custGeom>
              <a:avLst/>
              <a:gdLst/>
              <a:ahLst/>
              <a:cxnLst/>
              <a:rect l="l" t="t" r="r" b="b"/>
              <a:pathLst>
                <a:path w="10731" h="17330" extrusionOk="0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498050" y="1143925"/>
              <a:ext cx="19025" cy="823750"/>
            </a:xfrm>
            <a:custGeom>
              <a:avLst/>
              <a:gdLst/>
              <a:ahLst/>
              <a:cxnLst/>
              <a:rect l="l" t="t" r="r" b="b"/>
              <a:pathLst>
                <a:path w="761" h="32950" extrusionOk="0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367350" y="1221050"/>
              <a:ext cx="278150" cy="173375"/>
            </a:xfrm>
            <a:custGeom>
              <a:avLst/>
              <a:gdLst/>
              <a:ahLst/>
              <a:cxnLst/>
              <a:rect l="l" t="t" r="r" b="b"/>
              <a:pathLst>
                <a:path w="11126" h="6935" extrusionOk="0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143950" y="1132525"/>
              <a:ext cx="19025" cy="648200"/>
            </a:xfrm>
            <a:custGeom>
              <a:avLst/>
              <a:gdLst/>
              <a:ahLst/>
              <a:cxnLst/>
              <a:rect l="l" t="t" r="r" b="b"/>
              <a:pathLst>
                <a:path w="761" h="25928" extrusionOk="0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014000" y="1316325"/>
              <a:ext cx="276625" cy="288325"/>
            </a:xfrm>
            <a:custGeom>
              <a:avLst/>
              <a:gdLst/>
              <a:ahLst/>
              <a:cxnLst/>
              <a:rect l="l" t="t" r="r" b="b"/>
              <a:pathLst>
                <a:path w="11065" h="11533" extrusionOk="0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851400" y="656075"/>
              <a:ext cx="19025" cy="809300"/>
            </a:xfrm>
            <a:custGeom>
              <a:avLst/>
              <a:gdLst/>
              <a:ahLst/>
              <a:cxnLst/>
              <a:rect l="l" t="t" r="r" b="b"/>
              <a:pathLst>
                <a:path w="761" h="32372" extrusionOk="0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721450" y="750975"/>
              <a:ext cx="277400" cy="539350"/>
            </a:xfrm>
            <a:custGeom>
              <a:avLst/>
              <a:gdLst/>
              <a:ahLst/>
              <a:cxnLst/>
              <a:rect l="l" t="t" r="r" b="b"/>
              <a:pathLst>
                <a:path w="11096" h="21574" extrusionOk="0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790600" y="1328575"/>
              <a:ext cx="19025" cy="859450"/>
            </a:xfrm>
            <a:custGeom>
              <a:avLst/>
              <a:gdLst/>
              <a:ahLst/>
              <a:cxnLst/>
              <a:rect l="l" t="t" r="r" b="b"/>
              <a:pathLst>
                <a:path w="761" h="34378" extrusionOk="0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659125" y="1437900"/>
              <a:ext cx="278900" cy="514300"/>
            </a:xfrm>
            <a:custGeom>
              <a:avLst/>
              <a:gdLst/>
              <a:ahLst/>
              <a:cxnLst/>
              <a:rect l="l" t="t" r="r" b="b"/>
              <a:pathLst>
                <a:path w="11156" h="20572" extrusionOk="0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7B7A68-A7D7-91F6-A186-61D08C47F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91"/>
          <a:stretch/>
        </p:blipFill>
        <p:spPr>
          <a:xfrm>
            <a:off x="1650307" y="2240039"/>
            <a:ext cx="1091458" cy="1091640"/>
          </a:xfrm>
          <a:prstGeom prst="ellipse">
            <a:avLst/>
          </a:prstGeom>
        </p:spPr>
      </p:pic>
      <p:grpSp>
        <p:nvGrpSpPr>
          <p:cNvPr id="952" name="Google Shape;952;p39"/>
          <p:cNvGrpSpPr/>
          <p:nvPr/>
        </p:nvGrpSpPr>
        <p:grpSpPr>
          <a:xfrm>
            <a:off x="-308673" y="2287659"/>
            <a:ext cx="2622814" cy="2925890"/>
            <a:chOff x="425050" y="1800700"/>
            <a:chExt cx="3065122" cy="3419300"/>
          </a:xfrm>
        </p:grpSpPr>
        <p:sp>
          <p:nvSpPr>
            <p:cNvPr id="953" name="Google Shape;953;p39"/>
            <p:cNvSpPr/>
            <p:nvPr/>
          </p:nvSpPr>
          <p:spPr>
            <a:xfrm>
              <a:off x="2239675" y="2273800"/>
              <a:ext cx="129200" cy="244800"/>
            </a:xfrm>
            <a:custGeom>
              <a:avLst/>
              <a:gdLst/>
              <a:ahLst/>
              <a:cxnLst/>
              <a:rect l="l" t="t" r="r" b="b"/>
              <a:pathLst>
                <a:path w="5168" h="9792" extrusionOk="0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515500" y="2071750"/>
              <a:ext cx="845775" cy="1199925"/>
            </a:xfrm>
            <a:custGeom>
              <a:avLst/>
              <a:gdLst/>
              <a:ahLst/>
              <a:cxnLst/>
              <a:rect l="l" t="t" r="r" b="b"/>
              <a:pathLst>
                <a:path w="33831" h="47997" extrusionOk="0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105150" y="1800700"/>
              <a:ext cx="1168650" cy="1118600"/>
            </a:xfrm>
            <a:custGeom>
              <a:avLst/>
              <a:gdLst/>
              <a:ahLst/>
              <a:cxnLst/>
              <a:rect l="l" t="t" r="r" b="b"/>
              <a:pathLst>
                <a:path w="46746" h="44744" extrusionOk="0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1947875" y="2704725"/>
              <a:ext cx="108675" cy="49425"/>
            </a:xfrm>
            <a:custGeom>
              <a:avLst/>
              <a:gdLst/>
              <a:ahLst/>
              <a:cxnLst/>
              <a:rect l="l" t="t" r="r" b="b"/>
              <a:pathLst>
                <a:path w="4347" h="1977" extrusionOk="0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1996500" y="2875700"/>
              <a:ext cx="16750" cy="95025"/>
            </a:xfrm>
            <a:custGeom>
              <a:avLst/>
              <a:gdLst/>
              <a:ahLst/>
              <a:cxnLst/>
              <a:rect l="l" t="t" r="r" b="b"/>
              <a:pathLst>
                <a:path w="670" h="3801" extrusionOk="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1958500" y="2518575"/>
              <a:ext cx="67675" cy="148950"/>
            </a:xfrm>
            <a:custGeom>
              <a:avLst/>
              <a:gdLst/>
              <a:ahLst/>
              <a:cxnLst/>
              <a:rect l="l" t="t" r="r" b="b"/>
              <a:pathLst>
                <a:path w="2707" h="5958" extrusionOk="0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978275" y="2611600"/>
              <a:ext cx="89675" cy="27800"/>
            </a:xfrm>
            <a:custGeom>
              <a:avLst/>
              <a:gdLst/>
              <a:ahLst/>
              <a:cxnLst/>
              <a:rect l="l" t="t" r="r" b="b"/>
              <a:pathLst>
                <a:path w="3587" h="1112" extrusionOk="0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425050" y="3371725"/>
              <a:ext cx="1477250" cy="1411750"/>
            </a:xfrm>
            <a:custGeom>
              <a:avLst/>
              <a:gdLst/>
              <a:ahLst/>
              <a:cxnLst/>
              <a:rect l="l" t="t" r="r" b="b"/>
              <a:pathLst>
                <a:path w="59090" h="56470" extrusionOk="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19425" y="3052875"/>
              <a:ext cx="1815425" cy="2167125"/>
            </a:xfrm>
            <a:custGeom>
              <a:avLst/>
              <a:gdLst/>
              <a:ahLst/>
              <a:cxnLst/>
              <a:rect l="l" t="t" r="r" b="b"/>
              <a:pathLst>
                <a:path w="72617" h="86685" extrusionOk="0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912900" y="3783775"/>
              <a:ext cx="127675" cy="1000050"/>
            </a:xfrm>
            <a:custGeom>
              <a:avLst/>
              <a:gdLst/>
              <a:ahLst/>
              <a:cxnLst/>
              <a:rect l="l" t="t" r="r" b="b"/>
              <a:pathLst>
                <a:path w="5107" h="40002" extrusionOk="0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306550" y="4171325"/>
              <a:ext cx="188475" cy="221150"/>
            </a:xfrm>
            <a:custGeom>
              <a:avLst/>
              <a:gdLst/>
              <a:ahLst/>
              <a:cxnLst/>
              <a:rect l="l" t="t" r="r" b="b"/>
              <a:pathLst>
                <a:path w="7539" h="8846" extrusionOk="0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908375" y="3903850"/>
              <a:ext cx="189250" cy="316900"/>
            </a:xfrm>
            <a:custGeom>
              <a:avLst/>
              <a:gdLst/>
              <a:ahLst/>
              <a:cxnLst/>
              <a:rect l="l" t="t" r="r" b="b"/>
              <a:pathLst>
                <a:path w="7570" h="12676" extrusionOk="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475975" y="2960250"/>
              <a:ext cx="565375" cy="152350"/>
            </a:xfrm>
            <a:custGeom>
              <a:avLst/>
              <a:gdLst/>
              <a:ahLst/>
              <a:cxnLst/>
              <a:rect l="l" t="t" r="r" b="b"/>
              <a:pathLst>
                <a:path w="22615" h="6094" extrusionOk="0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2071725" y="2371900"/>
              <a:ext cx="269025" cy="131500"/>
            </a:xfrm>
            <a:custGeom>
              <a:avLst/>
              <a:gdLst/>
              <a:ahLst/>
              <a:cxnLst/>
              <a:rect l="l" t="t" r="r" b="b"/>
              <a:pathLst>
                <a:path w="10761" h="5260" extrusionOk="0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369625" y="3454000"/>
              <a:ext cx="26625" cy="26600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3033472" y="2755614"/>
              <a:ext cx="456700" cy="734176"/>
            </a:xfrm>
            <a:custGeom>
              <a:avLst/>
              <a:gdLst/>
              <a:ahLst/>
              <a:cxnLst/>
              <a:rect l="l" t="t" r="r" b="b"/>
              <a:pathLst>
                <a:path w="18268" h="29367" extrusionOk="0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114300" y="3153075"/>
              <a:ext cx="35750" cy="71450"/>
            </a:xfrm>
            <a:custGeom>
              <a:avLst/>
              <a:gdLst/>
              <a:ahLst/>
              <a:cxnLst/>
              <a:rect l="l" t="t" r="r" b="b"/>
              <a:pathLst>
                <a:path w="1430" h="2858" extrusionOk="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268575" y="2952450"/>
              <a:ext cx="56250" cy="139850"/>
            </a:xfrm>
            <a:custGeom>
              <a:avLst/>
              <a:gdLst/>
              <a:ahLst/>
              <a:cxnLst/>
              <a:rect l="l" t="t" r="r" b="b"/>
              <a:pathLst>
                <a:path w="2250" h="5594" extrusionOk="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352150" y="3017050"/>
              <a:ext cx="33450" cy="98800"/>
            </a:xfrm>
            <a:custGeom>
              <a:avLst/>
              <a:gdLst/>
              <a:ahLst/>
              <a:cxnLst/>
              <a:rect l="l" t="t" r="r" b="b"/>
              <a:pathLst>
                <a:path w="1338" h="3952" extrusionOk="0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3426625" y="3105950"/>
              <a:ext cx="15975" cy="38025"/>
            </a:xfrm>
            <a:custGeom>
              <a:avLst/>
              <a:gdLst/>
              <a:ahLst/>
              <a:cxnLst/>
              <a:rect l="l" t="t" r="r" b="b"/>
              <a:pathLst>
                <a:path w="639" h="1521" extrusionOk="0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267775" y="3348200"/>
              <a:ext cx="1147475" cy="1454500"/>
            </a:xfrm>
            <a:custGeom>
              <a:avLst/>
              <a:gdLst/>
              <a:ahLst/>
              <a:cxnLst/>
              <a:rect l="l" t="t" r="r" b="b"/>
              <a:pathLst>
                <a:path w="45899" h="58180" extrusionOk="0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3061875" y="3374950"/>
              <a:ext cx="352625" cy="174050"/>
            </a:xfrm>
            <a:custGeom>
              <a:avLst/>
              <a:gdLst/>
              <a:ahLst/>
              <a:cxnLst/>
              <a:rect l="l" t="t" r="r" b="b"/>
              <a:pathLst>
                <a:path w="14105" h="6962" extrusionOk="0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80"/>
          <p:cNvSpPr txBox="1">
            <a:spLocks noGrp="1"/>
          </p:cNvSpPr>
          <p:nvPr>
            <p:ph type="title"/>
          </p:nvPr>
        </p:nvSpPr>
        <p:spPr>
          <a:xfrm>
            <a:off x="720000" y="-1095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Problem Statement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2641" name="Google Shape;2641;p80"/>
          <p:cNvCxnSpPr>
            <a:cxnSpLocks/>
            <a:endCxn id="2634" idx="1"/>
          </p:cNvCxnSpPr>
          <p:nvPr/>
        </p:nvCxnSpPr>
        <p:spPr>
          <a:xfrm>
            <a:off x="2351182" y="1609487"/>
            <a:ext cx="34578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42" name="Google Shape;2642;p80"/>
          <p:cNvCxnSpPr>
            <a:cxnSpLocks/>
            <a:stCxn id="2634" idx="3"/>
          </p:cNvCxnSpPr>
          <p:nvPr/>
        </p:nvCxnSpPr>
        <p:spPr>
          <a:xfrm>
            <a:off x="4263866" y="1609487"/>
            <a:ext cx="4553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43" name="Google Shape;2643;p80"/>
          <p:cNvCxnSpPr>
            <a:cxnSpLocks/>
            <a:stCxn id="2635" idx="3"/>
            <a:endCxn id="2636" idx="1"/>
          </p:cNvCxnSpPr>
          <p:nvPr/>
        </p:nvCxnSpPr>
        <p:spPr>
          <a:xfrm>
            <a:off x="6177167" y="1609487"/>
            <a:ext cx="346401" cy="22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556522-C01F-7D40-8304-E85359D9E21C}"/>
              </a:ext>
            </a:extLst>
          </p:cNvPr>
          <p:cNvSpPr txBox="1"/>
          <p:nvPr/>
        </p:nvSpPr>
        <p:spPr>
          <a:xfrm>
            <a:off x="415636" y="46313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165D8-155E-2B70-9AA0-B2A6B4AE4F96}"/>
              </a:ext>
            </a:extLst>
          </p:cNvPr>
          <p:cNvGrpSpPr/>
          <p:nvPr/>
        </p:nvGrpSpPr>
        <p:grpSpPr>
          <a:xfrm>
            <a:off x="4433274" y="715610"/>
            <a:ext cx="1951249" cy="3770070"/>
            <a:chOff x="4433274" y="715610"/>
            <a:chExt cx="1951249" cy="37700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EB7D49-C223-CD71-6968-0F745952990E}"/>
                </a:ext>
              </a:extLst>
            </p:cNvPr>
            <p:cNvGrpSpPr/>
            <p:nvPr/>
          </p:nvGrpSpPr>
          <p:grpSpPr>
            <a:xfrm>
              <a:off x="4610267" y="715610"/>
              <a:ext cx="1566900" cy="1070277"/>
              <a:chOff x="4671913" y="715610"/>
              <a:chExt cx="1566900" cy="1070277"/>
            </a:xfrm>
          </p:grpSpPr>
          <p:sp>
            <p:nvSpPr>
              <p:cNvPr id="2635" name="Google Shape;2635;p80"/>
              <p:cNvSpPr/>
              <p:nvPr/>
            </p:nvSpPr>
            <p:spPr>
              <a:xfrm>
                <a:off x="4671913" y="1433087"/>
                <a:ext cx="1566900" cy="352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Fira Sans Condensed ExtraBold"/>
                    <a:ea typeface="Fira Sans Condensed ExtraBold"/>
                    <a:cs typeface="Fira Sans Condensed ExtraBold"/>
                    <a:sym typeface="Fira Sans Condensed ExtraBold"/>
                  </a:rPr>
                  <a:t>Idea </a:t>
                </a:r>
                <a:endParaRPr sz="1800">
                  <a:solidFill>
                    <a:schemeClr val="accent6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endParaRPr>
              </a:p>
            </p:txBody>
          </p:sp>
          <p:grpSp>
            <p:nvGrpSpPr>
              <p:cNvPr id="2659" name="Google Shape;2659;p80"/>
              <p:cNvGrpSpPr/>
              <p:nvPr/>
            </p:nvGrpSpPr>
            <p:grpSpPr>
              <a:xfrm>
                <a:off x="5163647" y="715610"/>
                <a:ext cx="583431" cy="444526"/>
                <a:chOff x="6140913" y="2697154"/>
                <a:chExt cx="421000" cy="358956"/>
              </a:xfrm>
              <a:solidFill>
                <a:srgbClr val="EFAD37"/>
              </a:solidFill>
            </p:grpSpPr>
            <p:sp>
              <p:nvSpPr>
                <p:cNvPr id="2660" name="Google Shape;2660;p80"/>
                <p:cNvSpPr/>
                <p:nvPr/>
              </p:nvSpPr>
              <p:spPr>
                <a:xfrm>
                  <a:off x="6401278" y="2747033"/>
                  <a:ext cx="160634" cy="11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6" h="4168" extrusionOk="0">
                      <a:moveTo>
                        <a:pt x="1" y="1"/>
                      </a:moveTo>
                      <a:lnTo>
                        <a:pt x="2689" y="4168"/>
                      </a:lnTo>
                      <a:lnTo>
                        <a:pt x="5915" y="4168"/>
                      </a:lnTo>
                      <a:lnTo>
                        <a:pt x="156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80"/>
                <p:cNvSpPr/>
                <p:nvPr/>
              </p:nvSpPr>
              <p:spPr>
                <a:xfrm>
                  <a:off x="6256501" y="2747033"/>
                  <a:ext cx="188601" cy="11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168" extrusionOk="0">
                      <a:moveTo>
                        <a:pt x="2734" y="1"/>
                      </a:moveTo>
                      <a:lnTo>
                        <a:pt x="0" y="4168"/>
                      </a:lnTo>
                      <a:lnTo>
                        <a:pt x="6946" y="4168"/>
                      </a:lnTo>
                      <a:lnTo>
                        <a:pt x="421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80"/>
                <p:cNvSpPr/>
                <p:nvPr/>
              </p:nvSpPr>
              <p:spPr>
                <a:xfrm>
                  <a:off x="6140913" y="2747033"/>
                  <a:ext cx="160634" cy="11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6" h="4168" extrusionOk="0">
                      <a:moveTo>
                        <a:pt x="4347" y="1"/>
                      </a:moveTo>
                      <a:lnTo>
                        <a:pt x="0" y="4168"/>
                      </a:lnTo>
                      <a:lnTo>
                        <a:pt x="3227" y="4168"/>
                      </a:lnTo>
                      <a:lnTo>
                        <a:pt x="591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80"/>
                <p:cNvSpPr/>
                <p:nvPr/>
              </p:nvSpPr>
              <p:spPr>
                <a:xfrm>
                  <a:off x="6395196" y="2884533"/>
                  <a:ext cx="166716" cy="165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0" h="6095" extrusionOk="0">
                      <a:moveTo>
                        <a:pt x="2958" y="0"/>
                      </a:moveTo>
                      <a:lnTo>
                        <a:pt x="1" y="6094"/>
                      </a:lnTo>
                      <a:lnTo>
                        <a:pt x="61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80"/>
                <p:cNvSpPr/>
                <p:nvPr/>
              </p:nvSpPr>
              <p:spPr>
                <a:xfrm>
                  <a:off x="6255279" y="2885728"/>
                  <a:ext cx="82761" cy="17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" h="6275" extrusionOk="0">
                      <a:moveTo>
                        <a:pt x="0" y="1"/>
                      </a:moveTo>
                      <a:lnTo>
                        <a:pt x="3047" y="6274"/>
                      </a:lnTo>
                      <a:lnTo>
                        <a:pt x="304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80"/>
                <p:cNvSpPr/>
                <p:nvPr/>
              </p:nvSpPr>
              <p:spPr>
                <a:xfrm>
                  <a:off x="6140913" y="2885728"/>
                  <a:ext cx="166716" cy="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0" h="6051" extrusionOk="0">
                      <a:moveTo>
                        <a:pt x="0" y="1"/>
                      </a:moveTo>
                      <a:lnTo>
                        <a:pt x="6139" y="6050"/>
                      </a:lnTo>
                      <a:lnTo>
                        <a:pt x="318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80"/>
                <p:cNvSpPr/>
                <p:nvPr/>
              </p:nvSpPr>
              <p:spPr>
                <a:xfrm>
                  <a:off x="6364785" y="2885728"/>
                  <a:ext cx="82761" cy="17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" h="6275" extrusionOk="0">
                      <a:moveTo>
                        <a:pt x="0" y="1"/>
                      </a:moveTo>
                      <a:lnTo>
                        <a:pt x="0" y="6274"/>
                      </a:lnTo>
                      <a:lnTo>
                        <a:pt x="304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80"/>
                <p:cNvSpPr/>
                <p:nvPr/>
              </p:nvSpPr>
              <p:spPr>
                <a:xfrm>
                  <a:off x="6338013" y="2697154"/>
                  <a:ext cx="24356" cy="24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0" y="0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80"/>
                <p:cNvSpPr/>
                <p:nvPr/>
              </p:nvSpPr>
              <p:spPr>
                <a:xfrm>
                  <a:off x="6395196" y="2697154"/>
                  <a:ext cx="24356" cy="24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1" y="0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80"/>
                <p:cNvSpPr/>
                <p:nvPr/>
              </p:nvSpPr>
              <p:spPr>
                <a:xfrm>
                  <a:off x="6283273" y="2697154"/>
                  <a:ext cx="24356" cy="24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0" y="0"/>
                      </a:moveTo>
                      <a:lnTo>
                        <a:pt x="0" y="897"/>
                      </a:lnTo>
                      <a:lnTo>
                        <a:pt x="896" y="897"/>
                      </a:lnTo>
                      <a:lnTo>
                        <a:pt x="8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" name="Google Shape;2637;p80">
              <a:extLst>
                <a:ext uri="{FF2B5EF4-FFF2-40B4-BE49-F238E27FC236}">
                  <a16:creationId xmlns:a16="http://schemas.microsoft.com/office/drawing/2014/main" id="{2BD3779C-BDC9-0B8D-FDDB-045760AAB3EF}"/>
                </a:ext>
              </a:extLst>
            </p:cNvPr>
            <p:cNvSpPr/>
            <p:nvPr/>
          </p:nvSpPr>
          <p:spPr>
            <a:xfrm>
              <a:off x="4433274" y="1715721"/>
              <a:ext cx="1951249" cy="276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171450" lvl="0" indent="-171450" rtl="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Explanation:</a:t>
              </a:r>
              <a:r>
                <a:rPr lang="en-US" sz="11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Our idea is a website that </a:t>
              </a:r>
              <a:r>
                <a:rPr lang="en-US" sz="10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uses AI 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to help students </a:t>
              </a:r>
              <a:r>
                <a:rPr lang="en-US" sz="10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shortlist colleges and find projects 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and activities to build their profile, based on a range of inputs like current interests and activities, location, and GPA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/>
                  <a:ea typeface="Aptos" panose="020B0004020202020204" pitchFamily="34" charset="0"/>
                </a:rPr>
                <a:t>Implementation</a:t>
              </a:r>
              <a:r>
                <a:rPr lang="en-US" sz="1100" b="1" kern="100">
                  <a:effectLst/>
                  <a:latin typeface="Aptos"/>
                  <a:ea typeface="Aptos" panose="020B0004020202020204" pitchFamily="34" charset="0"/>
                </a:rPr>
                <a:t>: </a:t>
              </a:r>
              <a:r>
                <a:rPr lang="en-US" sz="1000" kern="100">
                  <a:effectLst/>
                  <a:latin typeface="Aptos"/>
                  <a:ea typeface="Aptos" panose="020B0004020202020204" pitchFamily="34" charset="0"/>
                </a:rPr>
                <a:t>We created a website where you can access free AI (for now) college counselling where you can list your extracurricular activities and grades.</a:t>
              </a:r>
              <a:endParaRPr lang="en-US" sz="1000" b="1" kern="100">
                <a:effectLst/>
                <a:latin typeface="Aptos"/>
                <a:ea typeface="Aptos" panose="020B00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4226CF-0C08-57E7-ECF2-4736DDC66647}"/>
              </a:ext>
            </a:extLst>
          </p:cNvPr>
          <p:cNvGrpSpPr/>
          <p:nvPr/>
        </p:nvGrpSpPr>
        <p:grpSpPr>
          <a:xfrm>
            <a:off x="2696966" y="664783"/>
            <a:ext cx="1614292" cy="3613486"/>
            <a:chOff x="2696966" y="664783"/>
            <a:chExt cx="1614292" cy="3613486"/>
          </a:xfrm>
        </p:grpSpPr>
        <p:sp>
          <p:nvSpPr>
            <p:cNvPr id="2637" name="Google Shape;2637;p80"/>
            <p:cNvSpPr/>
            <p:nvPr/>
          </p:nvSpPr>
          <p:spPr>
            <a:xfrm>
              <a:off x="2696966" y="1754531"/>
              <a:ext cx="1614292" cy="2523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/>
                  <a:ea typeface="Aptos" panose="020B0004020202020204" pitchFamily="34" charset="0"/>
                </a:rPr>
                <a:t>Knowledge:</a:t>
              </a:r>
              <a:r>
                <a:rPr lang="en-US" sz="1000" kern="100">
                  <a:latin typeface="Aptos"/>
                  <a:ea typeface="Aptos" panose="020B0004020202020204" pitchFamily="34" charset="0"/>
                </a:rPr>
                <a:t> Students do not know how to prepare for university, when to start and what things to do to increase their chances of acceptance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Costs:</a:t>
              </a:r>
              <a:r>
                <a:rPr lang="en-US" sz="10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 Many students resort to college counselling, which is a good option, however not everyone is able to afford great counselling.</a:t>
              </a:r>
              <a:endParaRPr lang="en-AE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942306-85D8-DF0E-5CC4-49D2638E003F}"/>
                </a:ext>
              </a:extLst>
            </p:cNvPr>
            <p:cNvGrpSpPr/>
            <p:nvPr/>
          </p:nvGrpSpPr>
          <p:grpSpPr>
            <a:xfrm>
              <a:off x="2696966" y="664783"/>
              <a:ext cx="1566900" cy="1121104"/>
              <a:chOff x="2886992" y="664783"/>
              <a:chExt cx="1566900" cy="1121104"/>
            </a:xfrm>
          </p:grpSpPr>
          <p:sp>
            <p:nvSpPr>
              <p:cNvPr id="2634" name="Google Shape;2634;p80"/>
              <p:cNvSpPr/>
              <p:nvPr/>
            </p:nvSpPr>
            <p:spPr>
              <a:xfrm>
                <a:off x="2886992" y="1433087"/>
                <a:ext cx="1566900" cy="3528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Fira Sans Condensed ExtraBold"/>
                    <a:ea typeface="Fira Sans Condensed ExtraBold"/>
                    <a:cs typeface="Fira Sans Condensed ExtraBold"/>
                    <a:sym typeface="Fira Sans Condensed ExtraBold"/>
                  </a:rPr>
                  <a:t>Issue</a:t>
                </a:r>
                <a:endParaRPr sz="1800">
                  <a:solidFill>
                    <a:schemeClr val="accent6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endParaRPr>
              </a:p>
            </p:txBody>
          </p:sp>
          <p:grpSp>
            <p:nvGrpSpPr>
              <p:cNvPr id="26" name="Google Shape;8346;p102">
                <a:extLst>
                  <a:ext uri="{FF2B5EF4-FFF2-40B4-BE49-F238E27FC236}">
                    <a16:creationId xmlns:a16="http://schemas.microsoft.com/office/drawing/2014/main" id="{A797320C-F177-4FE5-9F2F-18A932E6F6D5}"/>
                  </a:ext>
                </a:extLst>
              </p:cNvPr>
              <p:cNvGrpSpPr/>
              <p:nvPr/>
            </p:nvGrpSpPr>
            <p:grpSpPr>
              <a:xfrm>
                <a:off x="3357001" y="664783"/>
                <a:ext cx="563222" cy="577863"/>
                <a:chOff x="2085525" y="4992125"/>
                <a:chExt cx="481825" cy="481825"/>
              </a:xfrm>
              <a:solidFill>
                <a:srgbClr val="E8615B"/>
              </a:solidFill>
            </p:grpSpPr>
            <p:sp>
              <p:nvSpPr>
                <p:cNvPr id="27" name="Google Shape;8347;p102">
                  <a:extLst>
                    <a:ext uri="{FF2B5EF4-FFF2-40B4-BE49-F238E27FC236}">
                      <a16:creationId xmlns:a16="http://schemas.microsoft.com/office/drawing/2014/main" id="{AC2C18B7-8E72-9AD4-EDA1-4AFF2BC7C6CD}"/>
                    </a:ext>
                  </a:extLst>
                </p:cNvPr>
                <p:cNvSpPr/>
                <p:nvPr/>
              </p:nvSpPr>
              <p:spPr>
                <a:xfrm>
                  <a:off x="2244150" y="5152125"/>
                  <a:ext cx="164500" cy="1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0" h="6473" extrusionOk="0">
                      <a:moveTo>
                        <a:pt x="618" y="1"/>
                      </a:moveTo>
                      <a:cubicBezTo>
                        <a:pt x="474" y="1"/>
                        <a:pt x="329" y="56"/>
                        <a:pt x="220" y="165"/>
                      </a:cubicBezTo>
                      <a:cubicBezTo>
                        <a:pt x="3" y="385"/>
                        <a:pt x="0" y="737"/>
                        <a:pt x="214" y="957"/>
                      </a:cubicBezTo>
                      <a:lnTo>
                        <a:pt x="2093" y="2836"/>
                      </a:lnTo>
                      <a:cubicBezTo>
                        <a:pt x="2313" y="3059"/>
                        <a:pt x="2313" y="3414"/>
                        <a:pt x="2093" y="3637"/>
                      </a:cubicBezTo>
                      <a:lnTo>
                        <a:pt x="214" y="5516"/>
                      </a:lnTo>
                      <a:cubicBezTo>
                        <a:pt x="0" y="5736"/>
                        <a:pt x="3" y="6088"/>
                        <a:pt x="220" y="6308"/>
                      </a:cubicBezTo>
                      <a:cubicBezTo>
                        <a:pt x="329" y="6418"/>
                        <a:pt x="474" y="6473"/>
                        <a:pt x="618" y="6473"/>
                      </a:cubicBezTo>
                      <a:cubicBezTo>
                        <a:pt x="760" y="6473"/>
                        <a:pt x="902" y="6420"/>
                        <a:pt x="1012" y="6314"/>
                      </a:cubicBezTo>
                      <a:lnTo>
                        <a:pt x="1018" y="6308"/>
                      </a:lnTo>
                      <a:lnTo>
                        <a:pt x="2897" y="4495"/>
                      </a:lnTo>
                      <a:cubicBezTo>
                        <a:pt x="3007" y="4390"/>
                        <a:pt x="3148" y="4337"/>
                        <a:pt x="3290" y="4337"/>
                      </a:cubicBezTo>
                      <a:cubicBezTo>
                        <a:pt x="3431" y="4337"/>
                        <a:pt x="3573" y="4390"/>
                        <a:pt x="3683" y="4495"/>
                      </a:cubicBezTo>
                      <a:lnTo>
                        <a:pt x="5562" y="6308"/>
                      </a:lnTo>
                      <a:lnTo>
                        <a:pt x="5568" y="6314"/>
                      </a:lnTo>
                      <a:cubicBezTo>
                        <a:pt x="5678" y="6420"/>
                        <a:pt x="5820" y="6473"/>
                        <a:pt x="5962" y="6473"/>
                      </a:cubicBezTo>
                      <a:cubicBezTo>
                        <a:pt x="6106" y="6473"/>
                        <a:pt x="6250" y="6418"/>
                        <a:pt x="6360" y="6308"/>
                      </a:cubicBezTo>
                      <a:cubicBezTo>
                        <a:pt x="6577" y="6088"/>
                        <a:pt x="6580" y="5736"/>
                        <a:pt x="6366" y="5516"/>
                      </a:cubicBezTo>
                      <a:lnTo>
                        <a:pt x="4487" y="3637"/>
                      </a:lnTo>
                      <a:cubicBezTo>
                        <a:pt x="4267" y="3414"/>
                        <a:pt x="4267" y="3059"/>
                        <a:pt x="4487" y="2836"/>
                      </a:cubicBezTo>
                      <a:lnTo>
                        <a:pt x="6366" y="957"/>
                      </a:lnTo>
                      <a:cubicBezTo>
                        <a:pt x="6580" y="737"/>
                        <a:pt x="6577" y="385"/>
                        <a:pt x="6360" y="165"/>
                      </a:cubicBezTo>
                      <a:cubicBezTo>
                        <a:pt x="6250" y="56"/>
                        <a:pt x="6106" y="1"/>
                        <a:pt x="5962" y="1"/>
                      </a:cubicBezTo>
                      <a:cubicBezTo>
                        <a:pt x="5820" y="1"/>
                        <a:pt x="5678" y="53"/>
                        <a:pt x="5568" y="159"/>
                      </a:cubicBezTo>
                      <a:lnTo>
                        <a:pt x="5562" y="165"/>
                      </a:lnTo>
                      <a:lnTo>
                        <a:pt x="3683" y="1978"/>
                      </a:lnTo>
                      <a:cubicBezTo>
                        <a:pt x="3573" y="2083"/>
                        <a:pt x="3431" y="2136"/>
                        <a:pt x="3290" y="2136"/>
                      </a:cubicBezTo>
                      <a:cubicBezTo>
                        <a:pt x="3148" y="2136"/>
                        <a:pt x="3007" y="2083"/>
                        <a:pt x="2897" y="1978"/>
                      </a:cubicBezTo>
                      <a:lnTo>
                        <a:pt x="1018" y="165"/>
                      </a:lnTo>
                      <a:lnTo>
                        <a:pt x="1012" y="159"/>
                      </a:lnTo>
                      <a:cubicBezTo>
                        <a:pt x="902" y="53"/>
                        <a:pt x="760" y="1"/>
                        <a:pt x="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8" name="Google Shape;8348;p102">
                  <a:extLst>
                    <a:ext uri="{FF2B5EF4-FFF2-40B4-BE49-F238E27FC236}">
                      <a16:creationId xmlns:a16="http://schemas.microsoft.com/office/drawing/2014/main" id="{22C4B567-8428-4926-5F25-99B61F05271F}"/>
                    </a:ext>
                  </a:extLst>
                </p:cNvPr>
                <p:cNvSpPr/>
                <p:nvPr/>
              </p:nvSpPr>
              <p:spPr>
                <a:xfrm>
                  <a:off x="208552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313" y="5263"/>
                      </a:moveTo>
                      <a:cubicBezTo>
                        <a:pt x="12748" y="5263"/>
                        <a:pt x="13183" y="5429"/>
                        <a:pt x="13515" y="5761"/>
                      </a:cubicBezTo>
                      <a:cubicBezTo>
                        <a:pt x="14174" y="6424"/>
                        <a:pt x="14171" y="7496"/>
                        <a:pt x="13509" y="8155"/>
                      </a:cubicBezTo>
                      <a:lnTo>
                        <a:pt x="12030" y="9637"/>
                      </a:lnTo>
                      <a:lnTo>
                        <a:pt x="13512" y="11118"/>
                      </a:lnTo>
                      <a:cubicBezTo>
                        <a:pt x="14174" y="11778"/>
                        <a:pt x="14177" y="12850"/>
                        <a:pt x="13515" y="13512"/>
                      </a:cubicBezTo>
                      <a:cubicBezTo>
                        <a:pt x="13184" y="13844"/>
                        <a:pt x="12749" y="14011"/>
                        <a:pt x="12315" y="14011"/>
                      </a:cubicBezTo>
                      <a:cubicBezTo>
                        <a:pt x="11883" y="14011"/>
                        <a:pt x="11451" y="13847"/>
                        <a:pt x="11121" y="13518"/>
                      </a:cubicBezTo>
                      <a:lnTo>
                        <a:pt x="9636" y="12088"/>
                      </a:lnTo>
                      <a:lnTo>
                        <a:pt x="8152" y="13518"/>
                      </a:lnTo>
                      <a:cubicBezTo>
                        <a:pt x="7822" y="13847"/>
                        <a:pt x="7390" y="14011"/>
                        <a:pt x="6958" y="14011"/>
                      </a:cubicBezTo>
                      <a:cubicBezTo>
                        <a:pt x="6523" y="14011"/>
                        <a:pt x="6087" y="13844"/>
                        <a:pt x="5755" y="13512"/>
                      </a:cubicBezTo>
                      <a:cubicBezTo>
                        <a:pt x="5095" y="12850"/>
                        <a:pt x="5098" y="11778"/>
                        <a:pt x="5761" y="11118"/>
                      </a:cubicBezTo>
                      <a:lnTo>
                        <a:pt x="7239" y="9637"/>
                      </a:lnTo>
                      <a:lnTo>
                        <a:pt x="5758" y="8155"/>
                      </a:lnTo>
                      <a:cubicBezTo>
                        <a:pt x="5095" y="7496"/>
                        <a:pt x="5092" y="6424"/>
                        <a:pt x="5755" y="5761"/>
                      </a:cubicBezTo>
                      <a:cubicBezTo>
                        <a:pt x="6085" y="5429"/>
                        <a:pt x="6519" y="5263"/>
                        <a:pt x="6954" y="5263"/>
                      </a:cubicBezTo>
                      <a:cubicBezTo>
                        <a:pt x="7386" y="5263"/>
                        <a:pt x="7818" y="5428"/>
                        <a:pt x="8149" y="5758"/>
                      </a:cubicBezTo>
                      <a:lnTo>
                        <a:pt x="9633" y="7188"/>
                      </a:lnTo>
                      <a:lnTo>
                        <a:pt x="11118" y="5758"/>
                      </a:lnTo>
                      <a:cubicBezTo>
                        <a:pt x="11448" y="5428"/>
                        <a:pt x="11881" y="5263"/>
                        <a:pt x="12313" y="5263"/>
                      </a:cubicBezTo>
                      <a:close/>
                      <a:moveTo>
                        <a:pt x="9636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2" y="4686"/>
                        <a:pt x="0" y="7098"/>
                        <a:pt x="0" y="9637"/>
                      </a:cubicBezTo>
                      <a:cubicBezTo>
                        <a:pt x="0" y="12175"/>
                        <a:pt x="1012" y="14587"/>
                        <a:pt x="2849" y="16424"/>
                      </a:cubicBezTo>
                      <a:cubicBezTo>
                        <a:pt x="4686" y="18261"/>
                        <a:pt x="7095" y="19273"/>
                        <a:pt x="9636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61" y="14587"/>
                        <a:pt x="19272" y="12175"/>
                        <a:pt x="19272" y="9637"/>
                      </a:cubicBezTo>
                      <a:cubicBezTo>
                        <a:pt x="19272" y="7098"/>
                        <a:pt x="18261" y="4686"/>
                        <a:pt x="16421" y="2849"/>
                      </a:cubicBezTo>
                      <a:cubicBezTo>
                        <a:pt x="14584" y="1012"/>
                        <a:pt x="12175" y="1"/>
                        <a:pt x="96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E9E81A-A10D-32FB-2CEC-329F5381BFAD}"/>
              </a:ext>
            </a:extLst>
          </p:cNvPr>
          <p:cNvGrpSpPr/>
          <p:nvPr/>
        </p:nvGrpSpPr>
        <p:grpSpPr>
          <a:xfrm>
            <a:off x="6461723" y="687674"/>
            <a:ext cx="1821752" cy="3921455"/>
            <a:chOff x="6461723" y="687674"/>
            <a:chExt cx="1821752" cy="3921455"/>
          </a:xfrm>
        </p:grpSpPr>
        <p:sp>
          <p:nvSpPr>
            <p:cNvPr id="25" name="Google Shape;2637;p80">
              <a:extLst>
                <a:ext uri="{FF2B5EF4-FFF2-40B4-BE49-F238E27FC236}">
                  <a16:creationId xmlns:a16="http://schemas.microsoft.com/office/drawing/2014/main" id="{7EA38840-9C13-563B-EDA0-4D92E9BF930D}"/>
                </a:ext>
              </a:extLst>
            </p:cNvPr>
            <p:cNvSpPr/>
            <p:nvPr/>
          </p:nvSpPr>
          <p:spPr>
            <a:xfrm>
              <a:off x="6461723" y="1746837"/>
              <a:ext cx="1821752" cy="2862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171450" lvl="0" indent="-171450" rtl="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Affordable access</a:t>
              </a: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1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 All st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udents will have wide access to this resource to help them on their journey</a:t>
              </a:r>
              <a:endParaRPr lang="en-US" sz="1000" b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171450" lvl="0" indent="-171450" rtl="0">
                <a:buFont typeface="Arial" panose="020B0604020202020204" pitchFamily="34" charset="0"/>
                <a:buChar char="•"/>
              </a:pP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Help: </a:t>
              </a:r>
              <a:r>
                <a:rPr lang="en-US" sz="10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Many students will get the aid they need to broaden their extracurriculars, and understand what universities they can get into using the users GPA and activities</a:t>
              </a:r>
            </a:p>
            <a:p>
              <a:pPr marL="171450" lvl="0" indent="-171450" rtl="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Chance: 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Students can get a fair chance get into their dream school when compared to some of their competitors</a:t>
              </a:r>
              <a:endParaRPr lang="en-US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1A45D2-C558-68B8-2804-28C5E7BEFBF3}"/>
                </a:ext>
              </a:extLst>
            </p:cNvPr>
            <p:cNvGrpSpPr/>
            <p:nvPr/>
          </p:nvGrpSpPr>
          <p:grpSpPr>
            <a:xfrm>
              <a:off x="6523568" y="687674"/>
              <a:ext cx="1566900" cy="1100505"/>
              <a:chOff x="6466420" y="687674"/>
              <a:chExt cx="1566900" cy="1100505"/>
            </a:xfrm>
          </p:grpSpPr>
          <p:sp>
            <p:nvSpPr>
              <p:cNvPr id="2636" name="Google Shape;2636;p80"/>
              <p:cNvSpPr/>
              <p:nvPr/>
            </p:nvSpPr>
            <p:spPr>
              <a:xfrm>
                <a:off x="6466420" y="1435379"/>
                <a:ext cx="1566900" cy="352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Fira Sans Condensed ExtraBold"/>
                    <a:ea typeface="Fira Sans Condensed ExtraBold"/>
                    <a:cs typeface="Fira Sans Condensed ExtraBold"/>
                    <a:sym typeface="Fira Sans Condensed ExtraBold"/>
                  </a:rPr>
                  <a:t>Impact</a:t>
                </a:r>
                <a:endParaRPr sz="1800">
                  <a:solidFill>
                    <a:schemeClr val="accent6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endParaRPr>
              </a:p>
            </p:txBody>
          </p:sp>
          <p:grpSp>
            <p:nvGrpSpPr>
              <p:cNvPr id="29" name="Google Shape;8343;p102">
                <a:extLst>
                  <a:ext uri="{FF2B5EF4-FFF2-40B4-BE49-F238E27FC236}">
                    <a16:creationId xmlns:a16="http://schemas.microsoft.com/office/drawing/2014/main" id="{149A8760-181B-CFB5-C22B-80F19A375DC5}"/>
                  </a:ext>
                </a:extLst>
              </p:cNvPr>
              <p:cNvGrpSpPr/>
              <p:nvPr/>
            </p:nvGrpSpPr>
            <p:grpSpPr>
              <a:xfrm>
                <a:off x="6980011" y="687674"/>
                <a:ext cx="588430" cy="554972"/>
                <a:chOff x="1492675" y="4992125"/>
                <a:chExt cx="481825" cy="481825"/>
              </a:xfrm>
              <a:solidFill>
                <a:srgbClr val="69A616"/>
              </a:solidFill>
            </p:grpSpPr>
            <p:sp>
              <p:nvSpPr>
                <p:cNvPr id="30" name="Google Shape;8344;p102">
                  <a:extLst>
                    <a:ext uri="{FF2B5EF4-FFF2-40B4-BE49-F238E27FC236}">
                      <a16:creationId xmlns:a16="http://schemas.microsoft.com/office/drawing/2014/main" id="{AF8C8C93-167B-F8B7-0238-CE018CB385E7}"/>
                    </a:ext>
                  </a:extLst>
                </p:cNvPr>
                <p:cNvSpPr/>
                <p:nvPr/>
              </p:nvSpPr>
              <p:spPr>
                <a:xfrm>
                  <a:off x="149267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728" y="5990"/>
                      </a:moveTo>
                      <a:cubicBezTo>
                        <a:pt x="13161" y="5990"/>
                        <a:pt x="13595" y="6156"/>
                        <a:pt x="13925" y="6487"/>
                      </a:cubicBezTo>
                      <a:cubicBezTo>
                        <a:pt x="14587" y="7149"/>
                        <a:pt x="14587" y="8221"/>
                        <a:pt x="13928" y="8884"/>
                      </a:cubicBezTo>
                      <a:lnTo>
                        <a:pt x="10028" y="12780"/>
                      </a:lnTo>
                      <a:cubicBezTo>
                        <a:pt x="9709" y="13100"/>
                        <a:pt x="9278" y="13280"/>
                        <a:pt x="8830" y="13280"/>
                      </a:cubicBezTo>
                      <a:lnTo>
                        <a:pt x="8815" y="13280"/>
                      </a:lnTo>
                      <a:cubicBezTo>
                        <a:pt x="8811" y="13280"/>
                        <a:pt x="8807" y="13280"/>
                        <a:pt x="8804" y="13280"/>
                      </a:cubicBezTo>
                      <a:cubicBezTo>
                        <a:pt x="8362" y="13280"/>
                        <a:pt x="7936" y="13103"/>
                        <a:pt x="7622" y="12789"/>
                      </a:cubicBezTo>
                      <a:lnTo>
                        <a:pt x="5346" y="10528"/>
                      </a:lnTo>
                      <a:cubicBezTo>
                        <a:pt x="4632" y="9877"/>
                        <a:pt x="4605" y="8760"/>
                        <a:pt x="5288" y="8077"/>
                      </a:cubicBezTo>
                      <a:cubicBezTo>
                        <a:pt x="5620" y="7745"/>
                        <a:pt x="6053" y="7581"/>
                        <a:pt x="6485" y="7581"/>
                      </a:cubicBezTo>
                      <a:cubicBezTo>
                        <a:pt x="6944" y="7581"/>
                        <a:pt x="7402" y="7766"/>
                        <a:pt x="7737" y="8134"/>
                      </a:cubicBezTo>
                      <a:lnTo>
                        <a:pt x="8812" y="9206"/>
                      </a:lnTo>
                      <a:lnTo>
                        <a:pt x="11531" y="6487"/>
                      </a:lnTo>
                      <a:cubicBezTo>
                        <a:pt x="11861" y="6156"/>
                        <a:pt x="12294" y="5990"/>
                        <a:pt x="12728" y="5990"/>
                      </a:cubicBezTo>
                      <a:close/>
                      <a:moveTo>
                        <a:pt x="9637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3" y="4686"/>
                        <a:pt x="1" y="7098"/>
                        <a:pt x="1" y="9637"/>
                      </a:cubicBezTo>
                      <a:cubicBezTo>
                        <a:pt x="1" y="12175"/>
                        <a:pt x="1013" y="14587"/>
                        <a:pt x="2849" y="16424"/>
                      </a:cubicBezTo>
                      <a:cubicBezTo>
                        <a:pt x="4686" y="18261"/>
                        <a:pt x="7095" y="19273"/>
                        <a:pt x="9637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58" y="14587"/>
                        <a:pt x="19273" y="12175"/>
                        <a:pt x="19273" y="9637"/>
                      </a:cubicBezTo>
                      <a:cubicBezTo>
                        <a:pt x="19273" y="7098"/>
                        <a:pt x="18258" y="4686"/>
                        <a:pt x="16421" y="2849"/>
                      </a:cubicBezTo>
                      <a:cubicBezTo>
                        <a:pt x="14584" y="1012"/>
                        <a:pt x="12175" y="1"/>
                        <a:pt x="96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31" name="Google Shape;8345;p102">
                  <a:extLst>
                    <a:ext uri="{FF2B5EF4-FFF2-40B4-BE49-F238E27FC236}">
                      <a16:creationId xmlns:a16="http://schemas.microsoft.com/office/drawing/2014/main" id="{5E916F3B-695F-1C28-A3BE-F364F392EF52}"/>
                    </a:ext>
                  </a:extLst>
                </p:cNvPr>
                <p:cNvSpPr/>
                <p:nvPr/>
              </p:nvSpPr>
              <p:spPr>
                <a:xfrm>
                  <a:off x="1639625" y="5170175"/>
                  <a:ext cx="190100" cy="1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4" h="5030" extrusionOk="0">
                      <a:moveTo>
                        <a:pt x="6852" y="0"/>
                      </a:moveTo>
                      <a:cubicBezTo>
                        <a:pt x="6851" y="0"/>
                        <a:pt x="6850" y="0"/>
                        <a:pt x="6848" y="0"/>
                      </a:cubicBezTo>
                      <a:cubicBezTo>
                        <a:pt x="6698" y="0"/>
                        <a:pt x="6556" y="57"/>
                        <a:pt x="6451" y="163"/>
                      </a:cubicBezTo>
                      <a:lnTo>
                        <a:pt x="3334" y="3279"/>
                      </a:lnTo>
                      <a:cubicBezTo>
                        <a:pt x="3224" y="3391"/>
                        <a:pt x="3080" y="3447"/>
                        <a:pt x="2935" y="3447"/>
                      </a:cubicBezTo>
                      <a:cubicBezTo>
                        <a:pt x="2791" y="3447"/>
                        <a:pt x="2646" y="3391"/>
                        <a:pt x="2536" y="3279"/>
                      </a:cubicBezTo>
                      <a:cubicBezTo>
                        <a:pt x="2533" y="3279"/>
                        <a:pt x="2533" y="3279"/>
                        <a:pt x="2530" y="3276"/>
                      </a:cubicBezTo>
                      <a:cubicBezTo>
                        <a:pt x="2521" y="3267"/>
                        <a:pt x="2509" y="3255"/>
                        <a:pt x="2497" y="3246"/>
                      </a:cubicBezTo>
                      <a:lnTo>
                        <a:pt x="1061" y="1810"/>
                      </a:lnTo>
                      <a:cubicBezTo>
                        <a:pt x="948" y="1678"/>
                        <a:pt x="789" y="1611"/>
                        <a:pt x="629" y="1611"/>
                      </a:cubicBezTo>
                      <a:cubicBezTo>
                        <a:pt x="486" y="1611"/>
                        <a:pt x="342" y="1666"/>
                        <a:pt x="233" y="1777"/>
                      </a:cubicBezTo>
                      <a:cubicBezTo>
                        <a:pt x="1" y="2009"/>
                        <a:pt x="16" y="2391"/>
                        <a:pt x="266" y="2605"/>
                      </a:cubicBezTo>
                      <a:lnTo>
                        <a:pt x="2542" y="4869"/>
                      </a:lnTo>
                      <a:cubicBezTo>
                        <a:pt x="2645" y="4972"/>
                        <a:pt x="2782" y="5029"/>
                        <a:pt x="2926" y="5029"/>
                      </a:cubicBezTo>
                      <a:cubicBezTo>
                        <a:pt x="2929" y="5029"/>
                        <a:pt x="2933" y="5029"/>
                        <a:pt x="2937" y="5029"/>
                      </a:cubicBezTo>
                      <a:lnTo>
                        <a:pt x="2943" y="5029"/>
                      </a:lnTo>
                      <a:cubicBezTo>
                        <a:pt x="3096" y="5029"/>
                        <a:pt x="3241" y="4969"/>
                        <a:pt x="3352" y="4860"/>
                      </a:cubicBezTo>
                      <a:lnTo>
                        <a:pt x="7249" y="964"/>
                      </a:lnTo>
                      <a:cubicBezTo>
                        <a:pt x="7603" y="606"/>
                        <a:pt x="7352" y="0"/>
                        <a:pt x="68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5F5222-C24D-7318-0B96-E61744186E91}"/>
              </a:ext>
            </a:extLst>
          </p:cNvPr>
          <p:cNvGrpSpPr/>
          <p:nvPr/>
        </p:nvGrpSpPr>
        <p:grpSpPr>
          <a:xfrm>
            <a:off x="720000" y="1433087"/>
            <a:ext cx="1683774" cy="3322235"/>
            <a:chOff x="720000" y="1433087"/>
            <a:chExt cx="1683774" cy="3322235"/>
          </a:xfrm>
        </p:grpSpPr>
        <p:sp>
          <p:nvSpPr>
            <p:cNvPr id="2640" name="Google Shape;2640;p80"/>
            <p:cNvSpPr/>
            <p:nvPr/>
          </p:nvSpPr>
          <p:spPr>
            <a:xfrm>
              <a:off x="720000" y="1754531"/>
              <a:ext cx="1683774" cy="300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Universities</a:t>
              </a: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0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Students around the world have ambitions to get into the top universities.</a:t>
              </a:r>
              <a:endParaRPr lang="en-US" sz="1000" b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Competition: </a:t>
              </a:r>
              <a:r>
                <a:rPr lang="en-US" sz="10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Competition for these universities is harsh, with thousands of students applying every year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b="1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Future: </a:t>
              </a:r>
              <a:r>
                <a:rPr lang="en-US" sz="1000" kern="10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For many, universities may determine a student’s future job offers, and what opportunities are available for them in future</a:t>
              </a:r>
              <a:endParaRPr lang="en-US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en-AE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3" name="Google Shape;2633;p80"/>
            <p:cNvSpPr/>
            <p:nvPr/>
          </p:nvSpPr>
          <p:spPr>
            <a:xfrm>
              <a:off x="784282" y="1433087"/>
              <a:ext cx="1566900" cy="35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Situation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F6C9A8-9E38-A44D-81CD-1C6ACA7CF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6" r="3381" b="5764"/>
          <a:stretch/>
        </p:blipFill>
        <p:spPr>
          <a:xfrm>
            <a:off x="8368364" y="-19668"/>
            <a:ext cx="775636" cy="73734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60CBF-F632-CB05-A633-5CD974E05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91"/>
          <a:stretch/>
        </p:blipFill>
        <p:spPr>
          <a:xfrm>
            <a:off x="1225699" y="616084"/>
            <a:ext cx="626456" cy="6265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50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C24-DC56-8C24-1FAE-EA228997F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3AD74-D4CC-2645-EA0A-98FC43489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 too can open the website at a specific IP-Address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F0F03-141B-7AF7-672A-3ABEE607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9" b="94685" l="967" r="96252">
                        <a14:foregroundMark x1="41596" y1="14833" x2="41596" y2="62299"/>
                        <a14:foregroundMark x1="57678" y1="21261" x2="58646" y2="78368"/>
                        <a14:foregroundMark x1="58646" y1="78368" x2="54293" y2="94808"/>
                        <a14:foregroundMark x1="84643" y1="61805" x2="92987" y2="55377"/>
                        <a14:foregroundMark x1="87545" y1="56366" x2="11245" y2="53399"/>
                        <a14:foregroundMark x1="62636" y1="43387" x2="27811" y2="54883"/>
                        <a14:foregroundMark x1="36638" y1="51298" x2="26360" y2="57355"/>
                        <a14:foregroundMark x1="55744" y1="30779" x2="32285" y2="56860"/>
                        <a14:foregroundMark x1="40629" y1="49320" x2="55260" y2="41286"/>
                        <a14:foregroundMark x1="55260" y1="40791" x2="55744" y2="7293"/>
                        <a14:foregroundMark x1="16082" y1="43881" x2="6288" y2="46354"/>
                        <a14:foregroundMark x1="50907" y1="2349" x2="50907" y2="2349"/>
                        <a14:foregroundMark x1="95647" y1="45859" x2="96372" y2="53523"/>
                        <a14:foregroundMark x1="3148" y1="41593" x2="4353" y2="61310"/>
                        <a14:foregroundMark x1="2298" y1="49049" x2="30593" y2="93201"/>
                        <a14:foregroundMark x1="30593" y1="93201" x2="81620" y2="80841"/>
                        <a14:foregroundMark x1="81620" y1="80841" x2="91294" y2="28554"/>
                        <a14:foregroundMark x1="91294" y1="28554" x2="46554" y2="1731"/>
                        <a14:foregroundMark x1="46554" y1="1731" x2="4837" y2="33004"/>
                        <a14:foregroundMark x1="4837" y1="33004" x2="3199" y2="39805"/>
                        <a14:backgroundMark x1="242" y1="38195" x2="242" y2="50062"/>
                        <a14:backgroundMark x1="1209" y1="37454" x2="967" y2="458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567" y="1147123"/>
            <a:ext cx="2644714" cy="2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F421-F4D4-795F-86CC-95FA4BDE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6" y="-117852"/>
            <a:ext cx="7704000" cy="572700"/>
          </a:xfrm>
        </p:spPr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Limitations and Vision for the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32F3D-95C7-9F43-BAA9-7C75E0A67696}"/>
              </a:ext>
            </a:extLst>
          </p:cNvPr>
          <p:cNvSpPr txBox="1"/>
          <p:nvPr/>
        </p:nvSpPr>
        <p:spPr>
          <a:xfrm>
            <a:off x="548478" y="474088"/>
            <a:ext cx="335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Vision for the future: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8722DF-E307-B6B6-0A83-822F007BD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273125"/>
              </p:ext>
            </p:extLst>
          </p:nvPr>
        </p:nvGraphicFramePr>
        <p:xfrm>
          <a:off x="616315" y="358262"/>
          <a:ext cx="7911361" cy="214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FFD5C0-A35F-13FF-36A9-CB38CB15433E}"/>
              </a:ext>
            </a:extLst>
          </p:cNvPr>
          <p:cNvSpPr txBox="1"/>
          <p:nvPr/>
        </p:nvSpPr>
        <p:spPr>
          <a:xfrm>
            <a:off x="719996" y="3156893"/>
            <a:ext cx="77040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</a:rPr>
              <a:t>Limitations</a:t>
            </a:r>
            <a:r>
              <a:rPr lang="en-US" sz="1700" dirty="0">
                <a:latin typeface="Aptos" panose="020B00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ptos" panose="020B0004020202020204" pitchFamily="34" charset="0"/>
              </a:rPr>
              <a:t>AI cannot replace human counselling as AI cannot develop the human connection and contextual understanding that a human counsellor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ptos" panose="020B0004020202020204" pitchFamily="34" charset="0"/>
              </a:rPr>
              <a:t>AI cannot provide emotional support or decisive answers due to these flaws.</a:t>
            </a:r>
          </a:p>
          <a:p>
            <a:endParaRPr lang="en-US" sz="1500">
              <a:latin typeface="Aptos" panose="020B0004020202020204" pitchFamily="34" charset="0"/>
            </a:endParaRPr>
          </a:p>
          <a:p>
            <a:r>
              <a:rPr lang="en-US" sz="1500" b="1">
                <a:latin typeface="Aptos" panose="020B0004020202020204" pitchFamily="34" charset="0"/>
              </a:rPr>
              <a:t>Main Vision: </a:t>
            </a:r>
            <a:r>
              <a:rPr lang="en-US" sz="1500">
                <a:latin typeface="Aptos" panose="020B0004020202020204" pitchFamily="34" charset="0"/>
              </a:rPr>
              <a:t>All-In-One College Preparation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A4C9C-53B5-5B66-6778-6474F16B58B7}"/>
              </a:ext>
            </a:extLst>
          </p:cNvPr>
          <p:cNvSpPr txBox="1"/>
          <p:nvPr/>
        </p:nvSpPr>
        <p:spPr>
          <a:xfrm>
            <a:off x="612541" y="2571750"/>
            <a:ext cx="4464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latin typeface="Aptos" panose="020B0004020202020204" pitchFamily="34" charset="0"/>
              </a:rPr>
              <a:t>This will allow the website to develop </a:t>
            </a:r>
          </a:p>
          <a:p>
            <a:r>
              <a:rPr lang="en-US" sz="1500" b="1" u="sng" dirty="0">
                <a:latin typeface="Aptos" panose="020B0004020202020204" pitchFamily="34" charset="0"/>
              </a:rPr>
              <a:t>self-sustainability </a:t>
            </a:r>
            <a:r>
              <a:rPr lang="en-US" sz="1500" u="sng" dirty="0">
                <a:latin typeface="Aptos" panose="020B0004020202020204" pitchFamily="34" charset="0"/>
              </a:rPr>
              <a:t>and possibly some level of profit</a:t>
            </a:r>
            <a:endParaRPr 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477F8-0E8C-374F-29C2-A68CF35CEBDB}"/>
              </a:ext>
            </a:extLst>
          </p:cNvPr>
          <p:cNvSpPr txBox="1"/>
          <p:nvPr/>
        </p:nvSpPr>
        <p:spPr>
          <a:xfrm>
            <a:off x="4917697" y="2571750"/>
            <a:ext cx="382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latin typeface="Aptos" panose="020B0004020202020204" pitchFamily="34" charset="0"/>
              </a:rPr>
              <a:t>This would allow it to reach a wider </a:t>
            </a:r>
            <a:r>
              <a:rPr lang="en-US" sz="1500" b="1" u="sng" dirty="0">
                <a:latin typeface="Aptos" panose="020B0004020202020204" pitchFamily="34" charset="0"/>
              </a:rPr>
              <a:t>range of students</a:t>
            </a:r>
            <a:r>
              <a:rPr lang="en-US" sz="1500" u="sng" dirty="0">
                <a:latin typeface="Aptos" panose="020B0004020202020204" pitchFamily="34" charset="0"/>
              </a:rPr>
              <a:t> and have a </a:t>
            </a:r>
            <a:r>
              <a:rPr lang="en-US" sz="1500" b="1" u="sng" dirty="0">
                <a:latin typeface="Aptos" panose="020B0004020202020204" pitchFamily="34" charset="0"/>
              </a:rPr>
              <a:t>greater impact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DAF227A-0416-9063-62CD-E6DA2825357D}"/>
              </a:ext>
            </a:extLst>
          </p:cNvPr>
          <p:cNvSpPr/>
          <p:nvPr/>
        </p:nvSpPr>
        <p:spPr>
          <a:xfrm rot="10800000">
            <a:off x="2049603" y="2280893"/>
            <a:ext cx="1070543" cy="25971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00C18B-49FA-7A39-FB56-171AD3C0772B}"/>
              </a:ext>
            </a:extLst>
          </p:cNvPr>
          <p:cNvSpPr/>
          <p:nvPr/>
        </p:nvSpPr>
        <p:spPr>
          <a:xfrm rot="10800000">
            <a:off x="6114397" y="2280893"/>
            <a:ext cx="1070543" cy="25971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4200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431</Words>
  <Application>Microsoft Office PowerPoint</Application>
  <PresentationFormat>On-screen Show (16:9)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 Math</vt:lpstr>
      <vt:lpstr>Aptos</vt:lpstr>
      <vt:lpstr>Albert Sans</vt:lpstr>
      <vt:lpstr>Arial</vt:lpstr>
      <vt:lpstr>Fira Sans Condensed ExtraBold</vt:lpstr>
      <vt:lpstr>Financial Markets Consulting Services by Slidesgo</vt:lpstr>
      <vt:lpstr>The Extra Mile</vt:lpstr>
      <vt:lpstr>Problem Statement</vt:lpstr>
      <vt:lpstr>Demo</vt:lpstr>
      <vt:lpstr>Limitations and Vision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Double-A  Enterprises</dc:title>
  <dc:creator>Harman Shah</dc:creator>
  <cp:lastModifiedBy>Harman Shah</cp:lastModifiedBy>
  <cp:revision>3</cp:revision>
  <dcterms:modified xsi:type="dcterms:W3CDTF">2024-03-03T06:26:48Z</dcterms:modified>
</cp:coreProperties>
</file>