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5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1215-DB1C-9692-D76B-0CCA4359D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CD5B9-7191-71EB-C05A-BD5F07982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3EF8-50CA-2637-C57F-24F7B033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0DB6-8858-450F-8586-3D6E82FC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692F-02E7-6D1D-2E9B-C1F6179D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64C8-F37C-F7A1-7555-CE6E5EC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79BB-EE67-B070-20C7-D79676D2B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1B01-6949-6CB7-2008-E1174AB2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EAAB-EC05-DBE9-C7A3-FF6EBFFD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DC88-0D71-8EC6-9ECA-F6878018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1274B-8485-9092-7C60-77C4B55D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7414B-E41E-8B56-FBAC-177BCC17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5F59-CF64-7598-8DCF-4F6D4410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1FCA-127F-22B5-AA95-F7F0A9DB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34B6-9FC4-EA95-041D-4DBAE503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7C52-BD36-9E25-1272-FA2E4AB5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B090-3CC5-1126-E441-B5E23606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A06D-DA5E-8E2B-2572-AE12A966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28A7-B4B5-B950-09F5-C32C6A83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998E-8D8C-C26E-F115-A5A0417A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CA70-A9C2-1282-D729-4335F786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CB7BF-40D0-22A2-1698-E5A66F78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9C80A-EB11-DA76-5E10-1F8D5776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3680-9AF8-EBAC-B301-1B49B984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5CF7-694B-207D-4D24-CD45841D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3A49-74BA-855F-8215-2D29BA08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5395-6170-2CF3-016A-7AE984B45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C7582-6C98-D7AE-5A1D-387276EF3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991BB-2575-3934-29A4-5663DD7F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A567D-7430-BD23-D9C4-600ABCDF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90865-F2B4-A69D-4901-79BF6E1F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1EBF-A6EE-CA36-EF6F-E9C334C4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878E-A95D-47DE-5BE6-9817FAF2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2C883-1D0A-06E0-8DB8-5ED9DB799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F8368-F277-F177-CDFE-15C35070E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C8B2A-3B1E-27A7-1AB9-921DC25AF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59E2E-49E0-247B-B893-DE2B895A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53F7D-A5CF-2560-5C4F-8E7BC225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4A53D-BC22-B2B1-2372-C0ED760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744A-554E-868A-1204-2CC5546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12EC8-7C76-F9E5-913B-754E5E60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37244-29FD-0277-56B6-E88A9C6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E9669-72C7-858E-024C-55C6CE56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EC617-2962-E91B-FB16-8C389B62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E813A-6EF7-A294-E2FD-E1E0D3E2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9DED5-4C66-AADD-9A62-844EFF0F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06BF-1310-BFCB-BA3C-1E2911F7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585F-B0C5-2E02-2793-3B178D42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42A26-673F-F657-CDA6-4375690B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25756-28C4-90E0-2E00-B3D4728E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F106-C14B-F005-C7FD-57E55BDB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9712-FC2A-AAF1-26A1-76BE09D8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F5DE-407A-EA8A-DB91-7BD5032A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0334D-4B78-7788-0714-E9C2838E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48D98-A882-9B57-70A5-BD5FE2FAA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58EB9-B45A-4822-1C12-864AB567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CD288-659B-2566-7E57-1D34FB88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F2D33-4EF3-C3CD-3C56-6309ED22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0E574-580C-900A-1A68-B0EDA18F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05F4-59F4-67BB-AFDC-DF2E6965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B2BD-BD6D-932F-888C-9CB365E9E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0BE92-8376-48DA-862B-3A34285EB1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6C0E-2F7E-AC7D-3089-28392EB90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8C1E-4757-96BD-EFC9-BA2802D5C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CE68-51A4-48F7-9292-5A36E35F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C161-C759-2D5E-AFBB-D506B686A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COLLAGENE Library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DB323-059B-9FB5-2AB4-77CCCA7F1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Wentao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Harmanci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Kim, Han Chen,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Xiaoqian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Jiang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10/27/2022</a:t>
            </a:r>
          </a:p>
        </p:txBody>
      </p:sp>
    </p:spTree>
    <p:extLst>
      <p:ext uri="{BB962C8B-B14F-4D97-AF65-F5344CB8AC3E}">
        <p14:creationId xmlns:p14="http://schemas.microsoft.com/office/powerpoint/2010/main" val="311427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6FF6-088F-1D0A-511C-CAA9FFA2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Meta-Analysis of GMMAT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4CCE-2AA9-5FFB-DC64-9EC28171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79" y="1500773"/>
            <a:ext cx="11662610" cy="4351338"/>
          </a:xfrm>
        </p:spPr>
        <p:txBody>
          <a:bodyPr/>
          <a:lstStyle/>
          <a:p>
            <a:r>
              <a:rPr lang="en-US" u="sng" dirty="0"/>
              <a:t>Assumption:</a:t>
            </a:r>
            <a:r>
              <a:rPr lang="en-US" dirty="0"/>
              <a:t> The independence structure of the covariates in different sites, even though they are the same covariates. In other words, X’WX matrix is block diagonal?</a:t>
            </a:r>
          </a:p>
        </p:txBody>
      </p:sp>
    </p:spTree>
    <p:extLst>
      <p:ext uri="{BB962C8B-B14F-4D97-AF65-F5344CB8AC3E}">
        <p14:creationId xmlns:p14="http://schemas.microsoft.com/office/powerpoint/2010/main" val="40182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11E4-42C7-F078-4D9B-13EA82C7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Collaborative/Federated Analysis 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F24773-D945-ADAC-7B89-AAF64D7739BE}"/>
              </a:ext>
            </a:extLst>
          </p:cNvPr>
          <p:cNvSpPr/>
          <p:nvPr/>
        </p:nvSpPr>
        <p:spPr>
          <a:xfrm>
            <a:off x="4886572" y="949737"/>
            <a:ext cx="1417052" cy="554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KeyMaker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B5C66-C772-8B4A-39D4-DE3069B429E6}"/>
              </a:ext>
            </a:extLst>
          </p:cNvPr>
          <p:cNvSpPr/>
          <p:nvPr/>
        </p:nvSpPr>
        <p:spPr>
          <a:xfrm>
            <a:off x="2187488" y="2979063"/>
            <a:ext cx="1417052" cy="554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Site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5F96EF-6B25-3D5C-7359-9C8E26BF4AF3}"/>
              </a:ext>
            </a:extLst>
          </p:cNvPr>
          <p:cNvSpPr/>
          <p:nvPr/>
        </p:nvSpPr>
        <p:spPr>
          <a:xfrm>
            <a:off x="4926677" y="3035210"/>
            <a:ext cx="1417052" cy="554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Site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57A1FF-0D94-5396-A1F6-CD9EEB4B1445}"/>
              </a:ext>
            </a:extLst>
          </p:cNvPr>
          <p:cNvSpPr/>
          <p:nvPr/>
        </p:nvSpPr>
        <p:spPr>
          <a:xfrm>
            <a:off x="7304920" y="3031201"/>
            <a:ext cx="1417052" cy="554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Site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2DDC8E-3A70-616F-5943-D729439F0F91}"/>
              </a:ext>
            </a:extLst>
          </p:cNvPr>
          <p:cNvSpPr/>
          <p:nvPr/>
        </p:nvSpPr>
        <p:spPr>
          <a:xfrm>
            <a:off x="4590461" y="5155444"/>
            <a:ext cx="2150309" cy="927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Shared Storage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(Encrypted Data)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0E626094-62ED-E9BE-7BC7-0A28BFD9787F}"/>
              </a:ext>
            </a:extLst>
          </p:cNvPr>
          <p:cNvSpPr/>
          <p:nvPr/>
        </p:nvSpPr>
        <p:spPr>
          <a:xfrm rot="3314588">
            <a:off x="4013780" y="944852"/>
            <a:ext cx="246779" cy="26033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25258EAC-AD62-5269-0AF1-FF0B20C8673F}"/>
              </a:ext>
            </a:extLst>
          </p:cNvPr>
          <p:cNvSpPr/>
          <p:nvPr/>
        </p:nvSpPr>
        <p:spPr>
          <a:xfrm>
            <a:off x="5511936" y="1501140"/>
            <a:ext cx="239294" cy="15216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C48730D3-961E-8A0D-FBD3-3BE740A6B81E}"/>
              </a:ext>
            </a:extLst>
          </p:cNvPr>
          <p:cNvSpPr/>
          <p:nvPr/>
        </p:nvSpPr>
        <p:spPr>
          <a:xfrm rot="18354314">
            <a:off x="6856460" y="942201"/>
            <a:ext cx="239294" cy="26401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F204EA-FB87-784A-2FD3-0F98449F6773}"/>
              </a:ext>
            </a:extLst>
          </p:cNvPr>
          <p:cNvGrpSpPr/>
          <p:nvPr/>
        </p:nvGrpSpPr>
        <p:grpSpPr>
          <a:xfrm flipV="1">
            <a:off x="2711565" y="3609339"/>
            <a:ext cx="5605548" cy="1534160"/>
            <a:chOff x="2358894" y="2479220"/>
            <a:chExt cx="5605548" cy="1534160"/>
          </a:xfrm>
        </p:grpSpPr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0AADE511-2C9A-B6B9-7E1D-031681B1CD2E}"/>
                </a:ext>
              </a:extLst>
            </p:cNvPr>
            <p:cNvSpPr/>
            <p:nvPr/>
          </p:nvSpPr>
          <p:spPr>
            <a:xfrm rot="3314588">
              <a:off x="3623228" y="1893299"/>
              <a:ext cx="246779" cy="277544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Up-Down 13">
              <a:extLst>
                <a:ext uri="{FF2B5EF4-FFF2-40B4-BE49-F238E27FC236}">
                  <a16:creationId xmlns:a16="http://schemas.microsoft.com/office/drawing/2014/main" id="{A31603D0-8F99-9100-C6C3-EF113E855455}"/>
                </a:ext>
              </a:extLst>
            </p:cNvPr>
            <p:cNvSpPr/>
            <p:nvPr/>
          </p:nvSpPr>
          <p:spPr>
            <a:xfrm>
              <a:off x="5184665" y="2479220"/>
              <a:ext cx="239294" cy="153416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1396F760-7B75-3254-47E3-C58A5367D6DC}"/>
                </a:ext>
              </a:extLst>
            </p:cNvPr>
            <p:cNvSpPr/>
            <p:nvPr/>
          </p:nvSpPr>
          <p:spPr>
            <a:xfrm rot="18354314">
              <a:off x="6527192" y="1933821"/>
              <a:ext cx="239294" cy="263520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B95954-BB7B-B645-F8AA-A8532C3ED9DD}"/>
              </a:ext>
            </a:extLst>
          </p:cNvPr>
          <p:cNvSpPr txBox="1"/>
          <p:nvPr/>
        </p:nvSpPr>
        <p:spPr>
          <a:xfrm>
            <a:off x="7274171" y="2019300"/>
            <a:ext cx="17876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Generation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74245-4564-B1C7-D360-EBBD4C06BEEC}"/>
              </a:ext>
            </a:extLst>
          </p:cNvPr>
          <p:cNvSpPr txBox="1"/>
          <p:nvPr/>
        </p:nvSpPr>
        <p:spPr>
          <a:xfrm>
            <a:off x="7464671" y="4445000"/>
            <a:ext cx="2903359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Collaborative Computation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(User defined protocol)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83729-3673-2637-4D43-D3D13E92E87C}"/>
              </a:ext>
            </a:extLst>
          </p:cNvPr>
          <p:cNvSpPr txBox="1"/>
          <p:nvPr/>
        </p:nvSpPr>
        <p:spPr>
          <a:xfrm>
            <a:off x="3501458" y="3975100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FD085-89B7-283D-76C5-13B6D22B1913}"/>
              </a:ext>
            </a:extLst>
          </p:cNvPr>
          <p:cNvSpPr txBox="1"/>
          <p:nvPr/>
        </p:nvSpPr>
        <p:spPr>
          <a:xfrm>
            <a:off x="5165158" y="3975100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1CB135-C13D-9B40-032F-2A263721F6E6}"/>
              </a:ext>
            </a:extLst>
          </p:cNvPr>
          <p:cNvSpPr txBox="1"/>
          <p:nvPr/>
        </p:nvSpPr>
        <p:spPr>
          <a:xfrm>
            <a:off x="6511358" y="4025900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185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80858A70-0B1D-5674-1A73-8F3B84C538E7}"/>
              </a:ext>
            </a:extLst>
          </p:cNvPr>
          <p:cNvSpPr/>
          <p:nvPr/>
        </p:nvSpPr>
        <p:spPr>
          <a:xfrm flipV="1">
            <a:off x="6819260" y="2780941"/>
            <a:ext cx="1420837" cy="1026942"/>
          </a:xfrm>
          <a:prstGeom prst="bentArrow">
            <a:avLst>
              <a:gd name="adj1" fmla="val 18069"/>
              <a:gd name="adj2" fmla="val 19554"/>
              <a:gd name="adj3" fmla="val 18069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94E3873-AB53-0CAE-8610-6555E6980464}"/>
              </a:ext>
            </a:extLst>
          </p:cNvPr>
          <p:cNvSpPr/>
          <p:nvPr/>
        </p:nvSpPr>
        <p:spPr>
          <a:xfrm rot="16200000">
            <a:off x="5162788" y="1853646"/>
            <a:ext cx="379828" cy="13247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F173C-F6DD-2B38-ED27-1784B133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17143" cy="80249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Generation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334712-11D3-E309-6995-3851FAC23D61}"/>
              </a:ext>
            </a:extLst>
          </p:cNvPr>
          <p:cNvSpPr/>
          <p:nvPr/>
        </p:nvSpPr>
        <p:spPr>
          <a:xfrm>
            <a:off x="193376" y="2105693"/>
            <a:ext cx="1800665" cy="3756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Sites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6209CE-DBAA-28D9-AF5A-EAFAB1C690AB}"/>
              </a:ext>
            </a:extLst>
          </p:cNvPr>
          <p:cNvSpPr/>
          <p:nvPr/>
        </p:nvSpPr>
        <p:spPr>
          <a:xfrm>
            <a:off x="3299991" y="2089279"/>
            <a:ext cx="1800665" cy="90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DSK Encryption Keys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openssl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public keys)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D09DC7-A575-E370-EBA5-A97C9BF21C07}"/>
              </a:ext>
            </a:extLst>
          </p:cNvPr>
          <p:cNvSpPr/>
          <p:nvPr/>
        </p:nvSpPr>
        <p:spPr>
          <a:xfrm>
            <a:off x="5994401" y="769262"/>
            <a:ext cx="5791200" cy="90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KeyMaker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(secureomics.org/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KeyMaker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34A831-2FBA-D743-A8AC-7E6BEDA69F65}"/>
              </a:ext>
            </a:extLst>
          </p:cNvPr>
          <p:cNvSpPr/>
          <p:nvPr/>
        </p:nvSpPr>
        <p:spPr>
          <a:xfrm>
            <a:off x="10075929" y="2056456"/>
            <a:ext cx="1800665" cy="90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Shared Symmetric Key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openssl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hash)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D3DB78-6FEE-5400-7F2C-4A61BE6878E0}"/>
              </a:ext>
            </a:extLst>
          </p:cNvPr>
          <p:cNvSpPr/>
          <p:nvPr/>
        </p:nvSpPr>
        <p:spPr>
          <a:xfrm>
            <a:off x="8005635" y="2068179"/>
            <a:ext cx="1800665" cy="90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Private HE-Key Share (RLWE key sharing)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92E608-E9A1-E962-2640-D1C9AA647D6D}"/>
              </a:ext>
            </a:extLst>
          </p:cNvPr>
          <p:cNvSpPr/>
          <p:nvPr/>
        </p:nvSpPr>
        <p:spPr>
          <a:xfrm>
            <a:off x="6040847" y="2058800"/>
            <a:ext cx="1800665" cy="90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Site’s symmetric key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openssl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hash)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2D3100-829E-E685-7209-D3ED610E1C33}"/>
              </a:ext>
            </a:extLst>
          </p:cNvPr>
          <p:cNvSpPr/>
          <p:nvPr/>
        </p:nvSpPr>
        <p:spPr>
          <a:xfrm>
            <a:off x="6717659" y="1672776"/>
            <a:ext cx="379828" cy="3798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19ED486-25DB-DD98-E46F-1FAE3F838331}"/>
              </a:ext>
            </a:extLst>
          </p:cNvPr>
          <p:cNvSpPr/>
          <p:nvPr/>
        </p:nvSpPr>
        <p:spPr>
          <a:xfrm rot="16200000">
            <a:off x="2464136" y="1884126"/>
            <a:ext cx="379828" cy="13247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30CC186-BE9A-E2B3-84EE-9492ED89058C}"/>
              </a:ext>
            </a:extLst>
          </p:cNvPr>
          <p:cNvSpPr/>
          <p:nvPr/>
        </p:nvSpPr>
        <p:spPr>
          <a:xfrm>
            <a:off x="8814527" y="2975545"/>
            <a:ext cx="379828" cy="17504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C7BBAF4-0D51-D7AA-053F-2070EF687642}"/>
              </a:ext>
            </a:extLst>
          </p:cNvPr>
          <p:cNvSpPr/>
          <p:nvPr/>
        </p:nvSpPr>
        <p:spPr>
          <a:xfrm>
            <a:off x="10837930" y="2959132"/>
            <a:ext cx="379828" cy="18475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93E95C-1805-F91F-4113-EAAFE1043338}"/>
              </a:ext>
            </a:extLst>
          </p:cNvPr>
          <p:cNvSpPr/>
          <p:nvPr/>
        </p:nvSpPr>
        <p:spPr>
          <a:xfrm>
            <a:off x="8017358" y="4738695"/>
            <a:ext cx="1800665" cy="90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Private HE-Key Share (Enc)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8B6FE6-25C0-1AED-34C9-6384A03071FE}"/>
              </a:ext>
            </a:extLst>
          </p:cNvPr>
          <p:cNvSpPr/>
          <p:nvPr/>
        </p:nvSpPr>
        <p:spPr>
          <a:xfrm>
            <a:off x="10082964" y="4806689"/>
            <a:ext cx="1800665" cy="90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Shared Symmetric Key (Enc)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04118F-B625-0295-DD57-AA2DBD38F347}"/>
              </a:ext>
            </a:extLst>
          </p:cNvPr>
          <p:cNvSpPr/>
          <p:nvPr/>
        </p:nvSpPr>
        <p:spPr>
          <a:xfrm>
            <a:off x="8251819" y="3287379"/>
            <a:ext cx="3359834" cy="644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Encrypt with site’s symmetric key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817609-CD69-B5B2-8244-DF108B7749BB}"/>
              </a:ext>
            </a:extLst>
          </p:cNvPr>
          <p:cNvSpPr/>
          <p:nvPr/>
        </p:nvSpPr>
        <p:spPr>
          <a:xfrm>
            <a:off x="5872035" y="4717594"/>
            <a:ext cx="1960099" cy="90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Site’s symmetric key (Enc)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B8B6F47-DA06-525C-AFA7-7D5F783FAD05}"/>
              </a:ext>
            </a:extLst>
          </p:cNvPr>
          <p:cNvSpPr/>
          <p:nvPr/>
        </p:nvSpPr>
        <p:spPr>
          <a:xfrm>
            <a:off x="6702029" y="2836187"/>
            <a:ext cx="379828" cy="18811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0122431-024C-500C-6591-04DDFF6F83EC}"/>
              </a:ext>
            </a:extLst>
          </p:cNvPr>
          <p:cNvSpPr/>
          <p:nvPr/>
        </p:nvSpPr>
        <p:spPr>
          <a:xfrm rot="5400000">
            <a:off x="3644202" y="3332372"/>
            <a:ext cx="379828" cy="36238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4A0DE43A-62E3-F35F-3578-1592DFB3B1C7}"/>
              </a:ext>
            </a:extLst>
          </p:cNvPr>
          <p:cNvSpPr/>
          <p:nvPr/>
        </p:nvSpPr>
        <p:spPr>
          <a:xfrm flipV="1">
            <a:off x="4059646" y="2961477"/>
            <a:ext cx="1873347" cy="1395047"/>
          </a:xfrm>
          <a:prstGeom prst="bentArrow">
            <a:avLst>
              <a:gd name="adj1" fmla="val 14301"/>
              <a:gd name="adj2" fmla="val 16728"/>
              <a:gd name="adj3" fmla="val 15044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7BE762-9AFD-9F0A-5859-86492C0D60F8}"/>
              </a:ext>
            </a:extLst>
          </p:cNvPr>
          <p:cNvSpPr/>
          <p:nvPr/>
        </p:nvSpPr>
        <p:spPr>
          <a:xfrm>
            <a:off x="5942374" y="3850086"/>
            <a:ext cx="1931962" cy="51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Encrypt with site’s DSK Encryption Key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CBF2EA5-CC66-111C-859A-150805036CA9}"/>
              </a:ext>
            </a:extLst>
          </p:cNvPr>
          <p:cNvSpPr/>
          <p:nvPr/>
        </p:nvSpPr>
        <p:spPr>
          <a:xfrm>
            <a:off x="5631543" y="4615549"/>
            <a:ext cx="6444343" cy="12192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070458E-E8AF-9C67-E663-A5C7C579D6E3}"/>
              </a:ext>
            </a:extLst>
          </p:cNvPr>
          <p:cNvSpPr/>
          <p:nvPr/>
        </p:nvSpPr>
        <p:spPr>
          <a:xfrm>
            <a:off x="8858516" y="1672776"/>
            <a:ext cx="379828" cy="3798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54E87FC-8049-D811-1706-382109C863C4}"/>
              </a:ext>
            </a:extLst>
          </p:cNvPr>
          <p:cNvSpPr/>
          <p:nvPr/>
        </p:nvSpPr>
        <p:spPr>
          <a:xfrm>
            <a:off x="10883259" y="1672776"/>
            <a:ext cx="379828" cy="3798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0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CFB5-FC83-B573-F86C-47D49DE5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Collaborative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0440-CE59-E5DF-5A4E-E7CFE13C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decryption enables ciphertext refreshing if it is combined with an encryption step afterwards</a:t>
            </a:r>
          </a:p>
        </p:txBody>
      </p:sp>
    </p:spTree>
    <p:extLst>
      <p:ext uri="{BB962C8B-B14F-4D97-AF65-F5344CB8AC3E}">
        <p14:creationId xmlns:p14="http://schemas.microsoft.com/office/powerpoint/2010/main" val="290986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CFB5-FC83-B573-F86C-47D49DE5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Matrix 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0440-CE59-E5DF-5A4E-E7CFE13C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Masking is used to develop MPC-type protocols for some of the heavy tasks </a:t>
            </a:r>
          </a:p>
          <a:p>
            <a:pPr lvl="1"/>
            <a:r>
              <a:rPr lang="en-US" dirty="0"/>
              <a:t>Matrix inversion</a:t>
            </a:r>
          </a:p>
          <a:p>
            <a:pPr lvl="1"/>
            <a:r>
              <a:rPr lang="en-US" dirty="0"/>
              <a:t>Matrix decomposition</a:t>
            </a:r>
          </a:p>
          <a:p>
            <a:pPr lvl="1"/>
            <a:r>
              <a:rPr lang="en-US" dirty="0"/>
              <a:t>Singular value calculation</a:t>
            </a:r>
          </a:p>
        </p:txBody>
      </p:sp>
    </p:spTree>
    <p:extLst>
      <p:ext uri="{BB962C8B-B14F-4D97-AF65-F5344CB8AC3E}">
        <p14:creationId xmlns:p14="http://schemas.microsoft.com/office/powerpoint/2010/main" val="6872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95D6-9BF1-0AB8-78BD-77C38895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6903-EC62-D6FD-DE43-E1A832FC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F348-B9E3-3379-C865-D39D3AB9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82B8-FC8D-837F-D457-6742446B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COLLAGENE currently relies on using a shared space among sites for storing encrypted datasets (or plaintext if sites are ok with it)</a:t>
            </a:r>
          </a:p>
          <a:p>
            <a:r>
              <a:rPr lang="en-US" dirty="0"/>
              <a:t>Simple </a:t>
            </a:r>
            <a:r>
              <a:rPr lang="en-US" dirty="0" err="1"/>
              <a:t>scp</a:t>
            </a:r>
            <a:r>
              <a:rPr lang="en-US" dirty="0"/>
              <a:t>-based setup that uses manifests for probing file’s existence and downloading/uploading them.</a:t>
            </a:r>
          </a:p>
          <a:p>
            <a:r>
              <a:rPr lang="en-US" dirty="0"/>
              <a:t>AWS-S3 implementation is pending</a:t>
            </a:r>
          </a:p>
        </p:txBody>
      </p:sp>
    </p:spTree>
    <p:extLst>
      <p:ext uri="{BB962C8B-B14F-4D97-AF65-F5344CB8AC3E}">
        <p14:creationId xmlns:p14="http://schemas.microsoft.com/office/powerpoint/2010/main" val="82016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F3A3-95C4-B81F-2881-0730709B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5" y="13431"/>
            <a:ext cx="10515600" cy="830629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DSK-LR-GWAS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10E8-5565-FB84-5CEA-F4BA2EA0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829994"/>
            <a:ext cx="11437034" cy="602800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Each site sets up Geno/</a:t>
            </a:r>
            <a:r>
              <a:rPr lang="en-US" u="sng" dirty="0" err="1"/>
              <a:t>Pheno</a:t>
            </a:r>
            <a:r>
              <a:rPr lang="en-US" u="sng" dirty="0"/>
              <a:t>/</a:t>
            </a:r>
            <a:r>
              <a:rPr lang="en-US" u="sng" dirty="0" err="1"/>
              <a:t>Covar</a:t>
            </a:r>
            <a:r>
              <a:rPr lang="en-US" u="sng" dirty="0"/>
              <a:t> data</a:t>
            </a:r>
          </a:p>
          <a:p>
            <a:pPr lvl="1"/>
            <a:r>
              <a:rPr lang="en-US" dirty="0"/>
              <a:t>VCF-&gt;</a:t>
            </a:r>
            <a:r>
              <a:rPr lang="en-US" dirty="0" err="1"/>
              <a:t>matbed</a:t>
            </a:r>
            <a:r>
              <a:rPr lang="en-US" dirty="0"/>
              <a:t>-&gt;select variants-&gt;GMMAT </a:t>
            </a:r>
            <a:r>
              <a:rPr lang="en-US" dirty="0" err="1"/>
              <a:t>geno</a:t>
            </a:r>
            <a:endParaRPr lang="en-US" dirty="0"/>
          </a:p>
          <a:p>
            <a:pPr lvl="1"/>
            <a:r>
              <a:rPr lang="en-US" dirty="0" err="1"/>
              <a:t>Covar</a:t>
            </a:r>
            <a:r>
              <a:rPr lang="en-US" dirty="0"/>
              <a:t>/</a:t>
            </a:r>
            <a:r>
              <a:rPr lang="en-US" dirty="0" err="1"/>
              <a:t>pheno</a:t>
            </a:r>
            <a:r>
              <a:rPr lang="en-US" dirty="0"/>
              <a:t> file (no </a:t>
            </a:r>
            <a:r>
              <a:rPr lang="en-US" dirty="0" err="1"/>
              <a:t>covars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 </a:t>
            </a:r>
            <a:r>
              <a:rPr lang="en-US" dirty="0" err="1"/>
              <a:t>geno</a:t>
            </a:r>
            <a:r>
              <a:rPr lang="en-US" dirty="0"/>
              <a:t> and </a:t>
            </a:r>
            <a:r>
              <a:rPr lang="en-US" dirty="0" err="1"/>
              <a:t>covar</a:t>
            </a:r>
            <a:r>
              <a:rPr lang="en-US" dirty="0"/>
              <a:t>/</a:t>
            </a:r>
            <a:r>
              <a:rPr lang="en-US" dirty="0" err="1"/>
              <a:t>pheno</a:t>
            </a:r>
            <a:r>
              <a:rPr lang="en-US" dirty="0"/>
              <a:t> sample id ordering</a:t>
            </a:r>
          </a:p>
          <a:p>
            <a:pPr lvl="1"/>
            <a:r>
              <a:rPr lang="en-US" dirty="0"/>
              <a:t>Generate the final local </a:t>
            </a:r>
            <a:r>
              <a:rPr lang="en-US" dirty="0" err="1"/>
              <a:t>geno</a:t>
            </a:r>
            <a:r>
              <a:rPr lang="en-US" dirty="0"/>
              <a:t>/</a:t>
            </a:r>
            <a:r>
              <a:rPr lang="en-US" dirty="0" err="1"/>
              <a:t>pheno</a:t>
            </a:r>
            <a:r>
              <a:rPr lang="en-US" dirty="0"/>
              <a:t>/</a:t>
            </a:r>
            <a:r>
              <a:rPr lang="en-US" dirty="0" err="1"/>
              <a:t>covar</a:t>
            </a:r>
            <a:r>
              <a:rPr lang="en-US" dirty="0"/>
              <a:t> matrices</a:t>
            </a:r>
          </a:p>
          <a:p>
            <a:r>
              <a:rPr lang="en-US" u="sng" dirty="0"/>
              <a:t>Sites generate the keys and set them up on their local sites</a:t>
            </a:r>
          </a:p>
          <a:p>
            <a:pPr lvl="1"/>
            <a:r>
              <a:rPr lang="en-US" dirty="0"/>
              <a:t>Generate DSK encryption keys (</a:t>
            </a:r>
            <a:r>
              <a:rPr lang="en-US" dirty="0" err="1"/>
              <a:t>openssl</a:t>
            </a:r>
            <a:r>
              <a:rPr lang="en-US" dirty="0"/>
              <a:t>, asymmetric)</a:t>
            </a:r>
          </a:p>
          <a:p>
            <a:pPr lvl="1"/>
            <a:r>
              <a:rPr lang="en-US" dirty="0"/>
              <a:t>The keys are collected and sent to the server. </a:t>
            </a:r>
          </a:p>
          <a:p>
            <a:pPr lvl="1"/>
            <a:r>
              <a:rPr lang="en-US" dirty="0" err="1"/>
              <a:t>KeyMaker</a:t>
            </a:r>
            <a:r>
              <a:rPr lang="en-US" dirty="0"/>
              <a:t> generates the </a:t>
            </a:r>
            <a:r>
              <a:rPr lang="en-US" dirty="0" err="1"/>
              <a:t>partdec</a:t>
            </a:r>
            <a:r>
              <a:rPr lang="en-US" dirty="0"/>
              <a:t> encryption key, CKKS key share for each site; these are encrypted using a site-specific hash. The DSK encryption key from each site is used to encrypt the hash that is specific to this site.</a:t>
            </a:r>
          </a:p>
          <a:p>
            <a:pPr lvl="1"/>
            <a:r>
              <a:rPr lang="en-US" dirty="0"/>
              <a:t>After sites receive the encrypted CKKS/</a:t>
            </a:r>
            <a:r>
              <a:rPr lang="en-US" dirty="0" err="1"/>
              <a:t>partdec</a:t>
            </a:r>
            <a:r>
              <a:rPr lang="en-US" dirty="0"/>
              <a:t> secret keys, each site decrypts the site specific hash using the DSK encryption secret key. Then the site decrypts CKKS and </a:t>
            </a:r>
            <a:r>
              <a:rPr lang="en-US" dirty="0" err="1"/>
              <a:t>partdec</a:t>
            </a:r>
            <a:r>
              <a:rPr lang="en-US" dirty="0"/>
              <a:t> secret keys using the decrypted site specific hash. Note that each site can only decrypt their own site-specific hashes because each hash is encrypted by </a:t>
            </a:r>
            <a:r>
              <a:rPr lang="en-US" dirty="0" err="1"/>
              <a:t>KeyMaker</a:t>
            </a:r>
            <a:r>
              <a:rPr lang="en-US" dirty="0"/>
              <a:t> using the DSK encryption public key of the corresponding sites.</a:t>
            </a:r>
          </a:p>
          <a:p>
            <a:r>
              <a:rPr lang="en-US" u="sng" dirty="0"/>
              <a:t>Each site test their file I/O</a:t>
            </a:r>
          </a:p>
          <a:p>
            <a:pPr lvl="1"/>
            <a:r>
              <a:rPr lang="en-US" dirty="0"/>
              <a:t>Use FILE_IO_UTILITIES.sh </a:t>
            </a:r>
          </a:p>
          <a:p>
            <a:r>
              <a:rPr lang="en-US" dirty="0"/>
              <a:t>Finally, each site validate their data input data matrices and options. </a:t>
            </a:r>
          </a:p>
          <a:p>
            <a:r>
              <a:rPr lang="en-US" dirty="0"/>
              <a:t>After this step, all sites can start running </a:t>
            </a:r>
            <a:r>
              <a:rPr lang="en-US" dirty="0" err="1"/>
              <a:t>FedGWAS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8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7693-E67B-416B-6D3C-464E550F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69" y="-636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IRLS-based LR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B7D0-F0AD-9F24-1759-3868AA03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1" y="1178511"/>
            <a:ext cx="10515600" cy="4351338"/>
          </a:xfrm>
        </p:spPr>
        <p:txBody>
          <a:bodyPr/>
          <a:lstStyle/>
          <a:p>
            <a:r>
              <a:rPr lang="en-US" dirty="0"/>
              <a:t>Fit Null Model (without genotypes)</a:t>
            </a:r>
          </a:p>
          <a:p>
            <a:r>
              <a:rPr lang="en-US" dirty="0"/>
              <a:t>Score variants</a:t>
            </a:r>
          </a:p>
        </p:txBody>
      </p:sp>
    </p:spTree>
    <p:extLst>
      <p:ext uri="{BB962C8B-B14F-4D97-AF65-F5344CB8AC3E}">
        <p14:creationId xmlns:p14="http://schemas.microsoft.com/office/powerpoint/2010/main" val="32858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492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COLLAGENE Library Documentation</vt:lpstr>
      <vt:lpstr>Collaborative/Federated Analysis Setup</vt:lpstr>
      <vt:lpstr>Key Generation</vt:lpstr>
      <vt:lpstr>Collaborative Decryption</vt:lpstr>
      <vt:lpstr>Matrix Masking</vt:lpstr>
      <vt:lpstr>Matrix Operations</vt:lpstr>
      <vt:lpstr>Network I/O</vt:lpstr>
      <vt:lpstr>Use Case: DSK-LR-GWAS</vt:lpstr>
      <vt:lpstr>IRLS-based LR Training</vt:lpstr>
      <vt:lpstr>Meta-Analysis of GMMAT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COLLAGENE Library Documentation</dc:title>
  <dc:creator>arif-lenovo2</dc:creator>
  <cp:lastModifiedBy>arif-lenovo2</cp:lastModifiedBy>
  <cp:revision>36</cp:revision>
  <dcterms:created xsi:type="dcterms:W3CDTF">2022-10-27T15:50:37Z</dcterms:created>
  <dcterms:modified xsi:type="dcterms:W3CDTF">2022-11-01T06:49:08Z</dcterms:modified>
</cp:coreProperties>
</file>