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6" r:id="rId3"/>
    <p:sldId id="293" r:id="rId4"/>
    <p:sldId id="273" r:id="rId5"/>
    <p:sldId id="286" r:id="rId6"/>
    <p:sldId id="282" r:id="rId7"/>
    <p:sldId id="305" r:id="rId8"/>
    <p:sldId id="272" r:id="rId9"/>
    <p:sldId id="301" r:id="rId10"/>
    <p:sldId id="300" r:id="rId11"/>
    <p:sldId id="302" r:id="rId12"/>
    <p:sldId id="303" r:id="rId13"/>
    <p:sldId id="304" r:id="rId14"/>
    <p:sldId id="306" r:id="rId15"/>
    <p:sldId id="307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mandeep Singh" initials="HS" lastIdx="1" clrIdx="0">
    <p:extLst>
      <p:ext uri="{19B8F6BF-5375-455C-9EA6-DF929625EA0E}">
        <p15:presenceInfo xmlns:p15="http://schemas.microsoft.com/office/powerpoint/2012/main" userId="3f98c8b8b3cf7f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9D"/>
    <a:srgbClr val="99FF33"/>
    <a:srgbClr val="F9E8D3"/>
    <a:srgbClr val="F5E4D0"/>
    <a:srgbClr val="E6E6E6"/>
    <a:srgbClr val="FFFFFF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7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mandeep\Downloads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mandeep\Downloads\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mandeep\Downloads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mandeep\Downloads\Statis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mandeep\Downloads\Statis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[Statistics.xlsx]Analysis!PivotTable5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 sz="1800" b="0" dirty="0" err="1">
                <a:latin typeface="+mn-lt"/>
                <a:cs typeface="Times New Roman" panose="02020603050405020304" pitchFamily="18" charset="0"/>
              </a:rPr>
              <a:t>Total_Employees_Hired</a:t>
            </a:r>
            <a:endParaRPr lang="en-US" sz="1800" b="0" dirty="0">
              <a:latin typeface="+mn-lt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8.4217227579087034E-2"/>
              <c:y val="-1.3666687600512316E-2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420779999075879"/>
                  <c:h val="6.6474035539310181E-2"/>
                </c:manualLayout>
              </c15:layout>
            </c:ext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9.582882902713738E-2"/>
              <c:y val="6.4332317792380042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4094664964651"/>
                  <c:h val="7.1522007168914672E-2"/>
                </c:manualLayout>
              </c15:layout>
            </c:ext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5.4974996266841603E-2"/>
              <c:y val="-8.4955971352959746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568557743581893"/>
                  <c:h val="5.6378092280101204E-2"/>
                </c:manualLayout>
              </c15:layout>
            </c:ext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9.582882902713738E-2"/>
              <c:y val="6.4332317792380042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4094664964651"/>
                  <c:h val="7.1522007168914672E-2"/>
                </c:manualLayout>
              </c15:layout>
            </c:ext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5.4974996266841603E-2"/>
              <c:y val="-8.4955971352959746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568557743581893"/>
                  <c:h val="5.6378092280101204E-2"/>
                </c:manualLayout>
              </c15:layout>
            </c:ext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8.4217227579087034E-2"/>
              <c:y val="-1.3666687600512316E-2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420779999075879"/>
                  <c:h val="6.6474035539310181E-2"/>
                </c:manualLayout>
              </c15:layout>
            </c:ext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9.582882902713738E-2"/>
              <c:y val="6.4332317792380042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4094664964651"/>
                  <c:h val="7.1522007168914672E-2"/>
                </c:manualLayout>
              </c15:layout>
            </c:ext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5.4974996266841603E-2"/>
              <c:y val="-8.4955971352959746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568557743581893"/>
                  <c:h val="5.6378092280101204E-2"/>
                </c:manualLayout>
              </c15:layout>
            </c:ext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8.4217227579087034E-2"/>
              <c:y val="-1.3666687600512316E-2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420779999075879"/>
                  <c:h val="6.6474035539310181E-2"/>
                </c:manualLayout>
              </c15:layout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Analysis!$B$13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D5-4B19-A523-409A56CBEA7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D5-4B19-A523-409A56CBEA7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D5-4B19-A523-409A56CBEA7C}"/>
              </c:ext>
            </c:extLst>
          </c:dPt>
          <c:dLbls>
            <c:dLbl>
              <c:idx val="0"/>
              <c:layout>
                <c:manualLayout>
                  <c:x val="9.5828843519402379E-2"/>
                  <c:y val="2.3051927616215342E-2"/>
                </c:manualLayout>
              </c:layout>
              <c:numFmt formatCode="0%" sourceLinked="0"/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000" tIns="36000" rIns="108000" bIns="19050" spcCol="72000" anchor="b" anchorCtr="0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5154097563417651"/>
                      <c:h val="0.1047593988428693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FD5-4B19-A523-409A56CBEA7C}"/>
                </c:ext>
              </c:extLst>
            </c:dLbl>
            <c:dLbl>
              <c:idx val="1"/>
              <c:layout>
                <c:manualLayout>
                  <c:x val="-5.4974986383622526E-2"/>
                  <c:y val="1.8350026555488647E-2"/>
                </c:manualLayout>
              </c:layout>
              <c:numFmt formatCode="0%" sourceLinked="0"/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000" tIns="36000" rIns="108000" bIns="19050" spcCol="72000" anchor="b" anchorCtr="0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2568559720225708"/>
                      <c:h val="0.11006933966167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FD5-4B19-A523-409A56CBEA7C}"/>
                </c:ext>
              </c:extLst>
            </c:dLbl>
            <c:dLbl>
              <c:idx val="2"/>
              <c:layout>
                <c:manualLayout>
                  <c:x val="9.2391635778834469E-2"/>
                  <c:y val="4.2304449215310614E-3"/>
                </c:manualLayout>
              </c:layout>
              <c:numFmt formatCode="0%" sourceLinked="0"/>
              <c:spPr>
                <a:noFill/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000" tIns="36000" rIns="108000" bIns="19050" spcCol="72000" anchor="b" anchorCtr="0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7055661639025366"/>
                      <c:h val="0.102268300583396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FD5-4B19-A523-409A56CBEA7C}"/>
                </c:ext>
              </c:extLst>
            </c:dLbl>
            <c:numFmt formatCode="0%" sourceLinked="0"/>
            <c:spPr>
              <a:noFill/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000" tIns="36000" rIns="108000" bIns="19050" spcCol="72000" anchor="b" anchorCtr="0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Analysis!$A$14:$A$17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Undisclosed</c:v>
                </c:pt>
              </c:strCache>
            </c:strRef>
          </c:cat>
          <c:val>
            <c:numRef>
              <c:f>Analysis!$B$14:$B$17</c:f>
              <c:numCache>
                <c:formatCode>General</c:formatCode>
                <c:ptCount val="3"/>
                <c:pt idx="0">
                  <c:v>1856</c:v>
                </c:pt>
                <c:pt idx="1">
                  <c:v>2562</c:v>
                </c:pt>
                <c:pt idx="2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D5-4B19-A523-409A56CBEA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64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alpha val="2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[Statistics.xlsx]Analysis!PivotTable6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 sz="1800" b="0">
                <a:latin typeface="+mn-lt"/>
                <a:cs typeface="Times New Roman" panose="02020603050405020304" pitchFamily="18" charset="0"/>
              </a:rPr>
              <a:t>Average_Salary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775998061178984E-2"/>
          <c:y val="0.10981555304695298"/>
          <c:w val="0.88922940576878451"/>
          <c:h val="0.76075361800389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Analysis!$B$38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Analysis!$A$39:$A$42</c:f>
              <c:strCache>
                <c:ptCount val="3"/>
                <c:pt idx="0">
                  <c:v>Female_Emp</c:v>
                </c:pt>
                <c:pt idx="1">
                  <c:v>Male_Emp</c:v>
                </c:pt>
                <c:pt idx="2">
                  <c:v>Undisclosed</c:v>
                </c:pt>
              </c:strCache>
            </c:strRef>
          </c:cat>
          <c:val>
            <c:numRef>
              <c:f>Analysis!$B$39:$B$42</c:f>
              <c:numCache>
                <c:formatCode>#,##0\ [$€-407]</c:formatCode>
                <c:ptCount val="3"/>
                <c:pt idx="0">
                  <c:v>49369.773706896551</c:v>
                </c:pt>
                <c:pt idx="1">
                  <c:v>49915.048009367682</c:v>
                </c:pt>
                <c:pt idx="2">
                  <c:v>50550.343283582093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0-487E-BFBA-3ED8CB98AA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1561936"/>
        <c:axId val="71551856"/>
      </c:barChart>
      <c:catAx>
        <c:axId val="7156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Gender</a:t>
                </a:r>
              </a:p>
            </c:rich>
          </c:tx>
          <c:layout>
            <c:manualLayout>
              <c:xMode val="edge"/>
              <c:yMode val="edge"/>
              <c:x val="0.49206760450269005"/>
              <c:y val="0.94527487207323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1551856"/>
        <c:crosses val="autoZero"/>
        <c:auto val="1"/>
        <c:lblAlgn val="ctr"/>
        <c:lblOffset val="100"/>
        <c:noMultiLvlLbl val="0"/>
      </c:catAx>
      <c:valAx>
        <c:axId val="71551856"/>
        <c:scaling>
          <c:orientation val="minMax"/>
          <c:max val="51000"/>
          <c:min val="48600"/>
        </c:scaling>
        <c:delete val="0"/>
        <c:axPos val="l"/>
        <c:numFmt formatCode="#,##0\ [$€-407]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1561936"/>
        <c:crosses val="autoZero"/>
        <c:crossBetween val="between"/>
        <c:majorUnit val="500"/>
      </c:valAx>
      <c:spPr>
        <a:noFill/>
        <a:ln>
          <a:solidFill>
            <a:schemeClr val="bg1">
              <a:alpha val="2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alpha val="2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[Statistics.xlsx]Analysis!PivotTable5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Total_Employees_Hired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8.4217227579087034E-2"/>
              <c:y val="-1.3666687600512316E-2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420779999075879"/>
                  <c:h val="6.6474035539310181E-2"/>
                </c:manualLayout>
              </c15:layout>
            </c:ext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9.582882902713738E-2"/>
              <c:y val="6.4332317792380042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4094664964651"/>
                  <c:h val="7.1522007168914672E-2"/>
                </c:manualLayout>
              </c15:layout>
            </c:ext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5.4974996266841603E-2"/>
              <c:y val="-8.4955971352959746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568557743581893"/>
                  <c:h val="5.6378092280101204E-2"/>
                </c:manualLayout>
              </c15:layout>
            </c:ext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9.582882902713738E-2"/>
              <c:y val="6.4332317792380042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4094664964651"/>
                  <c:h val="7.1522007168914672E-2"/>
                </c:manualLayout>
              </c15:layout>
            </c:ext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5.4974996266841603E-2"/>
              <c:y val="-8.4955971352959746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568557743581893"/>
                  <c:h val="5.6378092280101204E-2"/>
                </c:manualLayout>
              </c15:layout>
            </c:ext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8.4217227579087034E-2"/>
              <c:y val="-1.3666687600512316E-2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420779999075879"/>
                  <c:h val="6.6474035539310181E-2"/>
                </c:manualLayout>
              </c15:layout>
            </c:ext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9.582882902713738E-2"/>
              <c:y val="6.4332317792380042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54094664964651"/>
                  <c:h val="7.1522007168914672E-2"/>
                </c:manualLayout>
              </c15:layout>
            </c:ext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-5.4974996266841603E-2"/>
              <c:y val="-8.4955971352959746E-3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568557743581893"/>
                  <c:h val="5.6378092280101204E-2"/>
                </c:manualLayout>
              </c15:layout>
            </c:ext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layout>
            <c:manualLayout>
              <c:x val="8.4217227579087034E-2"/>
              <c:y val="-1.3666687600512316E-2"/>
            </c:manualLayout>
          </c:layout>
          <c:numFmt formatCode="0%" sourceLinked="0"/>
          <c:spPr>
            <a:noFill/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000" tIns="36000" rIns="108000" bIns="19050" spcCol="72000" anchor="b" anchorCtr="0">
              <a:noAutofit/>
            </a:bodyPr>
            <a:lstStyle/>
            <a:p>
              <a:pPr>
                <a:defRPr sz="1200" b="1" i="0" u="none" strike="noStrike" kern="1200" baseline="0">
                  <a:solidFill>
                    <a:schemeClr val="dk2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420779999075879"/>
                  <c:h val="6.6474035539310181E-2"/>
                </c:manualLayout>
              </c15:layout>
            </c:ext>
          </c:extLst>
        </c:dLbl>
      </c:pivotFmt>
    </c:pivotFmts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64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alpha val="2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[Statistics.xlsx]Analysis!PivotTable10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 sz="1800">
                <a:latin typeface="+mn-lt"/>
                <a:cs typeface="Times New Roman" panose="02020603050405020304" pitchFamily="18" charset="0"/>
              </a:rPr>
              <a:t>Number</a:t>
            </a:r>
            <a:r>
              <a:rPr lang="en-US" sz="1800" baseline="0">
                <a:latin typeface="+mn-lt"/>
                <a:cs typeface="Times New Roman" panose="02020603050405020304" pitchFamily="18" charset="0"/>
              </a:rPr>
              <a:t>_of_employee_by_salary_range</a:t>
            </a:r>
            <a:endParaRPr lang="en-US" sz="1800">
              <a:latin typeface="+mn-lt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061516897871308"/>
          <c:y val="1.0226910585194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479967864970014"/>
          <c:y val="0.15020377075833991"/>
          <c:w val="0.85788566308784642"/>
          <c:h val="0.82340235340699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Analysis!$B$79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Analysis!$A$80:$A$93</c:f>
              <c:strCache>
                <c:ptCount val="13"/>
                <c:pt idx="0">
                  <c:v>800-10799</c:v>
                </c:pt>
                <c:pt idx="1">
                  <c:v>10800-20799</c:v>
                </c:pt>
                <c:pt idx="2">
                  <c:v>20800-30799</c:v>
                </c:pt>
                <c:pt idx="3">
                  <c:v>30800-40799</c:v>
                </c:pt>
                <c:pt idx="4">
                  <c:v>40800-50799</c:v>
                </c:pt>
                <c:pt idx="5">
                  <c:v>50800-60799</c:v>
                </c:pt>
                <c:pt idx="6">
                  <c:v>60800-70799</c:v>
                </c:pt>
                <c:pt idx="7">
                  <c:v>70800-80799</c:v>
                </c:pt>
                <c:pt idx="8">
                  <c:v>80800-90799</c:v>
                </c:pt>
                <c:pt idx="9">
                  <c:v>90800-100799</c:v>
                </c:pt>
                <c:pt idx="10">
                  <c:v>190800-200799</c:v>
                </c:pt>
                <c:pt idx="11">
                  <c:v>290800-300799</c:v>
                </c:pt>
                <c:pt idx="12">
                  <c:v>390800-400799</c:v>
                </c:pt>
              </c:strCache>
            </c:strRef>
          </c:cat>
          <c:val>
            <c:numRef>
              <c:f>Analysis!$B$80:$B$93</c:f>
              <c:numCache>
                <c:formatCode>0</c:formatCode>
                <c:ptCount val="13"/>
                <c:pt idx="0">
                  <c:v>489</c:v>
                </c:pt>
                <c:pt idx="1">
                  <c:v>470</c:v>
                </c:pt>
                <c:pt idx="2">
                  <c:v>457</c:v>
                </c:pt>
                <c:pt idx="3">
                  <c:v>495</c:v>
                </c:pt>
                <c:pt idx="4">
                  <c:v>520</c:v>
                </c:pt>
                <c:pt idx="5">
                  <c:v>493</c:v>
                </c:pt>
                <c:pt idx="6">
                  <c:v>448</c:v>
                </c:pt>
                <c:pt idx="7">
                  <c:v>481</c:v>
                </c:pt>
                <c:pt idx="8">
                  <c:v>450</c:v>
                </c:pt>
                <c:pt idx="9">
                  <c:v>380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F-439A-8F13-37F34D32BA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6"/>
        <c:axId val="2024718848"/>
        <c:axId val="2024724608"/>
      </c:barChart>
      <c:catAx>
        <c:axId val="20247188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24724608"/>
        <c:crosses val="autoZero"/>
        <c:auto val="1"/>
        <c:lblAlgn val="ctr"/>
        <c:lblOffset val="100"/>
        <c:noMultiLvlLbl val="0"/>
      </c:catAx>
      <c:valAx>
        <c:axId val="2024724608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2471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[Statistics.xlsx]Analysis!PivotTable11</c:name>
    <c:fmtId val="5"/>
  </c:pivotSource>
  <c:chart>
    <c:autoTitleDeleted val="1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9786026905651513E-2"/>
              <c:y val="4.0868235906461547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710823537241372"/>
                  <c:h val="8.1453971763317645E-2"/>
                </c:manualLayout>
              </c15:layout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7644716368185721E-3"/>
              <c:y val="-0.10634223142272685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9925164131825951"/>
                  <c:h val="7.1025951403654766E-2"/>
                </c:manualLayout>
              </c15:layout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0009743277245313E-2"/>
              <c:y val="2.090378998909067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3180400233824838"/>
                  <c:h val="8.1382477010606927E-2"/>
                </c:manualLayout>
              </c15:layout>
            </c:ext>
          </c:extLst>
        </c:dLbl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8668726134549773E-2"/>
              <c:y val="-2.68994340077428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421477218716119"/>
                  <c:h val="8.351046725736086E-2"/>
                </c:manualLayout>
              </c15:layout>
            </c:ext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4.0177460843469792E-2"/>
              <c:y val="2.338243753705950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550235339634552"/>
                  <c:h val="7.8154829376921517E-2"/>
                </c:manualLayout>
              </c15:layout>
            </c:ext>
          </c:extLst>
        </c:dLbl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2694617848204557E-2"/>
              <c:y val="8.1758345742613078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4592765832966223"/>
                  <c:h val="8.3615836904808297E-2"/>
                </c:manualLayout>
              </c15:layout>
            </c:ext>
          </c:extLst>
        </c:dLbl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4.6543259160979032E-2"/>
              <c:y val="6.2178627653930799E-2"/>
            </c:manualLayout>
          </c:layout>
          <c:spPr>
            <a:xfrm>
              <a:off x="8257974" y="3254027"/>
              <a:ext cx="1407334" cy="459124"/>
            </a:xfr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-93057"/>
                    <a:gd name="adj2" fmla="val -52560"/>
                  </a:avLst>
                </a:prstGeom>
                <a:noFill/>
                <a:ln>
                  <a:noFill/>
                </a:ln>
              </c15:spPr>
              <c15:layout>
                <c:manualLayout>
                  <c:w val="0.13979169325836502"/>
                  <c:h val="7.8154829376921517E-2"/>
                </c:manualLayout>
              </c15:layout>
            </c:ext>
          </c:extLst>
        </c:dLbl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4818639027759966E-2"/>
              <c:y val="-2.1596730897528449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6405991041349946"/>
                  <c:h val="7.0644646055864291E-2"/>
                </c:manualLayout>
              </c15:layout>
            </c:ext>
          </c:extLst>
        </c:dLbl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227366843260372"/>
              <c:y val="-3.2427977122360035E-2"/>
            </c:manualLayout>
          </c:layout>
          <c:spPr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76646"/>
                    <a:gd name="adj2" fmla="val -264269"/>
                  </a:avLst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7644716368185721E-3"/>
              <c:y val="-0.10634223142272685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9925164131825951"/>
                  <c:h val="7.1025951403654766E-2"/>
                </c:manualLayout>
              </c15:layout>
            </c:ext>
          </c:extLst>
        </c:dLbl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8668726134549773E-2"/>
              <c:y val="-2.68994340077428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421477218716119"/>
                  <c:h val="8.351046725736086E-2"/>
                </c:manualLayout>
              </c15:layout>
            </c:ext>
          </c:extLst>
        </c:dLbl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0009743277245313E-2"/>
              <c:y val="2.090378998909067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3180400233824838"/>
                  <c:h val="8.1382477010606927E-2"/>
                </c:manualLayout>
              </c15:layout>
            </c:ext>
          </c:extLst>
        </c:dLbl>
      </c:pivotFmt>
      <c:pivotFmt>
        <c:idx val="1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9786026905651513E-2"/>
              <c:y val="4.0868235906461547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710823537241372"/>
                  <c:h val="8.1453971763317645E-2"/>
                </c:manualLayout>
              </c15:layout>
            </c:ext>
          </c:extLst>
        </c:dLbl>
      </c:pivotFmt>
      <c:pivotFmt>
        <c:idx val="1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4.6543259160979032E-2"/>
              <c:y val="6.2178627653930799E-2"/>
            </c:manualLayout>
          </c:layout>
          <c:spPr>
            <a:xfrm>
              <a:off x="8257974" y="3254027"/>
              <a:ext cx="1407334" cy="459124"/>
            </a:xfr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-93057"/>
                    <a:gd name="adj2" fmla="val -52560"/>
                  </a:avLst>
                </a:prstGeom>
                <a:noFill/>
                <a:ln>
                  <a:noFill/>
                </a:ln>
              </c15:spPr>
              <c15:layout>
                <c:manualLayout>
                  <c:w val="0.13979169325836502"/>
                  <c:h val="7.8154829376921517E-2"/>
                </c:manualLayout>
              </c15:layout>
            </c:ext>
          </c:extLst>
        </c:dLbl>
      </c:pivotFmt>
      <c:pivotFmt>
        <c:idx val="1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2694617848204557E-2"/>
              <c:y val="8.1758345742613078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4592765832966223"/>
                  <c:h val="8.3615836904808297E-2"/>
                </c:manualLayout>
              </c15:layout>
            </c:ext>
          </c:extLst>
        </c:dLbl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4.0177460843469792E-2"/>
              <c:y val="2.338243753705950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550235339634552"/>
                  <c:h val="7.8154829376921517E-2"/>
                </c:manualLayout>
              </c15:layout>
            </c:ext>
          </c:extLst>
        </c:dLbl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227366843260372"/>
              <c:y val="-3.2427977122360035E-2"/>
            </c:manualLayout>
          </c:layout>
          <c:spPr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76646"/>
                    <a:gd name="adj2" fmla="val -264269"/>
                  </a:avLst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4818639027759966E-2"/>
              <c:y val="-2.1596730897528449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6405991041349946"/>
                  <c:h val="7.0644646055864291E-2"/>
                </c:manualLayout>
              </c15:layout>
            </c:ext>
          </c:extLst>
        </c:dLbl>
      </c:pivotFmt>
      <c:pivotFmt>
        <c:idx val="2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7644716368185721E-3"/>
              <c:y val="-0.10634223142272685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9925164131825951"/>
                  <c:h val="7.1025951403654766E-2"/>
                </c:manualLayout>
              </c15:layout>
            </c:ext>
          </c:extLst>
        </c:dLbl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8668726134549773E-2"/>
              <c:y val="-2.68994340077428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421477218716119"/>
                  <c:h val="8.351046725736086E-2"/>
                </c:manualLayout>
              </c15:layout>
            </c:ext>
          </c:extLst>
        </c:dLbl>
      </c:pivotFmt>
      <c:pivotFmt>
        <c:idx val="2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0009743277245313E-2"/>
              <c:y val="2.090378998909067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3180400233824838"/>
                  <c:h val="8.1382477010606927E-2"/>
                </c:manualLayout>
              </c15:layout>
            </c:ext>
          </c:extLst>
        </c:dLbl>
      </c:pivotFmt>
      <c:pivotFmt>
        <c:idx val="2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9786026905651513E-2"/>
              <c:y val="4.0868235906461547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710823537241372"/>
                  <c:h val="8.1453971763317645E-2"/>
                </c:manualLayout>
              </c15:layout>
            </c:ext>
          </c:extLst>
        </c:dLbl>
      </c:pivotFmt>
      <c:pivotFmt>
        <c:idx val="2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4.6543259160979032E-2"/>
              <c:y val="6.2178627653930799E-2"/>
            </c:manualLayout>
          </c:layout>
          <c:spPr>
            <a:xfrm>
              <a:off x="8257974" y="3254027"/>
              <a:ext cx="1407334" cy="459124"/>
            </a:xfr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-93057"/>
                    <a:gd name="adj2" fmla="val -52560"/>
                  </a:avLst>
                </a:prstGeom>
                <a:noFill/>
                <a:ln>
                  <a:noFill/>
                </a:ln>
              </c15:spPr>
              <c15:layout>
                <c:manualLayout>
                  <c:w val="0.13979169325836502"/>
                  <c:h val="7.8154829376921517E-2"/>
                </c:manualLayout>
              </c15:layout>
            </c:ext>
          </c:extLst>
        </c:dLbl>
      </c:pivotFmt>
      <c:pivotFmt>
        <c:idx val="2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2694617848204557E-2"/>
              <c:y val="8.1758345742613078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4592765832966223"/>
                  <c:h val="8.3615836904808297E-2"/>
                </c:manualLayout>
              </c15:layout>
            </c:ext>
          </c:extLst>
        </c:dLbl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4.0177460843469792E-2"/>
              <c:y val="2.3382437537059503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2550235339634552"/>
                  <c:h val="7.8154829376921517E-2"/>
                </c:manualLayout>
              </c15:layout>
            </c:ext>
          </c:extLst>
        </c:dLbl>
      </c:pivotFmt>
      <c:pivotFmt>
        <c:idx val="2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227366843260372"/>
              <c:y val="-3.2427977122360035E-2"/>
            </c:manualLayout>
          </c:layout>
          <c:spPr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25000"/>
                  <a:lumOff val="7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76646"/>
                    <a:gd name="adj2" fmla="val -264269"/>
                  </a:avLst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4818639027759966E-2"/>
              <c:y val="-2.1596730897528449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6405991041349946"/>
                  <c:h val="7.0644646055864291E-2"/>
                </c:manualLayout>
              </c15:layout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4452144435624021"/>
          <c:y val="0.19094326540826009"/>
          <c:w val="0.421911934032769"/>
          <c:h val="0.59383200527772995"/>
        </c:manualLayout>
      </c:layout>
      <c:pieChart>
        <c:varyColors val="1"/>
        <c:ser>
          <c:idx val="0"/>
          <c:order val="0"/>
          <c:tx>
            <c:strRef>
              <c:f>Analysis!$B$102</c:f>
              <c:strCache>
                <c:ptCount val="1"/>
                <c:pt idx="0">
                  <c:v>Total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2">
                  <a:shade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27-4B3A-8819-0FEC12F15E12}"/>
              </c:ext>
            </c:extLst>
          </c:dPt>
          <c:dPt>
            <c:idx val="1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27-4B3A-8819-0FEC12F15E12}"/>
              </c:ext>
            </c:extLst>
          </c:dPt>
          <c:dPt>
            <c:idx val="2"/>
            <c:bubble3D val="0"/>
            <c:spPr>
              <a:solidFill>
                <a:schemeClr val="accent2">
                  <a:shade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27-4B3A-8819-0FEC12F15E12}"/>
              </c:ext>
            </c:extLst>
          </c:dPt>
          <c:dPt>
            <c:idx val="3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27-4B3A-8819-0FEC12F1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27-4B3A-8819-0FEC12F15E12}"/>
              </c:ext>
            </c:extLst>
          </c:dPt>
          <c:dPt>
            <c:idx val="5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C27-4B3A-8819-0FEC12F15E12}"/>
              </c:ext>
            </c:extLst>
          </c:dPt>
          <c:dPt>
            <c:idx val="6"/>
            <c:bubble3D val="0"/>
            <c:spPr>
              <a:solidFill>
                <a:schemeClr val="accent2">
                  <a:tint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C27-4B3A-8819-0FEC12F15E12}"/>
              </c:ext>
            </c:extLst>
          </c:dPt>
          <c:dPt>
            <c:idx val="7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C27-4B3A-8819-0FEC12F15E12}"/>
              </c:ext>
            </c:extLst>
          </c:dPt>
          <c:dPt>
            <c:idx val="8"/>
            <c:bubble3D val="0"/>
            <c:spPr>
              <a:solidFill>
                <a:schemeClr val="accent2">
                  <a:tint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C27-4B3A-8819-0FEC12F15E12}"/>
              </c:ext>
            </c:extLst>
          </c:dPt>
          <c:dLbls>
            <c:dLbl>
              <c:idx val="0"/>
              <c:layout>
                <c:manualLayout>
                  <c:x val="-2.2933121824140798E-2"/>
                  <c:y val="-0.11912582110415666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4284837692291189"/>
                      <c:h val="7.102589401417715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C27-4B3A-8819-0FEC12F15E12}"/>
                </c:ext>
              </c:extLst>
            </c:dLbl>
            <c:dLbl>
              <c:idx val="1"/>
              <c:layout>
                <c:manualLayout>
                  <c:x val="8.6833996410884545E-2"/>
                  <c:y val="-2.6899480146753321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7847826242428144"/>
                      <c:h val="8.3510374979339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C27-4B3A-8819-0FEC12F15E12}"/>
                </c:ext>
              </c:extLst>
            </c:dLbl>
            <c:dLbl>
              <c:idx val="2"/>
              <c:layout>
                <c:manualLayout>
                  <c:x val="0.10363377602322871"/>
                  <c:y val="1.5790309680113107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7358421477969205"/>
                      <c:h val="8.138245283592432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C27-4B3A-8819-0FEC12F15E12}"/>
                </c:ext>
              </c:extLst>
            </c:dLbl>
            <c:dLbl>
              <c:idx val="3"/>
              <c:layout>
                <c:manualLayout>
                  <c:x val="9.8850502195050219E-2"/>
                  <c:y val="4.0868210234671812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523718595121114"/>
                      <c:h val="8.14539204197381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CC27-4B3A-8819-0FEC12F15E12}"/>
                </c:ext>
              </c:extLst>
            </c:dLbl>
            <c:dLbl>
              <c:idx val="4"/>
              <c:layout>
                <c:manualLayout>
                  <c:x val="6.7433383767680863E-2"/>
                  <c:y val="6.2178580550632717E-2"/>
                </c:manualLayout>
              </c:layout>
              <c:spPr>
                <a:xfrm>
                  <a:off x="8257974" y="3254027"/>
                  <a:ext cx="1407334" cy="459124"/>
                </a:xfr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93057"/>
                        <a:gd name="adj2" fmla="val -52560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157194247176867"/>
                      <c:h val="7.815473517032535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CC27-4B3A-8819-0FEC12F15E12}"/>
                </c:ext>
              </c:extLst>
            </c:dLbl>
            <c:dLbl>
              <c:idx val="5"/>
              <c:layout>
                <c:manualLayout>
                  <c:x val="5.6309489506533472E-2"/>
                  <c:y val="7.6644904577307493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9315740164632006"/>
                      <c:h val="7.338895457419714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CC27-4B3A-8819-0FEC12F15E12}"/>
                </c:ext>
              </c:extLst>
            </c:dLbl>
            <c:dLbl>
              <c:idx val="6"/>
              <c:layout>
                <c:manualLayout>
                  <c:x val="-5.2358184340320704E-3"/>
                  <c:y val="4.3836155636748947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5093379676314303"/>
                      <c:h val="7.815473517032535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CC27-4B3A-8819-0FEC12F15E12}"/>
                </c:ext>
              </c:extLst>
            </c:dLbl>
            <c:dLbl>
              <c:idx val="7"/>
              <c:layout>
                <c:manualLayout>
                  <c:x val="-0.11227366843260372"/>
                  <c:y val="-3.2427977122360035E-2"/>
                </c:manualLayout>
              </c:layout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76646"/>
                        <a:gd name="adj2" fmla="val -264269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F-CC27-4B3A-8819-0FEC12F15E12}"/>
                </c:ext>
              </c:extLst>
            </c:dLbl>
            <c:dLbl>
              <c:idx val="8"/>
              <c:layout>
                <c:manualLayout>
                  <c:x val="-1.3337624350089753E-2"/>
                  <c:y val="-6.5061068547076106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9494089124418032"/>
                      <c:h val="7.06445993557448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CC27-4B3A-8819-0FEC12F15E1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Analysis!$A$103:$A$112</c:f>
              <c:strCache>
                <c:ptCount val="9"/>
                <c:pt idx="0">
                  <c:v>Human Resource Department</c:v>
                </c:pt>
                <c:pt idx="1">
                  <c:v>General Management</c:v>
                </c:pt>
                <c:pt idx="2">
                  <c:v>Finance Department</c:v>
                </c:pt>
                <c:pt idx="3">
                  <c:v>Marketing Department</c:v>
                </c:pt>
                <c:pt idx="4">
                  <c:v>Purchase Department</c:v>
                </c:pt>
                <c:pt idx="5">
                  <c:v>Production Department</c:v>
                </c:pt>
                <c:pt idx="6">
                  <c:v>Sales Department</c:v>
                </c:pt>
                <c:pt idx="7">
                  <c:v>Service Department</c:v>
                </c:pt>
                <c:pt idx="8">
                  <c:v>Operations Department</c:v>
                </c:pt>
              </c:strCache>
            </c:strRef>
          </c:cat>
          <c:val>
            <c:numRef>
              <c:f>Analysis!$B$103:$B$112</c:f>
              <c:numCache>
                <c:formatCode>0</c:formatCode>
                <c:ptCount val="9"/>
                <c:pt idx="0">
                  <c:v>70</c:v>
                </c:pt>
                <c:pt idx="1">
                  <c:v>113</c:v>
                </c:pt>
                <c:pt idx="2">
                  <c:v>176</c:v>
                </c:pt>
                <c:pt idx="3">
                  <c:v>201</c:v>
                </c:pt>
                <c:pt idx="4">
                  <c:v>230</c:v>
                </c:pt>
                <c:pt idx="5">
                  <c:v>246</c:v>
                </c:pt>
                <c:pt idx="6">
                  <c:v>483</c:v>
                </c:pt>
                <c:pt idx="7">
                  <c:v>1327</c:v>
                </c:pt>
                <c:pt idx="8">
                  <c:v>1840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C27-4B3A-8819-0FEC12F1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3083453124217782E-2"/>
          <c:y val="0.88103123495783509"/>
          <c:w val="0.98486987491686151"/>
          <c:h val="0.11896876504216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2">
          <a:alpha val="2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[Statistics.xlsx]Analysis!PivotTable13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 sz="1800">
                <a:latin typeface="+mn-lt"/>
                <a:cs typeface="Times New Roman" panose="02020603050405020304" pitchFamily="18" charset="0"/>
              </a:rPr>
              <a:t>Employee</a:t>
            </a:r>
            <a:r>
              <a:rPr lang="en-US" sz="1800" baseline="0">
                <a:latin typeface="+mn-lt"/>
                <a:cs typeface="Times New Roman" panose="02020603050405020304" pitchFamily="18" charset="0"/>
              </a:rPr>
              <a:t> distribution by tier</a:t>
            </a:r>
            <a:endParaRPr lang="en-US" sz="1800">
              <a:latin typeface="+mn-lt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173405635969013"/>
          <c:y val="8.506834703433673E-2"/>
          <c:w val="0.83119903194186884"/>
          <c:h val="0.858091970414992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Analysis!$B$133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Analysis!$A$134:$A$146</c:f>
              <c:strCache>
                <c:ptCount val="12"/>
                <c:pt idx="0">
                  <c:v>c9</c:v>
                </c:pt>
                <c:pt idx="1">
                  <c:v>c5</c:v>
                </c:pt>
                <c:pt idx="2">
                  <c:v>i7</c:v>
                </c:pt>
                <c:pt idx="3">
                  <c:v>i5</c:v>
                </c:pt>
                <c:pt idx="4">
                  <c:v>i6</c:v>
                </c:pt>
                <c:pt idx="5">
                  <c:v>b9</c:v>
                </c:pt>
                <c:pt idx="6">
                  <c:v>c8</c:v>
                </c:pt>
                <c:pt idx="7">
                  <c:v>i1</c:v>
                </c:pt>
                <c:pt idx="8">
                  <c:v>c-10</c:v>
                </c:pt>
                <c:pt idx="9">
                  <c:v>i4</c:v>
                </c:pt>
                <c:pt idx="10">
                  <c:v>m6</c:v>
                </c:pt>
                <c:pt idx="11">
                  <c:v>n6</c:v>
                </c:pt>
              </c:strCache>
            </c:strRef>
          </c:cat>
          <c:val>
            <c:numRef>
              <c:f>Analysis!$B$134:$B$146</c:f>
              <c:numCache>
                <c:formatCode>0</c:formatCode>
                <c:ptCount val="12"/>
                <c:pt idx="0">
                  <c:v>1238</c:v>
                </c:pt>
                <c:pt idx="1">
                  <c:v>1179</c:v>
                </c:pt>
                <c:pt idx="2">
                  <c:v>634</c:v>
                </c:pt>
                <c:pt idx="3">
                  <c:v>510</c:v>
                </c:pt>
                <c:pt idx="4">
                  <c:v>337</c:v>
                </c:pt>
                <c:pt idx="5">
                  <c:v>307</c:v>
                </c:pt>
                <c:pt idx="6">
                  <c:v>192</c:v>
                </c:pt>
                <c:pt idx="7">
                  <c:v>149</c:v>
                </c:pt>
                <c:pt idx="8">
                  <c:v>105</c:v>
                </c:pt>
                <c:pt idx="9">
                  <c:v>32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8-49C8-BE4B-0AC0AAD394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4"/>
        <c:overlap val="-27"/>
        <c:axId val="67445248"/>
        <c:axId val="67421728"/>
      </c:barChart>
      <c:catAx>
        <c:axId val="6744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7421728"/>
        <c:crosses val="autoZero"/>
        <c:auto val="1"/>
        <c:lblAlgn val="ctr"/>
        <c:lblOffset val="100"/>
        <c:noMultiLvlLbl val="0"/>
      </c:catAx>
      <c:valAx>
        <c:axId val="674217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200">
                    <a:latin typeface="+mn-lt"/>
                    <a:cs typeface="Times New Roman" panose="02020603050405020304" pitchFamily="18" charset="0"/>
                  </a:rPr>
                  <a:t>Number_of_employees</a:t>
                </a:r>
              </a:p>
            </c:rich>
          </c:tx>
          <c:layout>
            <c:manualLayout>
              <c:xMode val="edge"/>
              <c:yMode val="edge"/>
              <c:x val="2.1428370090084511E-2"/>
              <c:y val="0.380396905740611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744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alpha val="2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B9656B-74C7-455B-B2B8-19A3A45F59A9}" type="datetime1">
              <a:rPr lang="en-GB" smtClean="0"/>
              <a:t>2023-06-20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7C96CD-B971-4362-943D-DA39C9C7A795}" type="datetime1">
              <a:rPr lang="en-GB" noProof="0" smtClean="0"/>
              <a:t>2023-06-20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699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8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54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01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37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11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5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3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0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74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9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6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en-GB" noProof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en-GB" noProof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PHTrBFBh-1qvGJphIl87YJOkBIkeH-R/edit?usp=sharing&amp;ouid=115025536233133381434&amp;rtpof=true&amp;sd=true" TargetMode="External"/><Relationship Id="rId2" Type="http://schemas.openxmlformats.org/officeDocument/2006/relationships/hyperlink" Target="https://drive.google.com/file/d/1P2YTimrBkFji_kQWx-EKbGhOnGj-7bvV/view?usp=sharing" TargetMode="Externa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-1" y="0"/>
            <a:ext cx="7063273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563" y="1538011"/>
            <a:ext cx="4979437" cy="3265182"/>
          </a:xfrm>
        </p:spPr>
        <p:txBody>
          <a:bodyPr rtlCol="0">
            <a:normAutofit fontScale="90000"/>
          </a:bodyPr>
          <a:lstStyle/>
          <a:p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HIRING </a:t>
            </a:r>
            <a:r>
              <a:rPr lang="en-GB" sz="7200" dirty="0">
                <a:solidFill>
                  <a:schemeClr val="bg2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61258"/>
            <a:ext cx="11520488" cy="591934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>
                <a:solidFill>
                  <a:srgbClr val="009999"/>
                </a:solidFill>
                <a:cs typeface="Times New Roman" panose="02020603050405020304" pitchFamily="18" charset="0"/>
              </a:rPr>
              <a:t>INSIGHT 02: AVERAGE SALARY DISTRIBUTION</a:t>
            </a:r>
            <a:endParaRPr lang="en-GB" sz="3200" dirty="0">
              <a:solidFill>
                <a:srgbClr val="009999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smtClean="0"/>
              <a:t>10</a:t>
            </a:fld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Male employees receive an average salary of 49,915€, according to the data.</a:t>
            </a:r>
          </a:p>
          <a:p>
            <a:pPr>
              <a:lnSpc>
                <a:spcPct val="100000"/>
              </a:lnSpc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Female employees earn an average salary that is nearly equivalent to the average salary of male employees.</a:t>
            </a:r>
          </a:p>
          <a:p>
            <a:pPr>
              <a:lnSpc>
                <a:spcPct val="100000"/>
              </a:lnSpc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The average salary for female employees is reported as 49,370€.</a:t>
            </a:r>
          </a:p>
          <a:p>
            <a:pPr>
              <a:lnSpc>
                <a:spcPct val="100000"/>
              </a:lnSpc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Employees who have chosen not to disclose their gender receive the highest average salary disbursement.</a:t>
            </a:r>
          </a:p>
        </p:txBody>
      </p:sp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222144D5-565E-3E27-B194-69366195D919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88012090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sz="3200" dirty="0">
                <a:solidFill>
                  <a:srgbClr val="009999"/>
                </a:solidFill>
                <a:cs typeface="Times New Roman" panose="02020603050405020304" pitchFamily="18" charset="0"/>
              </a:rPr>
              <a:t>INSIGHT 03: EMPLOYEE DISTRIBUTION BY SALARY RANGE</a:t>
            </a:r>
            <a:endParaRPr lang="en-GB" sz="3200" dirty="0">
              <a:solidFill>
                <a:srgbClr val="009999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smtClean="0"/>
              <a:t>11</a:t>
            </a:fld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fontScale="92500" lnSpcReduction="20000"/>
          </a:bodyPr>
          <a:lstStyle/>
          <a:p>
            <a:pPr rtl="0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The majority of employees fall within the salary range of 40,800 to 50,799 euros, representing the highest number of employees in terms of compensation.</a:t>
            </a:r>
          </a:p>
          <a:p>
            <a:pPr rtl="0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For all other salary ranges, there is an average of 450 employees.</a:t>
            </a:r>
          </a:p>
          <a:p>
            <a:pPr rtl="0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In higher salary categories, there are individual employees who receive a significantly higher salary compared to the rest of the employees.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43C37D5D-F3C6-2D8D-197D-5C6486A6235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154249443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6EFFCA-4895-7919-CF5C-63386E2A65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756936"/>
              </p:ext>
            </p:extLst>
          </p:nvPr>
        </p:nvGraphicFramePr>
        <p:xfrm>
          <a:off x="5023645" y="1177880"/>
          <a:ext cx="6495256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6781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61258"/>
            <a:ext cx="11520488" cy="591934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>
                <a:solidFill>
                  <a:srgbClr val="009999"/>
                </a:solidFill>
                <a:cs typeface="Times New Roman" panose="02020603050405020304" pitchFamily="18" charset="0"/>
              </a:rPr>
              <a:t>INSIGHT 04:EMPLOYEE DISTRIBUTION BY DEPARTMENT</a:t>
            </a:r>
            <a:endParaRPr lang="en-GB" sz="3200" dirty="0">
              <a:solidFill>
                <a:srgbClr val="009999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smtClean="0"/>
              <a:t>12</a:t>
            </a:fld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Male employees receive an average salary of 49,915€, according to the data.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Female employees earn an average salary that is nearly equivalent to the average salary of male employees.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The average salary for female employees is reported as 49,370€.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Employees who have chosen not to disclose their gender receive the highest average salary disbursement.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E2A99B2F-8026-F859-BA26-C84CAC82FB39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4168916832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7112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61258"/>
            <a:ext cx="11520488" cy="591934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>
                <a:solidFill>
                  <a:srgbClr val="009999"/>
                </a:solidFill>
                <a:cs typeface="Times New Roman" panose="02020603050405020304" pitchFamily="18" charset="0"/>
              </a:rPr>
              <a:t>INSIGHT 05:EMPLOYEE DISTRIBUTION BY TIER</a:t>
            </a:r>
            <a:endParaRPr lang="en-GB" sz="3200" dirty="0">
              <a:solidFill>
                <a:srgbClr val="009999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smtClean="0"/>
              <a:t>13</a:t>
            </a:fld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There are 12 different tier in the company at which 4686 employees are working. 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cs typeface="Times New Roman" panose="02020603050405020304" pitchFamily="18" charset="0"/>
              </a:rPr>
              <a:t>The maximum number of 1238 employees are working in c9 tier.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Following c9, second highest working employees fall in c5 tier category.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000" dirty="0">
                <a:cs typeface="Times New Roman" panose="02020603050405020304" pitchFamily="18" charset="0"/>
              </a:rPr>
              <a:t>Least number of employees are in i4, m6 &amp; n6 tiers.</a:t>
            </a:r>
            <a:endParaRPr lang="en-GB" sz="2000" b="0" i="0" dirty="0">
              <a:effectLst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DCC20664-2A48-16A4-545B-AD46845E564A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74052019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6692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7E49FB0-D82D-E6EE-148A-20AAD3D12D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481" r="3481"/>
          <a:stretch/>
        </p:blipFill>
        <p:spPr>
          <a:xfrm>
            <a:off x="0" y="0"/>
            <a:ext cx="9806473" cy="6857999"/>
          </a:xfrm>
          <a:solidFill>
            <a:schemeClr val="bg1">
              <a:lumMod val="95000"/>
              <a:alpha val="49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BB4C4-FE71-A9B3-6248-0F37FE4BFA39}"/>
              </a:ext>
            </a:extLst>
          </p:cNvPr>
          <p:cNvSpPr txBox="1"/>
          <p:nvPr/>
        </p:nvSpPr>
        <p:spPr>
          <a:xfrm>
            <a:off x="10618237" y="612843"/>
            <a:ext cx="727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Arial Black" panose="020B0A04020102020204" pitchFamily="34" charset="0"/>
              </a:rPr>
              <a:t>T</a:t>
            </a:r>
          </a:p>
          <a:p>
            <a:r>
              <a:rPr lang="de-DE" sz="4000" b="1" dirty="0">
                <a:latin typeface="Arial Black" panose="020B0A04020102020204" pitchFamily="34" charset="0"/>
              </a:rPr>
              <a:t>H</a:t>
            </a:r>
          </a:p>
          <a:p>
            <a:r>
              <a:rPr lang="de-DE" sz="4000" b="1" dirty="0">
                <a:latin typeface="Arial Black" panose="020B0A04020102020204" pitchFamily="34" charset="0"/>
              </a:rPr>
              <a:t>A</a:t>
            </a:r>
          </a:p>
          <a:p>
            <a:r>
              <a:rPr lang="de-DE" sz="4000" b="1" dirty="0">
                <a:latin typeface="Arial Black" panose="020B0A04020102020204" pitchFamily="34" charset="0"/>
              </a:rPr>
              <a:t>N</a:t>
            </a:r>
          </a:p>
          <a:p>
            <a:r>
              <a:rPr lang="de-DE" sz="4000" b="1" dirty="0">
                <a:latin typeface="Arial Black" panose="020B0A04020102020204" pitchFamily="34" charset="0"/>
              </a:rPr>
              <a:t>K</a:t>
            </a:r>
          </a:p>
          <a:p>
            <a:endParaRPr lang="de-DE" sz="4000" b="1" dirty="0">
              <a:latin typeface="Arial Black" panose="020B0A04020102020204" pitchFamily="34" charset="0"/>
            </a:endParaRPr>
          </a:p>
          <a:p>
            <a:r>
              <a:rPr lang="de-DE" sz="4000" b="1" dirty="0">
                <a:latin typeface="Arial Black" panose="020B0A04020102020204" pitchFamily="34" charset="0"/>
              </a:rPr>
              <a:t>Y</a:t>
            </a:r>
          </a:p>
          <a:p>
            <a:r>
              <a:rPr lang="de-DE" sz="4000" b="1" dirty="0">
                <a:latin typeface="Arial Black" panose="020B0A04020102020204" pitchFamily="34" charset="0"/>
              </a:rPr>
              <a:t>O</a:t>
            </a:r>
          </a:p>
          <a:p>
            <a:r>
              <a:rPr lang="de-DE" sz="4000" b="1" dirty="0">
                <a:latin typeface="Arial Black" panose="020B0A04020102020204" pitchFamily="34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50372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ECBE9-5635-601F-78F6-DF7AA0A0145E}"/>
              </a:ext>
            </a:extLst>
          </p:cNvPr>
          <p:cNvSpPr txBox="1"/>
          <p:nvPr/>
        </p:nvSpPr>
        <p:spPr>
          <a:xfrm>
            <a:off x="625151" y="774441"/>
            <a:ext cx="1081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+mj-lt"/>
              </a:rPr>
              <a:t>APPENDIX</a:t>
            </a:r>
            <a:endParaRPr lang="en-GB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045B7-CE6B-B2A1-0291-75B855B0DAAE}"/>
              </a:ext>
            </a:extLst>
          </p:cNvPr>
          <p:cNvSpPr txBox="1"/>
          <p:nvPr/>
        </p:nvSpPr>
        <p:spPr>
          <a:xfrm>
            <a:off x="625151" y="1800808"/>
            <a:ext cx="11010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>
                <a:solidFill>
                  <a:schemeClr val="bg1"/>
                </a:solidFill>
              </a:rPr>
              <a:t>Raw Dataset</a:t>
            </a:r>
          </a:p>
          <a:p>
            <a:pPr algn="just"/>
            <a:r>
              <a:rPr lang="en-GB" dirty="0">
                <a:solidFill>
                  <a:schemeClr val="bg1"/>
                </a:solidFill>
                <a:hlinkClick r:id="rId2" tooltip="https://drive.google.com/file/d/1P2YTimrBkFji_kQWx-EKbGhOnGj-7bvV/view?usp=sha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https://drive.google.com/file/d/1P2YTimrBkFji_kQWx-EKbGhOnGj-7bvV/view?usp=sharing</a:t>
            </a:r>
            <a:endParaRPr lang="en-GB" dirty="0">
              <a:solidFill>
                <a:schemeClr val="bg1"/>
              </a:solidFill>
            </a:endParaRPr>
          </a:p>
          <a:p>
            <a:pPr algn="just"/>
            <a:endParaRPr lang="de-DE" dirty="0">
              <a:solidFill>
                <a:schemeClr val="bg1"/>
              </a:solidFill>
            </a:endParaRPr>
          </a:p>
          <a:p>
            <a:pPr algn="just"/>
            <a:r>
              <a:rPr lang="de-DE" sz="2400" b="1" dirty="0">
                <a:solidFill>
                  <a:schemeClr val="bg1"/>
                </a:solidFill>
              </a:rPr>
              <a:t>Excel Analysis</a:t>
            </a:r>
          </a:p>
          <a:p>
            <a:pPr algn="just"/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https://docs.google.com/spreadsheets/d/1oPHTrBFBh-1qvGJphIl87YJOkBIkeH-R/edit?usp=sharing&amp;ouid=115025536233133381434&amp;rtpof=true&amp;sd=true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1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819" y="206083"/>
            <a:ext cx="5272764" cy="666848"/>
          </a:xfrm>
        </p:spPr>
        <p:txBody>
          <a:bodyPr rtlCol="0"/>
          <a:lstStyle/>
          <a:p>
            <a:pPr algn="r" rtl="0"/>
            <a:r>
              <a:rPr lang="de-DE" dirty="0">
                <a:solidFill>
                  <a:schemeClr val="bg1"/>
                </a:solidFill>
              </a:rPr>
              <a:t>CONTENT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A976C4-5684-23FE-1C47-10A031D99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951586"/>
              </p:ext>
            </p:extLst>
          </p:nvPr>
        </p:nvGraphicFramePr>
        <p:xfrm>
          <a:off x="7081935" y="1352887"/>
          <a:ext cx="5110064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050">
                  <a:extLst>
                    <a:ext uri="{9D8B030D-6E8A-4147-A177-3AD203B41FA5}">
                      <a16:colId xmlns:a16="http://schemas.microsoft.com/office/drawing/2014/main" val="2169523838"/>
                    </a:ext>
                  </a:extLst>
                </a:gridCol>
                <a:gridCol w="3711014">
                  <a:extLst>
                    <a:ext uri="{9D8B030D-6E8A-4147-A177-3AD203B41FA5}">
                      <a16:colId xmlns:a16="http://schemas.microsoft.com/office/drawing/2014/main" val="370332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u="none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01</a:t>
                      </a:r>
                      <a:endParaRPr lang="en-GB" sz="2000" b="1" u="none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de-DE" sz="2000" b="1" u="none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SUMMARY</a:t>
                      </a:r>
                      <a:endParaRPr lang="en-GB" sz="2000" b="1" u="none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72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r>
                        <a:rPr lang="de-DE" sz="2000" b="1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02</a:t>
                      </a:r>
                      <a:endParaRPr lang="en-GB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none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u="none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PROJECT DESCRIPTION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none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82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03</a:t>
                      </a:r>
                      <a:endParaRPr lang="en-GB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PROBLEM STATEMENT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078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r>
                        <a:rPr lang="de-DE" sz="2000" b="1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05</a:t>
                      </a:r>
                      <a:endParaRPr lang="en-GB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APPROACH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INSIGHTS FROM DATA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009999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APPENDIX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96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74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000" b="1" dirty="0">
                        <a:solidFill>
                          <a:srgbClr val="009999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5622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smtClean="0"/>
              <a:t>2</a:t>
            </a:fld>
            <a:endParaRPr lang="en-GB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26932" y="1006669"/>
            <a:ext cx="5138058" cy="49784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C01FC9-2A06-06E9-D6D1-CD6EA0AF1585}"/>
              </a:ext>
            </a:extLst>
          </p:cNvPr>
          <p:cNvCxnSpPr/>
          <p:nvPr/>
        </p:nvCxnSpPr>
        <p:spPr>
          <a:xfrm>
            <a:off x="7152984" y="1695355"/>
            <a:ext cx="504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FDD53-3970-CC13-EE7A-6F2991D34C99}"/>
              </a:ext>
            </a:extLst>
          </p:cNvPr>
          <p:cNvCxnSpPr/>
          <p:nvPr/>
        </p:nvCxnSpPr>
        <p:spPr>
          <a:xfrm>
            <a:off x="7152984" y="2381383"/>
            <a:ext cx="504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434ACB-2F12-9F07-ED8A-35CD4C08FB0D}"/>
              </a:ext>
            </a:extLst>
          </p:cNvPr>
          <p:cNvCxnSpPr/>
          <p:nvPr/>
        </p:nvCxnSpPr>
        <p:spPr>
          <a:xfrm>
            <a:off x="7152984" y="3076737"/>
            <a:ext cx="504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EA4330-9F85-5B75-0F82-9F227A80CBD9}"/>
              </a:ext>
            </a:extLst>
          </p:cNvPr>
          <p:cNvCxnSpPr/>
          <p:nvPr/>
        </p:nvCxnSpPr>
        <p:spPr>
          <a:xfrm>
            <a:off x="7152984" y="3772095"/>
            <a:ext cx="504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70FAAF-D8E0-A80F-CD87-62C5DCCA1E1B}"/>
              </a:ext>
            </a:extLst>
          </p:cNvPr>
          <p:cNvCxnSpPr/>
          <p:nvPr/>
        </p:nvCxnSpPr>
        <p:spPr>
          <a:xfrm>
            <a:off x="7152000" y="4420796"/>
            <a:ext cx="504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59A6E5-3CE1-43E6-F2CE-7BF263F61049}"/>
              </a:ext>
            </a:extLst>
          </p:cNvPr>
          <p:cNvCxnSpPr/>
          <p:nvPr/>
        </p:nvCxnSpPr>
        <p:spPr>
          <a:xfrm>
            <a:off x="7151999" y="5062535"/>
            <a:ext cx="504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00A09D"/>
                </a:solidFill>
              </a:rPr>
              <a:t>SUMMARY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926634" y="1820411"/>
            <a:ext cx="1591755" cy="1316489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9709" b="9709"/>
          <a:stretch/>
        </p:blipFill>
        <p:spPr>
          <a:xfrm>
            <a:off x="4183081" y="2239781"/>
            <a:ext cx="962258" cy="795853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6662905" y="2051032"/>
            <a:ext cx="1689100" cy="1397000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9692481" y="2067742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2450" y="3114996"/>
            <a:ext cx="2336800" cy="597133"/>
          </a:xfrm>
        </p:spPr>
        <p:txBody>
          <a:bodyPr rtlCol="0"/>
          <a:lstStyle/>
          <a:p>
            <a:pPr rtl="0"/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4686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07470" y="3938529"/>
            <a:ext cx="2429059" cy="1854200"/>
          </a:xfrm>
        </p:spPr>
        <p:txBody>
          <a:bodyPr rtlCol="0"/>
          <a:lstStyle/>
          <a:p>
            <a:pPr rtl="0"/>
            <a:r>
              <a:rPr lang="de-DE" sz="2400" dirty="0">
                <a:latin typeface="Arial Black" panose="020B0A04020102020204" pitchFamily="34" charset="0"/>
              </a:rPr>
              <a:t>OPERATIONS</a:t>
            </a:r>
          </a:p>
          <a:p>
            <a:pPr rtl="0"/>
            <a:r>
              <a:rPr lang="de-DE" sz="2400" dirty="0">
                <a:latin typeface="Arial Black" panose="020B0A04020102020204" pitchFamily="34" charset="0"/>
              </a:rPr>
              <a:t>39%</a:t>
            </a:r>
          </a:p>
          <a:p>
            <a:pPr rtl="0"/>
            <a:r>
              <a:rPr lang="de-DE" sz="2400" dirty="0">
                <a:latin typeface="Arial Black" panose="020B0A04020102020204" pitchFamily="34" charset="0"/>
              </a:rPr>
              <a:t>SERVICE</a:t>
            </a:r>
          </a:p>
          <a:p>
            <a:pPr rtl="0"/>
            <a:r>
              <a:rPr lang="de-DE" sz="2400" dirty="0">
                <a:latin typeface="Arial Black" panose="020B0A04020102020204" pitchFamily="34" charset="0"/>
              </a:rPr>
              <a:t>28%</a:t>
            </a:r>
            <a:endParaRPr lang="en-GB" sz="2400" dirty="0">
              <a:latin typeface="Arial Black" panose="020B0A04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smtClean="0"/>
              <a:t>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6FA2E-94DF-5E0C-82CE-37A13807D164}"/>
              </a:ext>
            </a:extLst>
          </p:cNvPr>
          <p:cNvSpPr txBox="1"/>
          <p:nvPr/>
        </p:nvSpPr>
        <p:spPr>
          <a:xfrm>
            <a:off x="843664" y="3921432"/>
            <a:ext cx="1591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MALE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2562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63743-BA05-E4A4-2256-820620350E29}"/>
              </a:ext>
            </a:extLst>
          </p:cNvPr>
          <p:cNvSpPr txBox="1"/>
          <p:nvPr/>
        </p:nvSpPr>
        <p:spPr>
          <a:xfrm>
            <a:off x="729103" y="4961732"/>
            <a:ext cx="182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FEMALE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1856</a:t>
            </a:r>
            <a:endParaRPr lang="en-GB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BFF69C-8E26-56BA-9043-F7D76845D6E4}"/>
              </a:ext>
            </a:extLst>
          </p:cNvPr>
          <p:cNvSpPr txBox="1"/>
          <p:nvPr/>
        </p:nvSpPr>
        <p:spPr>
          <a:xfrm>
            <a:off x="591252" y="1313040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Arial Black" panose="020B0A04020102020204" pitchFamily="34" charset="0"/>
              </a:rPr>
              <a:t>EMPLOYEES</a:t>
            </a:r>
            <a:endParaRPr lang="en-GB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2241A-4921-E349-C882-E0085204C66F}"/>
              </a:ext>
            </a:extLst>
          </p:cNvPr>
          <p:cNvSpPr txBox="1"/>
          <p:nvPr/>
        </p:nvSpPr>
        <p:spPr>
          <a:xfrm>
            <a:off x="3505963" y="1317010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5E4D0"/>
                </a:solidFill>
                <a:latin typeface="Arial Black" panose="020B0A04020102020204" pitchFamily="34" charset="0"/>
              </a:rPr>
              <a:t>AVGERAGE SALARY</a:t>
            </a:r>
            <a:endParaRPr lang="en-GB" sz="2400" dirty="0">
              <a:solidFill>
                <a:srgbClr val="F5E4D0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D07F5C-B183-5C69-4D51-D4B2BB0613A3}"/>
              </a:ext>
            </a:extLst>
          </p:cNvPr>
          <p:cNvSpPr txBox="1"/>
          <p:nvPr/>
        </p:nvSpPr>
        <p:spPr>
          <a:xfrm>
            <a:off x="3673387" y="3090396"/>
            <a:ext cx="242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0" u="none" strike="noStrike" dirty="0">
                <a:solidFill>
                  <a:srgbClr val="F9E8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49,735 €</a:t>
            </a:r>
            <a:r>
              <a:rPr lang="en-GB" sz="3600" dirty="0">
                <a:solidFill>
                  <a:srgbClr val="F9E8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4F08C1-B54C-BCF2-1BD6-4B4932B188BE}"/>
              </a:ext>
            </a:extLst>
          </p:cNvPr>
          <p:cNvSpPr txBox="1"/>
          <p:nvPr/>
        </p:nvSpPr>
        <p:spPr>
          <a:xfrm>
            <a:off x="3712732" y="3933337"/>
            <a:ext cx="19029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9E8D3"/>
                </a:solidFill>
                <a:latin typeface="Arial Black" panose="020B0A04020102020204" pitchFamily="34" charset="0"/>
              </a:rPr>
              <a:t>MALE</a:t>
            </a:r>
            <a:endParaRPr lang="de-DE" sz="2800" b="1" dirty="0">
              <a:solidFill>
                <a:srgbClr val="F9E8D3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GB" sz="2400" b="1" dirty="0">
                <a:solidFill>
                  <a:srgbClr val="F9E8D3"/>
                </a:solidFill>
                <a:latin typeface="Arial Black" panose="020B0A04020102020204" pitchFamily="34" charset="0"/>
              </a:rPr>
              <a:t>49,915</a:t>
            </a:r>
            <a:r>
              <a:rPr lang="en-GB" sz="2800" b="1" dirty="0">
                <a:solidFill>
                  <a:srgbClr val="F9E8D3"/>
                </a:solidFill>
                <a:latin typeface="Arial Black" panose="020B0A04020102020204" pitchFamily="34" charset="0"/>
              </a:rPr>
              <a:t> 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830519-3B1F-ED75-90A6-6F913C3DED61}"/>
              </a:ext>
            </a:extLst>
          </p:cNvPr>
          <p:cNvSpPr txBox="1"/>
          <p:nvPr/>
        </p:nvSpPr>
        <p:spPr>
          <a:xfrm>
            <a:off x="3763960" y="5048448"/>
            <a:ext cx="182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9E8D3"/>
                </a:solidFill>
                <a:latin typeface="Arial Black" panose="020B0A04020102020204" pitchFamily="34" charset="0"/>
              </a:rPr>
              <a:t>FEMALE</a:t>
            </a:r>
          </a:p>
          <a:p>
            <a:pPr algn="ctr"/>
            <a:r>
              <a:rPr lang="de-DE" sz="2400" b="1" dirty="0">
                <a:solidFill>
                  <a:srgbClr val="F9E8D3"/>
                </a:solidFill>
                <a:latin typeface="Arial Black" panose="020B0A04020102020204" pitchFamily="34" charset="0"/>
              </a:rPr>
              <a:t>49,370 €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8B6205-539C-B170-FE6E-4DFFD3F14DAF}"/>
              </a:ext>
            </a:extLst>
          </p:cNvPr>
          <p:cNvSpPr txBox="1"/>
          <p:nvPr/>
        </p:nvSpPr>
        <p:spPr>
          <a:xfrm>
            <a:off x="6328415" y="1329125"/>
            <a:ext cx="2556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Arial Black" panose="020B0A04020102020204" pitchFamily="34" charset="0"/>
              </a:rPr>
              <a:t>EMPLOYEES IN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  <a:latin typeface="Arial Black" panose="020B0A04020102020204" pitchFamily="34" charset="0"/>
              </a:rPr>
              <a:t>DEPARTMENTS</a:t>
            </a:r>
            <a:endParaRPr lang="en-GB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21432FC-336F-3683-2E3E-EFB1FCCCB3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68631" y="4161965"/>
            <a:ext cx="2336800" cy="1599534"/>
          </a:xfrm>
        </p:spPr>
        <p:txBody>
          <a:bodyPr/>
          <a:lstStyle/>
          <a:p>
            <a:r>
              <a:rPr lang="de-DE" sz="2400" dirty="0">
                <a:solidFill>
                  <a:srgbClr val="99FF33"/>
                </a:solidFill>
                <a:latin typeface="Arial Black" panose="020B0A04020102020204" pitchFamily="34" charset="0"/>
              </a:rPr>
              <a:t>C9-TIER</a:t>
            </a:r>
          </a:p>
          <a:p>
            <a:r>
              <a:rPr lang="en-GB" sz="2400" b="0" i="0" u="none" strike="noStrike" dirty="0">
                <a:solidFill>
                  <a:srgbClr val="99FF33"/>
                </a:solidFill>
                <a:effectLst/>
                <a:latin typeface="Arial Black" panose="020B0A04020102020204" pitchFamily="34" charset="0"/>
              </a:rPr>
              <a:t>1238</a:t>
            </a:r>
            <a:r>
              <a:rPr lang="en-GB" sz="2400" dirty="0">
                <a:solidFill>
                  <a:srgbClr val="99FF33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de-DE" sz="2400" dirty="0">
                <a:solidFill>
                  <a:srgbClr val="99FF33"/>
                </a:solidFill>
                <a:latin typeface="Arial Black" panose="020B0A04020102020204" pitchFamily="34" charset="0"/>
              </a:rPr>
              <a:t>C5-TIER</a:t>
            </a:r>
          </a:p>
          <a:p>
            <a:r>
              <a:rPr lang="en-GB" sz="2400" b="0" i="0" u="none" strike="noStrike" dirty="0">
                <a:solidFill>
                  <a:srgbClr val="99FF33"/>
                </a:solidFill>
                <a:effectLst/>
                <a:latin typeface="Arial Black" panose="020B0A04020102020204" pitchFamily="34" charset="0"/>
              </a:rPr>
              <a:t>1179</a:t>
            </a:r>
            <a:r>
              <a:rPr lang="en-GB" sz="2400" dirty="0">
                <a:solidFill>
                  <a:srgbClr val="99FF33"/>
                </a:solidFill>
                <a:latin typeface="Arial Black" panose="020B0A04020102020204" pitchFamily="34" charset="0"/>
              </a:rPr>
              <a:t> </a:t>
            </a:r>
            <a:endParaRPr lang="de-DE" sz="2400" dirty="0">
              <a:solidFill>
                <a:srgbClr val="99FF33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81E3EF-83DB-1863-5112-FE185073A7E9}"/>
              </a:ext>
            </a:extLst>
          </p:cNvPr>
          <p:cNvSpPr txBox="1"/>
          <p:nvPr/>
        </p:nvSpPr>
        <p:spPr>
          <a:xfrm>
            <a:off x="9368631" y="1379319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99FF33"/>
                </a:solidFill>
                <a:latin typeface="Arial Black" panose="020B0A04020102020204" pitchFamily="34" charset="0"/>
              </a:rPr>
              <a:t>POSITION</a:t>
            </a:r>
            <a:endParaRPr lang="en-GB" sz="2400" dirty="0">
              <a:solidFill>
                <a:srgbClr val="99FF3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GB" u="none" dirty="0">
                <a:solidFill>
                  <a:srgbClr val="009999"/>
                </a:solidFill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5" y="1724025"/>
            <a:ext cx="3272517" cy="4191000"/>
          </a:xfrm>
        </p:spPr>
        <p:txBody>
          <a:bodyPr rtlCol="0">
            <a:normAutofit/>
          </a:bodyPr>
          <a:lstStyle/>
          <a:p>
            <a:pPr algn="just" rtl="0"/>
            <a:r>
              <a:rPr lang="en-GB" sz="1600" b="0" i="0" dirty="0">
                <a:effectLst/>
              </a:rPr>
              <a:t>The hiring process plays a crucial role in the success of any organization. </a:t>
            </a:r>
          </a:p>
          <a:p>
            <a:pPr algn="just" rtl="0"/>
            <a:r>
              <a:rPr lang="en-GB" sz="1600" dirty="0"/>
              <a:t>This project aims to provide </a:t>
            </a:r>
            <a:r>
              <a:rPr lang="en-GB" sz="1600" b="0" i="0" dirty="0">
                <a:effectLst/>
              </a:rPr>
              <a:t>  valuable insights to HR department to make inform decision-making. </a:t>
            </a:r>
          </a:p>
          <a:p>
            <a:pPr algn="just" rtl="0"/>
            <a:r>
              <a:rPr lang="en-GB" sz="1600" dirty="0"/>
              <a:t>Moreover, this</a:t>
            </a:r>
            <a:r>
              <a:rPr lang="en-GB" sz="1600" b="0" i="0" dirty="0">
                <a:effectLst/>
              </a:rPr>
              <a:t> will enable the company to make data-driven decisions, optimize their recruitment strategies, and improve future hiring outcomes based on the insights and recommendations.</a:t>
            </a:r>
          </a:p>
          <a:p>
            <a:pPr marL="0" indent="0" algn="just" rtl="0">
              <a:buNone/>
            </a:pPr>
            <a:endParaRPr lang="en-GB" sz="1600" b="0" i="0" dirty="0">
              <a:effectLst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314620" cy="4191000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en-GB" sz="1600" dirty="0"/>
              <a:t>This project is an integral component of the internship program at Trinity.</a:t>
            </a:r>
          </a:p>
          <a:p>
            <a:pPr algn="just"/>
            <a:r>
              <a:rPr lang="en-GB" sz="1600" dirty="0"/>
              <a:t>In a hypothetical scenario, I was presented an working opportunity as a lead Data Analyst at a multinational corporation such as Google.</a:t>
            </a:r>
          </a:p>
          <a:p>
            <a:pPr algn="just"/>
            <a:r>
              <a:rPr lang="en-GB" sz="1600" dirty="0"/>
              <a:t>My assigned task was to perform exploratory data analysis (EDA) specifically for the HR department.</a:t>
            </a:r>
          </a:p>
          <a:p>
            <a:pPr algn="just"/>
            <a:r>
              <a:rPr lang="en-GB" sz="1600" dirty="0"/>
              <a:t>The project has a strict deadline of two days for completion.</a:t>
            </a:r>
          </a:p>
          <a:p>
            <a:pPr algn="just"/>
            <a:r>
              <a:rPr lang="en-GB" sz="1600" dirty="0"/>
              <a:t>As a result, the analysis revealed that the company has a total of 4676 employees.</a:t>
            </a:r>
          </a:p>
          <a:p>
            <a:pPr algn="just"/>
            <a:r>
              <a:rPr lang="en-GB" sz="1600" dirty="0"/>
              <a:t>The average salary across the organization amounts to 49,786€.</a:t>
            </a:r>
          </a:p>
          <a:p>
            <a:pPr algn="just"/>
            <a:r>
              <a:rPr lang="en-GB" sz="1600" dirty="0"/>
              <a:t>The majority of employees are concentrated in the operations and service department.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smtClean="0"/>
              <a:t>4</a:t>
            </a:fld>
            <a:endParaRPr lang="en-GB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00A09D"/>
                </a:solidFill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1712119"/>
            <a:ext cx="3444746" cy="4508825"/>
          </a:xfrm>
        </p:spPr>
        <p:txBody>
          <a:bodyPr rtlCol="0">
            <a:normAutofit/>
          </a:bodyPr>
          <a:lstStyle/>
          <a:p>
            <a:pPr algn="just" rtl="0">
              <a:lnSpc>
                <a:spcPct val="100000"/>
              </a:lnSpc>
            </a:pPr>
            <a:r>
              <a:rPr lang="en-GB" sz="1600" b="0" i="0" dirty="0">
                <a:effectLst/>
              </a:rPr>
              <a:t>The main objective this project is to optimize various HR functions and improve overall organizational performance.</a:t>
            </a:r>
          </a:p>
          <a:p>
            <a:pPr algn="just" rtl="0">
              <a:lnSpc>
                <a:spcPct val="100000"/>
              </a:lnSpc>
            </a:pPr>
            <a:r>
              <a:rPr lang="en-GB" sz="1600" dirty="0"/>
              <a:t>The problem at hand is the lack of systematic analysis of HR-related data, resulting in suboptimal decision-making and potentially missed opportunities. By conducting a data analysis project, we aim to address the challenges associated with Talent Acquisition, Employee Retention and Performance Evaluation &amp; Development.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6E6432B-117B-2103-05B3-BC25DF53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4837" y="1539552"/>
            <a:ext cx="3466419" cy="4525346"/>
          </a:xfrm>
        </p:spPr>
        <p:txBody>
          <a:bodyPr>
            <a:noAutofit/>
          </a:bodyPr>
          <a:lstStyle/>
          <a:p>
            <a:pPr marL="0" indent="0" algn="just" rtl="0">
              <a:lnSpc>
                <a:spcPct val="100000"/>
              </a:lnSpc>
              <a:buNone/>
            </a:pPr>
            <a:r>
              <a:rPr lang="en-GB" sz="1600" b="0" i="0" dirty="0">
                <a:effectLst/>
              </a:rPr>
              <a:t>The HR team has set of questions, which are as follows: </a:t>
            </a:r>
          </a:p>
          <a:p>
            <a:pPr lvl="1" algn="just">
              <a:lnSpc>
                <a:spcPct val="100000"/>
              </a:lnSpc>
            </a:pPr>
            <a:r>
              <a:rPr lang="en-GB" b="0" i="0" dirty="0">
                <a:effectLst/>
              </a:rPr>
              <a:t>In the process of intaking people into an organization for different kinds of positions, how many males and females have been hired?</a:t>
            </a:r>
          </a:p>
          <a:p>
            <a:pPr lvl="1" algn="just">
              <a:lnSpc>
                <a:spcPct val="100000"/>
              </a:lnSpc>
            </a:pPr>
            <a:r>
              <a:rPr lang="en-GB" dirty="0"/>
              <a:t>What is the average salary offered in this company?</a:t>
            </a:r>
          </a:p>
          <a:p>
            <a:pPr lvl="1" algn="just">
              <a:lnSpc>
                <a:spcPct val="100000"/>
              </a:lnSpc>
            </a:pPr>
            <a:r>
              <a:rPr lang="en-GB" dirty="0"/>
              <a:t>What are the class intervals for salary in the company?</a:t>
            </a:r>
          </a:p>
          <a:p>
            <a:pPr lvl="1" algn="just">
              <a:lnSpc>
                <a:spcPct val="100000"/>
              </a:lnSpc>
            </a:pPr>
            <a:r>
              <a:rPr lang="en-GB" dirty="0"/>
              <a:t>Represent the proportion of employees working in different departments.</a:t>
            </a:r>
          </a:p>
          <a:p>
            <a:pPr lvl="1" algn="just">
              <a:lnSpc>
                <a:spcPct val="100000"/>
              </a:lnSpc>
            </a:pPr>
            <a:r>
              <a:rPr lang="en-GB" dirty="0"/>
              <a:t>Represent the distribution of employees across different post tiers using a chart or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smtClean="0"/>
              <a:t>5</a:t>
            </a:fld>
            <a:endParaRPr lang="en-GB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987" r="18987"/>
          <a:stretch/>
        </p:blipFill>
        <p:spPr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091265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6A4041-FBED-9014-2050-6F4EF14A5989}"/>
              </a:ext>
            </a:extLst>
          </p:cNvPr>
          <p:cNvSpPr txBox="1"/>
          <p:nvPr/>
        </p:nvSpPr>
        <p:spPr>
          <a:xfrm>
            <a:off x="7436507" y="2875002"/>
            <a:ext cx="4599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APPR</a:t>
            </a:r>
            <a:r>
              <a:rPr lang="de-DE" sz="66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OACH</a:t>
            </a:r>
            <a:endParaRPr lang="en-GB" sz="66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DE9FF-A645-E66F-0EF7-3C0C4F2629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85B52D-E8DB-02C4-19FD-56D8A38BA7DB}"/>
              </a:ext>
            </a:extLst>
          </p:cNvPr>
          <p:cNvSpPr txBox="1"/>
          <p:nvPr/>
        </p:nvSpPr>
        <p:spPr>
          <a:xfrm>
            <a:off x="300133" y="226770"/>
            <a:ext cx="909579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Exploratory Data analysis (EDA) </a:t>
            </a:r>
            <a:r>
              <a:rPr lang="en-GB" dirty="0"/>
              <a:t>technique was deployed to conduct the research.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Understanding data columns and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Checking for missing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Clubbing columns with multiple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Checking for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Removing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Drawing Data Summary</a:t>
            </a:r>
          </a:p>
          <a:p>
            <a:r>
              <a:rPr lang="en-GB" b="1" dirty="0"/>
              <a:t>Data Overview: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data provided was in .xlsx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It consisted of a total of 7168 entries with columns including application_id, Interview Taken on, Status, </a:t>
            </a:r>
            <a:r>
              <a:rPr lang="en-GB" dirty="0" err="1"/>
              <a:t>event_name</a:t>
            </a:r>
            <a:r>
              <a:rPr lang="en-GB" dirty="0"/>
              <a:t>, Department, Post Name, and Offered Salary.</a:t>
            </a:r>
            <a:endParaRPr lang="en-GB" b="1" dirty="0"/>
          </a:p>
          <a:p>
            <a:r>
              <a:rPr lang="en-GB" b="1" dirty="0"/>
              <a:t>Data Cleaning and Modification: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column name "</a:t>
            </a:r>
            <a:r>
              <a:rPr lang="en-GB" dirty="0" err="1"/>
              <a:t>event_name</a:t>
            </a:r>
            <a:r>
              <a:rPr lang="en-GB" dirty="0"/>
              <a:t>" was changed to “Gender" for clarity.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date format of the "Interview Taken on" column was modified to dd-mm-</a:t>
            </a:r>
            <a:r>
              <a:rPr lang="en-GB" dirty="0" err="1"/>
              <a:t>yyyy</a:t>
            </a:r>
            <a:r>
              <a:rPr lang="en-GB" dirty="0"/>
              <a:t> </a:t>
            </a:r>
            <a:r>
              <a:rPr lang="en-GB" dirty="0" err="1"/>
              <a:t>hh:mm:ss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No duplicated values were found in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Fifteen incomplete entries related to gender were deleted from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One incomplete entry based on Post Name was removed.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Additionally, one incomplete entry based on Offered Salary was eliminated.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In total, 17 incomplete entries were deleted from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All entries where candidates were rejected during the hiring process were removed from the dataset.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4A8950-F717-382B-D241-DAD9F0C5874B}"/>
              </a:ext>
            </a:extLst>
          </p:cNvPr>
          <p:cNvSpPr txBox="1"/>
          <p:nvPr/>
        </p:nvSpPr>
        <p:spPr>
          <a:xfrm>
            <a:off x="9582539" y="418532"/>
            <a:ext cx="2394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Exploratory Data analysis (EDA) technique was deployed to conduct the research.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5A327-8312-D457-9D08-33246F49D5A8}"/>
              </a:ext>
            </a:extLst>
          </p:cNvPr>
          <p:cNvSpPr txBox="1"/>
          <p:nvPr/>
        </p:nvSpPr>
        <p:spPr>
          <a:xfrm>
            <a:off x="9582539" y="1763686"/>
            <a:ext cx="2394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GIGO (“Garbage in, and garbage out”) technique is used for data cleaning to produce quality results.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70A4DB-C303-8518-35CB-B744F1074D4B}"/>
              </a:ext>
            </a:extLst>
          </p:cNvPr>
          <p:cNvSpPr txBox="1"/>
          <p:nvPr/>
        </p:nvSpPr>
        <p:spPr>
          <a:xfrm>
            <a:off x="9909110" y="3616987"/>
            <a:ext cx="160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TECH USED</a:t>
            </a:r>
            <a:endParaRPr lang="en-GB" sz="2400" b="1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EEE541-5668-0154-3A77-DDDED67090FC}"/>
              </a:ext>
            </a:extLst>
          </p:cNvPr>
          <p:cNvSpPr txBox="1"/>
          <p:nvPr/>
        </p:nvSpPr>
        <p:spPr>
          <a:xfrm>
            <a:off x="9838683" y="4403563"/>
            <a:ext cx="1882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rgbClr val="E6E6E6"/>
                </a:solidFill>
              </a:rPr>
              <a:t>GOOGLE SHEETS</a:t>
            </a:r>
          </a:p>
          <a:p>
            <a:pPr algn="ctr"/>
            <a:r>
              <a:rPr lang="de-DE" sz="2000" b="1" dirty="0">
                <a:solidFill>
                  <a:srgbClr val="E6E6E6"/>
                </a:solidFill>
              </a:rPr>
              <a:t>MS-EXCEL</a:t>
            </a:r>
          </a:p>
          <a:p>
            <a:pPr algn="ctr"/>
            <a:r>
              <a:rPr lang="de-DE" sz="2000" b="1" dirty="0">
                <a:solidFill>
                  <a:srgbClr val="E6E6E6"/>
                </a:solidFill>
              </a:rPr>
              <a:t>POWERPOINT</a:t>
            </a:r>
            <a:endParaRPr lang="en-GB" sz="2000" b="1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53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GB" sz="7200" u="none" dirty="0">
                <a:cs typeface="Arial" panose="020B0604020202020204" pitchFamily="34" charset="0"/>
              </a:rPr>
              <a:t>INSIGHTS FROM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smtClean="0"/>
              <a:t>8</a:t>
            </a:fld>
            <a:endParaRPr lang="en-GB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sz="3200" dirty="0">
                <a:solidFill>
                  <a:srgbClr val="009999"/>
                </a:solidFill>
                <a:cs typeface="Times New Roman" panose="02020603050405020304" pitchFamily="18" charset="0"/>
              </a:rPr>
              <a:t>INSIGHT 01: GENDER BASED EMPLOYEES DISTRIBUTION</a:t>
            </a:r>
            <a:endParaRPr lang="en-GB" sz="3200" dirty="0">
              <a:solidFill>
                <a:srgbClr val="009999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GB" smtClean="0"/>
              <a:t>9</a:t>
            </a:fld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Male employees make up the majority, accounting for 55% of the total workforce.</a:t>
            </a:r>
          </a:p>
          <a:p>
            <a:pPr rtl="0">
              <a:lnSpc>
                <a:spcPct val="150000"/>
              </a:lnSpc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 Female employees also hold a significant proportion, representing 39% of the workforce. </a:t>
            </a:r>
          </a:p>
          <a:p>
            <a:pPr rtl="0">
              <a:lnSpc>
                <a:spcPct val="150000"/>
              </a:lnSpc>
            </a:pPr>
            <a:r>
              <a:rPr lang="en-GB" sz="2000" b="0" i="0" dirty="0">
                <a:effectLst/>
                <a:cs typeface="Times New Roman" panose="02020603050405020304" pitchFamily="18" charset="0"/>
              </a:rPr>
              <a:t>A small percentage, 6%, consists of employees who have chosen not to disclose their gender.</a:t>
            </a:r>
            <a:endParaRPr lang="en-GB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43C37D5D-F3C6-2D8D-197D-5C6486A6235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864261863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270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105_TF34126823" id="{A36B3F0F-6A89-4022-9B0D-25E2C5E261D4}" vid="{E5BBDD02-9C16-49FE-B942-FCEA8FA35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1100</Words>
  <Application>Microsoft Office PowerPoint</Application>
  <PresentationFormat>Widescreen</PresentationFormat>
  <Paragraphs>173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Office Theme</vt:lpstr>
      <vt:lpstr>HIRING PROCESS ANALYTICS </vt:lpstr>
      <vt:lpstr>CONTENT</vt:lpstr>
      <vt:lpstr>SUMMARY</vt:lpstr>
      <vt:lpstr>PROJECT DESCRIPTION</vt:lpstr>
      <vt:lpstr>PROBLEM STATEMENT</vt:lpstr>
      <vt:lpstr>PowerPoint Presentation</vt:lpstr>
      <vt:lpstr>PowerPoint Presentation</vt:lpstr>
      <vt:lpstr>INSIGHTS FROM DATA</vt:lpstr>
      <vt:lpstr>INSIGHT 01: GENDER BASED EMPLOYEES DISTRIBUTION</vt:lpstr>
      <vt:lpstr>INSIGHT 02: AVERAGE SALARY DISTRIBUTION</vt:lpstr>
      <vt:lpstr>INSIGHT 03: EMPLOYEE DISTRIBUTION BY SALARY RANGE</vt:lpstr>
      <vt:lpstr>INSIGHT 04:EMPLOYEE DISTRIBUTION BY DEPARTMENT</vt:lpstr>
      <vt:lpstr>INSIGHT 05:EMPLOYEE DISTRIBUTION BY TIER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Harmandeep Singh</dc:creator>
  <cp:lastModifiedBy>Harmandeep Singh</cp:lastModifiedBy>
  <cp:revision>5</cp:revision>
  <dcterms:created xsi:type="dcterms:W3CDTF">2023-06-20T12:47:54Z</dcterms:created>
  <dcterms:modified xsi:type="dcterms:W3CDTF">2023-06-21T00:09:16Z</dcterms:modified>
</cp:coreProperties>
</file>