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6" r:id="rId1"/>
  </p:sldMasterIdLst>
  <p:sldIdLst>
    <p:sldId id="256" r:id="rId2"/>
    <p:sldId id="257" r:id="rId3"/>
    <p:sldId id="258" r:id="rId4"/>
    <p:sldId id="262" r:id="rId5"/>
    <p:sldId id="263" r:id="rId6"/>
    <p:sldId id="264" r:id="rId7"/>
    <p:sldId id="270" r:id="rId8"/>
    <p:sldId id="265" r:id="rId9"/>
    <p:sldId id="266" r:id="rId10"/>
    <p:sldId id="267" r:id="rId11"/>
    <p:sldId id="268" r:id="rId12"/>
    <p:sldId id="269" r:id="rId13"/>
    <p:sldId id="272" r:id="rId14"/>
    <p:sldId id="271" r:id="rId15"/>
    <p:sldId id="274" r:id="rId16"/>
    <p:sldId id="275" r:id="rId17"/>
    <p:sldId id="276" r:id="rId18"/>
    <p:sldId id="273" r:id="rId19"/>
    <p:sldId id="277" r:id="rId20"/>
    <p:sldId id="278" r:id="rId21"/>
    <p:sldId id="279" r:id="rId22"/>
    <p:sldId id="280" r:id="rId23"/>
    <p:sldId id="281" r:id="rId24"/>
    <p:sldId id="282" r:id="rId25"/>
    <p:sldId id="259" r:id="rId26"/>
    <p:sldId id="260" r:id="rId27"/>
    <p:sldId id="261"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53A46F-E8FF-4233-ABAC-416A252421F3}"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C513507-AFC7-4053-909C-988EAAA3EE79}">
      <dgm:prSet/>
      <dgm:spPr/>
      <dgm:t>
        <a:bodyPr/>
        <a:lstStyle/>
        <a:p>
          <a:r>
            <a:rPr lang="en-CA"/>
            <a:t>In the previous meetings we demonstrated the interfacings of all the sensors and modules used in this project.</a:t>
          </a:r>
          <a:endParaRPr lang="en-US"/>
        </a:p>
      </dgm:t>
    </dgm:pt>
    <dgm:pt modelId="{FAB70E2D-60C3-4FBF-9E24-C868AA91C0E9}" type="parTrans" cxnId="{AD9201EA-482C-44CA-A07B-96DDDB572644}">
      <dgm:prSet/>
      <dgm:spPr/>
      <dgm:t>
        <a:bodyPr/>
        <a:lstStyle/>
        <a:p>
          <a:endParaRPr lang="en-US"/>
        </a:p>
      </dgm:t>
    </dgm:pt>
    <dgm:pt modelId="{54C02C33-8B0B-4039-BBC2-B1B9278408DF}" type="sibTrans" cxnId="{AD9201EA-482C-44CA-A07B-96DDDB572644}">
      <dgm:prSet/>
      <dgm:spPr/>
      <dgm:t>
        <a:bodyPr/>
        <a:lstStyle/>
        <a:p>
          <a:endParaRPr lang="en-US"/>
        </a:p>
      </dgm:t>
    </dgm:pt>
    <dgm:pt modelId="{13259A10-6B8A-423C-8F77-3DE221DA6312}">
      <dgm:prSet/>
      <dgm:spPr/>
      <dgm:t>
        <a:bodyPr/>
        <a:lstStyle/>
        <a:p>
          <a:r>
            <a:rPr lang="en-CA"/>
            <a:t>This Task is about generating PCB design for our project.</a:t>
          </a:r>
          <a:endParaRPr lang="en-US"/>
        </a:p>
      </dgm:t>
    </dgm:pt>
    <dgm:pt modelId="{E4A82B53-1BBB-4829-9B90-317A7530B0D6}" type="parTrans" cxnId="{B2E33091-D09D-43E4-8BC8-129AC046DC51}">
      <dgm:prSet/>
      <dgm:spPr/>
      <dgm:t>
        <a:bodyPr/>
        <a:lstStyle/>
        <a:p>
          <a:endParaRPr lang="en-US"/>
        </a:p>
      </dgm:t>
    </dgm:pt>
    <dgm:pt modelId="{8CD85724-36E7-4EDB-BEAA-2474F242E4EF}" type="sibTrans" cxnId="{B2E33091-D09D-43E4-8BC8-129AC046DC51}">
      <dgm:prSet/>
      <dgm:spPr/>
      <dgm:t>
        <a:bodyPr/>
        <a:lstStyle/>
        <a:p>
          <a:endParaRPr lang="en-US"/>
        </a:p>
      </dgm:t>
    </dgm:pt>
    <dgm:pt modelId="{5D812FA4-8E80-4B70-BC3D-F3640E3BC3B9}">
      <dgm:prSet/>
      <dgm:spPr/>
      <dgm:t>
        <a:bodyPr/>
        <a:lstStyle/>
        <a:p>
          <a:r>
            <a:rPr lang="en-CA"/>
            <a:t>We will design and generate all the required files for PCB design.</a:t>
          </a:r>
          <a:endParaRPr lang="en-US"/>
        </a:p>
      </dgm:t>
    </dgm:pt>
    <dgm:pt modelId="{8EFF7C57-1599-482E-A73D-965CF02E4F9E}" type="parTrans" cxnId="{E5D9A4DD-C470-4A8F-8DF9-4B9F018FD25E}">
      <dgm:prSet/>
      <dgm:spPr/>
      <dgm:t>
        <a:bodyPr/>
        <a:lstStyle/>
        <a:p>
          <a:endParaRPr lang="en-US"/>
        </a:p>
      </dgm:t>
    </dgm:pt>
    <dgm:pt modelId="{3CC9C897-8731-49EB-BF5A-B68750FD9F06}" type="sibTrans" cxnId="{E5D9A4DD-C470-4A8F-8DF9-4B9F018FD25E}">
      <dgm:prSet/>
      <dgm:spPr/>
      <dgm:t>
        <a:bodyPr/>
        <a:lstStyle/>
        <a:p>
          <a:endParaRPr lang="en-US"/>
        </a:p>
      </dgm:t>
    </dgm:pt>
    <dgm:pt modelId="{1DF485C7-ED87-4547-805D-2A89AFF23C0F}">
      <dgm:prSet/>
      <dgm:spPr/>
      <dgm:t>
        <a:bodyPr/>
        <a:lstStyle/>
        <a:p>
          <a:r>
            <a:rPr lang="en-CA" dirty="0"/>
            <a:t>This task is related to the Schematic capture task which was already discussed previously so we will be using the Schematic prepared in that task to accomplish this task.</a:t>
          </a:r>
          <a:endParaRPr lang="en-US" dirty="0"/>
        </a:p>
      </dgm:t>
    </dgm:pt>
    <dgm:pt modelId="{F40EDE9D-D007-4D17-91E0-64F02450575E}" type="parTrans" cxnId="{C8BBCED4-3994-45D7-AAEE-D514C4CFABF0}">
      <dgm:prSet/>
      <dgm:spPr/>
      <dgm:t>
        <a:bodyPr/>
        <a:lstStyle/>
        <a:p>
          <a:endParaRPr lang="en-US"/>
        </a:p>
      </dgm:t>
    </dgm:pt>
    <dgm:pt modelId="{EA9D2FAA-D9ED-470D-ABEC-4E2CEFA4C964}" type="sibTrans" cxnId="{C8BBCED4-3994-45D7-AAEE-D514C4CFABF0}">
      <dgm:prSet/>
      <dgm:spPr/>
      <dgm:t>
        <a:bodyPr/>
        <a:lstStyle/>
        <a:p>
          <a:endParaRPr lang="en-US"/>
        </a:p>
      </dgm:t>
    </dgm:pt>
    <dgm:pt modelId="{5CF001C0-A0D3-4BF4-AD44-5F48D82B80AF}">
      <dgm:prSet/>
      <dgm:spPr/>
      <dgm:t>
        <a:bodyPr/>
        <a:lstStyle/>
        <a:p>
          <a:r>
            <a:rPr lang="en-CA" dirty="0"/>
            <a:t>In the following slides we shall discuss the composition of a printed circuit board, cover some terminology, a look at methods of basic assembly and discuss briefly the design process behind creating a new PCB.</a:t>
          </a:r>
        </a:p>
      </dgm:t>
    </dgm:pt>
    <dgm:pt modelId="{6B395012-E8E7-4302-8FD8-265E3C2015C5}" type="parTrans" cxnId="{6C7CF7FF-C562-4F27-B90D-9179DCAC5E4D}">
      <dgm:prSet/>
      <dgm:spPr/>
      <dgm:t>
        <a:bodyPr/>
        <a:lstStyle/>
        <a:p>
          <a:endParaRPr lang="en-US"/>
        </a:p>
      </dgm:t>
    </dgm:pt>
    <dgm:pt modelId="{499F78E7-D139-448D-AA3F-4A6C9E960822}" type="sibTrans" cxnId="{6C7CF7FF-C562-4F27-B90D-9179DCAC5E4D}">
      <dgm:prSet/>
      <dgm:spPr/>
      <dgm:t>
        <a:bodyPr/>
        <a:lstStyle/>
        <a:p>
          <a:endParaRPr lang="en-US"/>
        </a:p>
      </dgm:t>
    </dgm:pt>
    <dgm:pt modelId="{C96536CB-84B9-41B4-BD87-DD5DEE268A50}" type="pres">
      <dgm:prSet presAssocID="{FD53A46F-E8FF-4233-ABAC-416A252421F3}" presName="root" presStyleCnt="0">
        <dgm:presLayoutVars>
          <dgm:dir/>
          <dgm:resizeHandles val="exact"/>
        </dgm:presLayoutVars>
      </dgm:prSet>
      <dgm:spPr/>
    </dgm:pt>
    <dgm:pt modelId="{BF8F78BD-225C-4BDF-B756-04A5F4287C44}" type="pres">
      <dgm:prSet presAssocID="{7C513507-AFC7-4053-909C-988EAAA3EE79}" presName="compNode" presStyleCnt="0"/>
      <dgm:spPr/>
    </dgm:pt>
    <dgm:pt modelId="{AC502E2B-3CEA-427F-9B1C-444565B390D9}" type="pres">
      <dgm:prSet presAssocID="{7C513507-AFC7-4053-909C-988EAAA3EE79}" presName="bgRect" presStyleLbl="bgShp" presStyleIdx="0" presStyleCnt="5"/>
      <dgm:spPr/>
    </dgm:pt>
    <dgm:pt modelId="{04937AE5-091B-4222-AEC7-AC5726F2E3C0}" type="pres">
      <dgm:prSet presAssocID="{7C513507-AFC7-4053-909C-988EAAA3EE79}"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04131E1A-DA18-4FBC-A191-CAC7386F320F}" type="pres">
      <dgm:prSet presAssocID="{7C513507-AFC7-4053-909C-988EAAA3EE79}" presName="spaceRect" presStyleCnt="0"/>
      <dgm:spPr/>
    </dgm:pt>
    <dgm:pt modelId="{85A22BF6-FCCF-40E3-BD45-DB1D9F1DB836}" type="pres">
      <dgm:prSet presAssocID="{7C513507-AFC7-4053-909C-988EAAA3EE79}" presName="parTx" presStyleLbl="revTx" presStyleIdx="0" presStyleCnt="5">
        <dgm:presLayoutVars>
          <dgm:chMax val="0"/>
          <dgm:chPref val="0"/>
        </dgm:presLayoutVars>
      </dgm:prSet>
      <dgm:spPr/>
    </dgm:pt>
    <dgm:pt modelId="{3C2C1282-BBA9-4D4B-A230-8D378228340F}" type="pres">
      <dgm:prSet presAssocID="{54C02C33-8B0B-4039-BBC2-B1B9278408DF}" presName="sibTrans" presStyleCnt="0"/>
      <dgm:spPr/>
    </dgm:pt>
    <dgm:pt modelId="{ACDEACD4-6B1E-48DC-A38A-CA02BD9C869C}" type="pres">
      <dgm:prSet presAssocID="{13259A10-6B8A-423C-8F77-3DE221DA6312}" presName="compNode" presStyleCnt="0"/>
      <dgm:spPr/>
    </dgm:pt>
    <dgm:pt modelId="{48696B9A-1B25-48A1-B732-47000EFF1BCD}" type="pres">
      <dgm:prSet presAssocID="{13259A10-6B8A-423C-8F77-3DE221DA6312}" presName="bgRect" presStyleLbl="bgShp" presStyleIdx="1" presStyleCnt="5"/>
      <dgm:spPr/>
    </dgm:pt>
    <dgm:pt modelId="{D8F43160-2B42-4A17-AB8A-D4A771D28A5F}" type="pres">
      <dgm:prSet presAssocID="{13259A10-6B8A-423C-8F77-3DE221DA6312}"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F83DCB9D-99B5-47FA-9EA9-45B15AA58A2C}" type="pres">
      <dgm:prSet presAssocID="{13259A10-6B8A-423C-8F77-3DE221DA6312}" presName="spaceRect" presStyleCnt="0"/>
      <dgm:spPr/>
    </dgm:pt>
    <dgm:pt modelId="{DCA087BC-9D20-43B1-9399-14F0538A2CFD}" type="pres">
      <dgm:prSet presAssocID="{13259A10-6B8A-423C-8F77-3DE221DA6312}" presName="parTx" presStyleLbl="revTx" presStyleIdx="1" presStyleCnt="5">
        <dgm:presLayoutVars>
          <dgm:chMax val="0"/>
          <dgm:chPref val="0"/>
        </dgm:presLayoutVars>
      </dgm:prSet>
      <dgm:spPr/>
    </dgm:pt>
    <dgm:pt modelId="{3307A1BE-7AEA-45C6-BF70-316D7B0B2696}" type="pres">
      <dgm:prSet presAssocID="{8CD85724-36E7-4EDB-BEAA-2474F242E4EF}" presName="sibTrans" presStyleCnt="0"/>
      <dgm:spPr/>
    </dgm:pt>
    <dgm:pt modelId="{25CA14C3-B5A5-4318-9430-4F20270A5B4C}" type="pres">
      <dgm:prSet presAssocID="{5D812FA4-8E80-4B70-BC3D-F3640E3BC3B9}" presName="compNode" presStyleCnt="0"/>
      <dgm:spPr/>
    </dgm:pt>
    <dgm:pt modelId="{51E676AF-C42E-49BD-9C14-42152CF3CBAA}" type="pres">
      <dgm:prSet presAssocID="{5D812FA4-8E80-4B70-BC3D-F3640E3BC3B9}" presName="bgRect" presStyleLbl="bgShp" presStyleIdx="2" presStyleCnt="5"/>
      <dgm:spPr/>
    </dgm:pt>
    <dgm:pt modelId="{ACBF3EA2-54AE-45F5-87DC-FD8EA4BED5E8}" type="pres">
      <dgm:prSet presAssocID="{5D812FA4-8E80-4B70-BC3D-F3640E3BC3B9}"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eb Design"/>
        </a:ext>
      </dgm:extLst>
    </dgm:pt>
    <dgm:pt modelId="{ACAF1BEC-D23C-4A7F-8136-B3F3D33EC1D2}" type="pres">
      <dgm:prSet presAssocID="{5D812FA4-8E80-4B70-BC3D-F3640E3BC3B9}" presName="spaceRect" presStyleCnt="0"/>
      <dgm:spPr/>
    </dgm:pt>
    <dgm:pt modelId="{7018B7E3-7E36-499A-9CB1-DD50705BAD69}" type="pres">
      <dgm:prSet presAssocID="{5D812FA4-8E80-4B70-BC3D-F3640E3BC3B9}" presName="parTx" presStyleLbl="revTx" presStyleIdx="2" presStyleCnt="5">
        <dgm:presLayoutVars>
          <dgm:chMax val="0"/>
          <dgm:chPref val="0"/>
        </dgm:presLayoutVars>
      </dgm:prSet>
      <dgm:spPr/>
    </dgm:pt>
    <dgm:pt modelId="{1CA95A1D-B171-47ED-99C8-0ED9DBEB8696}" type="pres">
      <dgm:prSet presAssocID="{3CC9C897-8731-49EB-BF5A-B68750FD9F06}" presName="sibTrans" presStyleCnt="0"/>
      <dgm:spPr/>
    </dgm:pt>
    <dgm:pt modelId="{78FC2255-ACD2-4DB1-B011-4DF50257A2D5}" type="pres">
      <dgm:prSet presAssocID="{1DF485C7-ED87-4547-805D-2A89AFF23C0F}" presName="compNode" presStyleCnt="0"/>
      <dgm:spPr/>
    </dgm:pt>
    <dgm:pt modelId="{F3673F0D-B69E-4A6C-B701-F91D5B6B807C}" type="pres">
      <dgm:prSet presAssocID="{1DF485C7-ED87-4547-805D-2A89AFF23C0F}" presName="bgRect" presStyleLbl="bgShp" presStyleIdx="3" presStyleCnt="5"/>
      <dgm:spPr/>
    </dgm:pt>
    <dgm:pt modelId="{A755E2D9-A5E7-45CB-823A-38A70330AE47}" type="pres">
      <dgm:prSet presAssocID="{1DF485C7-ED87-4547-805D-2A89AFF23C0F}"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8F265C32-76F6-43E0-A7A0-13782B1A1B44}" type="pres">
      <dgm:prSet presAssocID="{1DF485C7-ED87-4547-805D-2A89AFF23C0F}" presName="spaceRect" presStyleCnt="0"/>
      <dgm:spPr/>
    </dgm:pt>
    <dgm:pt modelId="{0196F6CF-1551-4E5E-9CDE-001FE8A767C2}" type="pres">
      <dgm:prSet presAssocID="{1DF485C7-ED87-4547-805D-2A89AFF23C0F}" presName="parTx" presStyleLbl="revTx" presStyleIdx="3" presStyleCnt="5">
        <dgm:presLayoutVars>
          <dgm:chMax val="0"/>
          <dgm:chPref val="0"/>
        </dgm:presLayoutVars>
      </dgm:prSet>
      <dgm:spPr/>
    </dgm:pt>
    <dgm:pt modelId="{F54194BE-586A-4EE0-8B9D-BD133E3B7001}" type="pres">
      <dgm:prSet presAssocID="{EA9D2FAA-D9ED-470D-ABEC-4E2CEFA4C964}" presName="sibTrans" presStyleCnt="0"/>
      <dgm:spPr/>
    </dgm:pt>
    <dgm:pt modelId="{0D3C95DF-1AAA-43E9-8C01-131ACFFEA28B}" type="pres">
      <dgm:prSet presAssocID="{5CF001C0-A0D3-4BF4-AD44-5F48D82B80AF}" presName="compNode" presStyleCnt="0"/>
      <dgm:spPr/>
    </dgm:pt>
    <dgm:pt modelId="{35C13864-55D0-4240-81A6-91EED1E70003}" type="pres">
      <dgm:prSet presAssocID="{5CF001C0-A0D3-4BF4-AD44-5F48D82B80AF}" presName="bgRect" presStyleLbl="bgShp" presStyleIdx="4" presStyleCnt="5"/>
      <dgm:spPr/>
    </dgm:pt>
    <dgm:pt modelId="{F2831DC2-9F07-4CF0-93BE-C6B30E9A9BEE}" type="pres">
      <dgm:prSet presAssocID="{5CF001C0-A0D3-4BF4-AD44-5F48D82B80AF}"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 List"/>
        </a:ext>
      </dgm:extLst>
    </dgm:pt>
    <dgm:pt modelId="{89A97948-3730-493B-A2AB-2C5AA33A271D}" type="pres">
      <dgm:prSet presAssocID="{5CF001C0-A0D3-4BF4-AD44-5F48D82B80AF}" presName="spaceRect" presStyleCnt="0"/>
      <dgm:spPr/>
    </dgm:pt>
    <dgm:pt modelId="{F98425A3-E268-49A0-8ECF-8A4A6D280971}" type="pres">
      <dgm:prSet presAssocID="{5CF001C0-A0D3-4BF4-AD44-5F48D82B80AF}" presName="parTx" presStyleLbl="revTx" presStyleIdx="4" presStyleCnt="5">
        <dgm:presLayoutVars>
          <dgm:chMax val="0"/>
          <dgm:chPref val="0"/>
        </dgm:presLayoutVars>
      </dgm:prSet>
      <dgm:spPr/>
    </dgm:pt>
  </dgm:ptLst>
  <dgm:cxnLst>
    <dgm:cxn modelId="{F4B84C05-6257-4C68-959F-CBC4B7D11F9E}" type="presOf" srcId="{1DF485C7-ED87-4547-805D-2A89AFF23C0F}" destId="{0196F6CF-1551-4E5E-9CDE-001FE8A767C2}" srcOrd="0" destOrd="0" presId="urn:microsoft.com/office/officeart/2018/2/layout/IconVerticalSolidList"/>
    <dgm:cxn modelId="{F50F0C14-D686-4B20-B5D4-97DD71941024}" type="presOf" srcId="{FD53A46F-E8FF-4233-ABAC-416A252421F3}" destId="{C96536CB-84B9-41B4-BD87-DD5DEE268A50}" srcOrd="0" destOrd="0" presId="urn:microsoft.com/office/officeart/2018/2/layout/IconVerticalSolidList"/>
    <dgm:cxn modelId="{7D347144-3848-483D-B339-85A5B9BC2E8F}" type="presOf" srcId="{5D812FA4-8E80-4B70-BC3D-F3640E3BC3B9}" destId="{7018B7E3-7E36-499A-9CB1-DD50705BAD69}" srcOrd="0" destOrd="0" presId="urn:microsoft.com/office/officeart/2018/2/layout/IconVerticalSolidList"/>
    <dgm:cxn modelId="{B9E0CC64-2865-403E-A65E-5D2C741F8376}" type="presOf" srcId="{5CF001C0-A0D3-4BF4-AD44-5F48D82B80AF}" destId="{F98425A3-E268-49A0-8ECF-8A4A6D280971}" srcOrd="0" destOrd="0" presId="urn:microsoft.com/office/officeart/2018/2/layout/IconVerticalSolidList"/>
    <dgm:cxn modelId="{B2E33091-D09D-43E4-8BC8-129AC046DC51}" srcId="{FD53A46F-E8FF-4233-ABAC-416A252421F3}" destId="{13259A10-6B8A-423C-8F77-3DE221DA6312}" srcOrd="1" destOrd="0" parTransId="{E4A82B53-1BBB-4829-9B90-317A7530B0D6}" sibTransId="{8CD85724-36E7-4EDB-BEAA-2474F242E4EF}"/>
    <dgm:cxn modelId="{C8BBCED4-3994-45D7-AAEE-D514C4CFABF0}" srcId="{FD53A46F-E8FF-4233-ABAC-416A252421F3}" destId="{1DF485C7-ED87-4547-805D-2A89AFF23C0F}" srcOrd="3" destOrd="0" parTransId="{F40EDE9D-D007-4D17-91E0-64F02450575E}" sibTransId="{EA9D2FAA-D9ED-470D-ABEC-4E2CEFA4C964}"/>
    <dgm:cxn modelId="{E5D9A4DD-C470-4A8F-8DF9-4B9F018FD25E}" srcId="{FD53A46F-E8FF-4233-ABAC-416A252421F3}" destId="{5D812FA4-8E80-4B70-BC3D-F3640E3BC3B9}" srcOrd="2" destOrd="0" parTransId="{8EFF7C57-1599-482E-A73D-965CF02E4F9E}" sibTransId="{3CC9C897-8731-49EB-BF5A-B68750FD9F06}"/>
    <dgm:cxn modelId="{8B3AF9E1-665F-4257-9DC3-0C93213A65D5}" type="presOf" srcId="{13259A10-6B8A-423C-8F77-3DE221DA6312}" destId="{DCA087BC-9D20-43B1-9399-14F0538A2CFD}" srcOrd="0" destOrd="0" presId="urn:microsoft.com/office/officeart/2018/2/layout/IconVerticalSolidList"/>
    <dgm:cxn modelId="{AD9201EA-482C-44CA-A07B-96DDDB572644}" srcId="{FD53A46F-E8FF-4233-ABAC-416A252421F3}" destId="{7C513507-AFC7-4053-909C-988EAAA3EE79}" srcOrd="0" destOrd="0" parTransId="{FAB70E2D-60C3-4FBF-9E24-C868AA91C0E9}" sibTransId="{54C02C33-8B0B-4039-BBC2-B1B9278408DF}"/>
    <dgm:cxn modelId="{D20883F9-1DF9-4992-BB46-C4FA0EFC58D5}" type="presOf" srcId="{7C513507-AFC7-4053-909C-988EAAA3EE79}" destId="{85A22BF6-FCCF-40E3-BD45-DB1D9F1DB836}" srcOrd="0" destOrd="0" presId="urn:microsoft.com/office/officeart/2018/2/layout/IconVerticalSolidList"/>
    <dgm:cxn modelId="{6C7CF7FF-C562-4F27-B90D-9179DCAC5E4D}" srcId="{FD53A46F-E8FF-4233-ABAC-416A252421F3}" destId="{5CF001C0-A0D3-4BF4-AD44-5F48D82B80AF}" srcOrd="4" destOrd="0" parTransId="{6B395012-E8E7-4302-8FD8-265E3C2015C5}" sibTransId="{499F78E7-D139-448D-AA3F-4A6C9E960822}"/>
    <dgm:cxn modelId="{899052ED-B549-4F14-A1D6-E09BEB216A35}" type="presParOf" srcId="{C96536CB-84B9-41B4-BD87-DD5DEE268A50}" destId="{BF8F78BD-225C-4BDF-B756-04A5F4287C44}" srcOrd="0" destOrd="0" presId="urn:microsoft.com/office/officeart/2018/2/layout/IconVerticalSolidList"/>
    <dgm:cxn modelId="{B6FD002C-E77F-4DAD-86BF-E1D7C4F2D896}" type="presParOf" srcId="{BF8F78BD-225C-4BDF-B756-04A5F4287C44}" destId="{AC502E2B-3CEA-427F-9B1C-444565B390D9}" srcOrd="0" destOrd="0" presId="urn:microsoft.com/office/officeart/2018/2/layout/IconVerticalSolidList"/>
    <dgm:cxn modelId="{F430BD28-8259-4740-BB9B-06A5EC9F665C}" type="presParOf" srcId="{BF8F78BD-225C-4BDF-B756-04A5F4287C44}" destId="{04937AE5-091B-4222-AEC7-AC5726F2E3C0}" srcOrd="1" destOrd="0" presId="urn:microsoft.com/office/officeart/2018/2/layout/IconVerticalSolidList"/>
    <dgm:cxn modelId="{01CB5ECF-BC3E-4C88-ACC3-372250DC9DB9}" type="presParOf" srcId="{BF8F78BD-225C-4BDF-B756-04A5F4287C44}" destId="{04131E1A-DA18-4FBC-A191-CAC7386F320F}" srcOrd="2" destOrd="0" presId="urn:microsoft.com/office/officeart/2018/2/layout/IconVerticalSolidList"/>
    <dgm:cxn modelId="{9C4AA302-19FB-46B9-AFAE-750A49A2ADF3}" type="presParOf" srcId="{BF8F78BD-225C-4BDF-B756-04A5F4287C44}" destId="{85A22BF6-FCCF-40E3-BD45-DB1D9F1DB836}" srcOrd="3" destOrd="0" presId="urn:microsoft.com/office/officeart/2018/2/layout/IconVerticalSolidList"/>
    <dgm:cxn modelId="{DD447904-B6E5-4324-90AF-1AF191497C95}" type="presParOf" srcId="{C96536CB-84B9-41B4-BD87-DD5DEE268A50}" destId="{3C2C1282-BBA9-4D4B-A230-8D378228340F}" srcOrd="1" destOrd="0" presId="urn:microsoft.com/office/officeart/2018/2/layout/IconVerticalSolidList"/>
    <dgm:cxn modelId="{9ABCD817-7869-462B-9D09-009A91ADD099}" type="presParOf" srcId="{C96536CB-84B9-41B4-BD87-DD5DEE268A50}" destId="{ACDEACD4-6B1E-48DC-A38A-CA02BD9C869C}" srcOrd="2" destOrd="0" presId="urn:microsoft.com/office/officeart/2018/2/layout/IconVerticalSolidList"/>
    <dgm:cxn modelId="{8520C677-C73D-476F-BB34-518E25634C76}" type="presParOf" srcId="{ACDEACD4-6B1E-48DC-A38A-CA02BD9C869C}" destId="{48696B9A-1B25-48A1-B732-47000EFF1BCD}" srcOrd="0" destOrd="0" presId="urn:microsoft.com/office/officeart/2018/2/layout/IconVerticalSolidList"/>
    <dgm:cxn modelId="{31CD913B-A7A0-4B64-B968-44508CA57F7F}" type="presParOf" srcId="{ACDEACD4-6B1E-48DC-A38A-CA02BD9C869C}" destId="{D8F43160-2B42-4A17-AB8A-D4A771D28A5F}" srcOrd="1" destOrd="0" presId="urn:microsoft.com/office/officeart/2018/2/layout/IconVerticalSolidList"/>
    <dgm:cxn modelId="{7369F626-833A-4514-91D6-F1D004647CF4}" type="presParOf" srcId="{ACDEACD4-6B1E-48DC-A38A-CA02BD9C869C}" destId="{F83DCB9D-99B5-47FA-9EA9-45B15AA58A2C}" srcOrd="2" destOrd="0" presId="urn:microsoft.com/office/officeart/2018/2/layout/IconVerticalSolidList"/>
    <dgm:cxn modelId="{6B590E30-5F63-4CC8-A2E5-21D7DFCEA857}" type="presParOf" srcId="{ACDEACD4-6B1E-48DC-A38A-CA02BD9C869C}" destId="{DCA087BC-9D20-43B1-9399-14F0538A2CFD}" srcOrd="3" destOrd="0" presId="urn:microsoft.com/office/officeart/2018/2/layout/IconVerticalSolidList"/>
    <dgm:cxn modelId="{64EADA84-1F48-42FC-8BF6-6850776D0E79}" type="presParOf" srcId="{C96536CB-84B9-41B4-BD87-DD5DEE268A50}" destId="{3307A1BE-7AEA-45C6-BF70-316D7B0B2696}" srcOrd="3" destOrd="0" presId="urn:microsoft.com/office/officeart/2018/2/layout/IconVerticalSolidList"/>
    <dgm:cxn modelId="{AEC1EC1C-A2A5-47C4-B629-6D9A72DC3757}" type="presParOf" srcId="{C96536CB-84B9-41B4-BD87-DD5DEE268A50}" destId="{25CA14C3-B5A5-4318-9430-4F20270A5B4C}" srcOrd="4" destOrd="0" presId="urn:microsoft.com/office/officeart/2018/2/layout/IconVerticalSolidList"/>
    <dgm:cxn modelId="{8FFF2362-C4E7-4B9D-9A8C-CDFF1D255B0E}" type="presParOf" srcId="{25CA14C3-B5A5-4318-9430-4F20270A5B4C}" destId="{51E676AF-C42E-49BD-9C14-42152CF3CBAA}" srcOrd="0" destOrd="0" presId="urn:microsoft.com/office/officeart/2018/2/layout/IconVerticalSolidList"/>
    <dgm:cxn modelId="{384E744D-E34F-46AC-8CA2-A5E47288A360}" type="presParOf" srcId="{25CA14C3-B5A5-4318-9430-4F20270A5B4C}" destId="{ACBF3EA2-54AE-45F5-87DC-FD8EA4BED5E8}" srcOrd="1" destOrd="0" presId="urn:microsoft.com/office/officeart/2018/2/layout/IconVerticalSolidList"/>
    <dgm:cxn modelId="{4EA59B41-9CA9-423D-9FD3-F0458DCA555B}" type="presParOf" srcId="{25CA14C3-B5A5-4318-9430-4F20270A5B4C}" destId="{ACAF1BEC-D23C-4A7F-8136-B3F3D33EC1D2}" srcOrd="2" destOrd="0" presId="urn:microsoft.com/office/officeart/2018/2/layout/IconVerticalSolidList"/>
    <dgm:cxn modelId="{FFBC116F-2724-4AED-BDBC-C18B2743F4E2}" type="presParOf" srcId="{25CA14C3-B5A5-4318-9430-4F20270A5B4C}" destId="{7018B7E3-7E36-499A-9CB1-DD50705BAD69}" srcOrd="3" destOrd="0" presId="urn:microsoft.com/office/officeart/2018/2/layout/IconVerticalSolidList"/>
    <dgm:cxn modelId="{6AD67934-9295-4AEA-9E47-E3071E9A9A0C}" type="presParOf" srcId="{C96536CB-84B9-41B4-BD87-DD5DEE268A50}" destId="{1CA95A1D-B171-47ED-99C8-0ED9DBEB8696}" srcOrd="5" destOrd="0" presId="urn:microsoft.com/office/officeart/2018/2/layout/IconVerticalSolidList"/>
    <dgm:cxn modelId="{8627BE6B-EA6F-4D33-A232-6DFA30F89B69}" type="presParOf" srcId="{C96536CB-84B9-41B4-BD87-DD5DEE268A50}" destId="{78FC2255-ACD2-4DB1-B011-4DF50257A2D5}" srcOrd="6" destOrd="0" presId="urn:microsoft.com/office/officeart/2018/2/layout/IconVerticalSolidList"/>
    <dgm:cxn modelId="{DB1B9339-87D0-43DC-9AB1-9FB7F78637FE}" type="presParOf" srcId="{78FC2255-ACD2-4DB1-B011-4DF50257A2D5}" destId="{F3673F0D-B69E-4A6C-B701-F91D5B6B807C}" srcOrd="0" destOrd="0" presId="urn:microsoft.com/office/officeart/2018/2/layout/IconVerticalSolidList"/>
    <dgm:cxn modelId="{3E0AF839-B0F8-4080-B2A3-C37BCEFBF97D}" type="presParOf" srcId="{78FC2255-ACD2-4DB1-B011-4DF50257A2D5}" destId="{A755E2D9-A5E7-45CB-823A-38A70330AE47}" srcOrd="1" destOrd="0" presId="urn:microsoft.com/office/officeart/2018/2/layout/IconVerticalSolidList"/>
    <dgm:cxn modelId="{2BA5DF6F-65D7-4065-9205-2DCB244779DB}" type="presParOf" srcId="{78FC2255-ACD2-4DB1-B011-4DF50257A2D5}" destId="{8F265C32-76F6-43E0-A7A0-13782B1A1B44}" srcOrd="2" destOrd="0" presId="urn:microsoft.com/office/officeart/2018/2/layout/IconVerticalSolidList"/>
    <dgm:cxn modelId="{3B83251E-8E2C-4880-B554-5445EFFECE9A}" type="presParOf" srcId="{78FC2255-ACD2-4DB1-B011-4DF50257A2D5}" destId="{0196F6CF-1551-4E5E-9CDE-001FE8A767C2}" srcOrd="3" destOrd="0" presId="urn:microsoft.com/office/officeart/2018/2/layout/IconVerticalSolidList"/>
    <dgm:cxn modelId="{39479FE8-2474-43BC-9D4A-C54BEF7653B3}" type="presParOf" srcId="{C96536CB-84B9-41B4-BD87-DD5DEE268A50}" destId="{F54194BE-586A-4EE0-8B9D-BD133E3B7001}" srcOrd="7" destOrd="0" presId="urn:microsoft.com/office/officeart/2018/2/layout/IconVerticalSolidList"/>
    <dgm:cxn modelId="{EB361495-844F-4A0B-8DBC-4CF3C84583B4}" type="presParOf" srcId="{C96536CB-84B9-41B4-BD87-DD5DEE268A50}" destId="{0D3C95DF-1AAA-43E9-8C01-131ACFFEA28B}" srcOrd="8" destOrd="0" presId="urn:microsoft.com/office/officeart/2018/2/layout/IconVerticalSolidList"/>
    <dgm:cxn modelId="{E383F692-68D1-418E-95A6-1557440666E3}" type="presParOf" srcId="{0D3C95DF-1AAA-43E9-8C01-131ACFFEA28B}" destId="{35C13864-55D0-4240-81A6-91EED1E70003}" srcOrd="0" destOrd="0" presId="urn:microsoft.com/office/officeart/2018/2/layout/IconVerticalSolidList"/>
    <dgm:cxn modelId="{E33A1E26-F229-4EB8-8F12-27801A6BF963}" type="presParOf" srcId="{0D3C95DF-1AAA-43E9-8C01-131ACFFEA28B}" destId="{F2831DC2-9F07-4CF0-93BE-C6B30E9A9BEE}" srcOrd="1" destOrd="0" presId="urn:microsoft.com/office/officeart/2018/2/layout/IconVerticalSolidList"/>
    <dgm:cxn modelId="{C221AC0D-7FC9-4895-8D5C-CAA627229718}" type="presParOf" srcId="{0D3C95DF-1AAA-43E9-8C01-131ACFFEA28B}" destId="{89A97948-3730-493B-A2AB-2C5AA33A271D}" srcOrd="2" destOrd="0" presId="urn:microsoft.com/office/officeart/2018/2/layout/IconVerticalSolidList"/>
    <dgm:cxn modelId="{FBAE251B-BA2F-4E77-B66D-80F924FF7537}" type="presParOf" srcId="{0D3C95DF-1AAA-43E9-8C01-131ACFFEA28B}" destId="{F98425A3-E268-49A0-8ECF-8A4A6D28097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502E2B-3CEA-427F-9B1C-444565B390D9}">
      <dsp:nvSpPr>
        <dsp:cNvPr id="0" name=""/>
        <dsp:cNvSpPr/>
      </dsp:nvSpPr>
      <dsp:spPr>
        <a:xfrm>
          <a:off x="0" y="7297"/>
          <a:ext cx="7060095" cy="92716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937AE5-091B-4222-AEC7-AC5726F2E3C0}">
      <dsp:nvSpPr>
        <dsp:cNvPr id="0" name=""/>
        <dsp:cNvSpPr/>
      </dsp:nvSpPr>
      <dsp:spPr>
        <a:xfrm>
          <a:off x="280468" y="215909"/>
          <a:ext cx="510440" cy="50994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5A22BF6-FCCF-40E3-BD45-DB1D9F1DB836}">
      <dsp:nvSpPr>
        <dsp:cNvPr id="0" name=""/>
        <dsp:cNvSpPr/>
      </dsp:nvSpPr>
      <dsp:spPr>
        <a:xfrm>
          <a:off x="1071376" y="7297"/>
          <a:ext cx="5972218" cy="9561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192" tIns="101192" rIns="101192" bIns="101192" numCol="1" spcCol="1270" anchor="ctr" anchorCtr="0">
          <a:noAutofit/>
        </a:bodyPr>
        <a:lstStyle/>
        <a:p>
          <a:pPr marL="0" lvl="0" indent="0" algn="l" defTabSz="622300">
            <a:lnSpc>
              <a:spcPct val="90000"/>
            </a:lnSpc>
            <a:spcBef>
              <a:spcPct val="0"/>
            </a:spcBef>
            <a:spcAft>
              <a:spcPct val="35000"/>
            </a:spcAft>
            <a:buNone/>
          </a:pPr>
          <a:r>
            <a:rPr lang="en-CA" sz="1400" kern="1200"/>
            <a:t>In the previous meetings we demonstrated the interfacings of all the sensors and modules used in this project.</a:t>
          </a:r>
          <a:endParaRPr lang="en-US" sz="1400" kern="1200"/>
        </a:p>
      </dsp:txBody>
      <dsp:txXfrm>
        <a:off x="1071376" y="7297"/>
        <a:ext cx="5972218" cy="956141"/>
      </dsp:txXfrm>
    </dsp:sp>
    <dsp:sp modelId="{48696B9A-1B25-48A1-B732-47000EFF1BCD}">
      <dsp:nvSpPr>
        <dsp:cNvPr id="0" name=""/>
        <dsp:cNvSpPr/>
      </dsp:nvSpPr>
      <dsp:spPr>
        <a:xfrm>
          <a:off x="0" y="1202474"/>
          <a:ext cx="7060095" cy="92716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F43160-2B42-4A17-AB8A-D4A771D28A5F}">
      <dsp:nvSpPr>
        <dsp:cNvPr id="0" name=""/>
        <dsp:cNvSpPr/>
      </dsp:nvSpPr>
      <dsp:spPr>
        <a:xfrm>
          <a:off x="280468" y="1411086"/>
          <a:ext cx="510440" cy="50994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CA087BC-9D20-43B1-9399-14F0538A2CFD}">
      <dsp:nvSpPr>
        <dsp:cNvPr id="0" name=""/>
        <dsp:cNvSpPr/>
      </dsp:nvSpPr>
      <dsp:spPr>
        <a:xfrm>
          <a:off x="1071376" y="1202474"/>
          <a:ext cx="5972218" cy="9561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192" tIns="101192" rIns="101192" bIns="101192" numCol="1" spcCol="1270" anchor="ctr" anchorCtr="0">
          <a:noAutofit/>
        </a:bodyPr>
        <a:lstStyle/>
        <a:p>
          <a:pPr marL="0" lvl="0" indent="0" algn="l" defTabSz="622300">
            <a:lnSpc>
              <a:spcPct val="90000"/>
            </a:lnSpc>
            <a:spcBef>
              <a:spcPct val="0"/>
            </a:spcBef>
            <a:spcAft>
              <a:spcPct val="35000"/>
            </a:spcAft>
            <a:buNone/>
          </a:pPr>
          <a:r>
            <a:rPr lang="en-CA" sz="1400" kern="1200"/>
            <a:t>This Task is about generating PCB design for our project.</a:t>
          </a:r>
          <a:endParaRPr lang="en-US" sz="1400" kern="1200"/>
        </a:p>
      </dsp:txBody>
      <dsp:txXfrm>
        <a:off x="1071376" y="1202474"/>
        <a:ext cx="5972218" cy="956141"/>
      </dsp:txXfrm>
    </dsp:sp>
    <dsp:sp modelId="{51E676AF-C42E-49BD-9C14-42152CF3CBAA}">
      <dsp:nvSpPr>
        <dsp:cNvPr id="0" name=""/>
        <dsp:cNvSpPr/>
      </dsp:nvSpPr>
      <dsp:spPr>
        <a:xfrm>
          <a:off x="0" y="2397650"/>
          <a:ext cx="7060095" cy="92716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BF3EA2-54AE-45F5-87DC-FD8EA4BED5E8}">
      <dsp:nvSpPr>
        <dsp:cNvPr id="0" name=""/>
        <dsp:cNvSpPr/>
      </dsp:nvSpPr>
      <dsp:spPr>
        <a:xfrm>
          <a:off x="280468" y="2606263"/>
          <a:ext cx="510440" cy="50994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018B7E3-7E36-499A-9CB1-DD50705BAD69}">
      <dsp:nvSpPr>
        <dsp:cNvPr id="0" name=""/>
        <dsp:cNvSpPr/>
      </dsp:nvSpPr>
      <dsp:spPr>
        <a:xfrm>
          <a:off x="1071376" y="2397650"/>
          <a:ext cx="5972218" cy="9561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192" tIns="101192" rIns="101192" bIns="101192" numCol="1" spcCol="1270" anchor="ctr" anchorCtr="0">
          <a:noAutofit/>
        </a:bodyPr>
        <a:lstStyle/>
        <a:p>
          <a:pPr marL="0" lvl="0" indent="0" algn="l" defTabSz="622300">
            <a:lnSpc>
              <a:spcPct val="90000"/>
            </a:lnSpc>
            <a:spcBef>
              <a:spcPct val="0"/>
            </a:spcBef>
            <a:spcAft>
              <a:spcPct val="35000"/>
            </a:spcAft>
            <a:buNone/>
          </a:pPr>
          <a:r>
            <a:rPr lang="en-CA" sz="1400" kern="1200"/>
            <a:t>We will design and generate all the required files for PCB design.</a:t>
          </a:r>
          <a:endParaRPr lang="en-US" sz="1400" kern="1200"/>
        </a:p>
      </dsp:txBody>
      <dsp:txXfrm>
        <a:off x="1071376" y="2397650"/>
        <a:ext cx="5972218" cy="956141"/>
      </dsp:txXfrm>
    </dsp:sp>
    <dsp:sp modelId="{F3673F0D-B69E-4A6C-B701-F91D5B6B807C}">
      <dsp:nvSpPr>
        <dsp:cNvPr id="0" name=""/>
        <dsp:cNvSpPr/>
      </dsp:nvSpPr>
      <dsp:spPr>
        <a:xfrm>
          <a:off x="0" y="3592827"/>
          <a:ext cx="7060095" cy="92716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55E2D9-A5E7-45CB-823A-38A70330AE47}">
      <dsp:nvSpPr>
        <dsp:cNvPr id="0" name=""/>
        <dsp:cNvSpPr/>
      </dsp:nvSpPr>
      <dsp:spPr>
        <a:xfrm>
          <a:off x="280468" y="3801440"/>
          <a:ext cx="510440" cy="50994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196F6CF-1551-4E5E-9CDE-001FE8A767C2}">
      <dsp:nvSpPr>
        <dsp:cNvPr id="0" name=""/>
        <dsp:cNvSpPr/>
      </dsp:nvSpPr>
      <dsp:spPr>
        <a:xfrm>
          <a:off x="1071376" y="3592827"/>
          <a:ext cx="5972218" cy="9561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192" tIns="101192" rIns="101192" bIns="101192" numCol="1" spcCol="1270" anchor="ctr" anchorCtr="0">
          <a:noAutofit/>
        </a:bodyPr>
        <a:lstStyle/>
        <a:p>
          <a:pPr marL="0" lvl="0" indent="0" algn="l" defTabSz="622300">
            <a:lnSpc>
              <a:spcPct val="90000"/>
            </a:lnSpc>
            <a:spcBef>
              <a:spcPct val="0"/>
            </a:spcBef>
            <a:spcAft>
              <a:spcPct val="35000"/>
            </a:spcAft>
            <a:buNone/>
          </a:pPr>
          <a:r>
            <a:rPr lang="en-CA" sz="1400" kern="1200" dirty="0"/>
            <a:t>This task is related to the Schematic capture task which was already discussed previously so we will be using the Schematic prepared in that task to accomplish this task.</a:t>
          </a:r>
          <a:endParaRPr lang="en-US" sz="1400" kern="1200" dirty="0"/>
        </a:p>
      </dsp:txBody>
      <dsp:txXfrm>
        <a:off x="1071376" y="3592827"/>
        <a:ext cx="5972218" cy="956141"/>
      </dsp:txXfrm>
    </dsp:sp>
    <dsp:sp modelId="{35C13864-55D0-4240-81A6-91EED1E70003}">
      <dsp:nvSpPr>
        <dsp:cNvPr id="0" name=""/>
        <dsp:cNvSpPr/>
      </dsp:nvSpPr>
      <dsp:spPr>
        <a:xfrm>
          <a:off x="0" y="4788004"/>
          <a:ext cx="7060095" cy="92716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831DC2-9F07-4CF0-93BE-C6B30E9A9BEE}">
      <dsp:nvSpPr>
        <dsp:cNvPr id="0" name=""/>
        <dsp:cNvSpPr/>
      </dsp:nvSpPr>
      <dsp:spPr>
        <a:xfrm>
          <a:off x="280742" y="4996617"/>
          <a:ext cx="510440" cy="50994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98425A3-E268-49A0-8ECF-8A4A6D280971}">
      <dsp:nvSpPr>
        <dsp:cNvPr id="0" name=""/>
        <dsp:cNvSpPr/>
      </dsp:nvSpPr>
      <dsp:spPr>
        <a:xfrm>
          <a:off x="1071925" y="4788004"/>
          <a:ext cx="5954672" cy="9561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192" tIns="101192" rIns="101192" bIns="101192" numCol="1" spcCol="1270" anchor="ctr" anchorCtr="0">
          <a:noAutofit/>
        </a:bodyPr>
        <a:lstStyle/>
        <a:p>
          <a:pPr marL="0" lvl="0" indent="0" algn="l" defTabSz="622300">
            <a:lnSpc>
              <a:spcPct val="90000"/>
            </a:lnSpc>
            <a:spcBef>
              <a:spcPct val="0"/>
            </a:spcBef>
            <a:spcAft>
              <a:spcPct val="35000"/>
            </a:spcAft>
            <a:buNone/>
          </a:pPr>
          <a:r>
            <a:rPr lang="en-CA" sz="1400" kern="1200" dirty="0"/>
            <a:t>In the following slides we shall discuss the composition of a printed circuit board, cover some terminology, a look at methods of basic assembly and discuss briefly the design process behind creating a new PCB.</a:t>
          </a:r>
        </a:p>
      </dsp:txBody>
      <dsp:txXfrm>
        <a:off x="1071925" y="4788004"/>
        <a:ext cx="5954672" cy="95614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AA70F276-1833-4A75-9C1D-A56E2295A68D}" type="datetimeFigureOut">
              <a:rPr lang="en-US" smtClean="0"/>
              <a:t>12/7/2020</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070966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AA70F276-1833-4A75-9C1D-A56E2295A68D}" type="datetimeFigureOut">
              <a:rPr lang="en-US" smtClean="0"/>
              <a:t>12/7/2020</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832456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761999"/>
            <a:ext cx="2628900" cy="541496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761999"/>
            <a:ext cx="7734300" cy="541496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p:txBody>
          <a:bodyPr/>
          <a:lstStyle/>
          <a:p>
            <a:fld id="{AA70F276-1833-4A75-9C1D-A56E2295A68D}" type="datetimeFigureOut">
              <a:rPr lang="en-US" smtClean="0"/>
              <a:t>12/7/2020</a:t>
            </a:fld>
            <a:endParaRPr lang="en-US"/>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715095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AA70F276-1833-4A75-9C1D-A56E2295A68D}" type="datetimeFigureOut">
              <a:rPr lang="en-US" smtClean="0"/>
              <a:t>12/7/2020</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701303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AA70F276-1833-4A75-9C1D-A56E2295A68D}" type="datetimeFigureOut">
              <a:rPr lang="en-US" smtClean="0"/>
              <a:t>12/7/2020</a:t>
            </a:fld>
            <a:endParaRPr lang="en-US"/>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172908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lvl1pPr>
              <a:defRPr sz="4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2057399"/>
            <a:ext cx="5181600" cy="41195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AA70F276-1833-4A75-9C1D-A56E2295A68D}" type="datetimeFigureOut">
              <a:rPr lang="en-US" smtClean="0"/>
              <a:t>12/7/2020</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765826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668338"/>
            <a:ext cx="10515600" cy="108426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8800"/>
            <a:ext cx="5157787"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743199"/>
            <a:ext cx="5157787" cy="34464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8800"/>
            <a:ext cx="5183188"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743199"/>
            <a:ext cx="5183188" cy="3446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AA70F276-1833-4A75-9C1D-A56E2295A68D}" type="datetimeFigureOut">
              <a:rPr lang="en-US" smtClean="0"/>
              <a:t>12/7/2020</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46593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AA70F276-1833-4A75-9C1D-A56E2295A68D}" type="datetimeFigureOut">
              <a:rPr lang="en-US" smtClean="0"/>
              <a:t>12/7/2020</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6829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AA70F276-1833-4A75-9C1D-A56E2295A68D}" type="datetimeFigureOut">
              <a:rPr lang="en-US" smtClean="0"/>
              <a:t>12/7/2020</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954891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AA70F276-1833-4A75-9C1D-A56E2295A68D}" type="datetimeFigureOut">
              <a:rPr lang="en-US" smtClean="0"/>
              <a:t>12/7/2020</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860765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AA70F276-1833-4A75-9C1D-A56E2295A68D}" type="datetimeFigureOut">
              <a:rPr lang="en-US" smtClean="0"/>
              <a:t>12/7/2020</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529144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DD7EAFE6-2BB9-41FB-9CF4-588CFC708774}"/>
              </a:ext>
            </a:extLst>
          </p:cNvPr>
          <p:cNvSpPr/>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68103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2178657"/>
            <a:ext cx="10515600" cy="399830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29375"/>
            <a:ext cx="274320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AA70F276-1833-4A75-9C1D-A56E2295A68D}" type="datetimeFigureOut">
              <a:rPr lang="en-US" smtClean="0"/>
              <a:pPr/>
              <a:t>12/7/2020</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29375"/>
            <a:ext cx="4114800" cy="365125"/>
          </a:xfrm>
          <a:prstGeom prst="rect">
            <a:avLst/>
          </a:prstGeom>
        </p:spPr>
        <p:txBody>
          <a:bodyPr vert="horz" lIns="91440" tIns="45720" rIns="91440" bIns="45720" rtlCol="0" anchor="ctr"/>
          <a:lstStyle>
            <a:lvl1pPr algn="ctr">
              <a:defRPr sz="900" cap="all" spc="150" baseline="0">
                <a:solidFill>
                  <a:srgbClr val="FFFFFF"/>
                </a:solidFill>
              </a:defRPr>
            </a:lvl1pPr>
          </a:lstStyle>
          <a:p>
            <a:endParaRPr lang="en-US">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29375"/>
            <a:ext cx="2743200" cy="365125"/>
          </a:xfrm>
          <a:prstGeom prst="rect">
            <a:avLst/>
          </a:prstGeom>
        </p:spPr>
        <p:txBody>
          <a:bodyPr vert="horz" lIns="91440" tIns="45720" rIns="91440" bIns="45720" rtlCol="0" anchor="ctr"/>
          <a:lstStyle>
            <a:lvl1pPr algn="r">
              <a:defRPr sz="900" cap="all" spc="150" baseline="0">
                <a:solidFill>
                  <a:srgbClr val="FFFFFF"/>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2297728116"/>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75" r:id="rId5"/>
    <p:sldLayoutId id="2147483680" r:id="rId6"/>
    <p:sldLayoutId id="2147483676" r:id="rId7"/>
    <p:sldLayoutId id="2147483677" r:id="rId8"/>
    <p:sldLayoutId id="2147483678" r:id="rId9"/>
    <p:sldLayoutId id="2147483679" r:id="rId10"/>
    <p:sldLayoutId id="2147483681" r:id="rId11"/>
  </p:sldLayoutIdLst>
  <p:txStyles>
    <p:title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learn.sparkfun.com/tutorials/pcb-basics/all" TargetMode="External"/><Relationship Id="rId7" Type="http://schemas.openxmlformats.org/officeDocument/2006/relationships/hyperlink" Target="https://www.pcbway.com/blog/Engineering_Technical/Printed_Circuit_Board_Design_Flow.html" TargetMode="External"/><Relationship Id="rId2" Type="http://schemas.openxmlformats.org/officeDocument/2006/relationships/hyperlink" Target="https://docs.easyeda.com/en/PCB/PCB-Tools/index.html" TargetMode="External"/><Relationship Id="rId1" Type="http://schemas.openxmlformats.org/officeDocument/2006/relationships/slideLayout" Target="../slideLayouts/slideLayout2.xml"/><Relationship Id="rId6" Type="http://schemas.openxmlformats.org/officeDocument/2006/relationships/hyperlink" Target="https://www.instructables.com/PCB-Concepts-and-Materials/#:~:text=A%20PCB%20consists%20of%20a,need%20to%20concern%20ourselves%20with" TargetMode="External"/><Relationship Id="rId5" Type="http://schemas.openxmlformats.org/officeDocument/2006/relationships/hyperlink" Target="https://www.theengineeringprojects.com/2018/03/different-types-of-pcb-printed-circuit-board.html" TargetMode="External"/><Relationship Id="rId4" Type="http://schemas.openxmlformats.org/officeDocument/2006/relationships/hyperlink" Target="https://www.electronics-notes.com/articles/analogue_circuits/pcb-design/how-to-design-pcb-board-basics.php" TargetMode="External"/></Relationships>
</file>

<file path=ppt/slides/_rels/slide27.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10334BF-0422-4A9A-BE46-AEB8C348BA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98F2823-0279-49D8-928D-754B22253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4"/>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2E45E95-311C-41C7-A882-6E43F08068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B7299D5D-ECC5-41EB-B830-C3A35FB355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537516"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88C91735-5EFE-44D1-8CC6-FDF0D11B6F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D33F926C-2613-475D-AEE4-CD7D87D3BA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796FAFF-38B4-49A7-8915-B0325C186640}"/>
              </a:ext>
            </a:extLst>
          </p:cNvPr>
          <p:cNvSpPr>
            <a:spLocks noGrp="1"/>
          </p:cNvSpPr>
          <p:nvPr>
            <p:ph type="ctrTitle"/>
          </p:nvPr>
        </p:nvSpPr>
        <p:spPr>
          <a:xfrm>
            <a:off x="838200" y="1122363"/>
            <a:ext cx="6105525" cy="2387600"/>
          </a:xfrm>
        </p:spPr>
        <p:txBody>
          <a:bodyPr>
            <a:normAutofit/>
          </a:bodyPr>
          <a:lstStyle/>
          <a:p>
            <a:pPr algn="l"/>
            <a:r>
              <a:rPr lang="en-US" sz="3000" dirty="0">
                <a:solidFill>
                  <a:schemeClr val="tx1"/>
                </a:solidFill>
              </a:rPr>
              <a:t>EMBEDDED SYSTEM DESIGN PROJECT</a:t>
            </a:r>
            <a:br>
              <a:rPr lang="en-US" sz="3000" dirty="0">
                <a:solidFill>
                  <a:schemeClr val="tx1"/>
                </a:solidFill>
              </a:rPr>
            </a:br>
            <a:r>
              <a:rPr lang="en-US" sz="3000" dirty="0">
                <a:solidFill>
                  <a:schemeClr val="tx1"/>
                </a:solidFill>
              </a:rPr>
              <a:t>ESE-4009</a:t>
            </a:r>
            <a:br>
              <a:rPr lang="en-US" sz="3000" dirty="0">
                <a:solidFill>
                  <a:schemeClr val="tx1"/>
                </a:solidFill>
              </a:rPr>
            </a:br>
            <a:br>
              <a:rPr lang="en-US" sz="3000" dirty="0">
                <a:solidFill>
                  <a:schemeClr val="tx1"/>
                </a:solidFill>
              </a:rPr>
            </a:br>
            <a:r>
              <a:rPr lang="en-US" sz="3000" dirty="0">
                <a:solidFill>
                  <a:schemeClr val="tx1"/>
                </a:solidFill>
              </a:rPr>
              <a:t>PCB Designing</a:t>
            </a:r>
            <a:endParaRPr lang="en-CA" sz="3000" dirty="0">
              <a:solidFill>
                <a:schemeClr val="tx1"/>
              </a:solidFill>
            </a:endParaRPr>
          </a:p>
        </p:txBody>
      </p:sp>
      <p:sp>
        <p:nvSpPr>
          <p:cNvPr id="3" name="Subtitle 2">
            <a:extLst>
              <a:ext uri="{FF2B5EF4-FFF2-40B4-BE49-F238E27FC236}">
                <a16:creationId xmlns:a16="http://schemas.microsoft.com/office/drawing/2014/main" id="{AAD04173-474C-4A1B-AF35-AC46513750CF}"/>
              </a:ext>
            </a:extLst>
          </p:cNvPr>
          <p:cNvSpPr>
            <a:spLocks noGrp="1"/>
          </p:cNvSpPr>
          <p:nvPr>
            <p:ph type="subTitle" idx="1"/>
          </p:nvPr>
        </p:nvSpPr>
        <p:spPr>
          <a:xfrm>
            <a:off x="838200" y="3602038"/>
            <a:ext cx="6105525" cy="1655762"/>
          </a:xfrm>
        </p:spPr>
        <p:txBody>
          <a:bodyPr>
            <a:normAutofit/>
          </a:bodyPr>
          <a:lstStyle/>
          <a:p>
            <a:pPr algn="l"/>
            <a:r>
              <a:rPr lang="en-GB" sz="2200" dirty="0">
                <a:solidFill>
                  <a:schemeClr val="tx1"/>
                </a:solidFill>
                <a:effectLst/>
                <a:latin typeface="Times New Roman" pitchFamily="18" charset="0"/>
                <a:cs typeface="Times New Roman" pitchFamily="18" charset="0"/>
              </a:rPr>
              <a:t>Submitted by: HARMANDEEP SINGH (C0751299)</a:t>
            </a:r>
          </a:p>
          <a:p>
            <a:pPr algn="l"/>
            <a:r>
              <a:rPr lang="en-GB" sz="2200" dirty="0">
                <a:solidFill>
                  <a:schemeClr val="tx1"/>
                </a:solidFill>
                <a:effectLst/>
                <a:latin typeface="Times New Roman" pitchFamily="18" charset="0"/>
                <a:cs typeface="Times New Roman" pitchFamily="18" charset="0"/>
              </a:rPr>
              <a:t>(Group 2)</a:t>
            </a:r>
            <a:endParaRPr lang="en-CA" sz="2200" dirty="0">
              <a:solidFill>
                <a:schemeClr val="tx1"/>
              </a:solidFill>
              <a:effectLst/>
            </a:endParaRPr>
          </a:p>
          <a:p>
            <a:pPr algn="l"/>
            <a:endParaRPr lang="en-CA" sz="2200" dirty="0">
              <a:solidFill>
                <a:srgbClr val="FFFFFF"/>
              </a:solidFill>
            </a:endParaRPr>
          </a:p>
        </p:txBody>
      </p:sp>
      <p:sp>
        <p:nvSpPr>
          <p:cNvPr id="21" name="Rectangle 20">
            <a:extLst>
              <a:ext uri="{FF2B5EF4-FFF2-40B4-BE49-F238E27FC236}">
                <a16:creationId xmlns:a16="http://schemas.microsoft.com/office/drawing/2014/main" id="{1FD32A06-E9FE-4F5A-88A6-84905A72C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5675" y="0"/>
            <a:ext cx="4883277" cy="6858000"/>
          </a:xfrm>
          <a:prstGeom prst="rect">
            <a:avLst/>
          </a:prstGeom>
          <a:gradFill flip="none" rotWithShape="1">
            <a:gsLst>
              <a:gs pos="0">
                <a:schemeClr val="accent2"/>
              </a:gs>
              <a:gs pos="100000">
                <a:schemeClr val="accent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D937C0B0-1D39-400D-8392-234166EB7B95}"/>
              </a:ext>
            </a:extLst>
          </p:cNvPr>
          <p:cNvPicPr>
            <a:picLocks noChangeAspect="1"/>
          </p:cNvPicPr>
          <p:nvPr/>
        </p:nvPicPr>
        <p:blipFill rotWithShape="1">
          <a:blip r:embed="rId2">
            <a:alphaModFix amt="60000"/>
          </a:blip>
          <a:srcRect l="32924" r="27023"/>
          <a:stretch/>
        </p:blipFill>
        <p:spPr>
          <a:xfrm>
            <a:off x="7305675" y="-3319"/>
            <a:ext cx="4883278" cy="6858000"/>
          </a:xfrm>
          <a:prstGeom prst="rect">
            <a:avLst/>
          </a:prstGeom>
        </p:spPr>
      </p:pic>
    </p:spTree>
    <p:extLst>
      <p:ext uri="{BB962C8B-B14F-4D97-AF65-F5344CB8AC3E}">
        <p14:creationId xmlns:p14="http://schemas.microsoft.com/office/powerpoint/2010/main" val="40027634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ame 28">
            <a:extLst>
              <a:ext uri="{FF2B5EF4-FFF2-40B4-BE49-F238E27FC236}">
                <a16:creationId xmlns:a16="http://schemas.microsoft.com/office/drawing/2014/main" id="{19F9CD66-32FC-448F-B4C5-67D17508A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97E150-DBAE-4272-9AB9-5293E2D32346}"/>
              </a:ext>
            </a:extLst>
          </p:cNvPr>
          <p:cNvSpPr>
            <a:spLocks noGrp="1"/>
          </p:cNvSpPr>
          <p:nvPr>
            <p:ph type="title"/>
          </p:nvPr>
        </p:nvSpPr>
        <p:spPr>
          <a:xfrm>
            <a:off x="838199" y="857251"/>
            <a:ext cx="4581525" cy="2076450"/>
          </a:xfrm>
        </p:spPr>
        <p:txBody>
          <a:bodyPr anchor="b">
            <a:normAutofit/>
          </a:bodyPr>
          <a:lstStyle/>
          <a:p>
            <a:r>
              <a:rPr lang="en-CA" sz="4400">
                <a:gradFill flip="none" rotWithShape="1">
                  <a:gsLst>
                    <a:gs pos="0">
                      <a:schemeClr val="accent5">
                        <a:alpha val="70000"/>
                      </a:schemeClr>
                    </a:gs>
                    <a:gs pos="100000">
                      <a:schemeClr val="accent1">
                        <a:alpha val="70000"/>
                      </a:schemeClr>
                    </a:gs>
                  </a:gsLst>
                  <a:lin ang="0" scaled="1"/>
                  <a:tileRect/>
                </a:gradFill>
              </a:rPr>
              <a:t>Copper </a:t>
            </a:r>
          </a:p>
        </p:txBody>
      </p:sp>
      <p:sp>
        <p:nvSpPr>
          <p:cNvPr id="3" name="Content Placeholder 2">
            <a:extLst>
              <a:ext uri="{FF2B5EF4-FFF2-40B4-BE49-F238E27FC236}">
                <a16:creationId xmlns:a16="http://schemas.microsoft.com/office/drawing/2014/main" id="{E2001E26-0323-4BC4-9ED2-B8F311CBF3C6}"/>
              </a:ext>
            </a:extLst>
          </p:cNvPr>
          <p:cNvSpPr>
            <a:spLocks noGrp="1"/>
          </p:cNvSpPr>
          <p:nvPr>
            <p:ph idx="1"/>
          </p:nvPr>
        </p:nvSpPr>
        <p:spPr>
          <a:xfrm>
            <a:off x="838199" y="3190875"/>
            <a:ext cx="4581526" cy="2986087"/>
          </a:xfrm>
        </p:spPr>
        <p:txBody>
          <a:bodyPr>
            <a:normAutofit/>
          </a:bodyPr>
          <a:lstStyle/>
          <a:p>
            <a:pPr>
              <a:lnSpc>
                <a:spcPct val="100000"/>
              </a:lnSpc>
            </a:pPr>
            <a:r>
              <a:rPr lang="en-US" sz="1500">
                <a:solidFill>
                  <a:schemeClr val="tx2">
                    <a:alpha val="60000"/>
                  </a:schemeClr>
                </a:solidFill>
              </a:rPr>
              <a:t>The next layer is a thin copper foil, which is laminated to the board with heat and adhesive.</a:t>
            </a:r>
          </a:p>
          <a:p>
            <a:pPr>
              <a:lnSpc>
                <a:spcPct val="100000"/>
              </a:lnSpc>
            </a:pPr>
            <a:r>
              <a:rPr lang="en-US" sz="1500">
                <a:solidFill>
                  <a:schemeClr val="tx2">
                    <a:alpha val="60000"/>
                  </a:schemeClr>
                </a:solidFill>
              </a:rPr>
              <a:t>On common, double sided PCBs, copper is applied to both sides of the substrate.</a:t>
            </a:r>
          </a:p>
          <a:p>
            <a:pPr>
              <a:lnSpc>
                <a:spcPct val="100000"/>
              </a:lnSpc>
            </a:pPr>
            <a:r>
              <a:rPr lang="en-US" sz="1500">
                <a:solidFill>
                  <a:schemeClr val="tx2">
                    <a:alpha val="60000"/>
                  </a:schemeClr>
                </a:solidFill>
              </a:rPr>
              <a:t> In lower cost electronic gadgets the PCB may have copper on only one side. </a:t>
            </a:r>
          </a:p>
          <a:p>
            <a:pPr>
              <a:lnSpc>
                <a:spcPct val="100000"/>
              </a:lnSpc>
            </a:pPr>
            <a:r>
              <a:rPr lang="en-CA" sz="1500">
                <a:solidFill>
                  <a:schemeClr val="tx2">
                    <a:alpha val="60000"/>
                  </a:schemeClr>
                </a:solidFill>
              </a:rPr>
              <a:t>The image shows PCB with copper exposed with no soldermask or silkscreen.</a:t>
            </a:r>
          </a:p>
        </p:txBody>
      </p:sp>
      <p:pic>
        <p:nvPicPr>
          <p:cNvPr id="4" name="Picture 3">
            <a:extLst>
              <a:ext uri="{FF2B5EF4-FFF2-40B4-BE49-F238E27FC236}">
                <a16:creationId xmlns:a16="http://schemas.microsoft.com/office/drawing/2014/main" id="{FB26D787-C072-4A3C-ABF9-DA4134A63A12}"/>
              </a:ext>
            </a:extLst>
          </p:cNvPr>
          <p:cNvPicPr>
            <a:picLocks noChangeAspect="1"/>
          </p:cNvPicPr>
          <p:nvPr/>
        </p:nvPicPr>
        <p:blipFill rotWithShape="1">
          <a:blip r:embed="rId2"/>
          <a:srcRect t="8069" r="2" b="8961"/>
          <a:stretch/>
        </p:blipFill>
        <p:spPr>
          <a:xfrm>
            <a:off x="6096000" y="488577"/>
            <a:ext cx="5606425" cy="5880845"/>
          </a:xfrm>
          <a:prstGeom prst="rect">
            <a:avLst/>
          </a:prstGeom>
        </p:spPr>
      </p:pic>
    </p:spTree>
    <p:extLst>
      <p:ext uri="{BB962C8B-B14F-4D97-AF65-F5344CB8AC3E}">
        <p14:creationId xmlns:p14="http://schemas.microsoft.com/office/powerpoint/2010/main" val="25212905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ame 10">
            <a:extLst>
              <a:ext uri="{FF2B5EF4-FFF2-40B4-BE49-F238E27FC236}">
                <a16:creationId xmlns:a16="http://schemas.microsoft.com/office/drawing/2014/main" id="{19F9CD66-32FC-448F-B4C5-67D17508A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4B0696-49CA-4A7D-B986-F47507E4B47E}"/>
              </a:ext>
            </a:extLst>
          </p:cNvPr>
          <p:cNvSpPr>
            <a:spLocks noGrp="1"/>
          </p:cNvSpPr>
          <p:nvPr>
            <p:ph type="title"/>
          </p:nvPr>
        </p:nvSpPr>
        <p:spPr>
          <a:xfrm>
            <a:off x="838199" y="857251"/>
            <a:ext cx="4581525" cy="2076450"/>
          </a:xfrm>
        </p:spPr>
        <p:txBody>
          <a:bodyPr anchor="b">
            <a:normAutofit/>
          </a:bodyPr>
          <a:lstStyle/>
          <a:p>
            <a:r>
              <a:rPr lang="en-CA" sz="4400">
                <a:gradFill flip="none" rotWithShape="1">
                  <a:gsLst>
                    <a:gs pos="0">
                      <a:schemeClr val="accent5">
                        <a:alpha val="70000"/>
                      </a:schemeClr>
                    </a:gs>
                    <a:gs pos="100000">
                      <a:schemeClr val="accent1">
                        <a:alpha val="70000"/>
                      </a:schemeClr>
                    </a:gs>
                  </a:gsLst>
                  <a:lin ang="0" scaled="1"/>
                  <a:tileRect/>
                </a:gradFill>
              </a:rPr>
              <a:t>Soldermask </a:t>
            </a:r>
          </a:p>
        </p:txBody>
      </p:sp>
      <p:sp>
        <p:nvSpPr>
          <p:cNvPr id="3" name="Content Placeholder 2">
            <a:extLst>
              <a:ext uri="{FF2B5EF4-FFF2-40B4-BE49-F238E27FC236}">
                <a16:creationId xmlns:a16="http://schemas.microsoft.com/office/drawing/2014/main" id="{BCBC44A0-7A44-4492-8866-B8DD0DC0432B}"/>
              </a:ext>
            </a:extLst>
          </p:cNvPr>
          <p:cNvSpPr>
            <a:spLocks noGrp="1"/>
          </p:cNvSpPr>
          <p:nvPr>
            <p:ph idx="1"/>
          </p:nvPr>
        </p:nvSpPr>
        <p:spPr>
          <a:xfrm>
            <a:off x="838199" y="3190875"/>
            <a:ext cx="4581526" cy="2986087"/>
          </a:xfrm>
        </p:spPr>
        <p:txBody>
          <a:bodyPr>
            <a:normAutofit/>
          </a:bodyPr>
          <a:lstStyle/>
          <a:p>
            <a:pPr>
              <a:lnSpc>
                <a:spcPct val="100000"/>
              </a:lnSpc>
            </a:pPr>
            <a:r>
              <a:rPr lang="en-US" sz="1400" dirty="0">
                <a:solidFill>
                  <a:schemeClr val="tx2">
                    <a:alpha val="60000"/>
                  </a:schemeClr>
                </a:solidFill>
              </a:rPr>
              <a:t>The layer on top of the copper foil is called the </a:t>
            </a:r>
            <a:r>
              <a:rPr lang="en-US" sz="1400" dirty="0" err="1">
                <a:solidFill>
                  <a:schemeClr val="tx2">
                    <a:alpha val="60000"/>
                  </a:schemeClr>
                </a:solidFill>
              </a:rPr>
              <a:t>soldermask</a:t>
            </a:r>
            <a:r>
              <a:rPr lang="en-US" sz="1400" dirty="0">
                <a:solidFill>
                  <a:schemeClr val="tx2">
                    <a:alpha val="60000"/>
                  </a:schemeClr>
                </a:solidFill>
              </a:rPr>
              <a:t> layer. </a:t>
            </a:r>
          </a:p>
          <a:p>
            <a:pPr>
              <a:lnSpc>
                <a:spcPct val="100000"/>
              </a:lnSpc>
            </a:pPr>
            <a:r>
              <a:rPr lang="en-US" sz="1400" dirty="0">
                <a:solidFill>
                  <a:schemeClr val="tx2">
                    <a:alpha val="60000"/>
                  </a:schemeClr>
                </a:solidFill>
              </a:rPr>
              <a:t>This layer gives the PCB its green or, red color. It is overlaid onto the copper layer to insulate the copper traces from accidental contact with other metal, solder, or conductive bits. </a:t>
            </a:r>
          </a:p>
          <a:p>
            <a:pPr>
              <a:lnSpc>
                <a:spcPct val="100000"/>
              </a:lnSpc>
            </a:pPr>
            <a:r>
              <a:rPr lang="en-US" sz="1400" dirty="0">
                <a:solidFill>
                  <a:schemeClr val="tx2">
                    <a:alpha val="60000"/>
                  </a:schemeClr>
                </a:solidFill>
              </a:rPr>
              <a:t> This layer helps the user to solder to the correct places and prevent solder jumpers.</a:t>
            </a:r>
          </a:p>
          <a:p>
            <a:pPr>
              <a:lnSpc>
                <a:spcPct val="100000"/>
              </a:lnSpc>
            </a:pPr>
            <a:r>
              <a:rPr lang="en-US" sz="1400" dirty="0" err="1">
                <a:solidFill>
                  <a:schemeClr val="tx2">
                    <a:alpha val="60000"/>
                  </a:schemeClr>
                </a:solidFill>
              </a:rPr>
              <a:t>Soldermask</a:t>
            </a:r>
            <a:r>
              <a:rPr lang="en-US" sz="1400" dirty="0">
                <a:solidFill>
                  <a:schemeClr val="tx2">
                    <a:alpha val="60000"/>
                  </a:schemeClr>
                </a:solidFill>
              </a:rPr>
              <a:t> is most commonly green in color but other colors may also be used.</a:t>
            </a:r>
            <a:endParaRPr lang="en-CA" sz="1400" dirty="0">
              <a:solidFill>
                <a:schemeClr val="tx2">
                  <a:alpha val="60000"/>
                </a:schemeClr>
              </a:solidFill>
            </a:endParaRPr>
          </a:p>
        </p:txBody>
      </p:sp>
      <p:pic>
        <p:nvPicPr>
          <p:cNvPr id="4" name="Picture 3">
            <a:extLst>
              <a:ext uri="{FF2B5EF4-FFF2-40B4-BE49-F238E27FC236}">
                <a16:creationId xmlns:a16="http://schemas.microsoft.com/office/drawing/2014/main" id="{C382D738-C5E1-4325-936D-636788537DC2}"/>
              </a:ext>
            </a:extLst>
          </p:cNvPr>
          <p:cNvPicPr>
            <a:picLocks noChangeAspect="1"/>
          </p:cNvPicPr>
          <p:nvPr/>
        </p:nvPicPr>
        <p:blipFill>
          <a:blip r:embed="rId2">
            <a:alphaModFix amt="90000"/>
          </a:blip>
          <a:stretch>
            <a:fillRect/>
          </a:stretch>
        </p:blipFill>
        <p:spPr>
          <a:xfrm>
            <a:off x="6330893" y="1123405"/>
            <a:ext cx="5022907" cy="4583402"/>
          </a:xfrm>
          <a:prstGeom prst="rect">
            <a:avLst/>
          </a:prstGeom>
        </p:spPr>
      </p:pic>
    </p:spTree>
    <p:extLst>
      <p:ext uri="{BB962C8B-B14F-4D97-AF65-F5344CB8AC3E}">
        <p14:creationId xmlns:p14="http://schemas.microsoft.com/office/powerpoint/2010/main" val="2280081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ame 10">
            <a:extLst>
              <a:ext uri="{FF2B5EF4-FFF2-40B4-BE49-F238E27FC236}">
                <a16:creationId xmlns:a16="http://schemas.microsoft.com/office/drawing/2014/main" id="{19F9CD66-32FC-448F-B4C5-67D17508A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1E305D-8F5B-4A6D-B845-1D5A16C1D2B3}"/>
              </a:ext>
            </a:extLst>
          </p:cNvPr>
          <p:cNvSpPr>
            <a:spLocks noGrp="1"/>
          </p:cNvSpPr>
          <p:nvPr>
            <p:ph type="title"/>
          </p:nvPr>
        </p:nvSpPr>
        <p:spPr>
          <a:xfrm>
            <a:off x="838199" y="857251"/>
            <a:ext cx="4581525" cy="2076450"/>
          </a:xfrm>
        </p:spPr>
        <p:txBody>
          <a:bodyPr anchor="b">
            <a:normAutofit/>
          </a:bodyPr>
          <a:lstStyle/>
          <a:p>
            <a:r>
              <a:rPr lang="en-CA" sz="4400" dirty="0">
                <a:gradFill flip="none" rotWithShape="1">
                  <a:gsLst>
                    <a:gs pos="0">
                      <a:schemeClr val="accent5">
                        <a:alpha val="70000"/>
                      </a:schemeClr>
                    </a:gs>
                    <a:gs pos="100000">
                      <a:schemeClr val="accent1">
                        <a:alpha val="70000"/>
                      </a:schemeClr>
                    </a:gs>
                  </a:gsLst>
                  <a:lin ang="0" scaled="1"/>
                  <a:tileRect/>
                </a:gradFill>
              </a:rPr>
              <a:t>Silkscreen </a:t>
            </a:r>
          </a:p>
        </p:txBody>
      </p:sp>
      <p:sp>
        <p:nvSpPr>
          <p:cNvPr id="3" name="Content Placeholder 2">
            <a:extLst>
              <a:ext uri="{FF2B5EF4-FFF2-40B4-BE49-F238E27FC236}">
                <a16:creationId xmlns:a16="http://schemas.microsoft.com/office/drawing/2014/main" id="{367E148B-7B5A-454D-8E05-6D187438FBEA}"/>
              </a:ext>
            </a:extLst>
          </p:cNvPr>
          <p:cNvSpPr>
            <a:spLocks noGrp="1"/>
          </p:cNvSpPr>
          <p:nvPr>
            <p:ph idx="1"/>
          </p:nvPr>
        </p:nvSpPr>
        <p:spPr>
          <a:xfrm>
            <a:off x="838199" y="3190875"/>
            <a:ext cx="4581526" cy="2986087"/>
          </a:xfrm>
        </p:spPr>
        <p:txBody>
          <a:bodyPr>
            <a:normAutofit/>
          </a:bodyPr>
          <a:lstStyle/>
          <a:p>
            <a:pPr>
              <a:lnSpc>
                <a:spcPct val="100000"/>
              </a:lnSpc>
            </a:pPr>
            <a:r>
              <a:rPr lang="en-US" sz="1500" b="0" i="0" dirty="0">
                <a:solidFill>
                  <a:schemeClr val="tx2">
                    <a:alpha val="60000"/>
                  </a:schemeClr>
                </a:solidFill>
                <a:effectLst/>
                <a:latin typeface="Helvetica Neue"/>
              </a:rPr>
              <a:t>The white silkscreen layer is applied on top of the </a:t>
            </a:r>
            <a:r>
              <a:rPr lang="en-US" sz="1500" b="0" i="0" dirty="0" err="1">
                <a:solidFill>
                  <a:schemeClr val="tx2">
                    <a:alpha val="60000"/>
                  </a:schemeClr>
                </a:solidFill>
                <a:effectLst/>
                <a:latin typeface="Helvetica Neue"/>
              </a:rPr>
              <a:t>soldermask</a:t>
            </a:r>
            <a:r>
              <a:rPr lang="en-US" sz="1500" b="0" i="0" dirty="0">
                <a:solidFill>
                  <a:schemeClr val="tx2">
                    <a:alpha val="60000"/>
                  </a:schemeClr>
                </a:solidFill>
                <a:effectLst/>
                <a:latin typeface="Helvetica Neue"/>
              </a:rPr>
              <a:t> layer. </a:t>
            </a:r>
          </a:p>
          <a:p>
            <a:pPr>
              <a:lnSpc>
                <a:spcPct val="100000"/>
              </a:lnSpc>
            </a:pPr>
            <a:r>
              <a:rPr lang="en-US" sz="1500" b="0" i="0" dirty="0">
                <a:solidFill>
                  <a:schemeClr val="tx2">
                    <a:alpha val="60000"/>
                  </a:schemeClr>
                </a:solidFill>
                <a:effectLst/>
                <a:latin typeface="Helvetica Neue"/>
              </a:rPr>
              <a:t>The silkscreen adds letters, numbers, and symbols to the PCB that allow for easier assembly and indicators for humans to better understand the board.</a:t>
            </a:r>
          </a:p>
          <a:p>
            <a:pPr>
              <a:lnSpc>
                <a:spcPct val="100000"/>
              </a:lnSpc>
            </a:pPr>
            <a:r>
              <a:rPr lang="en-US" sz="1500" b="0" i="0" dirty="0">
                <a:solidFill>
                  <a:schemeClr val="tx2">
                    <a:alpha val="60000"/>
                  </a:schemeClr>
                </a:solidFill>
                <a:effectLst/>
                <a:latin typeface="Helvetica Neue"/>
              </a:rPr>
              <a:t>We often use silkscreen labels to indicate what the function of each pin or LED.</a:t>
            </a:r>
          </a:p>
          <a:p>
            <a:pPr>
              <a:lnSpc>
                <a:spcPct val="100000"/>
              </a:lnSpc>
            </a:pPr>
            <a:r>
              <a:rPr lang="en-US" sz="1500" b="0" i="0" dirty="0">
                <a:solidFill>
                  <a:schemeClr val="tx2">
                    <a:alpha val="60000"/>
                  </a:schemeClr>
                </a:solidFill>
                <a:effectLst/>
                <a:latin typeface="Helvetica Neue"/>
              </a:rPr>
              <a:t>Silkscreen is most commonly white but any ink color can be used. </a:t>
            </a:r>
            <a:endParaRPr lang="en-CA" sz="1500" dirty="0">
              <a:solidFill>
                <a:schemeClr val="tx2">
                  <a:alpha val="60000"/>
                </a:schemeClr>
              </a:solidFill>
            </a:endParaRPr>
          </a:p>
        </p:txBody>
      </p:sp>
      <p:pic>
        <p:nvPicPr>
          <p:cNvPr id="4" name="Picture 3">
            <a:extLst>
              <a:ext uri="{FF2B5EF4-FFF2-40B4-BE49-F238E27FC236}">
                <a16:creationId xmlns:a16="http://schemas.microsoft.com/office/drawing/2014/main" id="{CA04925B-3A92-4322-B334-C5290A8942EC}"/>
              </a:ext>
            </a:extLst>
          </p:cNvPr>
          <p:cNvPicPr>
            <a:picLocks noChangeAspect="1"/>
          </p:cNvPicPr>
          <p:nvPr/>
        </p:nvPicPr>
        <p:blipFill>
          <a:blip r:embed="rId2">
            <a:alphaModFix amt="90000"/>
          </a:blip>
          <a:stretch>
            <a:fillRect/>
          </a:stretch>
        </p:blipFill>
        <p:spPr>
          <a:xfrm>
            <a:off x="6330893" y="922922"/>
            <a:ext cx="5022907" cy="4984368"/>
          </a:xfrm>
          <a:prstGeom prst="rect">
            <a:avLst/>
          </a:prstGeom>
        </p:spPr>
      </p:pic>
    </p:spTree>
    <p:extLst>
      <p:ext uri="{BB962C8B-B14F-4D97-AF65-F5344CB8AC3E}">
        <p14:creationId xmlns:p14="http://schemas.microsoft.com/office/powerpoint/2010/main" val="2904632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8263E-E5E5-4F37-9559-E1F24126B3FB}"/>
              </a:ext>
            </a:extLst>
          </p:cNvPr>
          <p:cNvSpPr>
            <a:spLocks noGrp="1"/>
          </p:cNvSpPr>
          <p:nvPr>
            <p:ph type="title"/>
          </p:nvPr>
        </p:nvSpPr>
        <p:spPr/>
        <p:txBody>
          <a:bodyPr/>
          <a:lstStyle/>
          <a:p>
            <a:r>
              <a:rPr lang="en-CA" dirty="0"/>
              <a:t>PCB Design summary</a:t>
            </a:r>
          </a:p>
        </p:txBody>
      </p:sp>
      <p:pic>
        <p:nvPicPr>
          <p:cNvPr id="4" name="Content Placeholder 3">
            <a:extLst>
              <a:ext uri="{FF2B5EF4-FFF2-40B4-BE49-F238E27FC236}">
                <a16:creationId xmlns:a16="http://schemas.microsoft.com/office/drawing/2014/main" id="{A2A0AAE3-0ACC-4E61-BEEE-1A549CD8B037}"/>
              </a:ext>
            </a:extLst>
          </p:cNvPr>
          <p:cNvPicPr>
            <a:picLocks noGrp="1" noChangeAspect="1"/>
          </p:cNvPicPr>
          <p:nvPr>
            <p:ph idx="1"/>
          </p:nvPr>
        </p:nvPicPr>
        <p:blipFill>
          <a:blip r:embed="rId2"/>
          <a:stretch>
            <a:fillRect/>
          </a:stretch>
        </p:blipFill>
        <p:spPr>
          <a:xfrm>
            <a:off x="1097280" y="1744401"/>
            <a:ext cx="4642338" cy="4432562"/>
          </a:xfrm>
          <a:prstGeom prst="rect">
            <a:avLst/>
          </a:prstGeom>
        </p:spPr>
      </p:pic>
      <p:pic>
        <p:nvPicPr>
          <p:cNvPr id="5" name="Picture 4">
            <a:extLst>
              <a:ext uri="{FF2B5EF4-FFF2-40B4-BE49-F238E27FC236}">
                <a16:creationId xmlns:a16="http://schemas.microsoft.com/office/drawing/2014/main" id="{79D125EC-99C2-4FB9-8F89-EC1C7AD11DE3}"/>
              </a:ext>
            </a:extLst>
          </p:cNvPr>
          <p:cNvPicPr>
            <a:picLocks noChangeAspect="1"/>
          </p:cNvPicPr>
          <p:nvPr/>
        </p:nvPicPr>
        <p:blipFill>
          <a:blip r:embed="rId3"/>
          <a:stretch>
            <a:fillRect/>
          </a:stretch>
        </p:blipFill>
        <p:spPr>
          <a:xfrm>
            <a:off x="6261157" y="1744401"/>
            <a:ext cx="4086225" cy="4529711"/>
          </a:xfrm>
          <a:prstGeom prst="rect">
            <a:avLst/>
          </a:prstGeom>
        </p:spPr>
      </p:pic>
    </p:spTree>
    <p:extLst>
      <p:ext uri="{BB962C8B-B14F-4D97-AF65-F5344CB8AC3E}">
        <p14:creationId xmlns:p14="http://schemas.microsoft.com/office/powerpoint/2010/main" val="16901084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184A3-87EB-4AD0-AD9A-2B5B6ACE4148}"/>
              </a:ext>
            </a:extLst>
          </p:cNvPr>
          <p:cNvSpPr>
            <a:spLocks noGrp="1"/>
          </p:cNvSpPr>
          <p:nvPr>
            <p:ph type="title"/>
          </p:nvPr>
        </p:nvSpPr>
        <p:spPr/>
        <p:txBody>
          <a:bodyPr/>
          <a:lstStyle/>
          <a:p>
            <a:r>
              <a:rPr lang="en-CA" dirty="0"/>
              <a:t>Classification of PCB</a:t>
            </a:r>
          </a:p>
        </p:txBody>
      </p:sp>
      <p:sp>
        <p:nvSpPr>
          <p:cNvPr id="3" name="Content Placeholder 2">
            <a:extLst>
              <a:ext uri="{FF2B5EF4-FFF2-40B4-BE49-F238E27FC236}">
                <a16:creationId xmlns:a16="http://schemas.microsoft.com/office/drawing/2014/main" id="{B9733860-52EA-43A5-B8CC-A923E445BFA4}"/>
              </a:ext>
            </a:extLst>
          </p:cNvPr>
          <p:cNvSpPr>
            <a:spLocks noGrp="1"/>
          </p:cNvSpPr>
          <p:nvPr>
            <p:ph idx="1"/>
          </p:nvPr>
        </p:nvSpPr>
        <p:spPr/>
        <p:txBody>
          <a:bodyPr/>
          <a:lstStyle/>
          <a:p>
            <a:r>
              <a:rPr lang="en-CA" dirty="0"/>
              <a:t>According to circuit layer classification we have following types of PCB:</a:t>
            </a:r>
          </a:p>
          <a:p>
            <a:pPr marL="742950" indent="-514350">
              <a:buFont typeface="+mj-lt"/>
              <a:buAutoNum type="arabicPeriod"/>
            </a:pPr>
            <a:r>
              <a:rPr lang="en-CA" dirty="0"/>
              <a:t>Single Sided PCB</a:t>
            </a:r>
          </a:p>
          <a:p>
            <a:pPr marL="742950" indent="-514350">
              <a:buFont typeface="+mj-lt"/>
              <a:buAutoNum type="arabicPeriod"/>
            </a:pPr>
            <a:r>
              <a:rPr lang="en-CA" dirty="0"/>
              <a:t>Double Sided PCB</a:t>
            </a:r>
          </a:p>
          <a:p>
            <a:pPr marL="742950" indent="-514350">
              <a:buFont typeface="+mj-lt"/>
              <a:buAutoNum type="arabicPeriod"/>
            </a:pPr>
            <a:r>
              <a:rPr lang="en-CA" dirty="0"/>
              <a:t>Multi layer PCB</a:t>
            </a:r>
          </a:p>
        </p:txBody>
      </p:sp>
    </p:spTree>
    <p:extLst>
      <p:ext uri="{BB962C8B-B14F-4D97-AF65-F5344CB8AC3E}">
        <p14:creationId xmlns:p14="http://schemas.microsoft.com/office/powerpoint/2010/main" val="42143555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0DA8D-2275-4E04-8E60-CEA79F6F0D0F}"/>
              </a:ext>
            </a:extLst>
          </p:cNvPr>
          <p:cNvSpPr>
            <a:spLocks noGrp="1"/>
          </p:cNvSpPr>
          <p:nvPr>
            <p:ph type="title"/>
          </p:nvPr>
        </p:nvSpPr>
        <p:spPr/>
        <p:txBody>
          <a:bodyPr/>
          <a:lstStyle/>
          <a:p>
            <a:r>
              <a:rPr lang="en-CA" dirty="0"/>
              <a:t>Single Sided PCB</a:t>
            </a:r>
          </a:p>
        </p:txBody>
      </p:sp>
      <p:sp>
        <p:nvSpPr>
          <p:cNvPr id="3" name="Content Placeholder 2">
            <a:extLst>
              <a:ext uri="{FF2B5EF4-FFF2-40B4-BE49-F238E27FC236}">
                <a16:creationId xmlns:a16="http://schemas.microsoft.com/office/drawing/2014/main" id="{D7DEAEFD-7B92-4469-91DE-C3321195C4E3}"/>
              </a:ext>
            </a:extLst>
          </p:cNvPr>
          <p:cNvSpPr>
            <a:spLocks noGrp="1"/>
          </p:cNvSpPr>
          <p:nvPr>
            <p:ph idx="1"/>
          </p:nvPr>
        </p:nvSpPr>
        <p:spPr/>
        <p:txBody>
          <a:bodyPr/>
          <a:lstStyle/>
          <a:p>
            <a:r>
              <a:rPr lang="en-CA" dirty="0"/>
              <a:t>It’s the most basic type of PCB which contains only one layer of base material (Substrate).</a:t>
            </a:r>
          </a:p>
          <a:p>
            <a:r>
              <a:rPr lang="en-US" dirty="0"/>
              <a:t>They are easy to manufacture in which circuits and components are soldered on one side of the substrate.</a:t>
            </a:r>
          </a:p>
          <a:p>
            <a:r>
              <a:rPr lang="en-US" dirty="0"/>
              <a:t>Single sided PCBs are an ideal choice for the beginners and are mostly used in simple electronics which don't involve complex circuitry.</a:t>
            </a:r>
            <a:endParaRPr lang="en-CA" dirty="0"/>
          </a:p>
        </p:txBody>
      </p:sp>
      <p:pic>
        <p:nvPicPr>
          <p:cNvPr id="4" name="Picture 3">
            <a:extLst>
              <a:ext uri="{FF2B5EF4-FFF2-40B4-BE49-F238E27FC236}">
                <a16:creationId xmlns:a16="http://schemas.microsoft.com/office/drawing/2014/main" id="{57806FC7-FDD7-499A-9316-7DB9662620A8}"/>
              </a:ext>
            </a:extLst>
          </p:cNvPr>
          <p:cNvPicPr>
            <a:picLocks noChangeAspect="1"/>
          </p:cNvPicPr>
          <p:nvPr/>
        </p:nvPicPr>
        <p:blipFill>
          <a:blip r:embed="rId2"/>
          <a:stretch>
            <a:fillRect/>
          </a:stretch>
        </p:blipFill>
        <p:spPr>
          <a:xfrm>
            <a:off x="6411644" y="681037"/>
            <a:ext cx="3745230" cy="1497620"/>
          </a:xfrm>
          <a:prstGeom prst="rect">
            <a:avLst/>
          </a:prstGeom>
        </p:spPr>
      </p:pic>
    </p:spTree>
    <p:extLst>
      <p:ext uri="{BB962C8B-B14F-4D97-AF65-F5344CB8AC3E}">
        <p14:creationId xmlns:p14="http://schemas.microsoft.com/office/powerpoint/2010/main" val="21972015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45DE5-DA52-454B-B14E-AFB17D7CACA3}"/>
              </a:ext>
            </a:extLst>
          </p:cNvPr>
          <p:cNvSpPr>
            <a:spLocks noGrp="1"/>
          </p:cNvSpPr>
          <p:nvPr>
            <p:ph type="title"/>
          </p:nvPr>
        </p:nvSpPr>
        <p:spPr/>
        <p:txBody>
          <a:bodyPr/>
          <a:lstStyle/>
          <a:p>
            <a:r>
              <a:rPr lang="en-CA" dirty="0"/>
              <a:t>Double Sided PCB</a:t>
            </a:r>
          </a:p>
        </p:txBody>
      </p:sp>
      <p:sp>
        <p:nvSpPr>
          <p:cNvPr id="3" name="Content Placeholder 2">
            <a:extLst>
              <a:ext uri="{FF2B5EF4-FFF2-40B4-BE49-F238E27FC236}">
                <a16:creationId xmlns:a16="http://schemas.microsoft.com/office/drawing/2014/main" id="{6DE0189A-234E-4B07-B8A9-75396CAA9D9D}"/>
              </a:ext>
            </a:extLst>
          </p:cNvPr>
          <p:cNvSpPr>
            <a:spLocks noGrp="1"/>
          </p:cNvSpPr>
          <p:nvPr>
            <p:ph idx="1"/>
          </p:nvPr>
        </p:nvSpPr>
        <p:spPr/>
        <p:txBody>
          <a:bodyPr/>
          <a:lstStyle/>
          <a:p>
            <a:r>
              <a:rPr lang="en-US" dirty="0"/>
              <a:t>It is similar to single sided PCB with one exception, it contain copper material on the both side of the substrate material.</a:t>
            </a:r>
          </a:p>
          <a:p>
            <a:r>
              <a:rPr lang="en-US" dirty="0"/>
              <a:t>Double sided PCBs feature moderate level of complexity and mostly used in wide range of applications including automotive dashboard, LED lighting, vending machines, amplifiers, HVAC system, instrumentation and many more.</a:t>
            </a:r>
            <a:endParaRPr lang="en-CA" dirty="0"/>
          </a:p>
        </p:txBody>
      </p:sp>
      <p:pic>
        <p:nvPicPr>
          <p:cNvPr id="4" name="Picture 3">
            <a:extLst>
              <a:ext uri="{FF2B5EF4-FFF2-40B4-BE49-F238E27FC236}">
                <a16:creationId xmlns:a16="http://schemas.microsoft.com/office/drawing/2014/main" id="{608DD80B-713C-4B2D-A72C-34F18CFD70C8}"/>
              </a:ext>
            </a:extLst>
          </p:cNvPr>
          <p:cNvPicPr>
            <a:picLocks noChangeAspect="1"/>
          </p:cNvPicPr>
          <p:nvPr/>
        </p:nvPicPr>
        <p:blipFill>
          <a:blip r:embed="rId2"/>
          <a:stretch>
            <a:fillRect/>
          </a:stretch>
        </p:blipFill>
        <p:spPr>
          <a:xfrm>
            <a:off x="6933371" y="843755"/>
            <a:ext cx="3827394" cy="1325563"/>
          </a:xfrm>
          <a:prstGeom prst="rect">
            <a:avLst/>
          </a:prstGeom>
        </p:spPr>
      </p:pic>
    </p:spTree>
    <p:extLst>
      <p:ext uri="{BB962C8B-B14F-4D97-AF65-F5344CB8AC3E}">
        <p14:creationId xmlns:p14="http://schemas.microsoft.com/office/powerpoint/2010/main" val="10833761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26837-CB22-44D2-BF51-C5B89C94797A}"/>
              </a:ext>
            </a:extLst>
          </p:cNvPr>
          <p:cNvSpPr>
            <a:spLocks noGrp="1"/>
          </p:cNvSpPr>
          <p:nvPr>
            <p:ph type="title"/>
          </p:nvPr>
        </p:nvSpPr>
        <p:spPr/>
        <p:txBody>
          <a:bodyPr/>
          <a:lstStyle/>
          <a:p>
            <a:r>
              <a:rPr lang="en-CA" dirty="0"/>
              <a:t>Multi Layer PCB</a:t>
            </a:r>
          </a:p>
        </p:txBody>
      </p:sp>
      <p:sp>
        <p:nvSpPr>
          <p:cNvPr id="3" name="Content Placeholder 2">
            <a:extLst>
              <a:ext uri="{FF2B5EF4-FFF2-40B4-BE49-F238E27FC236}">
                <a16:creationId xmlns:a16="http://schemas.microsoft.com/office/drawing/2014/main" id="{1CA4F72F-0841-421D-A8A0-32D94BD70635}"/>
              </a:ext>
            </a:extLst>
          </p:cNvPr>
          <p:cNvSpPr>
            <a:spLocks noGrp="1"/>
          </p:cNvSpPr>
          <p:nvPr>
            <p:ph idx="1"/>
          </p:nvPr>
        </p:nvSpPr>
        <p:spPr/>
        <p:txBody>
          <a:bodyPr>
            <a:normAutofit fontScale="85000" lnSpcReduction="20000"/>
          </a:bodyPr>
          <a:lstStyle/>
          <a:p>
            <a:r>
              <a:rPr lang="en-US" dirty="0"/>
              <a:t>It is more complex than double sided PCB and come with a combination of single sided and double sided boards.</a:t>
            </a:r>
          </a:p>
          <a:p>
            <a:r>
              <a:rPr lang="en-US" dirty="0"/>
              <a:t>There are more layers available on these boards than double sided boards.</a:t>
            </a:r>
          </a:p>
          <a:p>
            <a:r>
              <a:rPr lang="en-US" dirty="0"/>
              <a:t>Multilayers on the boards allow the professionals to make complex and thick designs which help in accomplishing more complex electrical tasks.</a:t>
            </a:r>
          </a:p>
          <a:p>
            <a:r>
              <a:rPr lang="en-US" dirty="0"/>
              <a:t>Multilayer PCBs are widely used in number of applications including Satellite system, GPS technology, Data storage, File servers and Weather analysis systems.</a:t>
            </a:r>
          </a:p>
          <a:p>
            <a:endParaRPr lang="en-CA" dirty="0"/>
          </a:p>
        </p:txBody>
      </p:sp>
      <p:pic>
        <p:nvPicPr>
          <p:cNvPr id="4" name="Picture 3">
            <a:extLst>
              <a:ext uri="{FF2B5EF4-FFF2-40B4-BE49-F238E27FC236}">
                <a16:creationId xmlns:a16="http://schemas.microsoft.com/office/drawing/2014/main" id="{BDA6BD92-DAD4-443E-B341-8B9BDBC0CFE7}"/>
              </a:ext>
            </a:extLst>
          </p:cNvPr>
          <p:cNvPicPr>
            <a:picLocks noChangeAspect="1"/>
          </p:cNvPicPr>
          <p:nvPr/>
        </p:nvPicPr>
        <p:blipFill>
          <a:blip r:embed="rId2"/>
          <a:stretch>
            <a:fillRect/>
          </a:stretch>
        </p:blipFill>
        <p:spPr>
          <a:xfrm>
            <a:off x="7105649" y="681036"/>
            <a:ext cx="3827393" cy="1325563"/>
          </a:xfrm>
          <a:prstGeom prst="rect">
            <a:avLst/>
          </a:prstGeom>
        </p:spPr>
      </p:pic>
    </p:spTree>
    <p:extLst>
      <p:ext uri="{BB962C8B-B14F-4D97-AF65-F5344CB8AC3E}">
        <p14:creationId xmlns:p14="http://schemas.microsoft.com/office/powerpoint/2010/main" val="19164766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F5C73-7381-4EFD-9E90-BA86CDFB5A64}"/>
              </a:ext>
            </a:extLst>
          </p:cNvPr>
          <p:cNvSpPr>
            <a:spLocks noGrp="1"/>
          </p:cNvSpPr>
          <p:nvPr>
            <p:ph type="title"/>
          </p:nvPr>
        </p:nvSpPr>
        <p:spPr/>
        <p:txBody>
          <a:bodyPr/>
          <a:lstStyle/>
          <a:p>
            <a:r>
              <a:rPr lang="en-CA" dirty="0"/>
              <a:t>PCB Designing in </a:t>
            </a:r>
            <a:r>
              <a:rPr lang="en-CA" dirty="0" err="1"/>
              <a:t>EasyEda</a:t>
            </a:r>
            <a:endParaRPr lang="en-CA" dirty="0"/>
          </a:p>
        </p:txBody>
      </p:sp>
      <p:sp>
        <p:nvSpPr>
          <p:cNvPr id="3" name="Content Placeholder 2">
            <a:extLst>
              <a:ext uri="{FF2B5EF4-FFF2-40B4-BE49-F238E27FC236}">
                <a16:creationId xmlns:a16="http://schemas.microsoft.com/office/drawing/2014/main" id="{C5E73EC3-720C-4BF5-99AE-F9BBFFC6474C}"/>
              </a:ext>
            </a:extLst>
          </p:cNvPr>
          <p:cNvSpPr>
            <a:spLocks noGrp="1"/>
          </p:cNvSpPr>
          <p:nvPr>
            <p:ph idx="1"/>
          </p:nvPr>
        </p:nvSpPr>
        <p:spPr/>
        <p:txBody>
          <a:bodyPr>
            <a:normAutofit fontScale="92500" lnSpcReduction="10000"/>
          </a:bodyPr>
          <a:lstStyle/>
          <a:p>
            <a:r>
              <a:rPr lang="en-US" dirty="0" err="1"/>
              <a:t>EasyEDA</a:t>
            </a:r>
            <a:r>
              <a:rPr lang="en-US" dirty="0"/>
              <a:t> is a web-based EDA tool suite that enables hardware engineers to design, share and discuss schematics, simulations and printed circuit boards.</a:t>
            </a:r>
          </a:p>
          <a:p>
            <a:r>
              <a:rPr lang="en-US" dirty="0"/>
              <a:t>Other features include the creation of a Bill of Materials, Gerber and pick and place files and documentary outputs in PDF, PNG and SVG formats.</a:t>
            </a:r>
          </a:p>
          <a:p>
            <a:r>
              <a:rPr lang="en-US" dirty="0" err="1"/>
              <a:t>EasyEDA</a:t>
            </a:r>
            <a:r>
              <a:rPr lang="en-US" dirty="0"/>
              <a:t> allows the creation and editing of schematic diagrams, and the creation and editing of printed circuit board layouts and, optionally, the manufacture of printed circuit boards.</a:t>
            </a:r>
          </a:p>
          <a:p>
            <a:endParaRPr lang="en-CA" dirty="0"/>
          </a:p>
        </p:txBody>
      </p:sp>
    </p:spTree>
    <p:extLst>
      <p:ext uri="{BB962C8B-B14F-4D97-AF65-F5344CB8AC3E}">
        <p14:creationId xmlns:p14="http://schemas.microsoft.com/office/powerpoint/2010/main" val="41624287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93A6F5-F9EB-4189-8375-14081B57D3D8}"/>
              </a:ext>
            </a:extLst>
          </p:cNvPr>
          <p:cNvSpPr>
            <a:spLocks noGrp="1"/>
          </p:cNvSpPr>
          <p:nvPr>
            <p:ph type="title"/>
          </p:nvPr>
        </p:nvSpPr>
        <p:spPr>
          <a:xfrm>
            <a:off x="838201" y="857251"/>
            <a:ext cx="4362973" cy="2076450"/>
          </a:xfrm>
        </p:spPr>
        <p:txBody>
          <a:bodyPr anchor="b">
            <a:normAutofit/>
          </a:bodyPr>
          <a:lstStyle/>
          <a:p>
            <a:r>
              <a:rPr lang="en-CA" sz="4400">
                <a:gradFill flip="none" rotWithShape="1">
                  <a:gsLst>
                    <a:gs pos="0">
                      <a:schemeClr val="accent5">
                        <a:alpha val="70000"/>
                      </a:schemeClr>
                    </a:gs>
                    <a:gs pos="100000">
                      <a:schemeClr val="accent1">
                        <a:alpha val="70000"/>
                      </a:schemeClr>
                    </a:gs>
                  </a:gsLst>
                  <a:lin ang="0" scaled="1"/>
                  <a:tileRect/>
                </a:gradFill>
              </a:rPr>
              <a:t>PCB Design Steps</a:t>
            </a:r>
          </a:p>
        </p:txBody>
      </p:sp>
      <p:sp>
        <p:nvSpPr>
          <p:cNvPr id="3" name="Content Placeholder 2">
            <a:extLst>
              <a:ext uri="{FF2B5EF4-FFF2-40B4-BE49-F238E27FC236}">
                <a16:creationId xmlns:a16="http://schemas.microsoft.com/office/drawing/2014/main" id="{0AA59A66-86A7-4E17-AF02-4F7BD338DEB8}"/>
              </a:ext>
            </a:extLst>
          </p:cNvPr>
          <p:cNvSpPr>
            <a:spLocks noGrp="1"/>
          </p:cNvSpPr>
          <p:nvPr>
            <p:ph idx="1"/>
          </p:nvPr>
        </p:nvSpPr>
        <p:spPr>
          <a:xfrm>
            <a:off x="838200" y="3190875"/>
            <a:ext cx="4362974" cy="2986087"/>
          </a:xfrm>
        </p:spPr>
        <p:txBody>
          <a:bodyPr>
            <a:normAutofit/>
          </a:bodyPr>
          <a:lstStyle/>
          <a:p>
            <a:r>
              <a:rPr lang="en-CA" sz="2000">
                <a:solidFill>
                  <a:schemeClr val="tx2">
                    <a:alpha val="60000"/>
                  </a:schemeClr>
                </a:solidFill>
              </a:rPr>
              <a:t>The first step is to create a schematic, since we have already covered this task before so we will use the same schematic.</a:t>
            </a:r>
          </a:p>
          <a:p>
            <a:r>
              <a:rPr lang="en-CA" sz="2000">
                <a:solidFill>
                  <a:schemeClr val="tx2">
                    <a:alpha val="60000"/>
                  </a:schemeClr>
                </a:solidFill>
              </a:rPr>
              <a:t>After preparing the schematic then click on convert to PCB option.</a:t>
            </a:r>
          </a:p>
        </p:txBody>
      </p:sp>
      <p:pic>
        <p:nvPicPr>
          <p:cNvPr id="5" name="Picture 4">
            <a:extLst>
              <a:ext uri="{FF2B5EF4-FFF2-40B4-BE49-F238E27FC236}">
                <a16:creationId xmlns:a16="http://schemas.microsoft.com/office/drawing/2014/main" id="{5CB18DC3-EBDD-41C9-AD6F-AD44DC647C17}"/>
              </a:ext>
            </a:extLst>
          </p:cNvPr>
          <p:cNvPicPr>
            <a:picLocks noChangeAspect="1"/>
          </p:cNvPicPr>
          <p:nvPr/>
        </p:nvPicPr>
        <p:blipFill>
          <a:blip r:embed="rId2">
            <a:alphaModFix amt="90000"/>
          </a:blip>
          <a:stretch>
            <a:fillRect/>
          </a:stretch>
        </p:blipFill>
        <p:spPr>
          <a:xfrm>
            <a:off x="5201174" y="857251"/>
            <a:ext cx="6501469" cy="5459143"/>
          </a:xfrm>
          <a:prstGeom prst="rect">
            <a:avLst/>
          </a:prstGeom>
        </p:spPr>
      </p:pic>
    </p:spTree>
    <p:extLst>
      <p:ext uri="{BB962C8B-B14F-4D97-AF65-F5344CB8AC3E}">
        <p14:creationId xmlns:p14="http://schemas.microsoft.com/office/powerpoint/2010/main" val="1660091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4F95F-05BF-47F4-A58A-D1A147D986A0}"/>
              </a:ext>
            </a:extLst>
          </p:cNvPr>
          <p:cNvSpPr>
            <a:spLocks noGrp="1"/>
          </p:cNvSpPr>
          <p:nvPr>
            <p:ph type="title"/>
          </p:nvPr>
        </p:nvSpPr>
        <p:spPr/>
        <p:txBody>
          <a:bodyPr/>
          <a:lstStyle/>
          <a:p>
            <a:r>
              <a:rPr lang="en-CA" dirty="0"/>
              <a:t>List of Content</a:t>
            </a:r>
          </a:p>
        </p:txBody>
      </p:sp>
      <p:sp>
        <p:nvSpPr>
          <p:cNvPr id="3" name="Content Placeholder 2">
            <a:extLst>
              <a:ext uri="{FF2B5EF4-FFF2-40B4-BE49-F238E27FC236}">
                <a16:creationId xmlns:a16="http://schemas.microsoft.com/office/drawing/2014/main" id="{FE14FE45-EF2A-45C8-9935-699387CE04A0}"/>
              </a:ext>
            </a:extLst>
          </p:cNvPr>
          <p:cNvSpPr>
            <a:spLocks noGrp="1"/>
          </p:cNvSpPr>
          <p:nvPr>
            <p:ph idx="1"/>
          </p:nvPr>
        </p:nvSpPr>
        <p:spPr/>
        <p:txBody>
          <a:bodyPr>
            <a:normAutofit lnSpcReduction="10000"/>
          </a:bodyPr>
          <a:lstStyle/>
          <a:p>
            <a:r>
              <a:rPr lang="en-CA" dirty="0"/>
              <a:t>Project Introduction</a:t>
            </a:r>
          </a:p>
          <a:p>
            <a:r>
              <a:rPr lang="en-CA" dirty="0"/>
              <a:t>Task Introduction</a:t>
            </a:r>
          </a:p>
          <a:p>
            <a:r>
              <a:rPr lang="en-CA" dirty="0"/>
              <a:t>Hardware Discussion</a:t>
            </a:r>
          </a:p>
          <a:p>
            <a:r>
              <a:rPr lang="en-CA" dirty="0"/>
              <a:t>Software Discussion</a:t>
            </a:r>
          </a:p>
          <a:p>
            <a:r>
              <a:rPr lang="en-CA" dirty="0"/>
              <a:t>Results</a:t>
            </a:r>
          </a:p>
          <a:p>
            <a:r>
              <a:rPr lang="en-CA" dirty="0"/>
              <a:t>Conclusion</a:t>
            </a:r>
          </a:p>
          <a:p>
            <a:r>
              <a:rPr lang="en-CA" dirty="0"/>
              <a:t>References</a:t>
            </a:r>
          </a:p>
        </p:txBody>
      </p:sp>
    </p:spTree>
    <p:extLst>
      <p:ext uri="{BB962C8B-B14F-4D97-AF65-F5344CB8AC3E}">
        <p14:creationId xmlns:p14="http://schemas.microsoft.com/office/powerpoint/2010/main" val="40774898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B370F-1959-4B9C-ADB2-EF2512542EAF}"/>
              </a:ext>
            </a:extLst>
          </p:cNvPr>
          <p:cNvSpPr>
            <a:spLocks noGrp="1"/>
          </p:cNvSpPr>
          <p:nvPr>
            <p:ph type="title"/>
          </p:nvPr>
        </p:nvSpPr>
        <p:spPr/>
        <p:txBody>
          <a:bodyPr/>
          <a:lstStyle/>
          <a:p>
            <a:r>
              <a:rPr lang="en-CA" dirty="0"/>
              <a:t>PCB Design Steps</a:t>
            </a:r>
          </a:p>
        </p:txBody>
      </p:sp>
      <p:pic>
        <p:nvPicPr>
          <p:cNvPr id="5" name="Content Placeholder 4">
            <a:extLst>
              <a:ext uri="{FF2B5EF4-FFF2-40B4-BE49-F238E27FC236}">
                <a16:creationId xmlns:a16="http://schemas.microsoft.com/office/drawing/2014/main" id="{7909958E-DA17-4792-A4D0-9914F3341773}"/>
              </a:ext>
            </a:extLst>
          </p:cNvPr>
          <p:cNvPicPr>
            <a:picLocks noGrp="1" noChangeAspect="1"/>
          </p:cNvPicPr>
          <p:nvPr>
            <p:ph idx="1"/>
          </p:nvPr>
        </p:nvPicPr>
        <p:blipFill>
          <a:blip r:embed="rId2"/>
          <a:stretch>
            <a:fillRect/>
          </a:stretch>
        </p:blipFill>
        <p:spPr>
          <a:xfrm>
            <a:off x="2539675" y="2178050"/>
            <a:ext cx="7112649" cy="3998913"/>
          </a:xfrm>
        </p:spPr>
      </p:pic>
    </p:spTree>
    <p:extLst>
      <p:ext uri="{BB962C8B-B14F-4D97-AF65-F5344CB8AC3E}">
        <p14:creationId xmlns:p14="http://schemas.microsoft.com/office/powerpoint/2010/main" val="15826666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ame 11">
            <a:extLst>
              <a:ext uri="{FF2B5EF4-FFF2-40B4-BE49-F238E27FC236}">
                <a16:creationId xmlns:a16="http://schemas.microsoft.com/office/drawing/2014/main" id="{19F9CD66-32FC-448F-B4C5-67D17508A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CF1183-E6F0-4BED-90FA-7A590096ED9B}"/>
              </a:ext>
            </a:extLst>
          </p:cNvPr>
          <p:cNvSpPr>
            <a:spLocks noGrp="1"/>
          </p:cNvSpPr>
          <p:nvPr>
            <p:ph type="title"/>
          </p:nvPr>
        </p:nvSpPr>
        <p:spPr>
          <a:xfrm>
            <a:off x="838199" y="224205"/>
            <a:ext cx="4581525" cy="2076450"/>
          </a:xfrm>
        </p:spPr>
        <p:txBody>
          <a:bodyPr anchor="b">
            <a:normAutofit/>
          </a:bodyPr>
          <a:lstStyle/>
          <a:p>
            <a:r>
              <a:rPr lang="en-CA" sz="4400" dirty="0">
                <a:gradFill flip="none" rotWithShape="1">
                  <a:gsLst>
                    <a:gs pos="0">
                      <a:schemeClr val="accent5">
                        <a:alpha val="70000"/>
                      </a:schemeClr>
                    </a:gs>
                    <a:gs pos="100000">
                      <a:schemeClr val="accent1">
                        <a:alpha val="70000"/>
                      </a:schemeClr>
                    </a:gs>
                  </a:gsLst>
                  <a:lin ang="0" scaled="1"/>
                  <a:tileRect/>
                </a:gradFill>
              </a:rPr>
              <a:t>PCB Design Steps</a:t>
            </a:r>
          </a:p>
        </p:txBody>
      </p:sp>
      <p:sp>
        <p:nvSpPr>
          <p:cNvPr id="3" name="Content Placeholder 2">
            <a:extLst>
              <a:ext uri="{FF2B5EF4-FFF2-40B4-BE49-F238E27FC236}">
                <a16:creationId xmlns:a16="http://schemas.microsoft.com/office/drawing/2014/main" id="{7E27AC94-3288-44E4-9F14-3DCD583C508D}"/>
              </a:ext>
            </a:extLst>
          </p:cNvPr>
          <p:cNvSpPr>
            <a:spLocks noGrp="1"/>
          </p:cNvSpPr>
          <p:nvPr>
            <p:ph idx="1"/>
          </p:nvPr>
        </p:nvSpPr>
        <p:spPr>
          <a:xfrm>
            <a:off x="838199" y="2300655"/>
            <a:ext cx="4581526" cy="3876307"/>
          </a:xfrm>
        </p:spPr>
        <p:txBody>
          <a:bodyPr>
            <a:normAutofit fontScale="92500" lnSpcReduction="10000"/>
          </a:bodyPr>
          <a:lstStyle/>
          <a:p>
            <a:r>
              <a:rPr lang="en-CA" sz="1800" dirty="0">
                <a:solidFill>
                  <a:schemeClr val="tx2">
                    <a:alpha val="60000"/>
                  </a:schemeClr>
                </a:solidFill>
              </a:rPr>
              <a:t>An alternative way to create a PCB in case if we don’t want to use the schematic is to select the components directly the same way we did it for schematic capture.</a:t>
            </a:r>
          </a:p>
          <a:p>
            <a:r>
              <a:rPr lang="en-CA" sz="1800" dirty="0">
                <a:solidFill>
                  <a:schemeClr val="tx2">
                    <a:alpha val="60000"/>
                  </a:schemeClr>
                </a:solidFill>
              </a:rPr>
              <a:t>While selection make sure that the component has some footprint or PCB layout available else we won’t be able to establish the connection.</a:t>
            </a:r>
          </a:p>
          <a:p>
            <a:r>
              <a:rPr lang="en-CA" sz="1800" dirty="0">
                <a:solidFill>
                  <a:schemeClr val="tx2">
                    <a:alpha val="60000"/>
                  </a:schemeClr>
                </a:solidFill>
              </a:rPr>
              <a:t>Once we have all the components ready we can start the connection using the connect pad to pad(o) using PCB tools.</a:t>
            </a:r>
          </a:p>
        </p:txBody>
      </p:sp>
      <p:pic>
        <p:nvPicPr>
          <p:cNvPr id="5" name="Picture 4">
            <a:extLst>
              <a:ext uri="{FF2B5EF4-FFF2-40B4-BE49-F238E27FC236}">
                <a16:creationId xmlns:a16="http://schemas.microsoft.com/office/drawing/2014/main" id="{FBB3FF4D-31C5-4F7B-91FF-745E98518D52}"/>
              </a:ext>
            </a:extLst>
          </p:cNvPr>
          <p:cNvPicPr>
            <a:picLocks noChangeAspect="1"/>
          </p:cNvPicPr>
          <p:nvPr/>
        </p:nvPicPr>
        <p:blipFill>
          <a:blip r:embed="rId2">
            <a:alphaModFix amt="90000"/>
          </a:blip>
          <a:stretch>
            <a:fillRect/>
          </a:stretch>
        </p:blipFill>
        <p:spPr>
          <a:xfrm>
            <a:off x="6330893" y="2002414"/>
            <a:ext cx="5022907" cy="2825384"/>
          </a:xfrm>
          <a:prstGeom prst="rect">
            <a:avLst/>
          </a:prstGeom>
        </p:spPr>
      </p:pic>
    </p:spTree>
    <p:extLst>
      <p:ext uri="{BB962C8B-B14F-4D97-AF65-F5344CB8AC3E}">
        <p14:creationId xmlns:p14="http://schemas.microsoft.com/office/powerpoint/2010/main" val="29179503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ame 11">
            <a:extLst>
              <a:ext uri="{FF2B5EF4-FFF2-40B4-BE49-F238E27FC236}">
                <a16:creationId xmlns:a16="http://schemas.microsoft.com/office/drawing/2014/main" id="{19F9CD66-32FC-448F-B4C5-67D17508A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5D5F25-2242-41DD-AA1D-1880658E6CFF}"/>
              </a:ext>
            </a:extLst>
          </p:cNvPr>
          <p:cNvSpPr>
            <a:spLocks noGrp="1"/>
          </p:cNvSpPr>
          <p:nvPr>
            <p:ph type="title"/>
          </p:nvPr>
        </p:nvSpPr>
        <p:spPr>
          <a:xfrm>
            <a:off x="838199" y="857251"/>
            <a:ext cx="4581525" cy="2076450"/>
          </a:xfrm>
        </p:spPr>
        <p:txBody>
          <a:bodyPr anchor="b">
            <a:normAutofit/>
          </a:bodyPr>
          <a:lstStyle/>
          <a:p>
            <a:r>
              <a:rPr lang="en-CA" sz="4400">
                <a:gradFill flip="none" rotWithShape="1">
                  <a:gsLst>
                    <a:gs pos="0">
                      <a:schemeClr val="accent5">
                        <a:alpha val="70000"/>
                      </a:schemeClr>
                    </a:gs>
                    <a:gs pos="100000">
                      <a:schemeClr val="accent1">
                        <a:alpha val="70000"/>
                      </a:schemeClr>
                    </a:gs>
                  </a:gsLst>
                  <a:lin ang="0" scaled="1"/>
                  <a:tileRect/>
                </a:gradFill>
              </a:rPr>
              <a:t>Routing</a:t>
            </a:r>
          </a:p>
        </p:txBody>
      </p:sp>
      <p:sp>
        <p:nvSpPr>
          <p:cNvPr id="3" name="Content Placeholder 2">
            <a:extLst>
              <a:ext uri="{FF2B5EF4-FFF2-40B4-BE49-F238E27FC236}">
                <a16:creationId xmlns:a16="http://schemas.microsoft.com/office/drawing/2014/main" id="{6011DC85-EEFF-4ECB-B505-357BD823FE19}"/>
              </a:ext>
            </a:extLst>
          </p:cNvPr>
          <p:cNvSpPr>
            <a:spLocks noGrp="1"/>
          </p:cNvSpPr>
          <p:nvPr>
            <p:ph idx="1"/>
          </p:nvPr>
        </p:nvSpPr>
        <p:spPr>
          <a:xfrm>
            <a:off x="838199" y="3190875"/>
            <a:ext cx="4581526" cy="2986087"/>
          </a:xfrm>
        </p:spPr>
        <p:txBody>
          <a:bodyPr>
            <a:normAutofit fontScale="92500" lnSpcReduction="20000"/>
          </a:bodyPr>
          <a:lstStyle/>
          <a:p>
            <a:r>
              <a:rPr lang="en-CA" sz="1800" dirty="0">
                <a:solidFill>
                  <a:schemeClr val="tx2">
                    <a:alpha val="60000"/>
                  </a:schemeClr>
                </a:solidFill>
              </a:rPr>
              <a:t>Once the connection is done the next step is routing so we can use the autoroute option to layout the trace or we can do it manually using the PCB tools. </a:t>
            </a:r>
          </a:p>
          <a:p>
            <a:r>
              <a:rPr lang="en-CA" sz="1800" dirty="0">
                <a:solidFill>
                  <a:schemeClr val="tx2">
                    <a:alpha val="60000"/>
                  </a:schemeClr>
                </a:solidFill>
              </a:rPr>
              <a:t>If the circuit is complex and large then auto routing is preferred else you can go with manual routing in case of simple circuits.</a:t>
            </a:r>
          </a:p>
          <a:p>
            <a:r>
              <a:rPr lang="en-CA" sz="1800" dirty="0">
                <a:solidFill>
                  <a:schemeClr val="tx2">
                    <a:alpha val="60000"/>
                  </a:schemeClr>
                </a:solidFill>
              </a:rPr>
              <a:t>For </a:t>
            </a:r>
            <a:r>
              <a:rPr lang="en-CA" sz="1800" dirty="0" err="1">
                <a:solidFill>
                  <a:schemeClr val="tx2">
                    <a:alpha val="60000"/>
                  </a:schemeClr>
                </a:solidFill>
              </a:rPr>
              <a:t>autorouting</a:t>
            </a:r>
            <a:r>
              <a:rPr lang="en-CA" sz="1800" dirty="0">
                <a:solidFill>
                  <a:schemeClr val="tx2">
                    <a:alpha val="60000"/>
                  </a:schemeClr>
                </a:solidFill>
              </a:rPr>
              <a:t> select the Auto Route option under the Route menu.</a:t>
            </a:r>
          </a:p>
          <a:p>
            <a:endParaRPr lang="en-CA" sz="1800" dirty="0">
              <a:solidFill>
                <a:schemeClr val="tx2">
                  <a:alpha val="60000"/>
                </a:schemeClr>
              </a:solidFill>
            </a:endParaRPr>
          </a:p>
        </p:txBody>
      </p:sp>
      <p:pic>
        <p:nvPicPr>
          <p:cNvPr id="5" name="Picture 4">
            <a:extLst>
              <a:ext uri="{FF2B5EF4-FFF2-40B4-BE49-F238E27FC236}">
                <a16:creationId xmlns:a16="http://schemas.microsoft.com/office/drawing/2014/main" id="{203198A4-9319-4D2F-B553-3F86903847EC}"/>
              </a:ext>
            </a:extLst>
          </p:cNvPr>
          <p:cNvPicPr>
            <a:picLocks noChangeAspect="1"/>
          </p:cNvPicPr>
          <p:nvPr/>
        </p:nvPicPr>
        <p:blipFill>
          <a:blip r:embed="rId2">
            <a:alphaModFix amt="90000"/>
          </a:blip>
          <a:stretch>
            <a:fillRect/>
          </a:stretch>
        </p:blipFill>
        <p:spPr>
          <a:xfrm>
            <a:off x="5528603" y="857251"/>
            <a:ext cx="5825197" cy="5205924"/>
          </a:xfrm>
          <a:prstGeom prst="rect">
            <a:avLst/>
          </a:prstGeom>
        </p:spPr>
      </p:pic>
    </p:spTree>
    <p:extLst>
      <p:ext uri="{BB962C8B-B14F-4D97-AF65-F5344CB8AC3E}">
        <p14:creationId xmlns:p14="http://schemas.microsoft.com/office/powerpoint/2010/main" val="37059856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A59E0-0C06-4F5E-ACB8-1910833AE0CA}"/>
              </a:ext>
            </a:extLst>
          </p:cNvPr>
          <p:cNvSpPr>
            <a:spLocks noGrp="1"/>
          </p:cNvSpPr>
          <p:nvPr>
            <p:ph type="title"/>
          </p:nvPr>
        </p:nvSpPr>
        <p:spPr/>
        <p:txBody>
          <a:bodyPr/>
          <a:lstStyle/>
          <a:p>
            <a:r>
              <a:rPr lang="en-CA" dirty="0"/>
              <a:t>PCB Design Layout</a:t>
            </a:r>
          </a:p>
        </p:txBody>
      </p:sp>
      <p:pic>
        <p:nvPicPr>
          <p:cNvPr id="5" name="Content Placeholder 4">
            <a:extLst>
              <a:ext uri="{FF2B5EF4-FFF2-40B4-BE49-F238E27FC236}">
                <a16:creationId xmlns:a16="http://schemas.microsoft.com/office/drawing/2014/main" id="{9FDEC8E4-BF27-42E7-8301-EA5AF0D16E96}"/>
              </a:ext>
            </a:extLst>
          </p:cNvPr>
          <p:cNvPicPr>
            <a:picLocks noGrp="1" noChangeAspect="1"/>
          </p:cNvPicPr>
          <p:nvPr>
            <p:ph idx="1"/>
          </p:nvPr>
        </p:nvPicPr>
        <p:blipFill>
          <a:blip r:embed="rId2"/>
          <a:stretch>
            <a:fillRect/>
          </a:stretch>
        </p:blipFill>
        <p:spPr>
          <a:xfrm>
            <a:off x="2539675" y="2178050"/>
            <a:ext cx="7112649" cy="3998913"/>
          </a:xfrm>
        </p:spPr>
      </p:pic>
    </p:spTree>
    <p:extLst>
      <p:ext uri="{BB962C8B-B14F-4D97-AF65-F5344CB8AC3E}">
        <p14:creationId xmlns:p14="http://schemas.microsoft.com/office/powerpoint/2010/main" val="28875097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54524-91B0-4885-A725-060928F5607D}"/>
              </a:ext>
            </a:extLst>
          </p:cNvPr>
          <p:cNvSpPr>
            <a:spLocks noGrp="1"/>
          </p:cNvSpPr>
          <p:nvPr>
            <p:ph type="title"/>
          </p:nvPr>
        </p:nvSpPr>
        <p:spPr/>
        <p:txBody>
          <a:bodyPr/>
          <a:lstStyle/>
          <a:p>
            <a:r>
              <a:rPr lang="en-CA" dirty="0"/>
              <a:t>PCB Design Steps</a:t>
            </a:r>
          </a:p>
        </p:txBody>
      </p:sp>
      <p:pic>
        <p:nvPicPr>
          <p:cNvPr id="5" name="Content Placeholder 4">
            <a:extLst>
              <a:ext uri="{FF2B5EF4-FFF2-40B4-BE49-F238E27FC236}">
                <a16:creationId xmlns:a16="http://schemas.microsoft.com/office/drawing/2014/main" id="{A7CCBB48-4ADF-4808-9923-CCAADD2DF3D3}"/>
              </a:ext>
            </a:extLst>
          </p:cNvPr>
          <p:cNvPicPr>
            <a:picLocks noGrp="1" noChangeAspect="1"/>
          </p:cNvPicPr>
          <p:nvPr>
            <p:ph idx="1"/>
          </p:nvPr>
        </p:nvPicPr>
        <p:blipFill rotWithShape="1">
          <a:blip r:embed="rId2"/>
          <a:srcRect l="45381" t="42961" r="13277" b="27607"/>
          <a:stretch/>
        </p:blipFill>
        <p:spPr>
          <a:xfrm>
            <a:off x="5275385" y="2277013"/>
            <a:ext cx="5922498" cy="2574388"/>
          </a:xfrm>
        </p:spPr>
      </p:pic>
    </p:spTree>
    <p:extLst>
      <p:ext uri="{BB962C8B-B14F-4D97-AF65-F5344CB8AC3E}">
        <p14:creationId xmlns:p14="http://schemas.microsoft.com/office/powerpoint/2010/main" val="38828069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C183B-68B7-40F8-AD87-A2869D4A4C83}"/>
              </a:ext>
            </a:extLst>
          </p:cNvPr>
          <p:cNvSpPr>
            <a:spLocks noGrp="1"/>
          </p:cNvSpPr>
          <p:nvPr>
            <p:ph type="title"/>
          </p:nvPr>
        </p:nvSpPr>
        <p:spPr/>
        <p:txBody>
          <a:bodyPr/>
          <a:lstStyle/>
          <a:p>
            <a:r>
              <a:rPr lang="en-CA" dirty="0"/>
              <a:t>Conclusion </a:t>
            </a:r>
          </a:p>
        </p:txBody>
      </p:sp>
      <p:sp>
        <p:nvSpPr>
          <p:cNvPr id="3" name="Content Placeholder 2">
            <a:extLst>
              <a:ext uri="{FF2B5EF4-FFF2-40B4-BE49-F238E27FC236}">
                <a16:creationId xmlns:a16="http://schemas.microsoft.com/office/drawing/2014/main" id="{9C0BF2B4-8A61-4FEB-B52C-B378C2867900}"/>
              </a:ext>
            </a:extLst>
          </p:cNvPr>
          <p:cNvSpPr>
            <a:spLocks noGrp="1"/>
          </p:cNvSpPr>
          <p:nvPr>
            <p:ph idx="1"/>
          </p:nvPr>
        </p:nvSpPr>
        <p:spPr/>
        <p:txBody>
          <a:bodyPr/>
          <a:lstStyle/>
          <a:p>
            <a:r>
              <a:rPr lang="en-CA" dirty="0" err="1"/>
              <a:t>Pcb</a:t>
            </a:r>
            <a:r>
              <a:rPr lang="en-CA" dirty="0"/>
              <a:t> Designing was discussed</a:t>
            </a:r>
          </a:p>
          <a:p>
            <a:r>
              <a:rPr lang="en-CA" dirty="0"/>
              <a:t>Successful PCB layout was made</a:t>
            </a:r>
          </a:p>
          <a:p>
            <a:r>
              <a:rPr lang="en-CA" dirty="0"/>
              <a:t>Gerber files were generated and viewed successfully</a:t>
            </a:r>
          </a:p>
          <a:p>
            <a:endParaRPr lang="en-CA" dirty="0"/>
          </a:p>
        </p:txBody>
      </p:sp>
    </p:spTree>
    <p:extLst>
      <p:ext uri="{BB962C8B-B14F-4D97-AF65-F5344CB8AC3E}">
        <p14:creationId xmlns:p14="http://schemas.microsoft.com/office/powerpoint/2010/main" val="42604712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71FDC-94AF-4309-8D24-26E04638BC46}"/>
              </a:ext>
            </a:extLst>
          </p:cNvPr>
          <p:cNvSpPr>
            <a:spLocks noGrp="1"/>
          </p:cNvSpPr>
          <p:nvPr>
            <p:ph type="title"/>
          </p:nvPr>
        </p:nvSpPr>
        <p:spPr/>
        <p:txBody>
          <a:bodyPr/>
          <a:lstStyle/>
          <a:p>
            <a:r>
              <a:rPr lang="en-CA" dirty="0">
                <a:solidFill>
                  <a:schemeClr val="tx1"/>
                </a:solidFill>
              </a:rPr>
              <a:t>References </a:t>
            </a:r>
          </a:p>
        </p:txBody>
      </p:sp>
      <p:sp>
        <p:nvSpPr>
          <p:cNvPr id="3" name="Content Placeholder 2">
            <a:extLst>
              <a:ext uri="{FF2B5EF4-FFF2-40B4-BE49-F238E27FC236}">
                <a16:creationId xmlns:a16="http://schemas.microsoft.com/office/drawing/2014/main" id="{D4B212AC-7CCA-4D79-8C82-30955793D328}"/>
              </a:ext>
            </a:extLst>
          </p:cNvPr>
          <p:cNvSpPr>
            <a:spLocks noGrp="1"/>
          </p:cNvSpPr>
          <p:nvPr>
            <p:ph idx="1"/>
          </p:nvPr>
        </p:nvSpPr>
        <p:spPr/>
        <p:txBody>
          <a:bodyPr>
            <a:normAutofit fontScale="70000" lnSpcReduction="20000"/>
          </a:bodyPr>
          <a:lstStyle/>
          <a:p>
            <a:r>
              <a:rPr lang="en-CA" dirty="0">
                <a:hlinkClick r:id="rId2"/>
              </a:rPr>
              <a:t>https://docs.easyeda.com/en/PCB/PCB-Tools/index.html</a:t>
            </a:r>
            <a:endParaRPr lang="en-CA" dirty="0"/>
          </a:p>
          <a:p>
            <a:r>
              <a:rPr lang="en-CA" dirty="0">
                <a:hlinkClick r:id="rId3"/>
              </a:rPr>
              <a:t>https://learn.sparkfun.com/tutorials/pcb-basics/all</a:t>
            </a:r>
            <a:endParaRPr lang="en-CA" dirty="0"/>
          </a:p>
          <a:p>
            <a:r>
              <a:rPr lang="en-CA" dirty="0">
                <a:hlinkClick r:id="rId4"/>
              </a:rPr>
              <a:t>https://www.electronics-notes.com/articles/analogue_circuits/pcb-design/how-to-design-pcb-board-basics.php</a:t>
            </a:r>
            <a:endParaRPr lang="en-CA" dirty="0"/>
          </a:p>
          <a:p>
            <a:r>
              <a:rPr lang="en-CA" dirty="0">
                <a:hlinkClick r:id="rId5"/>
              </a:rPr>
              <a:t>https://www.theengineeringprojects.com/2018/03/different-types-of-pcb-printed-circuit-board.html</a:t>
            </a:r>
            <a:endParaRPr lang="en-CA" dirty="0"/>
          </a:p>
          <a:p>
            <a:r>
              <a:rPr lang="en-CA" dirty="0">
                <a:hlinkClick r:id="rId6"/>
              </a:rPr>
              <a:t>https://www.instructables.com/PCB-Concepts-and-Materials/#:~:text=A%20PCB%20consists%20of%20a,need%20to%20concern%20ourselves%20with</a:t>
            </a:r>
            <a:r>
              <a:rPr lang="en-CA" dirty="0"/>
              <a:t>.</a:t>
            </a:r>
          </a:p>
          <a:p>
            <a:r>
              <a:rPr lang="en-CA" dirty="0">
                <a:hlinkClick r:id="rId7"/>
              </a:rPr>
              <a:t>https://www.pcbway.com/blog/Engineering_Technical/Printed_Circuit_Board_Design_Flow.html</a:t>
            </a:r>
            <a:endParaRPr lang="en-CA" dirty="0"/>
          </a:p>
          <a:p>
            <a:endParaRPr lang="en-CA" dirty="0"/>
          </a:p>
        </p:txBody>
      </p:sp>
    </p:spTree>
    <p:extLst>
      <p:ext uri="{BB962C8B-B14F-4D97-AF65-F5344CB8AC3E}">
        <p14:creationId xmlns:p14="http://schemas.microsoft.com/office/powerpoint/2010/main" val="18404808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Frame 8">
            <a:extLst>
              <a:ext uri="{FF2B5EF4-FFF2-40B4-BE49-F238E27FC236}">
                <a16:creationId xmlns:a16="http://schemas.microsoft.com/office/drawing/2014/main" id="{DD7EAFE6-2BB9-41FB-9CF4-588CFC70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10">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2">
            <a:extLst>
              <a:ext uri="{FF2B5EF4-FFF2-40B4-BE49-F238E27FC236}">
                <a16:creationId xmlns:a16="http://schemas.microsoft.com/office/drawing/2014/main" id="{A5C31099-1BBD-40CE-BC60-FCE5074194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gradFill flip="none" rotWithShape="1">
            <a:gsLst>
              <a:gs pos="0">
                <a:schemeClr val="accent2">
                  <a:alpha val="60000"/>
                </a:schemeClr>
              </a:gs>
              <a:gs pos="100000">
                <a:schemeClr val="accent1">
                  <a:alpha val="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4">
            <a:extLst>
              <a:ext uri="{FF2B5EF4-FFF2-40B4-BE49-F238E27FC236}">
                <a16:creationId xmlns:a16="http://schemas.microsoft.com/office/drawing/2014/main" id="{32BCBDFC-4ADF-4297-B113-3B3F524F28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3"/>
            <a:ext cx="12188952" cy="6858000"/>
          </a:xfrm>
          <a:prstGeom prst="rect">
            <a:avLst/>
          </a:prstGeom>
          <a:solidFill>
            <a:schemeClr val="bg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16">
            <a:extLst>
              <a:ext uri="{FF2B5EF4-FFF2-40B4-BE49-F238E27FC236}">
                <a16:creationId xmlns:a16="http://schemas.microsoft.com/office/drawing/2014/main" id="{CD1FC1EF-ABB9-4B80-9582-E47C76BD0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3200" y="0"/>
            <a:ext cx="6857999" cy="6857998"/>
          </a:xfrm>
          <a:prstGeom prst="ellipse">
            <a:avLst/>
          </a:prstGeom>
          <a:gradFill>
            <a:gsLst>
              <a:gs pos="0">
                <a:schemeClr val="accent1">
                  <a:lumMod val="20000"/>
                  <a:lumOff val="80000"/>
                  <a:alpha val="40000"/>
                </a:schemeClr>
              </a:gs>
              <a:gs pos="100000">
                <a:schemeClr val="accent1">
                  <a:alpha val="40000"/>
                </a:schemeClr>
              </a:gs>
            </a:gsLst>
            <a:lin ang="2700000" scaled="1"/>
          </a:gradFill>
          <a:ln>
            <a:noFill/>
          </a:ln>
          <a:effectLst>
            <a:softEdge rad="520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18">
            <a:extLst>
              <a:ext uri="{FF2B5EF4-FFF2-40B4-BE49-F238E27FC236}">
                <a16:creationId xmlns:a16="http://schemas.microsoft.com/office/drawing/2014/main" id="{1088ED32-3423-429F-96E6-C5BF1A957D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3990" y="1194074"/>
            <a:ext cx="5589934" cy="5737916"/>
          </a:xfrm>
          <a:prstGeom prst="ellipse">
            <a:avLst/>
          </a:prstGeom>
          <a:gradFill>
            <a:gsLst>
              <a:gs pos="0">
                <a:schemeClr val="accent1">
                  <a:alpha val="40000"/>
                </a:schemeClr>
              </a:gs>
              <a:gs pos="100000">
                <a:schemeClr val="accent5">
                  <a:alpha val="20000"/>
                </a:schemeClr>
              </a:gs>
            </a:gsLst>
            <a:lin ang="2700000" scaled="1"/>
          </a:gradFill>
          <a:ln>
            <a:noFill/>
          </a:ln>
          <a:effectLst>
            <a:softEdge rad="952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20">
            <a:extLst>
              <a:ext uri="{FF2B5EF4-FFF2-40B4-BE49-F238E27FC236}">
                <a16:creationId xmlns:a16="http://schemas.microsoft.com/office/drawing/2014/main" id="{C7C788C1-07E3-4AC3-B8E7-37A0856A0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439622" y="194269"/>
            <a:ext cx="5760743" cy="5737917"/>
          </a:xfrm>
          <a:prstGeom prst="ellipse">
            <a:avLst/>
          </a:prstGeom>
          <a:gradFill>
            <a:gsLst>
              <a:gs pos="0">
                <a:schemeClr val="accent1">
                  <a:alpha val="20000"/>
                </a:schemeClr>
              </a:gs>
              <a:gs pos="100000">
                <a:schemeClr val="accent5">
                  <a:alpha val="40000"/>
                </a:schemeClr>
              </a:gs>
            </a:gsLst>
            <a:lin ang="2700000" scaled="1"/>
          </a:gradFill>
          <a:ln>
            <a:noFill/>
          </a:ln>
          <a:effectLst>
            <a:softEdge rad="1003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 name="Picture 4">
            <a:extLst>
              <a:ext uri="{FF2B5EF4-FFF2-40B4-BE49-F238E27FC236}">
                <a16:creationId xmlns:a16="http://schemas.microsoft.com/office/drawing/2014/main" id="{072ECF87-0E4E-42AE-8D69-B0E33FF36DE0}"/>
              </a:ext>
            </a:extLst>
          </p:cNvPr>
          <p:cNvPicPr>
            <a:picLocks noChangeAspect="1"/>
          </p:cNvPicPr>
          <p:nvPr/>
        </p:nvPicPr>
        <p:blipFill rotWithShape="1">
          <a:blip r:embed="rId2">
            <a:alphaModFix amt="20000"/>
          </a:blip>
          <a:srcRect r="-1" b="15716"/>
          <a:stretch/>
        </p:blipFill>
        <p:spPr>
          <a:xfrm>
            <a:off x="20" y="-52998"/>
            <a:ext cx="12188932" cy="6857326"/>
          </a:xfrm>
          <a:prstGeom prst="rect">
            <a:avLst/>
          </a:prstGeom>
        </p:spPr>
      </p:pic>
      <p:sp>
        <p:nvSpPr>
          <p:cNvPr id="33" name="Frame 22">
            <a:extLst>
              <a:ext uri="{FF2B5EF4-FFF2-40B4-BE49-F238E27FC236}">
                <a16:creationId xmlns:a16="http://schemas.microsoft.com/office/drawing/2014/main" id="{BBB1F149-105F-4CE9-A59E-12133DCF58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64"/>
            <a:ext cx="12188952" cy="6858664"/>
          </a:xfrm>
          <a:prstGeom prst="frame">
            <a:avLst>
              <a:gd name="adj1" fmla="val 716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02EFED47-67D5-47F3-ABC9-D9F9EBA3AB46}"/>
              </a:ext>
            </a:extLst>
          </p:cNvPr>
          <p:cNvSpPr>
            <a:spLocks noGrp="1"/>
          </p:cNvSpPr>
          <p:nvPr>
            <p:ph type="title"/>
          </p:nvPr>
        </p:nvSpPr>
        <p:spPr>
          <a:xfrm>
            <a:off x="-1033669" y="1014569"/>
            <a:ext cx="9144000" cy="2387600"/>
          </a:xfrm>
        </p:spPr>
        <p:txBody>
          <a:bodyPr vert="horz" lIns="91440" tIns="45720" rIns="91440" bIns="45720" rtlCol="0" anchor="b">
            <a:normAutofit/>
          </a:bodyPr>
          <a:lstStyle/>
          <a:p>
            <a:pPr algn="ctr"/>
            <a:r>
              <a:rPr lang="en-US" sz="5400" dirty="0">
                <a:solidFill>
                  <a:schemeClr val="tx1"/>
                </a:solidFill>
              </a:rPr>
              <a:t>THANK YOU</a:t>
            </a:r>
          </a:p>
        </p:txBody>
      </p:sp>
    </p:spTree>
    <p:extLst>
      <p:ext uri="{BB962C8B-B14F-4D97-AF65-F5344CB8AC3E}">
        <p14:creationId xmlns:p14="http://schemas.microsoft.com/office/powerpoint/2010/main" val="3675492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91CBF-0901-4FA8-9363-B0DB5E7E5D6D}"/>
              </a:ext>
            </a:extLst>
          </p:cNvPr>
          <p:cNvSpPr>
            <a:spLocks noGrp="1"/>
          </p:cNvSpPr>
          <p:nvPr>
            <p:ph type="title"/>
          </p:nvPr>
        </p:nvSpPr>
        <p:spPr/>
        <p:txBody>
          <a:bodyPr/>
          <a:lstStyle/>
          <a:p>
            <a:r>
              <a:rPr kumimoji="0" lang="en-US" sz="3600" b="0" i="0" u="none" strike="noStrike" kern="1200" cap="all" spc="0" normalizeH="0" baseline="0" noProof="0" dirty="0">
                <a:ln>
                  <a:noFill/>
                </a:ln>
                <a:solidFill>
                  <a:prstClr val="black"/>
                </a:solidFill>
                <a:effectLst>
                  <a:outerShdw blurRad="177800" dist="38100" dir="2700000" algn="tl">
                    <a:srgbClr val="000000">
                      <a:alpha val="24000"/>
                    </a:srgbClr>
                  </a:outerShdw>
                </a:effectLst>
                <a:uLnTx/>
                <a:uFillTx/>
                <a:latin typeface="Tw Cen MT" panose="020B0602020104020603"/>
                <a:ea typeface="+mj-ea"/>
                <a:cs typeface="+mj-cs"/>
              </a:rPr>
              <a:t>IoT based Visitor Counter using </a:t>
            </a:r>
            <a:r>
              <a:rPr kumimoji="0" lang="en-US" sz="3600" b="0" i="0" u="none" strike="noStrike" kern="1200" cap="all" spc="0" normalizeH="0" baseline="0" noProof="0" dirty="0" err="1">
                <a:ln>
                  <a:noFill/>
                </a:ln>
                <a:solidFill>
                  <a:prstClr val="black"/>
                </a:solidFill>
                <a:effectLst>
                  <a:outerShdw blurRad="177800" dist="38100" dir="2700000" algn="tl">
                    <a:srgbClr val="000000">
                      <a:alpha val="24000"/>
                    </a:srgbClr>
                  </a:outerShdw>
                </a:effectLst>
                <a:uLnTx/>
                <a:uFillTx/>
                <a:latin typeface="Tw Cen MT" panose="020B0602020104020603"/>
                <a:ea typeface="+mj-ea"/>
                <a:cs typeface="+mj-cs"/>
              </a:rPr>
              <a:t>Beaglebone</a:t>
            </a:r>
            <a:r>
              <a:rPr kumimoji="0" lang="en-US" sz="3600" b="0" i="0" u="none" strike="noStrike" kern="1200" cap="all" spc="0" normalizeH="0" baseline="0" noProof="0" dirty="0">
                <a:ln>
                  <a:noFill/>
                </a:ln>
                <a:solidFill>
                  <a:prstClr val="black"/>
                </a:solidFill>
                <a:effectLst>
                  <a:outerShdw blurRad="177800" dist="38100" dir="2700000" algn="tl">
                    <a:srgbClr val="000000">
                      <a:alpha val="24000"/>
                    </a:srgbClr>
                  </a:outerShdw>
                </a:effectLst>
                <a:uLnTx/>
                <a:uFillTx/>
                <a:latin typeface="Tw Cen MT" panose="020B0602020104020603"/>
                <a:ea typeface="+mj-ea"/>
                <a:cs typeface="+mj-cs"/>
              </a:rPr>
              <a:t> Black</a:t>
            </a:r>
            <a:endParaRPr lang="en-CA" dirty="0"/>
          </a:p>
        </p:txBody>
      </p:sp>
      <p:pic>
        <p:nvPicPr>
          <p:cNvPr id="4" name="Content Placeholder 3">
            <a:extLst>
              <a:ext uri="{FF2B5EF4-FFF2-40B4-BE49-F238E27FC236}">
                <a16:creationId xmlns:a16="http://schemas.microsoft.com/office/drawing/2014/main" id="{B80C6D95-D0A3-49AB-9923-89EF651259E1}"/>
              </a:ext>
            </a:extLst>
          </p:cNvPr>
          <p:cNvPicPr>
            <a:picLocks noGrp="1" noChangeAspect="1"/>
          </p:cNvPicPr>
          <p:nvPr>
            <p:ph idx="1"/>
          </p:nvPr>
        </p:nvPicPr>
        <p:blipFill>
          <a:blip r:embed="rId2"/>
          <a:stretch>
            <a:fillRect/>
          </a:stretch>
        </p:blipFill>
        <p:spPr>
          <a:xfrm>
            <a:off x="2065775" y="2178050"/>
            <a:ext cx="8060449" cy="3998913"/>
          </a:xfrm>
          <a:prstGeom prst="rect">
            <a:avLst/>
          </a:prstGeom>
        </p:spPr>
      </p:pic>
    </p:spTree>
    <p:extLst>
      <p:ext uri="{BB962C8B-B14F-4D97-AF65-F5344CB8AC3E}">
        <p14:creationId xmlns:p14="http://schemas.microsoft.com/office/powerpoint/2010/main" val="1156324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ame 10">
            <a:extLst>
              <a:ext uri="{FF2B5EF4-FFF2-40B4-BE49-F238E27FC236}">
                <a16:creationId xmlns:a16="http://schemas.microsoft.com/office/drawing/2014/main" id="{61DF3E2F-0A88-4C55-8678-0764BF7339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F4B4F8-1849-4260-8DC3-98F655F9A080}"/>
              </a:ext>
            </a:extLst>
          </p:cNvPr>
          <p:cNvSpPr>
            <a:spLocks noGrp="1"/>
          </p:cNvSpPr>
          <p:nvPr>
            <p:ph type="title"/>
          </p:nvPr>
        </p:nvSpPr>
        <p:spPr>
          <a:xfrm>
            <a:off x="838201" y="609600"/>
            <a:ext cx="3200400" cy="5567363"/>
          </a:xfrm>
        </p:spPr>
        <p:txBody>
          <a:bodyPr anchor="ctr">
            <a:normAutofit/>
          </a:bodyPr>
          <a:lstStyle/>
          <a:p>
            <a:r>
              <a:rPr lang="en-CA" sz="4100" dirty="0">
                <a:solidFill>
                  <a:schemeClr val="tx1"/>
                </a:solidFill>
              </a:rPr>
              <a:t>Task Introduction</a:t>
            </a:r>
          </a:p>
        </p:txBody>
      </p:sp>
      <p:graphicFrame>
        <p:nvGraphicFramePr>
          <p:cNvPr id="5" name="Content Placeholder 2">
            <a:extLst>
              <a:ext uri="{FF2B5EF4-FFF2-40B4-BE49-F238E27FC236}">
                <a16:creationId xmlns:a16="http://schemas.microsoft.com/office/drawing/2014/main" id="{725ADCE7-6CF6-4C90-B7AC-8A6EC7FE73A2}"/>
              </a:ext>
            </a:extLst>
          </p:cNvPr>
          <p:cNvGraphicFramePr>
            <a:graphicFrameLocks noGrp="1"/>
          </p:cNvGraphicFramePr>
          <p:nvPr>
            <p:ph idx="1"/>
            <p:extLst>
              <p:ext uri="{D42A27DB-BD31-4B8C-83A1-F6EECF244321}">
                <p14:modId xmlns:p14="http://schemas.microsoft.com/office/powerpoint/2010/main" val="4162191554"/>
              </p:ext>
            </p:extLst>
          </p:nvPr>
        </p:nvGraphicFramePr>
        <p:xfrm>
          <a:off x="4293704" y="609600"/>
          <a:ext cx="7060095" cy="57514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26321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1B8E1-002C-421A-B9A3-3A75867ED986}"/>
              </a:ext>
            </a:extLst>
          </p:cNvPr>
          <p:cNvSpPr>
            <a:spLocks noGrp="1"/>
          </p:cNvSpPr>
          <p:nvPr>
            <p:ph type="title"/>
          </p:nvPr>
        </p:nvSpPr>
        <p:spPr/>
        <p:txBody>
          <a:bodyPr/>
          <a:lstStyle/>
          <a:p>
            <a:r>
              <a:rPr lang="en-CA">
                <a:solidFill>
                  <a:schemeClr val="tx1"/>
                </a:solidFill>
              </a:rPr>
              <a:t>What is PCB Design </a:t>
            </a:r>
            <a:endParaRPr lang="en-CA" dirty="0">
              <a:solidFill>
                <a:schemeClr val="tx1"/>
              </a:solidFill>
            </a:endParaRPr>
          </a:p>
        </p:txBody>
      </p:sp>
      <p:sp>
        <p:nvSpPr>
          <p:cNvPr id="3" name="Content Placeholder 2">
            <a:extLst>
              <a:ext uri="{FF2B5EF4-FFF2-40B4-BE49-F238E27FC236}">
                <a16:creationId xmlns:a16="http://schemas.microsoft.com/office/drawing/2014/main" id="{2532D989-AD33-4145-9481-B404F7FE3B80}"/>
              </a:ext>
            </a:extLst>
          </p:cNvPr>
          <p:cNvSpPr>
            <a:spLocks noGrp="1"/>
          </p:cNvSpPr>
          <p:nvPr>
            <p:ph idx="1"/>
          </p:nvPr>
        </p:nvSpPr>
        <p:spPr/>
        <p:txBody>
          <a:bodyPr>
            <a:normAutofit fontScale="85000" lnSpcReduction="10000"/>
          </a:bodyPr>
          <a:lstStyle/>
          <a:p>
            <a:r>
              <a:rPr lang="en-CA" dirty="0">
                <a:solidFill>
                  <a:schemeClr val="tx1">
                    <a:alpha val="70000"/>
                  </a:schemeClr>
                </a:solidFill>
              </a:rPr>
              <a:t>One of the key concept in electronics is the Printed Circuit Board.</a:t>
            </a:r>
          </a:p>
          <a:p>
            <a:r>
              <a:rPr lang="en-CA" dirty="0">
                <a:solidFill>
                  <a:schemeClr val="tx1">
                    <a:alpha val="70000"/>
                  </a:schemeClr>
                </a:solidFill>
              </a:rPr>
              <a:t>Printed Circuit Boards (PCB) design brings your electronic circuits to life in the physical form.</a:t>
            </a:r>
          </a:p>
          <a:p>
            <a:r>
              <a:rPr lang="en-CA" dirty="0">
                <a:solidFill>
                  <a:schemeClr val="tx1">
                    <a:alpha val="70000"/>
                  </a:schemeClr>
                </a:solidFill>
              </a:rPr>
              <a:t>It mechanically supports and electrically connects electrical or electronic components using conductive tracks, pads and other features etched from one or more sheet layers of copper laminated onto and between sheet layers of a non conductive substrate.</a:t>
            </a:r>
          </a:p>
          <a:p>
            <a:r>
              <a:rPr lang="en-CA" dirty="0">
                <a:solidFill>
                  <a:schemeClr val="tx1">
                    <a:alpha val="70000"/>
                  </a:schemeClr>
                </a:solidFill>
              </a:rPr>
              <a:t>It is a board that has lines and pads that connect various points together.</a:t>
            </a:r>
          </a:p>
        </p:txBody>
      </p:sp>
    </p:spTree>
    <p:extLst>
      <p:ext uri="{BB962C8B-B14F-4D97-AF65-F5344CB8AC3E}">
        <p14:creationId xmlns:p14="http://schemas.microsoft.com/office/powerpoint/2010/main" val="3536094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B60DD-5FF8-4745-9592-161C412771E4}"/>
              </a:ext>
            </a:extLst>
          </p:cNvPr>
          <p:cNvSpPr>
            <a:spLocks noGrp="1"/>
          </p:cNvSpPr>
          <p:nvPr>
            <p:ph type="title"/>
          </p:nvPr>
        </p:nvSpPr>
        <p:spPr/>
        <p:txBody>
          <a:bodyPr/>
          <a:lstStyle/>
          <a:p>
            <a:r>
              <a:rPr lang="en-CA" dirty="0">
                <a:solidFill>
                  <a:schemeClr val="tx1"/>
                </a:solidFill>
              </a:rPr>
              <a:t>What is PCB Design </a:t>
            </a:r>
          </a:p>
        </p:txBody>
      </p:sp>
      <p:sp>
        <p:nvSpPr>
          <p:cNvPr id="3" name="Content Placeholder 2">
            <a:extLst>
              <a:ext uri="{FF2B5EF4-FFF2-40B4-BE49-F238E27FC236}">
                <a16:creationId xmlns:a16="http://schemas.microsoft.com/office/drawing/2014/main" id="{BE0E92A2-1992-44E5-B5D5-7C49E1B5D224}"/>
              </a:ext>
            </a:extLst>
          </p:cNvPr>
          <p:cNvSpPr>
            <a:spLocks noGrp="1"/>
          </p:cNvSpPr>
          <p:nvPr>
            <p:ph idx="1"/>
          </p:nvPr>
        </p:nvSpPr>
        <p:spPr/>
        <p:txBody>
          <a:bodyPr>
            <a:normAutofit fontScale="85000" lnSpcReduction="10000"/>
          </a:bodyPr>
          <a:lstStyle/>
          <a:p>
            <a:r>
              <a:rPr lang="en-CA" dirty="0">
                <a:solidFill>
                  <a:schemeClr val="tx1">
                    <a:alpha val="70000"/>
                  </a:schemeClr>
                </a:solidFill>
              </a:rPr>
              <a:t>A PCB allows power and signals to be routed between physical devices.</a:t>
            </a:r>
          </a:p>
          <a:p>
            <a:r>
              <a:rPr lang="en-CA" dirty="0">
                <a:solidFill>
                  <a:schemeClr val="tx1">
                    <a:alpha val="70000"/>
                  </a:schemeClr>
                </a:solidFill>
              </a:rPr>
              <a:t>Solder is the metal that makes the electrical connections between the surface of the PCB and the electronic components.</a:t>
            </a:r>
          </a:p>
          <a:p>
            <a:r>
              <a:rPr lang="en-CA" dirty="0">
                <a:solidFill>
                  <a:schemeClr val="tx1">
                    <a:alpha val="70000"/>
                  </a:schemeClr>
                </a:solidFill>
              </a:rPr>
              <a:t>Being metal, solder also serves as a strong mechanical adhesive. </a:t>
            </a:r>
          </a:p>
          <a:p>
            <a:r>
              <a:rPr lang="en-CA" dirty="0">
                <a:solidFill>
                  <a:schemeClr val="tx1">
                    <a:alpha val="70000"/>
                  </a:schemeClr>
                </a:solidFill>
              </a:rPr>
              <a:t>The benefit of designing a circuit board for printing is that it is cleaner and more reliable than a circuit built on a breadboard. </a:t>
            </a:r>
          </a:p>
          <a:p>
            <a:r>
              <a:rPr lang="en-CA" dirty="0">
                <a:solidFill>
                  <a:schemeClr val="tx1">
                    <a:alpha val="70000"/>
                  </a:schemeClr>
                </a:solidFill>
              </a:rPr>
              <a:t>We can find PCB today in almost any consumer electronics like Telephone, TV Remote, Alarm clocks, cell phones and many more.</a:t>
            </a:r>
          </a:p>
          <a:p>
            <a:endParaRPr lang="en-CA" dirty="0"/>
          </a:p>
        </p:txBody>
      </p:sp>
    </p:spTree>
    <p:extLst>
      <p:ext uri="{BB962C8B-B14F-4D97-AF65-F5344CB8AC3E}">
        <p14:creationId xmlns:p14="http://schemas.microsoft.com/office/powerpoint/2010/main" val="1020968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D9E62-5D48-41B8-B0DB-90C32DC253EB}"/>
              </a:ext>
            </a:extLst>
          </p:cNvPr>
          <p:cNvSpPr>
            <a:spLocks noGrp="1"/>
          </p:cNvSpPr>
          <p:nvPr>
            <p:ph type="title"/>
          </p:nvPr>
        </p:nvSpPr>
        <p:spPr/>
        <p:txBody>
          <a:bodyPr/>
          <a:lstStyle/>
          <a:p>
            <a:r>
              <a:rPr lang="en-CA" dirty="0"/>
              <a:t>Terminology </a:t>
            </a:r>
          </a:p>
        </p:txBody>
      </p:sp>
      <p:sp>
        <p:nvSpPr>
          <p:cNvPr id="3" name="Content Placeholder 2">
            <a:extLst>
              <a:ext uri="{FF2B5EF4-FFF2-40B4-BE49-F238E27FC236}">
                <a16:creationId xmlns:a16="http://schemas.microsoft.com/office/drawing/2014/main" id="{B48CE433-C10A-4E5B-8C9E-20F17FC972DE}"/>
              </a:ext>
            </a:extLst>
          </p:cNvPr>
          <p:cNvSpPr>
            <a:spLocks noGrp="1"/>
          </p:cNvSpPr>
          <p:nvPr>
            <p:ph idx="1"/>
          </p:nvPr>
        </p:nvSpPr>
        <p:spPr/>
        <p:txBody>
          <a:bodyPr>
            <a:normAutofit fontScale="62500" lnSpcReduction="20000"/>
          </a:bodyPr>
          <a:lstStyle/>
          <a:p>
            <a:r>
              <a:rPr lang="en-US" b="1" i="0" dirty="0">
                <a:solidFill>
                  <a:srgbClr val="333333"/>
                </a:solidFill>
                <a:effectLst/>
                <a:latin typeface="Helvetica Neue"/>
              </a:rPr>
              <a:t>Annular ring</a:t>
            </a:r>
            <a:r>
              <a:rPr lang="en-US" b="0" i="0" dirty="0">
                <a:solidFill>
                  <a:srgbClr val="333333"/>
                </a:solidFill>
                <a:effectLst/>
                <a:latin typeface="Helvetica Neue"/>
              </a:rPr>
              <a:t> - the ring of copper around a plated through hole in a PCB.</a:t>
            </a:r>
          </a:p>
          <a:p>
            <a:r>
              <a:rPr lang="en-US" b="1" i="0" dirty="0">
                <a:solidFill>
                  <a:srgbClr val="333333"/>
                </a:solidFill>
                <a:effectLst/>
                <a:latin typeface="Helvetica Neue"/>
              </a:rPr>
              <a:t>DRC</a:t>
            </a:r>
            <a:r>
              <a:rPr lang="en-US" b="0" i="0" dirty="0">
                <a:solidFill>
                  <a:srgbClr val="333333"/>
                </a:solidFill>
                <a:effectLst/>
                <a:latin typeface="Helvetica Neue"/>
              </a:rPr>
              <a:t> - design rule check. A software check of your design to make sure the design does not contain errors such as traces that incorrectly touch, traces too skinny, or drill holes that are too small.</a:t>
            </a:r>
          </a:p>
          <a:p>
            <a:r>
              <a:rPr lang="en-US" b="1" i="0" dirty="0">
                <a:solidFill>
                  <a:srgbClr val="333333"/>
                </a:solidFill>
                <a:effectLst/>
                <a:latin typeface="Helvetica Neue"/>
              </a:rPr>
              <a:t>Pad</a:t>
            </a:r>
            <a:r>
              <a:rPr lang="en-US" b="0" i="0" dirty="0">
                <a:solidFill>
                  <a:srgbClr val="333333"/>
                </a:solidFill>
                <a:effectLst/>
                <a:latin typeface="Helvetica Neue"/>
              </a:rPr>
              <a:t> - a portion of exposed metal on the surface of a board to which a component is soldered.</a:t>
            </a:r>
          </a:p>
          <a:p>
            <a:r>
              <a:rPr lang="en-US" b="1" i="0" dirty="0">
                <a:solidFill>
                  <a:srgbClr val="333333"/>
                </a:solidFill>
                <a:effectLst/>
                <a:latin typeface="Helvetica Neue"/>
              </a:rPr>
              <a:t>Plane</a:t>
            </a:r>
            <a:r>
              <a:rPr lang="en-US" b="0" i="0" dirty="0">
                <a:solidFill>
                  <a:srgbClr val="333333"/>
                </a:solidFill>
                <a:effectLst/>
                <a:latin typeface="Helvetica Neue"/>
              </a:rPr>
              <a:t> - a continuous block of copper on a circuit board, define by borders rather than by a path.</a:t>
            </a:r>
          </a:p>
          <a:p>
            <a:r>
              <a:rPr lang="en-US" b="1" i="0" dirty="0">
                <a:solidFill>
                  <a:srgbClr val="333333"/>
                </a:solidFill>
                <a:effectLst/>
                <a:latin typeface="Helvetica Neue"/>
              </a:rPr>
              <a:t>Package </a:t>
            </a:r>
            <a:r>
              <a:rPr lang="en-US" i="0" dirty="0">
                <a:solidFill>
                  <a:srgbClr val="333333"/>
                </a:solidFill>
                <a:effectLst/>
                <a:latin typeface="Helvetica Neue"/>
              </a:rPr>
              <a:t>– a package is the 3-Dimensional shape of the component, and indicates how it mount to the circuit board.</a:t>
            </a:r>
            <a:endParaRPr lang="en-US" b="0" i="0" dirty="0">
              <a:solidFill>
                <a:srgbClr val="333333"/>
              </a:solidFill>
              <a:effectLst/>
              <a:latin typeface="Helvetica Neue"/>
            </a:endParaRPr>
          </a:p>
          <a:p>
            <a:r>
              <a:rPr lang="en-US" b="1" i="0" dirty="0">
                <a:solidFill>
                  <a:srgbClr val="333333"/>
                </a:solidFill>
                <a:effectLst/>
                <a:latin typeface="Helvetica Neue"/>
              </a:rPr>
              <a:t>Footprint </a:t>
            </a:r>
            <a:r>
              <a:rPr lang="en-US" i="0" dirty="0">
                <a:solidFill>
                  <a:srgbClr val="333333"/>
                </a:solidFill>
                <a:effectLst/>
                <a:latin typeface="Helvetica Neue"/>
              </a:rPr>
              <a:t>– a footprint is the 2-Dimensional layout of the package on the top of the surface of board. It consists of a silkscreen layout, name label, plated through hole or pads, and any other necessary layout information. </a:t>
            </a:r>
            <a:r>
              <a:rPr lang="en-US" dirty="0">
                <a:solidFill>
                  <a:srgbClr val="333333"/>
                </a:solidFill>
                <a:latin typeface="Helvetica Neue"/>
              </a:rPr>
              <a:t>T</a:t>
            </a:r>
            <a:r>
              <a:rPr lang="en-US" i="0" dirty="0">
                <a:solidFill>
                  <a:srgbClr val="333333"/>
                </a:solidFill>
                <a:effectLst/>
                <a:latin typeface="Helvetica Neue"/>
              </a:rPr>
              <a:t>his is one of the important term and is very important when making a PCB </a:t>
            </a:r>
            <a:endParaRPr lang="en-CA" b="1" dirty="0"/>
          </a:p>
        </p:txBody>
      </p:sp>
    </p:spTree>
    <p:extLst>
      <p:ext uri="{BB962C8B-B14F-4D97-AF65-F5344CB8AC3E}">
        <p14:creationId xmlns:p14="http://schemas.microsoft.com/office/powerpoint/2010/main" val="1220357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06370-CF4E-4250-895B-6CEA6B4DDAB1}"/>
              </a:ext>
            </a:extLst>
          </p:cNvPr>
          <p:cNvSpPr>
            <a:spLocks noGrp="1"/>
          </p:cNvSpPr>
          <p:nvPr>
            <p:ph type="title"/>
          </p:nvPr>
        </p:nvSpPr>
        <p:spPr/>
        <p:txBody>
          <a:bodyPr/>
          <a:lstStyle/>
          <a:p>
            <a:r>
              <a:rPr lang="en-CA" dirty="0"/>
              <a:t>Basic PCB Composition</a:t>
            </a:r>
          </a:p>
        </p:txBody>
      </p:sp>
      <p:sp>
        <p:nvSpPr>
          <p:cNvPr id="3" name="Content Placeholder 2">
            <a:extLst>
              <a:ext uri="{FF2B5EF4-FFF2-40B4-BE49-F238E27FC236}">
                <a16:creationId xmlns:a16="http://schemas.microsoft.com/office/drawing/2014/main" id="{0ABED7F4-56B1-4749-8162-03AB8BD43557}"/>
              </a:ext>
            </a:extLst>
          </p:cNvPr>
          <p:cNvSpPr>
            <a:spLocks noGrp="1"/>
          </p:cNvSpPr>
          <p:nvPr>
            <p:ph idx="1"/>
          </p:nvPr>
        </p:nvSpPr>
        <p:spPr/>
        <p:txBody>
          <a:bodyPr>
            <a:normAutofit fontScale="77500" lnSpcReduction="20000"/>
          </a:bodyPr>
          <a:lstStyle/>
          <a:p>
            <a:r>
              <a:rPr lang="en-CA" dirty="0"/>
              <a:t>A PCB is composed of alternating layers of different materials which are laminated together with heat and adhesive such that the result is a single object.</a:t>
            </a:r>
          </a:p>
          <a:p>
            <a:r>
              <a:rPr lang="en-CA" dirty="0"/>
              <a:t>Most of the PCB’s are four layers in which two inner layers are sandwiched between top and the bottom layer.</a:t>
            </a:r>
          </a:p>
          <a:p>
            <a:r>
              <a:rPr lang="en-CA" dirty="0"/>
              <a:t>These layers are : </a:t>
            </a:r>
          </a:p>
          <a:p>
            <a:pPr marL="742950" indent="-514350">
              <a:buFont typeface="+mj-lt"/>
              <a:buAutoNum type="arabicPeriod"/>
            </a:pPr>
            <a:r>
              <a:rPr lang="en-CA" dirty="0">
                <a:solidFill>
                  <a:schemeClr val="tx1">
                    <a:alpha val="70000"/>
                  </a:schemeClr>
                </a:solidFill>
              </a:rPr>
              <a:t>The base material or Substrate</a:t>
            </a:r>
          </a:p>
          <a:p>
            <a:pPr marL="742950" indent="-514350">
              <a:buFont typeface="+mj-lt"/>
              <a:buAutoNum type="arabicPeriod"/>
            </a:pPr>
            <a:r>
              <a:rPr lang="en-CA" dirty="0">
                <a:solidFill>
                  <a:schemeClr val="tx1">
                    <a:alpha val="70000"/>
                  </a:schemeClr>
                </a:solidFill>
              </a:rPr>
              <a:t>Copper </a:t>
            </a:r>
          </a:p>
          <a:p>
            <a:pPr marL="742950" indent="-514350">
              <a:buFont typeface="+mj-lt"/>
              <a:buAutoNum type="arabicPeriod"/>
            </a:pPr>
            <a:r>
              <a:rPr lang="en-CA" dirty="0" err="1">
                <a:solidFill>
                  <a:schemeClr val="tx1">
                    <a:alpha val="70000"/>
                  </a:schemeClr>
                </a:solidFill>
              </a:rPr>
              <a:t>Soldermask</a:t>
            </a:r>
            <a:r>
              <a:rPr lang="en-CA" dirty="0">
                <a:solidFill>
                  <a:schemeClr val="tx1">
                    <a:alpha val="70000"/>
                  </a:schemeClr>
                </a:solidFill>
              </a:rPr>
              <a:t> </a:t>
            </a:r>
          </a:p>
          <a:p>
            <a:pPr marL="742950" indent="-514350">
              <a:buFont typeface="+mj-lt"/>
              <a:buAutoNum type="arabicPeriod"/>
            </a:pPr>
            <a:r>
              <a:rPr lang="en-CA" dirty="0">
                <a:solidFill>
                  <a:schemeClr val="tx1">
                    <a:alpha val="70000"/>
                  </a:schemeClr>
                </a:solidFill>
              </a:rPr>
              <a:t>Silkscreen </a:t>
            </a:r>
          </a:p>
        </p:txBody>
      </p:sp>
      <p:pic>
        <p:nvPicPr>
          <p:cNvPr id="4" name="Picture 3">
            <a:extLst>
              <a:ext uri="{FF2B5EF4-FFF2-40B4-BE49-F238E27FC236}">
                <a16:creationId xmlns:a16="http://schemas.microsoft.com/office/drawing/2014/main" id="{4A89D1AC-973C-44C4-9D44-B63D15C68F1B}"/>
              </a:ext>
            </a:extLst>
          </p:cNvPr>
          <p:cNvPicPr>
            <a:picLocks noChangeAspect="1"/>
          </p:cNvPicPr>
          <p:nvPr/>
        </p:nvPicPr>
        <p:blipFill>
          <a:blip r:embed="rId2"/>
          <a:stretch>
            <a:fillRect/>
          </a:stretch>
        </p:blipFill>
        <p:spPr>
          <a:xfrm>
            <a:off x="6096000" y="4177810"/>
            <a:ext cx="4191000" cy="1685925"/>
          </a:xfrm>
          <a:prstGeom prst="rect">
            <a:avLst/>
          </a:prstGeom>
        </p:spPr>
      </p:pic>
    </p:spTree>
    <p:extLst>
      <p:ext uri="{BB962C8B-B14F-4D97-AF65-F5344CB8AC3E}">
        <p14:creationId xmlns:p14="http://schemas.microsoft.com/office/powerpoint/2010/main" val="3197552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ame 10">
            <a:extLst>
              <a:ext uri="{FF2B5EF4-FFF2-40B4-BE49-F238E27FC236}">
                <a16:creationId xmlns:a16="http://schemas.microsoft.com/office/drawing/2014/main" id="{19F9CD66-32FC-448F-B4C5-67D17508A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D72B44-D85B-46B8-AF5F-EABBC06D54AE}"/>
              </a:ext>
            </a:extLst>
          </p:cNvPr>
          <p:cNvSpPr>
            <a:spLocks noGrp="1"/>
          </p:cNvSpPr>
          <p:nvPr>
            <p:ph type="title"/>
          </p:nvPr>
        </p:nvSpPr>
        <p:spPr>
          <a:xfrm>
            <a:off x="838200" y="857251"/>
            <a:ext cx="5890590" cy="2076450"/>
          </a:xfrm>
        </p:spPr>
        <p:txBody>
          <a:bodyPr anchor="b">
            <a:normAutofit/>
          </a:bodyPr>
          <a:lstStyle/>
          <a:p>
            <a:r>
              <a:rPr lang="en-CA" sz="4400">
                <a:gradFill flip="none" rotWithShape="1">
                  <a:gsLst>
                    <a:gs pos="0">
                      <a:schemeClr val="accent5">
                        <a:alpha val="70000"/>
                      </a:schemeClr>
                    </a:gs>
                    <a:gs pos="100000">
                      <a:schemeClr val="accent1">
                        <a:alpha val="70000"/>
                      </a:schemeClr>
                    </a:gs>
                  </a:gsLst>
                  <a:lin ang="0" scaled="1"/>
                  <a:tileRect/>
                </a:gradFill>
              </a:rPr>
              <a:t>Substrate </a:t>
            </a:r>
          </a:p>
        </p:txBody>
      </p:sp>
      <p:sp>
        <p:nvSpPr>
          <p:cNvPr id="3" name="Content Placeholder 2">
            <a:extLst>
              <a:ext uri="{FF2B5EF4-FFF2-40B4-BE49-F238E27FC236}">
                <a16:creationId xmlns:a16="http://schemas.microsoft.com/office/drawing/2014/main" id="{83CB6610-3A9A-48ED-8565-56DDD4064D5B}"/>
              </a:ext>
            </a:extLst>
          </p:cNvPr>
          <p:cNvSpPr>
            <a:spLocks noGrp="1"/>
          </p:cNvSpPr>
          <p:nvPr>
            <p:ph idx="1"/>
          </p:nvPr>
        </p:nvSpPr>
        <p:spPr>
          <a:xfrm>
            <a:off x="838199" y="3190875"/>
            <a:ext cx="5890591" cy="2986087"/>
          </a:xfrm>
        </p:spPr>
        <p:txBody>
          <a:bodyPr>
            <a:normAutofit/>
          </a:bodyPr>
          <a:lstStyle/>
          <a:p>
            <a:pPr>
              <a:lnSpc>
                <a:spcPct val="100000"/>
              </a:lnSpc>
            </a:pPr>
            <a:r>
              <a:rPr lang="en-US" sz="1700" b="0" i="0">
                <a:solidFill>
                  <a:schemeClr val="tx2">
                    <a:alpha val="60000"/>
                  </a:schemeClr>
                </a:solidFill>
                <a:effectLst/>
                <a:latin typeface="Helvetica Neue"/>
              </a:rPr>
              <a:t>The base material, or substrate, is usually fiberglass. </a:t>
            </a:r>
          </a:p>
          <a:p>
            <a:pPr>
              <a:lnSpc>
                <a:spcPct val="100000"/>
              </a:lnSpc>
            </a:pPr>
            <a:r>
              <a:rPr lang="en-US" sz="1700">
                <a:solidFill>
                  <a:schemeClr val="tx2">
                    <a:alpha val="60000"/>
                  </a:schemeClr>
                </a:solidFill>
                <a:latin typeface="Helvetica Neue"/>
              </a:rPr>
              <a:t>T</a:t>
            </a:r>
            <a:r>
              <a:rPr lang="en-US" sz="1700" b="0" i="0">
                <a:solidFill>
                  <a:schemeClr val="tx2">
                    <a:alpha val="60000"/>
                  </a:schemeClr>
                </a:solidFill>
                <a:effectLst/>
                <a:latin typeface="Helvetica Neue"/>
              </a:rPr>
              <a:t>he most common designator for this fiberglass is "FR4". </a:t>
            </a:r>
          </a:p>
          <a:p>
            <a:pPr>
              <a:lnSpc>
                <a:spcPct val="100000"/>
              </a:lnSpc>
            </a:pPr>
            <a:r>
              <a:rPr lang="en-US" sz="1700" b="0" i="0">
                <a:solidFill>
                  <a:schemeClr val="tx2">
                    <a:alpha val="60000"/>
                  </a:schemeClr>
                </a:solidFill>
                <a:effectLst/>
                <a:latin typeface="Arial" panose="020B0604020202020204" pitchFamily="34" charset="0"/>
              </a:rPr>
              <a:t>FR4 is a NEMA grade designation for glass-reinforced epoxy laminate material.</a:t>
            </a:r>
          </a:p>
          <a:p>
            <a:pPr>
              <a:lnSpc>
                <a:spcPct val="100000"/>
              </a:lnSpc>
            </a:pPr>
            <a:r>
              <a:rPr lang="en-US" sz="1700" b="0" i="0">
                <a:solidFill>
                  <a:schemeClr val="tx2">
                    <a:alpha val="60000"/>
                  </a:schemeClr>
                </a:solidFill>
                <a:effectLst/>
                <a:latin typeface="Helvetica Neue"/>
              </a:rPr>
              <a:t>This solid core gives the PCB its rigidity and thickness.</a:t>
            </a:r>
          </a:p>
          <a:p>
            <a:pPr>
              <a:lnSpc>
                <a:spcPct val="100000"/>
              </a:lnSpc>
            </a:pPr>
            <a:r>
              <a:rPr lang="en-US" sz="1700" b="0" i="0">
                <a:solidFill>
                  <a:schemeClr val="tx2">
                    <a:alpha val="60000"/>
                  </a:schemeClr>
                </a:solidFill>
                <a:effectLst/>
                <a:latin typeface="Helvetica Neue"/>
              </a:rPr>
              <a:t>Cheaper PCBs will be made with other materials such as epoxies or phenolics which lack the durability of FR4 but are much less expensive.</a:t>
            </a:r>
            <a:endParaRPr lang="en-US" sz="1700">
              <a:solidFill>
                <a:schemeClr val="tx2">
                  <a:alpha val="60000"/>
                </a:schemeClr>
              </a:solidFill>
              <a:latin typeface="Helvetica Neue"/>
            </a:endParaRPr>
          </a:p>
          <a:p>
            <a:pPr>
              <a:lnSpc>
                <a:spcPct val="100000"/>
              </a:lnSpc>
            </a:pPr>
            <a:endParaRPr lang="en-US" sz="1700">
              <a:solidFill>
                <a:schemeClr val="tx2">
                  <a:alpha val="60000"/>
                </a:schemeClr>
              </a:solidFill>
              <a:latin typeface="Helvetica Neue"/>
            </a:endParaRPr>
          </a:p>
          <a:p>
            <a:pPr>
              <a:lnSpc>
                <a:spcPct val="100000"/>
              </a:lnSpc>
            </a:pPr>
            <a:endParaRPr lang="en-CA" sz="1700">
              <a:solidFill>
                <a:schemeClr val="tx2">
                  <a:alpha val="60000"/>
                </a:schemeClr>
              </a:solidFill>
            </a:endParaRPr>
          </a:p>
        </p:txBody>
      </p:sp>
      <p:pic>
        <p:nvPicPr>
          <p:cNvPr id="4" name="Picture 3">
            <a:extLst>
              <a:ext uri="{FF2B5EF4-FFF2-40B4-BE49-F238E27FC236}">
                <a16:creationId xmlns:a16="http://schemas.microsoft.com/office/drawing/2014/main" id="{1B7FB5C4-6478-4CC3-B4D1-B33F01821978}"/>
              </a:ext>
            </a:extLst>
          </p:cNvPr>
          <p:cNvPicPr>
            <a:picLocks noChangeAspect="1"/>
          </p:cNvPicPr>
          <p:nvPr/>
        </p:nvPicPr>
        <p:blipFill>
          <a:blip r:embed="rId2">
            <a:alphaModFix amt="90000"/>
          </a:blip>
          <a:stretch>
            <a:fillRect/>
          </a:stretch>
        </p:blipFill>
        <p:spPr>
          <a:xfrm>
            <a:off x="7716491" y="857252"/>
            <a:ext cx="3637309" cy="5132488"/>
          </a:xfrm>
          <a:prstGeom prst="rect">
            <a:avLst/>
          </a:prstGeom>
        </p:spPr>
      </p:pic>
    </p:spTree>
    <p:extLst>
      <p:ext uri="{BB962C8B-B14F-4D97-AF65-F5344CB8AC3E}">
        <p14:creationId xmlns:p14="http://schemas.microsoft.com/office/powerpoint/2010/main" val="1413229563"/>
      </p:ext>
    </p:extLst>
  </p:cSld>
  <p:clrMapOvr>
    <a:masterClrMapping/>
  </p:clrMapOvr>
</p:sld>
</file>

<file path=ppt/theme/theme1.xml><?xml version="1.0" encoding="utf-8"?>
<a:theme xmlns:a="http://schemas.openxmlformats.org/drawingml/2006/main" name="LuminousVTI">
  <a:themeElements>
    <a:clrScheme name="AnalogousFromDarkSeedLeftStep">
      <a:dk1>
        <a:srgbClr val="000000"/>
      </a:dk1>
      <a:lt1>
        <a:srgbClr val="FFFFFF"/>
      </a:lt1>
      <a:dk2>
        <a:srgbClr val="1C2031"/>
      </a:dk2>
      <a:lt2>
        <a:srgbClr val="F0F3F1"/>
      </a:lt2>
      <a:accent1>
        <a:srgbClr val="DD3397"/>
      </a:accent1>
      <a:accent2>
        <a:srgbClr val="CA21CB"/>
      </a:accent2>
      <a:accent3>
        <a:srgbClr val="9533DD"/>
      </a:accent3>
      <a:accent4>
        <a:srgbClr val="4A31CF"/>
      </a:accent4>
      <a:accent5>
        <a:srgbClr val="335FDD"/>
      </a:accent5>
      <a:accent6>
        <a:srgbClr val="2194CB"/>
      </a:accent6>
      <a:hlink>
        <a:srgbClr val="3F4BBF"/>
      </a:hlink>
      <a:folHlink>
        <a:srgbClr val="7F7F7F"/>
      </a:folHlink>
    </a:clrScheme>
    <a:fontScheme name="Custom 51">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uminousVTI" id="{3EBF12FF-FD44-415B-AB75-5B4F7E5C3AC4}" vid="{521B7FAE-6A8D-4468-B79A-0706294A0D4A}"/>
    </a:ext>
  </a:extLst>
</a:theme>
</file>

<file path=docProps/app.xml><?xml version="1.0" encoding="utf-8"?>
<Properties xmlns="http://schemas.openxmlformats.org/officeDocument/2006/extended-properties" xmlns:vt="http://schemas.openxmlformats.org/officeDocument/2006/docPropsVTypes">
  <TotalTime>26</TotalTime>
  <Words>1546</Words>
  <Application>Microsoft Office PowerPoint</Application>
  <PresentationFormat>Widescreen</PresentationFormat>
  <Paragraphs>113</Paragraphs>
  <Slides>27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Avenir Next LT Pro</vt:lpstr>
      <vt:lpstr>Helvetica Neue</vt:lpstr>
      <vt:lpstr>Sabon Next LT</vt:lpstr>
      <vt:lpstr>Times New Roman</vt:lpstr>
      <vt:lpstr>Tw Cen MT</vt:lpstr>
      <vt:lpstr>Wingdings</vt:lpstr>
      <vt:lpstr>LuminousVTI</vt:lpstr>
      <vt:lpstr>EMBEDDED SYSTEM DESIGN PROJECT ESE-4009  PCB Designing</vt:lpstr>
      <vt:lpstr>List of Content</vt:lpstr>
      <vt:lpstr>IoT based Visitor Counter using Beaglebone Black</vt:lpstr>
      <vt:lpstr>Task Introduction</vt:lpstr>
      <vt:lpstr>What is PCB Design </vt:lpstr>
      <vt:lpstr>What is PCB Design </vt:lpstr>
      <vt:lpstr>Terminology </vt:lpstr>
      <vt:lpstr>Basic PCB Composition</vt:lpstr>
      <vt:lpstr>Substrate </vt:lpstr>
      <vt:lpstr>Copper </vt:lpstr>
      <vt:lpstr>Soldermask </vt:lpstr>
      <vt:lpstr>Silkscreen </vt:lpstr>
      <vt:lpstr>PCB Design summary</vt:lpstr>
      <vt:lpstr>Classification of PCB</vt:lpstr>
      <vt:lpstr>Single Sided PCB</vt:lpstr>
      <vt:lpstr>Double Sided PCB</vt:lpstr>
      <vt:lpstr>Multi Layer PCB</vt:lpstr>
      <vt:lpstr>PCB Designing in EasyEda</vt:lpstr>
      <vt:lpstr>PCB Design Steps</vt:lpstr>
      <vt:lpstr>PCB Design Steps</vt:lpstr>
      <vt:lpstr>PCB Design Steps</vt:lpstr>
      <vt:lpstr>Routing</vt:lpstr>
      <vt:lpstr>PCB Design Layout</vt:lpstr>
      <vt:lpstr>PCB Design Steps</vt:lpstr>
      <vt:lpstr>Conclusion </vt:lpstr>
      <vt:lpstr>References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EMBEDDED SYSTEM DESIGN PROJECT ESE-4009  PCB Designing</dc:title>
  <dc:creator>Harmandeep Singh</dc:creator>
  <cp:lastModifiedBy>Harmandeep Singh</cp:lastModifiedBy>
  <cp:revision>4</cp:revision>
  <dcterms:created xsi:type="dcterms:W3CDTF">2020-12-08T12:18:29Z</dcterms:created>
  <dcterms:modified xsi:type="dcterms:W3CDTF">2020-12-08T12:45:24Z</dcterms:modified>
</cp:coreProperties>
</file>