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0" r:id="rId3"/>
    <p:sldId id="271" r:id="rId4"/>
    <p:sldId id="272" r:id="rId5"/>
    <p:sldId id="282" r:id="rId6"/>
    <p:sldId id="265" r:id="rId7"/>
    <p:sldId id="264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9" r:id="rId19"/>
    <p:sldId id="284" r:id="rId20"/>
    <p:sldId id="287" r:id="rId21"/>
    <p:sldId id="288" r:id="rId22"/>
    <p:sldId id="286" r:id="rId23"/>
    <p:sldId id="285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6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945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5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499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76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85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640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804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618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35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367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7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05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9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9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5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18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F99B-0260-41A1-9319-694A902415B6}" type="datetimeFigureOut">
              <a:rPr lang="en-CA" smtClean="0"/>
              <a:t>2020-10-12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294751-9BDC-4D3A-85F9-55FEA36BBC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64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64CE-6C7C-4AB4-A53C-99C64B7AF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026942"/>
            <a:ext cx="8119049" cy="2686930"/>
          </a:xfrm>
        </p:spPr>
        <p:txBody>
          <a:bodyPr>
            <a:noAutofit/>
          </a:bodyPr>
          <a:lstStyle/>
          <a:p>
            <a:pPr algn="l"/>
            <a:r>
              <a:rPr lang="en-US" sz="3600" cap="all" dirty="0"/>
              <a:t>EMBEDDED SYSTEM DESIGN PROJECT</a:t>
            </a:r>
            <a:br>
              <a:rPr lang="en-US" sz="3600" cap="all" dirty="0"/>
            </a:br>
            <a:r>
              <a:rPr lang="en-US" sz="3600" dirty="0"/>
              <a:t>ESE-4009</a:t>
            </a:r>
            <a:br>
              <a:rPr lang="en-US" sz="3600" dirty="0"/>
            </a:br>
            <a:r>
              <a:rPr lang="en-US" sz="3600" dirty="0"/>
              <a:t>FINALIZING AND ORDERING HARDWARE COMPONENTS</a:t>
            </a: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BC309-7AC0-438E-AE3F-531E2D342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978" y="4050833"/>
            <a:ext cx="8655025" cy="1913869"/>
          </a:xfrm>
        </p:spPr>
        <p:txBody>
          <a:bodyPr>
            <a:normAutofit/>
          </a:bodyPr>
          <a:lstStyle/>
          <a:p>
            <a:r>
              <a:rPr lang="en-CA" dirty="0"/>
              <a:t>			                                           </a:t>
            </a:r>
          </a:p>
          <a:p>
            <a:pPr algn="l"/>
            <a:r>
              <a:rPr lang="en-CA" dirty="0"/>
              <a:t>                                                                  Submitted by:-</a:t>
            </a:r>
          </a:p>
          <a:p>
            <a:pPr algn="l"/>
            <a:r>
              <a:rPr lang="en-CA" dirty="0"/>
              <a:t>                                                                  Gurdeep Singh (C0751603)</a:t>
            </a:r>
          </a:p>
          <a:p>
            <a:pPr algn="l"/>
            <a:r>
              <a:rPr lang="en-CA" dirty="0"/>
              <a:t>                                                                  EMBT 4th SEM</a:t>
            </a:r>
          </a:p>
        </p:txBody>
      </p:sp>
    </p:spTree>
    <p:extLst>
      <p:ext uri="{BB962C8B-B14F-4D97-AF65-F5344CB8AC3E}">
        <p14:creationId xmlns:p14="http://schemas.microsoft.com/office/powerpoint/2010/main" val="174837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A478-2E49-4B55-B29C-D6696D80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038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900" dirty="0"/>
              <a:t>Ultrasonic sensors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 descr="A close up of electronics&#10;&#10;Description automatically generated">
            <a:extLst>
              <a:ext uri="{FF2B5EF4-FFF2-40B4-BE49-F238E27FC236}">
                <a16:creationId xmlns:a16="http://schemas.microsoft.com/office/drawing/2014/main" id="{89857D67-0255-4BF8-B482-7CBA792D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98" y="1773678"/>
            <a:ext cx="2726578" cy="3986993"/>
          </a:xfr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B46B19B4-04A7-49A3-8D8D-28D4E30A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60" y="1879235"/>
            <a:ext cx="2585900" cy="39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E513-9B5C-4DF6-8440-DCEFE658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6437"/>
            <a:ext cx="8596668" cy="5534926"/>
          </a:xfrm>
        </p:spPr>
        <p:txBody>
          <a:bodyPr>
            <a:normAutofit/>
          </a:bodyPr>
          <a:lstStyle/>
          <a:p>
            <a:r>
              <a:rPr lang="en-US" dirty="0"/>
              <a:t>Ultrasonic ranging module HC - SR04 provides 2cm - 400cm non-contact</a:t>
            </a:r>
          </a:p>
          <a:p>
            <a:pPr marL="0" indent="0">
              <a:buNone/>
            </a:pPr>
            <a:r>
              <a:rPr lang="en-US" dirty="0"/>
              <a:t>     measurement function, the ranging accuracy can reach to 3mm. </a:t>
            </a:r>
          </a:p>
          <a:p>
            <a:r>
              <a:rPr lang="en-US" dirty="0"/>
              <a:t>The modules includes ultrasonic transmitters, receiver and control circuit.</a:t>
            </a:r>
          </a:p>
          <a:p>
            <a:r>
              <a:rPr lang="en-US" dirty="0"/>
              <a:t>The basic principle of work:</a:t>
            </a:r>
          </a:p>
          <a:p>
            <a:pPr marL="0" indent="0">
              <a:buNone/>
            </a:pPr>
            <a:r>
              <a:rPr lang="en-US" dirty="0"/>
              <a:t>     (1) Using IO trigger for at least 10us high level signal</a:t>
            </a:r>
          </a:p>
          <a:p>
            <a:pPr marL="0" indent="0">
              <a:buNone/>
            </a:pPr>
            <a:r>
              <a:rPr lang="en-US" dirty="0"/>
              <a:t>     (2) The Module automatically sends eight 40 kHz and detect whether there </a:t>
            </a:r>
          </a:p>
          <a:p>
            <a:pPr marL="0" indent="0">
              <a:buNone/>
            </a:pPr>
            <a:r>
              <a:rPr lang="en-US" dirty="0"/>
              <a:t>          is a pulse signal back. </a:t>
            </a:r>
          </a:p>
          <a:p>
            <a:pPr marL="0" indent="0">
              <a:buNone/>
            </a:pPr>
            <a:r>
              <a:rPr lang="en-US" dirty="0"/>
              <a:t>     (3) IF the signal back, through high level , time of high output IO duration </a:t>
            </a:r>
          </a:p>
          <a:p>
            <a:pPr marL="0" indent="0">
              <a:buNone/>
            </a:pPr>
            <a:r>
              <a:rPr lang="en-US" dirty="0"/>
              <a:t>          is the time from sending ultrasonic to returning. </a:t>
            </a:r>
          </a:p>
          <a:p>
            <a:pPr marL="0" indent="0">
              <a:buNone/>
            </a:pPr>
            <a:r>
              <a:rPr lang="en-US" dirty="0"/>
              <a:t>Test distance = (high level time×velocity of sound (340M/S) / 2.</a:t>
            </a:r>
          </a:p>
          <a:p>
            <a:r>
              <a:rPr lang="en-IN" dirty="0"/>
              <a:t>This sensor has additional control circuitry that can prevent inconsistent "bouncy" data depending on the application.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8FE16-3233-4D84-A9F4-3DEF593F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Hardware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EEC0-D0D8-4AD2-A1D7-54757311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Working Voltage - DC 5 V </a:t>
            </a:r>
          </a:p>
          <a:p>
            <a:r>
              <a:rPr lang="en-US" dirty="0">
                <a:solidFill>
                  <a:srgbClr val="FFFFFF"/>
                </a:solidFill>
              </a:rPr>
              <a:t>Working Current - 15mA </a:t>
            </a:r>
          </a:p>
          <a:p>
            <a:r>
              <a:rPr lang="en-US" dirty="0">
                <a:solidFill>
                  <a:srgbClr val="FFFFFF"/>
                </a:solidFill>
              </a:rPr>
              <a:t>Working Frequency - 40Hz </a:t>
            </a:r>
          </a:p>
          <a:p>
            <a:r>
              <a:rPr lang="en-US" dirty="0">
                <a:solidFill>
                  <a:srgbClr val="FFFFFF"/>
                </a:solidFill>
              </a:rPr>
              <a:t>Max Range - 4m </a:t>
            </a:r>
          </a:p>
          <a:p>
            <a:r>
              <a:rPr lang="en-US" dirty="0">
                <a:solidFill>
                  <a:srgbClr val="FFFFFF"/>
                </a:solidFill>
              </a:rPr>
              <a:t>Min Range - 2cm </a:t>
            </a:r>
          </a:p>
          <a:p>
            <a:r>
              <a:rPr lang="en-US" dirty="0">
                <a:solidFill>
                  <a:srgbClr val="FFFFFF"/>
                </a:solidFill>
              </a:rPr>
              <a:t>Measuring Angle - 15 degree </a:t>
            </a:r>
          </a:p>
          <a:p>
            <a:r>
              <a:rPr lang="en-US" dirty="0">
                <a:solidFill>
                  <a:srgbClr val="FFFFFF"/>
                </a:solidFill>
              </a:rPr>
              <a:t>Trigger Input Signal - 10uS TTL pulse</a:t>
            </a:r>
          </a:p>
          <a:p>
            <a:r>
              <a:rPr lang="en-US" dirty="0">
                <a:solidFill>
                  <a:srgbClr val="FFFFFF"/>
                </a:solidFill>
              </a:rPr>
              <a:t> Echo Output Signal - Input TTL lever signal and the range in proportion</a:t>
            </a:r>
          </a:p>
          <a:p>
            <a:r>
              <a:rPr lang="en-US" dirty="0">
                <a:solidFill>
                  <a:srgbClr val="FFFFFF"/>
                </a:solidFill>
              </a:rPr>
              <a:t> Dimension - 45*20*15mm </a:t>
            </a:r>
          </a:p>
        </p:txBody>
      </p:sp>
    </p:spTree>
    <p:extLst>
      <p:ext uri="{BB962C8B-B14F-4D97-AF65-F5344CB8AC3E}">
        <p14:creationId xmlns:p14="http://schemas.microsoft.com/office/powerpoint/2010/main" val="305438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2059-9A23-4004-96A9-BF2FC180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Temperature Sensor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an object&#10;&#10;Description automatically generated">
            <a:extLst>
              <a:ext uri="{FF2B5EF4-FFF2-40B4-BE49-F238E27FC236}">
                <a16:creationId xmlns:a16="http://schemas.microsoft.com/office/drawing/2014/main" id="{267C8DF0-42BF-4A75-AC6B-1FB61EE6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1570523"/>
            <a:ext cx="7301132" cy="4677877"/>
          </a:xfrm>
        </p:spPr>
      </p:pic>
    </p:spTree>
    <p:extLst>
      <p:ext uri="{BB962C8B-B14F-4D97-AF65-F5344CB8AC3E}">
        <p14:creationId xmlns:p14="http://schemas.microsoft.com/office/powerpoint/2010/main" val="418748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6E18-78F6-4FA0-9969-D4E8356C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7791"/>
            <a:ext cx="8596668" cy="5253572"/>
          </a:xfrm>
        </p:spPr>
        <p:txBody>
          <a:bodyPr/>
          <a:lstStyle/>
          <a:p>
            <a:r>
              <a:rPr lang="en-US" dirty="0"/>
              <a:t>MLX90614 is an infrared thermometer designed for non-contact temperature sensing. </a:t>
            </a:r>
          </a:p>
          <a:p>
            <a:r>
              <a:rPr lang="en-US" dirty="0"/>
              <a:t>An internal 17-bit ADC and a powerful DSP contribute to the MLX90614's high accuracy and resolution. </a:t>
            </a:r>
          </a:p>
          <a:p>
            <a:r>
              <a:rPr lang="en-US" dirty="0"/>
              <a:t>It has a huge number of applications including body temperature measurement and movement detection.</a:t>
            </a:r>
          </a:p>
          <a:p>
            <a:r>
              <a:rPr lang="en-US" dirty="0"/>
              <a:t>The MLX90614 provides two methods of output: PWM and </a:t>
            </a:r>
            <a:r>
              <a:rPr lang="en-US" dirty="0" err="1"/>
              <a:t>SMBus</a:t>
            </a:r>
            <a:r>
              <a:rPr lang="en-US" dirty="0"/>
              <a:t> (i.e. TWI, I</a:t>
            </a:r>
            <a:r>
              <a:rPr lang="en-US" baseline="30000" dirty="0"/>
              <a:t>2</a:t>
            </a:r>
            <a:r>
              <a:rPr lang="en-US" dirty="0"/>
              <a:t>C). The 10-bit PWM output provides a resolution of 0.14°C, while the TWI interface has a resolution of 0.02°C.</a:t>
            </a:r>
          </a:p>
          <a:p>
            <a:r>
              <a:rPr lang="en-US" dirty="0"/>
              <a:t> The MLX90614 is factory calibrated in wide temperature ranges: -40 to 85°C for the ambient temperature and -70 to 382.2°C for the object temperature.</a:t>
            </a:r>
          </a:p>
          <a:p>
            <a:r>
              <a:rPr lang="en-US" dirty="0"/>
              <a:t> The measured value is the average temperature of all objects in the Field Of View of the sensor. The MLX90614 offers a standard accuracy of 0.5°C around room temperatures.</a:t>
            </a:r>
          </a:p>
        </p:txBody>
      </p:sp>
    </p:spTree>
    <p:extLst>
      <p:ext uri="{BB962C8B-B14F-4D97-AF65-F5344CB8AC3E}">
        <p14:creationId xmlns:p14="http://schemas.microsoft.com/office/powerpoint/2010/main" val="154782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4FC6-04AC-4BD8-85A2-C503F664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DC Motor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0180B5FF-33E4-4800-9778-F7892D6FF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50" y="2160588"/>
            <a:ext cx="6344528" cy="4087812"/>
          </a:xfrm>
        </p:spPr>
      </p:pic>
    </p:spTree>
    <p:extLst>
      <p:ext uri="{BB962C8B-B14F-4D97-AF65-F5344CB8AC3E}">
        <p14:creationId xmlns:p14="http://schemas.microsoft.com/office/powerpoint/2010/main" val="151164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77AB-657D-4D8A-B8E4-97C5B2D4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8052"/>
            <a:ext cx="8596668" cy="6251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Working:</a:t>
            </a:r>
          </a:p>
          <a:p>
            <a:pPr marL="0" indent="0">
              <a:buNone/>
            </a:pPr>
            <a:r>
              <a:rPr lang="en-IN" dirty="0"/>
              <a:t>An electric motor is a device used to convert electricity into mechanical energy—opposite to an electric generator. They operate using principles of electromagnetism, which shows that a force is applied when an electric current is present in a magnetic field. Motors are used for several applications.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Specifications:</a:t>
            </a:r>
            <a:endParaRPr lang="en-US" dirty="0"/>
          </a:p>
          <a:p>
            <a:r>
              <a:rPr lang="en-US" dirty="0"/>
              <a:t>Rated Voltage: 12V</a:t>
            </a:r>
          </a:p>
          <a:p>
            <a:r>
              <a:rPr lang="en-US" dirty="0"/>
              <a:t>Speed: 10RPM</a:t>
            </a:r>
          </a:p>
          <a:p>
            <a:r>
              <a:rPr lang="en-US" dirty="0"/>
              <a:t>Material: Metal</a:t>
            </a:r>
          </a:p>
          <a:p>
            <a:r>
              <a:rPr lang="en-US" dirty="0"/>
              <a:t>Rated Torque: 15Kg.cm</a:t>
            </a:r>
          </a:p>
          <a:p>
            <a:r>
              <a:rPr lang="en-US" dirty="0"/>
              <a:t>Reduction Ratio: 1:314</a:t>
            </a:r>
          </a:p>
          <a:p>
            <a:r>
              <a:rPr lang="en-US" dirty="0"/>
              <a:t>Rated Current: 0.05A</a:t>
            </a:r>
          </a:p>
          <a:p>
            <a:r>
              <a:rPr lang="en-US" dirty="0"/>
              <a:t>D Shaped Output Shaft Size: 6*14mm (0.24" x 0.55") (D*L)</a:t>
            </a:r>
          </a:p>
          <a:p>
            <a:r>
              <a:rPr lang="en-US" dirty="0"/>
              <a:t>Gearbox Size: 37 x 31mm (1.46" x 1.22") (D*L)</a:t>
            </a:r>
          </a:p>
          <a:p>
            <a:r>
              <a:rPr lang="en-US" dirty="0"/>
              <a:t>Motor Size: 36.2 x 33.3mm (1.43" x 1.31") (D*L)</a:t>
            </a:r>
          </a:p>
          <a:p>
            <a:r>
              <a:rPr lang="en-US" dirty="0"/>
              <a:t>Mounting Hole Size: M3 (not included)</a:t>
            </a:r>
          </a:p>
        </p:txBody>
      </p:sp>
    </p:spTree>
    <p:extLst>
      <p:ext uri="{BB962C8B-B14F-4D97-AF65-F5344CB8AC3E}">
        <p14:creationId xmlns:p14="http://schemas.microsoft.com/office/powerpoint/2010/main" val="249851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DA9F-B8B4-4C7B-85ED-40E31149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MOTOR DRIVER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538A0874-973E-4907-BE4D-542533EDF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22" y="2160588"/>
            <a:ext cx="4931138" cy="3881437"/>
          </a:xfrm>
        </p:spPr>
      </p:pic>
    </p:spTree>
    <p:extLst>
      <p:ext uri="{BB962C8B-B14F-4D97-AF65-F5344CB8AC3E}">
        <p14:creationId xmlns:p14="http://schemas.microsoft.com/office/powerpoint/2010/main" val="118331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4FC5-28A3-47DE-8C30-413BC6E3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7809"/>
            <a:ext cx="8596668" cy="6500191"/>
          </a:xfrm>
        </p:spPr>
        <p:txBody>
          <a:bodyPr/>
          <a:lstStyle/>
          <a:p>
            <a:r>
              <a:rPr lang="en-US" dirty="0"/>
              <a:t>L293D is quadruple high-current half-H drivers.</a:t>
            </a:r>
          </a:p>
          <a:p>
            <a:r>
              <a:rPr lang="en-US" dirty="0"/>
              <a:t>The L293D is designed to provide bidirectional drive currents of up to 600-mA at voltages from 4.5 V to 36 V.</a:t>
            </a:r>
          </a:p>
          <a:p>
            <a:r>
              <a:rPr lang="en-US" dirty="0"/>
              <a:t>It is designed to drive inductive loads such as relays, solenoids, DC and bipolar stepping motors, as well as other high-current/high-voltage loads in positive supply applications.</a:t>
            </a:r>
          </a:p>
          <a:p>
            <a:r>
              <a:rPr lang="en-US" dirty="0"/>
              <a:t>L293D is characterized for operation from 0°C to 70°C.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Specifications:</a:t>
            </a:r>
          </a:p>
          <a:p>
            <a:r>
              <a:rPr lang="en-US" dirty="0"/>
              <a:t>Wide Supply-Voltage Range: 4.5 V to 36 V</a:t>
            </a:r>
          </a:p>
          <a:p>
            <a:r>
              <a:rPr lang="en-US" dirty="0"/>
              <a:t>Separate Input-Logic Supply</a:t>
            </a:r>
          </a:p>
          <a:p>
            <a:r>
              <a:rPr lang="en-US" dirty="0"/>
              <a:t>Internal ESD Protection</a:t>
            </a:r>
          </a:p>
          <a:p>
            <a:r>
              <a:rPr lang="en-US" dirty="0"/>
              <a:t>High-Noise-Immunity Inputs</a:t>
            </a:r>
          </a:p>
          <a:p>
            <a:r>
              <a:rPr lang="it-IT" dirty="0"/>
              <a:t>Output Current 600 mA Per Channel </a:t>
            </a:r>
          </a:p>
          <a:p>
            <a:r>
              <a:rPr lang="en-US" dirty="0"/>
              <a:t>Peak Output Current 1.2 A Per Channel </a:t>
            </a:r>
          </a:p>
          <a:p>
            <a:r>
              <a:rPr lang="en-US" dirty="0"/>
              <a:t>Output Clamp Diodes for Inductive Transient Suppression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49D4-4764-4703-B6DC-B5CD3D53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1061"/>
            <a:ext cx="8596668" cy="5670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Block diagram: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D9456A9E-0D24-4634-8267-6097465DA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5" y="1463040"/>
            <a:ext cx="6621651" cy="35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47D5-468C-4FE5-A874-DE4091DD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90842"/>
            <a:ext cx="9861451" cy="858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sz="3100" b="1" dirty="0"/>
              <a:t>IoT based Visitor Counter using Beaglebone Black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889B-3A37-476B-9F1F-8D7FA6AF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2"/>
            <a:ext cx="8596668" cy="4642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OF HARDWARE COMPONENTS USED IN THE PROJECT ARE LISTED BELOW: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BeagleBone Black</a:t>
            </a:r>
          </a:p>
          <a:p>
            <a:r>
              <a:rPr lang="en-US" dirty="0"/>
              <a:t>Ultrasonic sensors</a:t>
            </a:r>
          </a:p>
          <a:p>
            <a:r>
              <a:rPr lang="en-US" dirty="0"/>
              <a:t>Temperature Sensor</a:t>
            </a:r>
          </a:p>
          <a:p>
            <a:r>
              <a:rPr lang="en-US" dirty="0"/>
              <a:t>Motor Driver</a:t>
            </a:r>
          </a:p>
          <a:p>
            <a:r>
              <a:rPr lang="en-US" dirty="0"/>
              <a:t>DC Motor</a:t>
            </a:r>
          </a:p>
          <a:p>
            <a:r>
              <a:rPr lang="en-US" dirty="0"/>
              <a:t>Arduino nano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Wi-Fi Module</a:t>
            </a:r>
          </a:p>
          <a:p>
            <a:r>
              <a:rPr lang="en-US" dirty="0"/>
              <a:t>LCD (16x2)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47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CF19-DFDB-4973-8B06-44BF485D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Arduino nano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6D03D824-3C98-440A-B7C5-85BD5890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55" y="1930400"/>
            <a:ext cx="7085035" cy="3971383"/>
          </a:xfrm>
        </p:spPr>
      </p:pic>
    </p:spTree>
    <p:extLst>
      <p:ext uri="{BB962C8B-B14F-4D97-AF65-F5344CB8AC3E}">
        <p14:creationId xmlns:p14="http://schemas.microsoft.com/office/powerpoint/2010/main" val="167019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BD97-880C-438F-A26D-540A3E0F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7079"/>
            <a:ext cx="8596668" cy="5564284"/>
          </a:xfrm>
        </p:spPr>
        <p:txBody>
          <a:bodyPr/>
          <a:lstStyle/>
          <a:p>
            <a:r>
              <a:rPr lang="en-US" dirty="0"/>
              <a:t>The Arduino Nano is a small, complete, and breadboard-friendly board based on the ATmega328 (Arduino Nano 3.0).</a:t>
            </a:r>
          </a:p>
          <a:p>
            <a:r>
              <a:rPr lang="en-US" dirty="0"/>
              <a:t>It lacks only a DC power jack, and works with a Mini-B USB cable instead of a standard one.</a:t>
            </a:r>
          </a:p>
          <a:p>
            <a:r>
              <a:rPr lang="en-US" dirty="0"/>
              <a:t>The Nano was designed and is being produced by </a:t>
            </a:r>
            <a:r>
              <a:rPr lang="en-US" dirty="0" err="1"/>
              <a:t>Gravitech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Specifications:</a:t>
            </a:r>
          </a:p>
          <a:p>
            <a:r>
              <a:rPr lang="nn-NO" dirty="0"/>
              <a:t>Microcontroller Atmel ATmega328.</a:t>
            </a:r>
          </a:p>
          <a:p>
            <a:r>
              <a:rPr lang="en-US" dirty="0"/>
              <a:t>Operating Voltage (logic level) 5 V</a:t>
            </a:r>
          </a:p>
          <a:p>
            <a:r>
              <a:rPr lang="en-US" dirty="0"/>
              <a:t>Input Voltage (recommended) 7-12 V</a:t>
            </a:r>
          </a:p>
          <a:p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/>
              <a:t>) 6-20 V</a:t>
            </a:r>
          </a:p>
          <a:p>
            <a:r>
              <a:rPr lang="en-US" dirty="0"/>
              <a:t>Digital I/O Pins 14 (of which 6 provide PWM output)</a:t>
            </a:r>
          </a:p>
          <a:p>
            <a:r>
              <a:rPr lang="en-US" dirty="0"/>
              <a:t>Analog Input Pins 8</a:t>
            </a:r>
          </a:p>
        </p:txBody>
      </p:sp>
    </p:spTree>
    <p:extLst>
      <p:ext uri="{BB962C8B-B14F-4D97-AF65-F5344CB8AC3E}">
        <p14:creationId xmlns:p14="http://schemas.microsoft.com/office/powerpoint/2010/main" val="2873538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8650-0778-4ABD-BB50-151D246B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7565"/>
            <a:ext cx="8596668" cy="5643797"/>
          </a:xfrm>
        </p:spPr>
        <p:txBody>
          <a:bodyPr/>
          <a:lstStyle/>
          <a:p>
            <a:r>
              <a:rPr lang="it-IT" dirty="0"/>
              <a:t>DC Current per I/O Pin 40 mA</a:t>
            </a:r>
          </a:p>
          <a:p>
            <a:r>
              <a:rPr lang="en-US" dirty="0"/>
              <a:t>Flash Memory 32 KB (ATmega328) of which 2 KB used by bootloader.</a:t>
            </a:r>
          </a:p>
          <a:p>
            <a:r>
              <a:rPr lang="en-US" dirty="0"/>
              <a:t>SRAM 1  2 KB (ATmega328)</a:t>
            </a:r>
          </a:p>
          <a:p>
            <a:r>
              <a:rPr lang="en-US" dirty="0"/>
              <a:t>EEPROM 1 KB (ATmega328)</a:t>
            </a:r>
          </a:p>
          <a:p>
            <a:r>
              <a:rPr lang="en-US" dirty="0"/>
              <a:t>Clock Speed 16 MHz </a:t>
            </a:r>
          </a:p>
          <a:p>
            <a:r>
              <a:rPr lang="en-US" dirty="0"/>
              <a:t>Dimensions 0.73" x 1.70"</a:t>
            </a:r>
          </a:p>
        </p:txBody>
      </p:sp>
    </p:spTree>
    <p:extLst>
      <p:ext uri="{BB962C8B-B14F-4D97-AF65-F5344CB8AC3E}">
        <p14:creationId xmlns:p14="http://schemas.microsoft.com/office/powerpoint/2010/main" val="84591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7FE7-DDB8-4292-AA0A-27D79EC5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BUZZER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5F1408E-E323-4726-A993-8D0AE71E3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1689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C108-53CB-4EDA-8231-097BA00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8641"/>
            <a:ext cx="8596668" cy="5809956"/>
          </a:xfrm>
        </p:spPr>
        <p:txBody>
          <a:bodyPr>
            <a:normAutofit/>
          </a:bodyPr>
          <a:lstStyle/>
          <a:p>
            <a:r>
              <a:rPr lang="en-IN" dirty="0"/>
              <a:t>A buzzer or beeper is an audio signalling device, which may be mechanical, electromechanical, or piezoelectric (piezo for short). </a:t>
            </a:r>
          </a:p>
          <a:p>
            <a:r>
              <a:rPr lang="en-IN" dirty="0"/>
              <a:t>Typical uses of buzzers and beepers include alarm devices, timers, and confirmation of user input such as a mouse click or keystroke.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dirty="0"/>
              <a:t>Specifications:</a:t>
            </a:r>
          </a:p>
          <a:p>
            <a:r>
              <a:rPr lang="en-US" dirty="0"/>
              <a:t>Color: Black</a:t>
            </a:r>
          </a:p>
          <a:p>
            <a:r>
              <a:rPr lang="en-US" dirty="0"/>
              <a:t>Diameter: 23mm</a:t>
            </a:r>
          </a:p>
          <a:p>
            <a:r>
              <a:rPr lang="en-US" dirty="0"/>
              <a:t>Height: 12mm</a:t>
            </a:r>
          </a:p>
          <a:p>
            <a:r>
              <a:rPr lang="en-US" dirty="0"/>
              <a:t>Cable Length: 100mm</a:t>
            </a:r>
          </a:p>
          <a:p>
            <a:r>
              <a:rPr lang="en-US" dirty="0"/>
              <a:t>Sound Pressure Level: 85 to 95 decibels</a:t>
            </a:r>
          </a:p>
          <a:p>
            <a:r>
              <a:rPr lang="en-US" dirty="0"/>
              <a:t>Rated Voltage: 12VDC</a:t>
            </a:r>
          </a:p>
          <a:p>
            <a:r>
              <a:rPr lang="en-US" dirty="0"/>
              <a:t>Working Voltage Range: 3V-24V</a:t>
            </a:r>
          </a:p>
          <a:p>
            <a:r>
              <a:rPr lang="en-US" dirty="0"/>
              <a:t>Max Current: 10mA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532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FDCF-D39D-45BA-8BC3-0F0C2458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WIFI MODULE</a:t>
            </a:r>
          </a:p>
        </p:txBody>
      </p:sp>
      <p:pic>
        <p:nvPicPr>
          <p:cNvPr id="4" name="Content Placeholder 3" descr="Arduino Compatible : ESP32 WIFI BLE Philippines | Circui ...">
            <a:extLst>
              <a:ext uri="{FF2B5EF4-FFF2-40B4-BE49-F238E27FC236}">
                <a16:creationId xmlns:a16="http://schemas.microsoft.com/office/drawing/2014/main" id="{5210B78F-C48C-4D00-99A9-73FF206FA6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72" y="2160588"/>
            <a:ext cx="5171694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88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C3E2-E807-4539-8742-50B174FA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7625"/>
            <a:ext cx="8596668" cy="5703737"/>
          </a:xfrm>
        </p:spPr>
        <p:txBody>
          <a:bodyPr/>
          <a:lstStyle/>
          <a:p>
            <a:r>
              <a:rPr lang="en-IN" dirty="0"/>
              <a:t>ESP32 is a series of low-cost, low-power system on a chip microcontrollers with integrated Wi-Fi and dual-mode Bluetooth.</a:t>
            </a:r>
          </a:p>
          <a:p>
            <a:r>
              <a:rPr lang="en-IN" dirty="0"/>
              <a:t> The ESP32 series employs a </a:t>
            </a:r>
            <a:r>
              <a:rPr lang="en-IN" dirty="0" err="1"/>
              <a:t>Tensilica</a:t>
            </a:r>
            <a:r>
              <a:rPr lang="en-IN" dirty="0"/>
              <a:t> </a:t>
            </a:r>
            <a:r>
              <a:rPr lang="en-IN" dirty="0" err="1"/>
              <a:t>Xtensa</a:t>
            </a:r>
            <a:r>
              <a:rPr lang="en-IN" dirty="0"/>
              <a:t> LX6 microprocessor in both dual-core and single-core variations and includes built-in antenna switches, RF </a:t>
            </a:r>
            <a:r>
              <a:rPr lang="en-IN" dirty="0" err="1"/>
              <a:t>balun</a:t>
            </a:r>
            <a:r>
              <a:rPr lang="en-IN" dirty="0"/>
              <a:t>, power amplifier, low-noise receive amplifier, filters, and power-management modules. </a:t>
            </a:r>
          </a:p>
          <a:p>
            <a:r>
              <a:rPr lang="en-IN" dirty="0"/>
              <a:t>ESP32 is created and developed by </a:t>
            </a:r>
            <a:r>
              <a:rPr lang="en-IN" dirty="0" err="1"/>
              <a:t>Espressif</a:t>
            </a:r>
            <a:r>
              <a:rPr lang="en-IN" dirty="0"/>
              <a:t> Systems, a Shanghai-based Chinese company, and is manufactured by TSMC using their 40 nm process. </a:t>
            </a:r>
          </a:p>
          <a:p>
            <a:r>
              <a:rPr lang="en-IN" dirty="0"/>
              <a:t>It is a successor to the ESP8266 microcontroller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dirty="0"/>
              <a:t>Wi-Fi Key Features</a:t>
            </a:r>
          </a:p>
          <a:p>
            <a:r>
              <a:rPr lang="en-US" dirty="0"/>
              <a:t>802.11 b/g/n</a:t>
            </a:r>
          </a:p>
          <a:p>
            <a:r>
              <a:rPr lang="en-US" dirty="0"/>
              <a:t>• 802.11 n (2.4 GHz), up to 150 Mbps</a:t>
            </a:r>
          </a:p>
          <a:p>
            <a:r>
              <a:rPr lang="en-US" dirty="0"/>
              <a:t>4 × virtual Wi-Fi interfaces.</a:t>
            </a:r>
          </a:p>
          <a:p>
            <a:r>
              <a:rPr lang="en-US" dirty="0"/>
              <a:t>Antenna diversity</a:t>
            </a:r>
          </a:p>
        </p:txBody>
      </p:sp>
    </p:spTree>
    <p:extLst>
      <p:ext uri="{BB962C8B-B14F-4D97-AF65-F5344CB8AC3E}">
        <p14:creationId xmlns:p14="http://schemas.microsoft.com/office/powerpoint/2010/main" val="375670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66E-68E5-4889-A806-EEAD0A22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45"/>
            <a:ext cx="8596668" cy="6344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BT Key Features </a:t>
            </a:r>
            <a:endParaRPr lang="en-US" dirty="0"/>
          </a:p>
          <a:p>
            <a:r>
              <a:rPr lang="en-US" dirty="0"/>
              <a:t>Compliant with Bluetooth v4.2 BR/EDR and BLE specifications </a:t>
            </a:r>
          </a:p>
          <a:p>
            <a:r>
              <a:rPr lang="en-US" dirty="0"/>
              <a:t> Class-1, class-2 and class-3 transmitter without external power amplifier </a:t>
            </a:r>
          </a:p>
          <a:p>
            <a:r>
              <a:rPr lang="en-US" dirty="0"/>
              <a:t> Enhanced Power Control </a:t>
            </a:r>
          </a:p>
          <a:p>
            <a:r>
              <a:rPr lang="en-US" dirty="0"/>
              <a:t> +12 dBm transmitting power </a:t>
            </a:r>
          </a:p>
          <a:p>
            <a:r>
              <a:rPr lang="en-US" dirty="0"/>
              <a:t> NZIF receiver with –94 dBm BLE sensitivity </a:t>
            </a:r>
          </a:p>
          <a:p>
            <a:r>
              <a:rPr lang="en-US" dirty="0"/>
              <a:t> Adaptive Frequency Hopping (AFH) </a:t>
            </a:r>
          </a:p>
          <a:p>
            <a:r>
              <a:rPr lang="en-US" dirty="0"/>
              <a:t> Standard HCI based on SDIO/SPI/UART </a:t>
            </a:r>
          </a:p>
          <a:p>
            <a:r>
              <a:rPr lang="en-US" dirty="0"/>
              <a:t> High-speed UART HCI, up to 4 Mbps </a:t>
            </a:r>
          </a:p>
          <a:p>
            <a:r>
              <a:rPr lang="en-US" dirty="0"/>
              <a:t>Bluetooth 4.2 BR/EDR BLE dual mode controller </a:t>
            </a:r>
          </a:p>
          <a:p>
            <a:r>
              <a:rPr lang="en-US" dirty="0"/>
              <a:t>Synchronous Connection-Oriented/Extended (SCO/</a:t>
            </a:r>
            <a:r>
              <a:rPr lang="en-US" dirty="0" err="1"/>
              <a:t>eSCO</a:t>
            </a:r>
            <a:r>
              <a:rPr lang="en-US" dirty="0"/>
              <a:t>) </a:t>
            </a:r>
          </a:p>
          <a:p>
            <a:r>
              <a:rPr lang="en-US" dirty="0"/>
              <a:t> CVSD and SBC for audio codec </a:t>
            </a:r>
          </a:p>
          <a:p>
            <a:r>
              <a:rPr lang="en-US" dirty="0"/>
              <a:t> Bluetooth Piconet and </a:t>
            </a:r>
            <a:r>
              <a:rPr lang="en-US" dirty="0" err="1"/>
              <a:t>Scatternet</a:t>
            </a:r>
            <a:r>
              <a:rPr lang="en-US" dirty="0"/>
              <a:t> </a:t>
            </a:r>
          </a:p>
          <a:p>
            <a:r>
              <a:rPr lang="en-US" dirty="0"/>
              <a:t> Multi-connections in Classic BT and BLE </a:t>
            </a:r>
          </a:p>
          <a:p>
            <a:r>
              <a:rPr lang="en-US" dirty="0"/>
              <a:t> Simultaneous advertising and scanning</a:t>
            </a:r>
          </a:p>
        </p:txBody>
      </p:sp>
    </p:spTree>
    <p:extLst>
      <p:ext uri="{BB962C8B-B14F-4D97-AF65-F5344CB8AC3E}">
        <p14:creationId xmlns:p14="http://schemas.microsoft.com/office/powerpoint/2010/main" val="221799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65AB-F821-4FDE-B17E-BD0B6D12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083"/>
            <a:ext cx="8596668" cy="581627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CPU and Memory </a:t>
            </a:r>
          </a:p>
          <a:p>
            <a:r>
              <a:rPr lang="en-US" dirty="0"/>
              <a:t> </a:t>
            </a:r>
            <a:r>
              <a:rPr lang="en-US" dirty="0" err="1"/>
              <a:t>Xtensa</a:t>
            </a:r>
            <a:r>
              <a:rPr lang="en-US" dirty="0"/>
              <a:t>® single-/dual-core 32-bit LX6 microprocessor(s), up to 600 MIPS (200 MIPS for ESP32-S0WD/ESP32- U4WDH, 400 MIPS for ESP32-D2WD) </a:t>
            </a:r>
          </a:p>
          <a:p>
            <a:r>
              <a:rPr lang="en-US" dirty="0"/>
              <a:t>448 KB ROM </a:t>
            </a:r>
          </a:p>
          <a:p>
            <a:r>
              <a:rPr lang="en-US" dirty="0"/>
              <a:t>520 KB SRAM </a:t>
            </a:r>
          </a:p>
          <a:p>
            <a:r>
              <a:rPr lang="en-US" dirty="0"/>
              <a:t> 16 KB SRAM in RTC </a:t>
            </a:r>
          </a:p>
          <a:p>
            <a:r>
              <a:rPr lang="en-US" dirty="0"/>
              <a:t>QSPI supports multiple flash/SRAM chips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Clocks and Timers</a:t>
            </a:r>
          </a:p>
          <a:p>
            <a:r>
              <a:rPr lang="en-US" dirty="0"/>
              <a:t>Internal 8 MHz oscillator with calibration </a:t>
            </a:r>
          </a:p>
          <a:p>
            <a:r>
              <a:rPr lang="en-US" dirty="0"/>
              <a:t>Internal RC oscillator with calibration </a:t>
            </a:r>
          </a:p>
          <a:p>
            <a:r>
              <a:rPr lang="en-US" dirty="0"/>
              <a:t>External 2 MHz ~ 60 MHz crystal oscillator (40 MHz only for Wi-Fi/BT functionality) </a:t>
            </a:r>
          </a:p>
          <a:p>
            <a:r>
              <a:rPr lang="en-US" dirty="0"/>
              <a:t> External 32 kHz crystal oscillator for RTC with calibration</a:t>
            </a:r>
          </a:p>
        </p:txBody>
      </p:sp>
    </p:spTree>
    <p:extLst>
      <p:ext uri="{BB962C8B-B14F-4D97-AF65-F5344CB8AC3E}">
        <p14:creationId xmlns:p14="http://schemas.microsoft.com/office/powerpoint/2010/main" val="2920325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C415-EEF4-4D41-8652-9E8E9160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151"/>
            <a:ext cx="8596668" cy="661884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Advanced Peripheral Interfaces </a:t>
            </a:r>
          </a:p>
          <a:p>
            <a:r>
              <a:rPr lang="en-US" dirty="0"/>
              <a:t> 34 × programmable GPIOs </a:t>
            </a:r>
          </a:p>
          <a:p>
            <a:r>
              <a:rPr lang="en-US" dirty="0"/>
              <a:t>12-bit SAR ADC up to 18 channels </a:t>
            </a:r>
          </a:p>
          <a:p>
            <a:r>
              <a:rPr lang="en-US" dirty="0"/>
              <a:t> 2 × 8-bit DAC </a:t>
            </a:r>
          </a:p>
          <a:p>
            <a:r>
              <a:rPr lang="en-US" dirty="0"/>
              <a:t> 10 × touch sensors </a:t>
            </a:r>
          </a:p>
          <a:p>
            <a:r>
              <a:rPr lang="en-US" dirty="0"/>
              <a:t> 4 × SPI </a:t>
            </a:r>
          </a:p>
          <a:p>
            <a:r>
              <a:rPr lang="en-US" dirty="0"/>
              <a:t>2 × I²S </a:t>
            </a:r>
          </a:p>
          <a:p>
            <a:r>
              <a:rPr lang="en-US" dirty="0"/>
              <a:t> 2 × I²C </a:t>
            </a:r>
          </a:p>
          <a:p>
            <a:r>
              <a:rPr lang="en-US" dirty="0"/>
              <a:t> 3 × UART </a:t>
            </a:r>
          </a:p>
          <a:p>
            <a:r>
              <a:rPr lang="en-US" dirty="0"/>
              <a:t>1 host (SD/eMMC/SDIO) </a:t>
            </a:r>
          </a:p>
          <a:p>
            <a:r>
              <a:rPr lang="en-US" dirty="0"/>
              <a:t> 1 slave (SDIO/SPI) </a:t>
            </a:r>
          </a:p>
          <a:p>
            <a:r>
              <a:rPr lang="en-US" dirty="0"/>
              <a:t> Ethernet MAC interface with dedicated DMA and IEEE 1588 support </a:t>
            </a:r>
          </a:p>
          <a:p>
            <a:r>
              <a:rPr lang="en-US" dirty="0"/>
              <a:t>CAN 2.0 </a:t>
            </a:r>
          </a:p>
          <a:p>
            <a:r>
              <a:rPr lang="en-US" dirty="0"/>
              <a:t>IR (TX/RX) </a:t>
            </a:r>
          </a:p>
          <a:p>
            <a:r>
              <a:rPr lang="en-US" dirty="0"/>
              <a:t> Motor PWM </a:t>
            </a:r>
          </a:p>
          <a:p>
            <a:r>
              <a:rPr lang="en-US" dirty="0"/>
              <a:t> LED PWM up to 16 channels </a:t>
            </a:r>
          </a:p>
        </p:txBody>
      </p:sp>
    </p:spTree>
    <p:extLst>
      <p:ext uri="{BB962C8B-B14F-4D97-AF65-F5344CB8AC3E}">
        <p14:creationId xmlns:p14="http://schemas.microsoft.com/office/powerpoint/2010/main" val="100942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0B7F-D267-4131-A0F7-7C9F367B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323558"/>
            <a:ext cx="9233927" cy="5924842"/>
          </a:xfrm>
        </p:spPr>
        <p:txBody>
          <a:bodyPr/>
          <a:lstStyle/>
          <a:p>
            <a:r>
              <a:rPr lang="en-US" dirty="0"/>
              <a:t>Wall Mount Adapter</a:t>
            </a:r>
          </a:p>
          <a:p>
            <a:r>
              <a:rPr lang="en-US" dirty="0"/>
              <a:t>Electronic Components Kit</a:t>
            </a:r>
          </a:p>
          <a:p>
            <a:r>
              <a:rPr lang="en-US" dirty="0"/>
              <a:t>Soldering Iron kit with Multi Meter</a:t>
            </a:r>
          </a:p>
          <a:p>
            <a:r>
              <a:rPr lang="en-US" dirty="0"/>
              <a:t>Jumper Wires and Bread 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29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6B11-1A5C-4D6F-8739-7F794CA0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 descr="A close up of a calculator&#10;&#10;Description automatically generated">
            <a:extLst>
              <a:ext uri="{FF2B5EF4-FFF2-40B4-BE49-F238E27FC236}">
                <a16:creationId xmlns:a16="http://schemas.microsoft.com/office/drawing/2014/main" id="{4A6CFEDF-1847-4E20-B1D2-5DE3B728D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1" y="1659988"/>
            <a:ext cx="6386733" cy="4588412"/>
          </a:xfrm>
        </p:spPr>
      </p:pic>
    </p:spTree>
    <p:extLst>
      <p:ext uri="{BB962C8B-B14F-4D97-AF65-F5344CB8AC3E}">
        <p14:creationId xmlns:p14="http://schemas.microsoft.com/office/powerpoint/2010/main" val="177994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FB39-C256-420F-87AB-053DF892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LCD DISPLAY</a:t>
            </a:r>
          </a:p>
        </p:txBody>
      </p:sp>
      <p:pic>
        <p:nvPicPr>
          <p:cNvPr id="4" name="Content Placeholder 3" descr="1602 (16x2) LCD Display with I2C/IIC interface - Blue Backlight buy online  at Low Price in India - ElectronicsComp.com">
            <a:extLst>
              <a:ext uri="{FF2B5EF4-FFF2-40B4-BE49-F238E27FC236}">
                <a16:creationId xmlns:a16="http://schemas.microsoft.com/office/drawing/2014/main" id="{D47F2085-7113-44D3-8B46-1977328EE4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14" y="1716258"/>
            <a:ext cx="7455877" cy="4698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30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F96F-1D2D-428D-9459-ECAE6994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8297"/>
            <a:ext cx="8596668" cy="6215268"/>
          </a:xfrm>
        </p:spPr>
        <p:txBody>
          <a:bodyPr>
            <a:normAutofit/>
          </a:bodyPr>
          <a:lstStyle/>
          <a:p>
            <a:r>
              <a:rPr lang="en-IN" dirty="0"/>
              <a:t>This is LCD16x2 Parallel LCD Display that provides a simple and cost-effective solution for adding a 16×2 White on RGB Liquid Crystal Display. </a:t>
            </a:r>
          </a:p>
          <a:p>
            <a:r>
              <a:rPr lang="en-IN" dirty="0"/>
              <a:t>The display is 16 character by 2-line display has a very clear and high contrast white text upon a blue background/backlight.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Specifications</a:t>
            </a:r>
          </a:p>
          <a:p>
            <a:r>
              <a:rPr lang="en-US" dirty="0"/>
              <a:t>Operating Voltage is 4.7V to 5.3V</a:t>
            </a:r>
          </a:p>
          <a:p>
            <a:r>
              <a:rPr lang="en-US" dirty="0"/>
              <a:t>Current consumption is 1mA without backlight</a:t>
            </a:r>
          </a:p>
          <a:p>
            <a:r>
              <a:rPr lang="en-US" dirty="0"/>
              <a:t>Alphanumeric LCD display module, meaning can display alphabets and numbers</a:t>
            </a:r>
          </a:p>
          <a:p>
            <a:r>
              <a:rPr lang="en-US" dirty="0"/>
              <a:t>Consists of two rows and each row can print 16 characters.</a:t>
            </a:r>
          </a:p>
          <a:p>
            <a:r>
              <a:rPr lang="en-US" dirty="0"/>
              <a:t>Each character is built by a 5×8-pixel box</a:t>
            </a:r>
          </a:p>
          <a:p>
            <a:r>
              <a:rPr lang="en-US" dirty="0"/>
              <a:t>Can work on both 8-bit and 4-bit mode</a:t>
            </a:r>
          </a:p>
          <a:p>
            <a:r>
              <a:rPr lang="en-US" dirty="0"/>
              <a:t>It can also display any custom generated characters</a:t>
            </a:r>
          </a:p>
          <a:p>
            <a:r>
              <a:rPr lang="en-US" dirty="0"/>
              <a:t>Available in Green and Blue Backlight</a:t>
            </a:r>
          </a:p>
        </p:txBody>
      </p:sp>
    </p:spTree>
    <p:extLst>
      <p:ext uri="{BB962C8B-B14F-4D97-AF65-F5344CB8AC3E}">
        <p14:creationId xmlns:p14="http://schemas.microsoft.com/office/powerpoint/2010/main" val="10243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49AB-9475-42A1-9EA9-2A3CC269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Mount Adapter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8F55F639-7EC5-42EC-BA1A-9B2CDF6A2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51" y="2160588"/>
            <a:ext cx="4113935" cy="3881437"/>
          </a:xfrm>
        </p:spPr>
      </p:pic>
    </p:spTree>
    <p:extLst>
      <p:ext uri="{BB962C8B-B14F-4D97-AF65-F5344CB8AC3E}">
        <p14:creationId xmlns:p14="http://schemas.microsoft.com/office/powerpoint/2010/main" val="3626649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221D-F8CB-44EF-B01E-7760DC17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07963"/>
            <a:ext cx="8596668" cy="5633399"/>
          </a:xfrm>
        </p:spPr>
        <p:txBody>
          <a:bodyPr>
            <a:normAutofit/>
          </a:bodyPr>
          <a:lstStyle/>
          <a:p>
            <a:r>
              <a:rPr lang="en-US" dirty="0"/>
              <a:t>A power supply for electronic devices.</a:t>
            </a:r>
          </a:p>
          <a:p>
            <a:r>
              <a:rPr lang="en-US" dirty="0"/>
              <a:t> Also called an "AC adapter" or "charger," power adapters plug into a wall outlet and convert AC to a single DC voltage.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Specifications:</a:t>
            </a:r>
          </a:p>
          <a:p>
            <a:r>
              <a:rPr lang="en-US" dirty="0"/>
              <a:t>Voltage input – 100 ~ 240 VAC</a:t>
            </a:r>
          </a:p>
          <a:p>
            <a:r>
              <a:rPr lang="en-US" dirty="0"/>
              <a:t>Voltage output -  9V</a:t>
            </a:r>
          </a:p>
          <a:p>
            <a:r>
              <a:rPr lang="en-US" dirty="0"/>
              <a:t>Current output – 1.7A</a:t>
            </a:r>
          </a:p>
          <a:p>
            <a:r>
              <a:rPr lang="en-US" dirty="0"/>
              <a:t>Power – 15 W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306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7C4A-CA92-4481-B82A-6BE3F8BE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5B36-57D8-4F0A-A5EA-D2007FE3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363"/>
            <a:ext cx="8596668" cy="5535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Links to datasheets of hardware used are provided below:</a:t>
            </a:r>
          </a:p>
          <a:p>
            <a:r>
              <a:rPr lang="en-US" dirty="0"/>
              <a:t>https://media.digikey.com/pdf/Data%20Sheets/Seeed%20Technology/102110001_Web.pdf</a:t>
            </a:r>
          </a:p>
          <a:p>
            <a:r>
              <a:rPr lang="en-US" dirty="0"/>
              <a:t>https://cdn.sparkfun.com/datasheets/Sensors/Proximity/HCSR04.pdf</a:t>
            </a:r>
          </a:p>
          <a:p>
            <a:r>
              <a:rPr lang="en-US" dirty="0"/>
              <a:t>https://www.sparkfun.com/datasheets/Sensors/Temperature/SEN-09570-datasheet-3901090614M005.pdf</a:t>
            </a:r>
          </a:p>
          <a:p>
            <a:r>
              <a:rPr lang="en-US" dirty="0"/>
              <a:t>https://www.amazon.com/Greartisan-Electric-Reduction-Eccentric-Diameter/dp/B071XCWM2J?th=1</a:t>
            </a:r>
          </a:p>
          <a:p>
            <a:r>
              <a:rPr lang="en-US" dirty="0"/>
              <a:t>https://www.ti.com/lit/ds/symlink/l293.pdf</a:t>
            </a:r>
          </a:p>
          <a:p>
            <a:r>
              <a:rPr lang="en-US" dirty="0"/>
              <a:t>http://www.farnell.com/datasheets/1682238.pdf</a:t>
            </a:r>
          </a:p>
          <a:p>
            <a:r>
              <a:rPr lang="en-US" dirty="0"/>
              <a:t>https://www.amazon.ca/3-Pack-3V-24V-Electric-Buzzer-Active/dp/B0761WSXDK</a:t>
            </a:r>
          </a:p>
          <a:p>
            <a:r>
              <a:rPr lang="en-US" dirty="0"/>
              <a:t>https://www.espressif.com/sites/default/files/documentation/esp32_datasheet_en.pdf</a:t>
            </a:r>
          </a:p>
          <a:p>
            <a:r>
              <a:rPr lang="en-US" dirty="0"/>
              <a:t>https://www.digikey.ca/en/products/detail/matrix-orbital/MOP-AL162A-BYFY-25J-3IN/9602838</a:t>
            </a:r>
          </a:p>
          <a:p>
            <a:r>
              <a:rPr lang="en-US" dirty="0"/>
              <a:t>https://media.digikey.com/pdf/Data%20Sheets/Multi-Tech%20Systems%20PDFs/Accessories_Gde.pdf</a:t>
            </a:r>
          </a:p>
        </p:txBody>
      </p:sp>
    </p:spTree>
    <p:extLst>
      <p:ext uri="{BB962C8B-B14F-4D97-AF65-F5344CB8AC3E}">
        <p14:creationId xmlns:p14="http://schemas.microsoft.com/office/powerpoint/2010/main" val="2867954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9CBA-B2CC-4033-9DE3-B7973EC4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598295"/>
          </a:xfrm>
        </p:spPr>
        <p:txBody>
          <a:bodyPr>
            <a:normAutofit fontScale="90000"/>
          </a:bodyPr>
          <a:lstStyle/>
          <a:p>
            <a:br>
              <a:rPr lang="en-CA" sz="8000" dirty="0"/>
            </a:br>
            <a:br>
              <a:rPr lang="en-CA" sz="8000" dirty="0"/>
            </a:br>
            <a:r>
              <a:rPr lang="en-CA" sz="8000" dirty="0"/>
              <a:t>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35816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7E9E-649B-4261-9C57-26966F8E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/>
              <a:t>Beaglebone Black Rev 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17E0F-4788-4655-AF6C-A5A880C05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1547446"/>
            <a:ext cx="6850966" cy="5310554"/>
          </a:xfrm>
        </p:spPr>
      </p:pic>
    </p:spTree>
    <p:extLst>
      <p:ext uri="{BB962C8B-B14F-4D97-AF65-F5344CB8AC3E}">
        <p14:creationId xmlns:p14="http://schemas.microsoft.com/office/powerpoint/2010/main" val="22476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7A8D-BEEA-4C2B-86D0-1CA48A90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032A0-179F-4353-9A4B-1EAACA164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1659988"/>
            <a:ext cx="6991643" cy="4487594"/>
          </a:xfrm>
        </p:spPr>
      </p:pic>
    </p:spTree>
    <p:extLst>
      <p:ext uri="{BB962C8B-B14F-4D97-AF65-F5344CB8AC3E}">
        <p14:creationId xmlns:p14="http://schemas.microsoft.com/office/powerpoint/2010/main" val="120096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0A95-B001-4EB9-8408-06307A03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689317"/>
            <a:ext cx="9388671" cy="5739618"/>
          </a:xfrm>
        </p:spPr>
        <p:txBody>
          <a:bodyPr>
            <a:normAutofit/>
          </a:bodyPr>
          <a:lstStyle/>
          <a:p>
            <a:r>
              <a:rPr lang="en-US" dirty="0"/>
              <a:t>Beagleboard is compact, low-cost, open-source Linux computing platforms that </a:t>
            </a:r>
          </a:p>
          <a:p>
            <a:pPr marL="0" indent="0">
              <a:buNone/>
            </a:pPr>
            <a:r>
              <a:rPr lang="en-US" dirty="0"/>
              <a:t>     can be used to build complex applications that interface high-level software </a:t>
            </a:r>
          </a:p>
          <a:p>
            <a:pPr marL="0" indent="0">
              <a:buNone/>
            </a:pPr>
            <a:r>
              <a:rPr lang="en-US" dirty="0"/>
              <a:t>     and low-level electronic circuits.</a:t>
            </a:r>
          </a:p>
          <a:p>
            <a:r>
              <a:rPr lang="en-US" dirty="0"/>
              <a:t> These are ideal platforms for prototyping project and product designs that take </a:t>
            </a:r>
          </a:p>
          <a:p>
            <a:pPr marL="0" indent="0">
              <a:buNone/>
            </a:pPr>
            <a:r>
              <a:rPr lang="en-US" dirty="0"/>
              <a:t>      advantage of the power and freedom of Linux, combined with direct access to</a:t>
            </a:r>
          </a:p>
          <a:p>
            <a:pPr marL="0" indent="0">
              <a:buNone/>
            </a:pPr>
            <a:r>
              <a:rPr lang="en-US" dirty="0"/>
              <a:t>      input/output pins and buses, allowing you to interface with electronics components, </a:t>
            </a:r>
          </a:p>
          <a:p>
            <a:pPr marL="0" indent="0">
              <a:buNone/>
            </a:pPr>
            <a:r>
              <a:rPr lang="en-US" dirty="0"/>
              <a:t>      modules, and USB devices.</a:t>
            </a:r>
          </a:p>
          <a:p>
            <a:r>
              <a:rPr lang="en-US" dirty="0"/>
              <a:t>BeagleBone Black Rev C is a development kit based on an AM335x processor which </a:t>
            </a:r>
          </a:p>
          <a:p>
            <a:pPr marL="0" indent="0">
              <a:buNone/>
            </a:pPr>
            <a:r>
              <a:rPr lang="en-US" dirty="0"/>
              <a:t>     integrates an ARM Cortex™-A8 core operating at up to 1GHz and has abundant </a:t>
            </a:r>
          </a:p>
          <a:p>
            <a:pPr marL="0" indent="0">
              <a:buNone/>
            </a:pPr>
            <a:r>
              <a:rPr lang="en-US" dirty="0"/>
              <a:t>     peripheral devices.</a:t>
            </a:r>
          </a:p>
          <a:p>
            <a:r>
              <a:rPr lang="en-US" dirty="0"/>
              <a:t>BeagleBone Black Rev C is designed to satisfy the different requirements of various</a:t>
            </a:r>
          </a:p>
          <a:p>
            <a:pPr marL="0" indent="0">
              <a:buNone/>
            </a:pPr>
            <a:r>
              <a:rPr lang="en-US" dirty="0"/>
              <a:t>     fields including game devices, home and industrial automation, consumer medical </a:t>
            </a:r>
          </a:p>
          <a:p>
            <a:pPr marL="0" indent="0">
              <a:buNone/>
            </a:pPr>
            <a:r>
              <a:rPr lang="en-US" dirty="0"/>
              <a:t>     devices, printers, intelligent tolling systems, weighing systems of intelligent </a:t>
            </a:r>
          </a:p>
          <a:p>
            <a:pPr marL="0" indent="0">
              <a:buNone/>
            </a:pPr>
            <a:r>
              <a:rPr lang="en-US" dirty="0"/>
              <a:t>     vending machine, educational terminals and high-end toys.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920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39DB-C99D-4FB9-9327-3831E84C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5422"/>
            <a:ext cx="8596668" cy="113948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Hardware Features</a:t>
            </a:r>
            <a:endParaRPr lang="en-C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0604-7789-4634-A153-E2DC0502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1686"/>
            <a:ext cx="8596668" cy="5380891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b="1" dirty="0"/>
              <a:t>General Specifications: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 Dimensions: 86.36 mm×54.61mm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 Operation Temperature: 0 ~ 70℃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Operating Humidity: 20% ~ 90% (Non-Condensing)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Power Supply: 5V/0.35A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b="1" dirty="0"/>
              <a:t>AM335x Processor: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Integrating 1GHz ARM Cortex™-A8 core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Integrating NEON™ SIMD coprocessor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Integrating SGX530 graphics engine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 Integrating programmable real-time unit subsystem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 Integrating 32KB instruction buffer and 32KB data buffer with single-error detection (parity)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> Integrating 256KB L2 cache with error-check code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7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D93E-8F1B-4400-9CD0-447D52EA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2369"/>
            <a:ext cx="8596668" cy="606317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On-Board Memories</a:t>
            </a:r>
          </a:p>
          <a:p>
            <a:r>
              <a:rPr lang="en-US" dirty="0"/>
              <a:t>4GB 8-bit eMMC on-board flash storage (rev. 3) </a:t>
            </a:r>
          </a:p>
          <a:p>
            <a:r>
              <a:rPr lang="en-US" dirty="0"/>
              <a:t>512MB DDR3 SDRAM</a:t>
            </a:r>
          </a:p>
          <a:p>
            <a:pPr marL="0" indent="0">
              <a:buNone/>
            </a:pPr>
            <a:r>
              <a:rPr lang="en-US" sz="2400" b="1" dirty="0"/>
              <a:t>On-Board Interfaces:</a:t>
            </a:r>
          </a:p>
          <a:p>
            <a:r>
              <a:rPr lang="en-US" dirty="0"/>
              <a:t>1 HDMI D type interface (16-bit color with audio output) </a:t>
            </a:r>
          </a:p>
          <a:p>
            <a:r>
              <a:rPr lang="en-US" dirty="0"/>
              <a:t>1 LCD interface (24-bit output, extended by P8 interface) </a:t>
            </a:r>
          </a:p>
          <a:p>
            <a:r>
              <a:rPr lang="en-US" dirty="0"/>
              <a:t>1 10/100M Ethernet (RJ45 connector) </a:t>
            </a:r>
          </a:p>
          <a:p>
            <a:r>
              <a:rPr lang="en-US" dirty="0"/>
              <a:t> 1 high-speed USB 2.0 OTG interface with PHY (Mini USB type-B connector) </a:t>
            </a:r>
          </a:p>
          <a:p>
            <a:r>
              <a:rPr lang="en-US" dirty="0"/>
              <a:t>1 high-speed USB 2.0 HOST interface with PHY (USB type-A connector) </a:t>
            </a:r>
          </a:p>
          <a:p>
            <a:r>
              <a:rPr lang="en-US" dirty="0"/>
              <a:t>1 TF card slot (SD/MMC) </a:t>
            </a:r>
          </a:p>
          <a:p>
            <a:r>
              <a:rPr lang="en-US" dirty="0"/>
              <a:t>1 3-line debugging serial interface (6-pin 2.54-pitch connector) </a:t>
            </a:r>
          </a:p>
          <a:p>
            <a:r>
              <a:rPr lang="en-US" dirty="0"/>
              <a:t>1 HDMI type-D interface </a:t>
            </a:r>
          </a:p>
          <a:p>
            <a:r>
              <a:rPr lang="en-US" dirty="0"/>
              <a:t>1 expansion interface for LCD, UART, eMMC, ADC, I2C, SPI and PWM </a:t>
            </a:r>
          </a:p>
          <a:p>
            <a:r>
              <a:rPr lang="en-US" dirty="0"/>
              <a:t>1 JTAG interface (optional item, 20-pin standard interface, no connector mounted by default)</a:t>
            </a:r>
          </a:p>
        </p:txBody>
      </p:sp>
    </p:spTree>
    <p:extLst>
      <p:ext uri="{BB962C8B-B14F-4D97-AF65-F5344CB8AC3E}">
        <p14:creationId xmlns:p14="http://schemas.microsoft.com/office/powerpoint/2010/main" val="188543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D43B-93B0-499D-A25C-FDCCEF07E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13"/>
            <a:ext cx="8596668" cy="58725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Buttons &amp; LEDs:</a:t>
            </a:r>
          </a:p>
          <a:p>
            <a:r>
              <a:rPr lang="en-US" dirty="0"/>
              <a:t> 1 boot device selection button </a:t>
            </a:r>
          </a:p>
          <a:p>
            <a:r>
              <a:rPr lang="en-US" dirty="0"/>
              <a:t>1 power button </a:t>
            </a:r>
          </a:p>
          <a:p>
            <a:r>
              <a:rPr lang="en-US" dirty="0"/>
              <a:t> 1 reset button </a:t>
            </a:r>
          </a:p>
          <a:p>
            <a:r>
              <a:rPr lang="en-US" dirty="0"/>
              <a:t>1 LED power indicator </a:t>
            </a:r>
          </a:p>
          <a:p>
            <a:r>
              <a:rPr lang="en-US" dirty="0"/>
              <a:t>4 user custom indicators</a:t>
            </a:r>
          </a:p>
          <a:p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569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2149</Words>
  <Application>Microsoft Office PowerPoint</Application>
  <PresentationFormat>Widescreen</PresentationFormat>
  <Paragraphs>251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Trebuchet MS</vt:lpstr>
      <vt:lpstr>Wingdings</vt:lpstr>
      <vt:lpstr>Wingdings 3</vt:lpstr>
      <vt:lpstr>Facet</vt:lpstr>
      <vt:lpstr>EMBEDDED SYSTEM DESIGN PROJECT ESE-4009 FINALIZING AND ORDERING HARDWARE COMPONENTS</vt:lpstr>
      <vt:lpstr> IoT based Visitor Counter using Beaglebone Black  </vt:lpstr>
      <vt:lpstr>PowerPoint Presentation</vt:lpstr>
      <vt:lpstr>Beaglebone Black Rev C</vt:lpstr>
      <vt:lpstr>Block diagram </vt:lpstr>
      <vt:lpstr>PowerPoint Presentation</vt:lpstr>
      <vt:lpstr>Hardware Features</vt:lpstr>
      <vt:lpstr>PowerPoint Presentation</vt:lpstr>
      <vt:lpstr>PowerPoint Presentation</vt:lpstr>
      <vt:lpstr>Ultrasonic sensors </vt:lpstr>
      <vt:lpstr>PowerPoint Presentation</vt:lpstr>
      <vt:lpstr>Hardware Features</vt:lpstr>
      <vt:lpstr>Temperature Sensor </vt:lpstr>
      <vt:lpstr>PowerPoint Presentation</vt:lpstr>
      <vt:lpstr>DC Motor </vt:lpstr>
      <vt:lpstr>PowerPoint Presentation</vt:lpstr>
      <vt:lpstr>MOTOR DRIVER</vt:lpstr>
      <vt:lpstr>PowerPoint Presentation</vt:lpstr>
      <vt:lpstr>PowerPoint Presentation</vt:lpstr>
      <vt:lpstr>Arduino nano</vt:lpstr>
      <vt:lpstr>PowerPoint Presentation</vt:lpstr>
      <vt:lpstr>PowerPoint Presentation</vt:lpstr>
      <vt:lpstr>BUZZER</vt:lpstr>
      <vt:lpstr>PowerPoint Presentation</vt:lpstr>
      <vt:lpstr>WIFI MODULE</vt:lpstr>
      <vt:lpstr>PowerPoint Presentation</vt:lpstr>
      <vt:lpstr>PowerPoint Presentation</vt:lpstr>
      <vt:lpstr>PowerPoint Presentation</vt:lpstr>
      <vt:lpstr>PowerPoint Presentation</vt:lpstr>
      <vt:lpstr>Block diagram</vt:lpstr>
      <vt:lpstr>LCD DISPLAY</vt:lpstr>
      <vt:lpstr>PowerPoint Presentation</vt:lpstr>
      <vt:lpstr>Wall Mount Adapter </vt:lpstr>
      <vt:lpstr>PowerPoint Presentation</vt:lpstr>
      <vt:lpstr>References</vt:lpstr>
      <vt:lpstr>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DESIGN PROJECT ESE-4009 FINALIZING AND ORDERING HARDWARE COMPONENTS</dc:title>
  <dc:creator>gurdeepsingh1730@gmail.com</dc:creator>
  <cp:lastModifiedBy>gurdeepsingh1730@gmail.com</cp:lastModifiedBy>
  <cp:revision>19</cp:revision>
  <dcterms:created xsi:type="dcterms:W3CDTF">2020-10-11T19:22:59Z</dcterms:created>
  <dcterms:modified xsi:type="dcterms:W3CDTF">2020-10-12T23:49:22Z</dcterms:modified>
</cp:coreProperties>
</file>