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62032" y="825498"/>
            <a:ext cx="6862966" cy="603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6585" y="718341"/>
            <a:ext cx="4676879" cy="5375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85220" y="971"/>
            <a:ext cx="5658779" cy="513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16991" y="306324"/>
            <a:ext cx="2807208" cy="1367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340" y="449021"/>
            <a:ext cx="7767319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62032" y="825498"/>
            <a:ext cx="6862966" cy="603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6585" y="718341"/>
            <a:ext cx="4676879" cy="5375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85220" y="971"/>
            <a:ext cx="5658779" cy="513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16991" y="306324"/>
            <a:ext cx="4529328" cy="1367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62032" y="825498"/>
            <a:ext cx="6862966" cy="603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6585" y="718341"/>
            <a:ext cx="4676879" cy="5375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85220" y="971"/>
            <a:ext cx="5658779" cy="513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3688" y="2910839"/>
            <a:ext cx="1357884" cy="18333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62032" y="825498"/>
            <a:ext cx="6862966" cy="603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6585" y="718341"/>
            <a:ext cx="4676879" cy="53755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85220" y="971"/>
            <a:ext cx="5658779" cy="5130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8740" y="2970402"/>
            <a:ext cx="490651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6077" y="2101418"/>
            <a:ext cx="7911845" cy="361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354" y="3106877"/>
            <a:ext cx="30480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FFFFFF"/>
                </a:solidFill>
                <a:latin typeface="TeXGyrePagella"/>
                <a:cs typeface="TeXGyrePagella"/>
              </a:rPr>
              <a:t>{</a:t>
            </a:r>
            <a:endParaRPr sz="6600">
              <a:latin typeface="TeXGyrePagella"/>
              <a:cs typeface="TeXGyrePagell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7DF46-9E70-40E2-9F36-C2B2050CC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49021"/>
            <a:ext cx="202565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>
                <a:solidFill>
                  <a:srgbClr val="FFFFFF"/>
                </a:solidFill>
                <a:latin typeface="TeXGyrePagella"/>
                <a:cs typeface="TeXGyrePagella"/>
              </a:rPr>
              <a:t>Results</a:t>
            </a:r>
            <a:endParaRPr sz="4900">
              <a:latin typeface="TeXGyrePagella"/>
              <a:cs typeface="TeXGyrePagel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75359"/>
            <a:ext cx="751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5. What is the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best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place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to stay within a city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for all vital </a:t>
            </a:r>
            <a:r>
              <a:rPr sz="1800" i="1" spc="-10" dirty="0">
                <a:solidFill>
                  <a:srgbClr val="FFFFFF"/>
                </a:solidFill>
                <a:latin typeface="Palladio Uralic"/>
                <a:cs typeface="Palladio Uralic"/>
              </a:rPr>
              <a:t>infrastructure</a:t>
            </a:r>
            <a:r>
              <a:rPr sz="1800" i="1" spc="7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facilities?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8679" y="2050465"/>
            <a:ext cx="4942840" cy="4534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311"/>
            <a:ext cx="7242809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900" spc="-5" dirty="0"/>
              <a:t>Clustering Based On</a:t>
            </a:r>
            <a:r>
              <a:rPr sz="4900" spc="-35" dirty="0"/>
              <a:t> </a:t>
            </a:r>
            <a:r>
              <a:rPr sz="4900" spc="-75" dirty="0"/>
              <a:t>Total  </a:t>
            </a:r>
            <a:r>
              <a:rPr sz="4900" spc="-5" dirty="0"/>
              <a:t>Infrastructure</a:t>
            </a:r>
            <a:endParaRPr sz="4900"/>
          </a:p>
        </p:txBody>
      </p:sp>
      <p:sp>
        <p:nvSpPr>
          <p:cNvPr id="3" name="object 3"/>
          <p:cNvSpPr txBox="1"/>
          <p:nvPr/>
        </p:nvSpPr>
        <p:spPr>
          <a:xfrm>
            <a:off x="612140" y="5804103"/>
            <a:ext cx="7927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174625" algn="l"/>
              </a:tabLst>
            </a:pPr>
            <a:r>
              <a:rPr sz="18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Cluster </a:t>
            </a:r>
            <a:r>
              <a:rPr sz="1800" b="1" dirty="0">
                <a:solidFill>
                  <a:srgbClr val="FFFFFF"/>
                </a:solidFill>
                <a:latin typeface="Palladio Uralic"/>
                <a:cs typeface="Palladio Uralic"/>
              </a:rPr>
              <a:t>1 </a:t>
            </a:r>
            <a:r>
              <a:rPr sz="1800" dirty="0">
                <a:solidFill>
                  <a:srgbClr val="FFFFFF"/>
                </a:solidFill>
                <a:latin typeface="TeXGyrePagella"/>
                <a:cs typeface="TeXGyrePagella"/>
              </a:rPr>
              <a:t>(Red): </a:t>
            </a:r>
            <a:r>
              <a:rPr sz="1800" spc="-5" dirty="0">
                <a:solidFill>
                  <a:srgbClr val="FFFFFF"/>
                </a:solidFill>
                <a:latin typeface="TeXGyrePagella"/>
                <a:cs typeface="TeXGyrePagella"/>
              </a:rPr>
              <a:t>Neighborhoods </a:t>
            </a:r>
            <a:r>
              <a:rPr sz="1800" dirty="0">
                <a:solidFill>
                  <a:srgbClr val="FFFFFF"/>
                </a:solidFill>
                <a:latin typeface="TeXGyrePagella"/>
                <a:cs typeface="TeXGyrePagella"/>
              </a:rPr>
              <a:t>with a low </a:t>
            </a:r>
            <a:r>
              <a:rPr sz="1800" spc="-10" dirty="0">
                <a:solidFill>
                  <a:srgbClr val="FFFFFF"/>
                </a:solidFill>
                <a:latin typeface="TeXGyrePagella"/>
                <a:cs typeface="TeXGyrePagella"/>
              </a:rPr>
              <a:t>number </a:t>
            </a:r>
            <a:r>
              <a:rPr sz="1800" dirty="0">
                <a:solidFill>
                  <a:srgbClr val="FFFFFF"/>
                </a:solidFill>
                <a:latin typeface="TeXGyrePagella"/>
                <a:cs typeface="TeXGyrePagella"/>
              </a:rPr>
              <a:t>of</a:t>
            </a:r>
            <a:r>
              <a:rPr sz="1800" spc="90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eXGyrePagella"/>
                <a:cs typeface="TeXGyrePagella"/>
              </a:rPr>
              <a:t>infrastructures.</a:t>
            </a:r>
            <a:endParaRPr sz="1800">
              <a:latin typeface="TeXGyrePagella"/>
              <a:cs typeface="TeXGyrePagella"/>
            </a:endParaRPr>
          </a:p>
          <a:p>
            <a:pPr marL="173990" indent="-161925">
              <a:lnSpc>
                <a:spcPct val="100000"/>
              </a:lnSpc>
              <a:buFont typeface="Symbol"/>
              <a:buChar char=""/>
              <a:tabLst>
                <a:tab pos="174625" algn="l"/>
              </a:tabLst>
            </a:pPr>
            <a:r>
              <a:rPr sz="18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Cluster </a:t>
            </a:r>
            <a:r>
              <a:rPr sz="1800" b="1" dirty="0">
                <a:solidFill>
                  <a:srgbClr val="FFFFFF"/>
                </a:solidFill>
                <a:latin typeface="Palladio Uralic"/>
                <a:cs typeface="Palladio Uralic"/>
              </a:rPr>
              <a:t>0 </a:t>
            </a:r>
            <a:r>
              <a:rPr sz="1800" dirty="0">
                <a:solidFill>
                  <a:srgbClr val="FFFFFF"/>
                </a:solidFill>
                <a:latin typeface="TeXGyrePagella"/>
                <a:cs typeface="TeXGyrePagella"/>
              </a:rPr>
              <a:t>(Black): </a:t>
            </a:r>
            <a:r>
              <a:rPr sz="1800" spc="-5" dirty="0">
                <a:solidFill>
                  <a:srgbClr val="FFFFFF"/>
                </a:solidFill>
                <a:latin typeface="TeXGyrePagella"/>
                <a:cs typeface="TeXGyrePagella"/>
              </a:rPr>
              <a:t>Neighborhoods </a:t>
            </a:r>
            <a:r>
              <a:rPr sz="1800" dirty="0">
                <a:solidFill>
                  <a:srgbClr val="FFFFFF"/>
                </a:solidFill>
                <a:latin typeface="TeXGyrePagella"/>
                <a:cs typeface="TeXGyrePagella"/>
              </a:rPr>
              <a:t>with a </a:t>
            </a:r>
            <a:r>
              <a:rPr sz="1800" spc="-5" dirty="0">
                <a:solidFill>
                  <a:srgbClr val="FFFFFF"/>
                </a:solidFill>
                <a:latin typeface="TeXGyrePagella"/>
                <a:cs typeface="TeXGyrePagella"/>
              </a:rPr>
              <a:t>high </a:t>
            </a:r>
            <a:r>
              <a:rPr sz="1800" spc="-10" dirty="0">
                <a:solidFill>
                  <a:srgbClr val="FFFFFF"/>
                </a:solidFill>
                <a:latin typeface="TeXGyrePagella"/>
                <a:cs typeface="TeXGyrePagella"/>
              </a:rPr>
              <a:t>number </a:t>
            </a:r>
            <a:r>
              <a:rPr sz="1800" spc="-5" dirty="0">
                <a:solidFill>
                  <a:srgbClr val="FFFFFF"/>
                </a:solidFill>
                <a:latin typeface="TeXGyrePagella"/>
                <a:cs typeface="TeXGyrePagella"/>
              </a:rPr>
              <a:t>of</a:t>
            </a:r>
            <a:r>
              <a:rPr sz="1800" spc="100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eXGyrePagella"/>
                <a:cs typeface="TeXGyrePagella"/>
              </a:rPr>
              <a:t>infrastructures</a:t>
            </a:r>
            <a:endParaRPr sz="1800">
              <a:latin typeface="TeXGyrePagella"/>
              <a:cs typeface="TeXGyrePagella"/>
            </a:endParaRPr>
          </a:p>
          <a:p>
            <a:pPr marL="173990" indent="-161925">
              <a:lnSpc>
                <a:spcPct val="100000"/>
              </a:lnSpc>
              <a:buFont typeface="Symbol"/>
              <a:buChar char=""/>
              <a:tabLst>
                <a:tab pos="174625" algn="l"/>
              </a:tabLst>
            </a:pPr>
            <a:r>
              <a:rPr sz="18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Cluster </a:t>
            </a:r>
            <a:r>
              <a:rPr sz="1800" b="1" dirty="0">
                <a:solidFill>
                  <a:srgbClr val="FFFFFF"/>
                </a:solidFill>
                <a:latin typeface="Palladio Uralic"/>
                <a:cs typeface="Palladio Uralic"/>
              </a:rPr>
              <a:t>2 </a:t>
            </a:r>
            <a:r>
              <a:rPr sz="1800" dirty="0">
                <a:solidFill>
                  <a:srgbClr val="FFFFFF"/>
                </a:solidFill>
                <a:latin typeface="TeXGyrePagella"/>
                <a:cs typeface="TeXGyrePagella"/>
              </a:rPr>
              <a:t>(Blue): </a:t>
            </a:r>
            <a:r>
              <a:rPr sz="1800" spc="-5" dirty="0">
                <a:solidFill>
                  <a:srgbClr val="FFFFFF"/>
                </a:solidFill>
                <a:latin typeface="TeXGyrePagella"/>
                <a:cs typeface="TeXGyrePagella"/>
              </a:rPr>
              <a:t>Neighborhoods </a:t>
            </a:r>
            <a:r>
              <a:rPr sz="1800" dirty="0">
                <a:solidFill>
                  <a:srgbClr val="FFFFFF"/>
                </a:solidFill>
                <a:latin typeface="TeXGyrePagella"/>
                <a:cs typeface="TeXGyrePagella"/>
              </a:rPr>
              <a:t>with a </a:t>
            </a:r>
            <a:r>
              <a:rPr sz="1800" spc="-5" dirty="0">
                <a:solidFill>
                  <a:srgbClr val="FFFFFF"/>
                </a:solidFill>
                <a:latin typeface="TeXGyrePagella"/>
                <a:cs typeface="TeXGyrePagella"/>
              </a:rPr>
              <a:t>moderate </a:t>
            </a:r>
            <a:r>
              <a:rPr sz="1800" spc="-10" dirty="0">
                <a:solidFill>
                  <a:srgbClr val="FFFFFF"/>
                </a:solidFill>
                <a:latin typeface="TeXGyrePagella"/>
                <a:cs typeface="TeXGyrePagella"/>
              </a:rPr>
              <a:t>number </a:t>
            </a:r>
            <a:r>
              <a:rPr sz="1800" spc="-5" dirty="0">
                <a:solidFill>
                  <a:srgbClr val="FFFFFF"/>
                </a:solidFill>
                <a:latin typeface="TeXGyrePagella"/>
                <a:cs typeface="TeXGyrePagella"/>
              </a:rPr>
              <a:t>of</a:t>
            </a:r>
            <a:r>
              <a:rPr sz="1800" spc="110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1800" dirty="0">
                <a:solidFill>
                  <a:srgbClr val="FFFFFF"/>
                </a:solidFill>
                <a:latin typeface="TeXGyrePagella"/>
                <a:cs typeface="TeXGyrePagella"/>
              </a:rPr>
              <a:t>infrastructures.</a:t>
            </a:r>
            <a:endParaRPr sz="1800">
              <a:latin typeface="TeXGyrePagella"/>
              <a:cs typeface="TeXGyrePagell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752600"/>
            <a:ext cx="73914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26136"/>
            <a:ext cx="3665220" cy="1341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65785"/>
            <a:ext cx="29552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Discussion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78027" y="2331846"/>
            <a:ext cx="810387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Bandra </a:t>
            </a:r>
            <a:r>
              <a:rPr sz="2100" spc="-25" dirty="0">
                <a:solidFill>
                  <a:srgbClr val="FFFFFF"/>
                </a:solidFill>
                <a:latin typeface="TeXGyrePagella"/>
                <a:cs typeface="TeXGyrePagella"/>
              </a:rPr>
              <a:t>(West)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is the best location in Mumbai as per </a:t>
            </a:r>
            <a:r>
              <a:rPr sz="2100" spc="-145" dirty="0">
                <a:solidFill>
                  <a:srgbClr val="FFFFFF"/>
                </a:solidFill>
                <a:latin typeface="TeXGyrePagella"/>
                <a:cs typeface="TeXGyrePagella"/>
              </a:rPr>
              <a:t>infrastructure, 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with </a:t>
            </a:r>
            <a:r>
              <a:rPr sz="2100" spc="5" dirty="0">
                <a:solidFill>
                  <a:srgbClr val="FFFFFF"/>
                </a:solidFill>
                <a:latin typeface="TeXGyrePagella"/>
                <a:cs typeface="TeXGyrePagella"/>
              </a:rPr>
              <a:t>10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Café boosting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the</a:t>
            </a:r>
            <a:r>
              <a:rPr sz="2100" spc="-25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eXGyrePagella"/>
                <a:cs typeface="TeXGyrePagella"/>
              </a:rPr>
              <a:t>number.</a:t>
            </a:r>
            <a:endParaRPr sz="21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eXGyrePagella"/>
              <a:cs typeface="TeXGyrePagella"/>
            </a:endParaRPr>
          </a:p>
          <a:p>
            <a:pPr marL="12700">
              <a:lnSpc>
                <a:spcPct val="100000"/>
              </a:lnSpc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19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postal offices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are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the best postal office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area for essential </a:t>
            </a:r>
            <a:r>
              <a:rPr sz="2100" spc="-190" dirty="0">
                <a:solidFill>
                  <a:srgbClr val="FFFFFF"/>
                </a:solidFill>
                <a:latin typeface="TeXGyrePagella"/>
                <a:cs typeface="TeXGyrePagella"/>
              </a:rPr>
              <a:t>variety</a:t>
            </a:r>
            <a:endParaRPr sz="2100">
              <a:latin typeface="TeXGyrePagella"/>
              <a:cs typeface="TeXGyrePagella"/>
            </a:endParaRPr>
          </a:p>
          <a:p>
            <a:pPr marL="268605">
              <a:lnSpc>
                <a:spcPct val="100000"/>
              </a:lnSpc>
            </a:pP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infrastructure.</a:t>
            </a:r>
            <a:endParaRPr sz="21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eXGyrePagella"/>
              <a:cs typeface="TeXGyrePagella"/>
            </a:endParaRPr>
          </a:p>
          <a:p>
            <a:pPr marL="268605" marR="106045" indent="-256540">
              <a:lnSpc>
                <a:spcPct val="100000"/>
              </a:lnSpc>
              <a:spcBef>
                <a:spcPts val="5"/>
              </a:spcBef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Most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of the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infrastructures are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concentrated in the Southern </a:t>
            </a:r>
            <a:r>
              <a:rPr sz="2100" spc="-425" dirty="0">
                <a:solidFill>
                  <a:srgbClr val="FFFFFF"/>
                </a:solidFill>
                <a:latin typeface="TeXGyrePagella"/>
                <a:cs typeface="TeXGyrePagella"/>
              </a:rPr>
              <a:t>areas 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of Mumbai </a:t>
            </a:r>
            <a:r>
              <a:rPr sz="2100" spc="-50" dirty="0">
                <a:solidFill>
                  <a:srgbClr val="FFFFFF"/>
                </a:solidFill>
                <a:latin typeface="TeXGyrePagella"/>
                <a:cs typeface="TeXGyrePagella"/>
              </a:rPr>
              <a:t>city,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with the highest number in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cluster</a:t>
            </a:r>
            <a:r>
              <a:rPr sz="2100" spc="10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0.</a:t>
            </a:r>
            <a:endParaRPr sz="21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65785"/>
            <a:ext cx="47929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Recommendation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78027" y="2203526"/>
            <a:ext cx="8107680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20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Recommendation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from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Clustering :</a:t>
            </a:r>
            <a:endParaRPr sz="21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eXGyrePagella"/>
              <a:cs typeface="TeXGyrePagella"/>
            </a:endParaRPr>
          </a:p>
          <a:p>
            <a:pPr marL="268605" marR="1597660" indent="-256540">
              <a:lnSpc>
                <a:spcPct val="100000"/>
              </a:lnSpc>
              <a:tabLst>
                <a:tab pos="4827270" algn="l"/>
              </a:tabLst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Cluster 1 with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little to no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 competition	- </a:t>
            </a:r>
            <a:r>
              <a:rPr sz="2100" spc="-80" dirty="0">
                <a:solidFill>
                  <a:srgbClr val="FFFFFF"/>
                </a:solidFill>
                <a:latin typeface="TeXGyrePagella"/>
                <a:cs typeface="TeXGyrePagella"/>
              </a:rPr>
              <a:t>To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open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new  infrastructures.</a:t>
            </a:r>
            <a:endParaRPr sz="2100">
              <a:latin typeface="TeXGyrePagella"/>
              <a:cs typeface="TeXGyrePagella"/>
            </a:endParaRPr>
          </a:p>
          <a:p>
            <a:pPr marL="268605" marR="5080" indent="-256540">
              <a:lnSpc>
                <a:spcPct val="100000"/>
              </a:lnSpc>
              <a:spcBef>
                <a:spcPts val="509"/>
              </a:spcBef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Cluster 2 with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moderate competition and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supporting adequate  </a:t>
            </a:r>
            <a:r>
              <a:rPr sz="2100" spc="-650" dirty="0">
                <a:solidFill>
                  <a:srgbClr val="FFFFFF"/>
                </a:solidFill>
                <a:latin typeface="TeXGyrePagella"/>
                <a:cs typeface="TeXGyrePagella"/>
              </a:rPr>
              <a:t>no.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 of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infrastructures – Ideal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place to </a:t>
            </a:r>
            <a:r>
              <a:rPr sz="2100" spc="-10" dirty="0">
                <a:solidFill>
                  <a:srgbClr val="FFFFFF"/>
                </a:solidFill>
                <a:latin typeface="TeXGyrePagella"/>
                <a:cs typeface="TeXGyrePagella"/>
              </a:rPr>
              <a:t>live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prosperously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and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open 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unique</a:t>
            </a:r>
            <a:r>
              <a:rPr sz="2100" spc="-25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infrastructures.</a:t>
            </a:r>
            <a:endParaRPr sz="2100">
              <a:latin typeface="TeXGyrePagella"/>
              <a:cs typeface="TeXGyrePagella"/>
            </a:endParaRPr>
          </a:p>
          <a:p>
            <a:pPr marL="268605" marR="274320" indent="-256540">
              <a:lnSpc>
                <a:spcPct val="100000"/>
              </a:lnSpc>
              <a:spcBef>
                <a:spcPts val="500"/>
              </a:spcBef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2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Cluster 0 which already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has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high concentration of  infrastructures.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– </a:t>
            </a:r>
            <a:r>
              <a:rPr sz="2100" spc="-80" dirty="0">
                <a:solidFill>
                  <a:srgbClr val="FFFFFF"/>
                </a:solidFill>
                <a:latin typeface="TeXGyrePagella"/>
                <a:cs typeface="TeXGyrePagella"/>
              </a:rPr>
              <a:t>To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settle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in city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and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tough market to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open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new  infrastructures.</a:t>
            </a:r>
            <a:endParaRPr sz="21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592" y="306324"/>
            <a:ext cx="8493760" cy="1367155"/>
            <a:chOff x="164592" y="306324"/>
            <a:chExt cx="8493760" cy="1367155"/>
          </a:xfrm>
        </p:grpSpPr>
        <p:sp>
          <p:nvSpPr>
            <p:cNvPr id="3" name="object 3"/>
            <p:cNvSpPr/>
            <p:nvPr/>
          </p:nvSpPr>
          <p:spPr>
            <a:xfrm>
              <a:off x="164592" y="306324"/>
              <a:ext cx="3927348" cy="1367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45763" y="321564"/>
              <a:ext cx="3802380" cy="1341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55663" y="321564"/>
              <a:ext cx="2202180" cy="134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49021"/>
            <a:ext cx="772160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/>
              <a:t>Conclusion </a:t>
            </a:r>
            <a:r>
              <a:rPr sz="4800" dirty="0"/>
              <a:t>and </a:t>
            </a:r>
            <a:r>
              <a:rPr sz="4800" spc="-5" dirty="0"/>
              <a:t>future</a:t>
            </a:r>
            <a:r>
              <a:rPr sz="4800" spc="-50" dirty="0"/>
              <a:t> </a:t>
            </a:r>
            <a:r>
              <a:rPr sz="4800" spc="-20" dirty="0"/>
              <a:t>work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630427" y="1929129"/>
            <a:ext cx="7807959" cy="341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6515" indent="-256540">
              <a:lnSpc>
                <a:spcPct val="100000"/>
              </a:lnSpc>
              <a:spcBef>
                <a:spcPts val="100"/>
              </a:spcBef>
              <a:tabLst>
                <a:tab pos="2263775" algn="l"/>
              </a:tabLst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2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This project made use of the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free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Sandbox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Tier Account of 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Foursquare</a:t>
            </a:r>
            <a:r>
              <a:rPr sz="2100" spc="-110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API	-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Limitations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as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to the number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of API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calls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and 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results</a:t>
            </a:r>
            <a:r>
              <a:rPr sz="2100" spc="-25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returned.</a:t>
            </a:r>
            <a:endParaRPr sz="21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eXGyrePagella"/>
              <a:cs typeface="TeXGyrePagella"/>
            </a:endParaRPr>
          </a:p>
          <a:p>
            <a:pPr marL="268605" marR="5080" indent="-256540">
              <a:lnSpc>
                <a:spcPct val="100000"/>
              </a:lnSpc>
              <a:spcBef>
                <a:spcPts val="5"/>
              </a:spcBef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2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Finding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of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these project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will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help </a:t>
            </a:r>
            <a:r>
              <a:rPr sz="2100" spc="-10" dirty="0">
                <a:solidFill>
                  <a:srgbClr val="FFFFFF"/>
                </a:solidFill>
                <a:latin typeface="TeXGyrePagella"/>
                <a:cs typeface="TeXGyrePagella"/>
              </a:rPr>
              <a:t>relevant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stakeholders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i.e.  </a:t>
            </a:r>
            <a:r>
              <a:rPr sz="2100" b="1" dirty="0">
                <a:solidFill>
                  <a:srgbClr val="FFFFFF"/>
                </a:solidFill>
                <a:latin typeface="Palladio Uralic"/>
                <a:cs typeface="Palladio Uralic"/>
              </a:rPr>
              <a:t>business developers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regarding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the best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locations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to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open a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new  infrastructure.</a:t>
            </a:r>
            <a:endParaRPr sz="2100">
              <a:latin typeface="TeXGyrePagella"/>
              <a:cs typeface="TeXGyrePagella"/>
            </a:endParaRPr>
          </a:p>
          <a:p>
            <a:pPr marL="268605" marR="360045" indent="-256540">
              <a:lnSpc>
                <a:spcPct val="100000"/>
              </a:lnSpc>
              <a:spcBef>
                <a:spcPts val="505"/>
              </a:spcBef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The project also provides </a:t>
            </a:r>
            <a:r>
              <a:rPr sz="21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visitors </a:t>
            </a:r>
            <a:r>
              <a:rPr sz="2100" b="1" dirty="0">
                <a:solidFill>
                  <a:srgbClr val="FFFFFF"/>
                </a:solidFill>
                <a:latin typeface="Palladio Uralic"/>
                <a:cs typeface="Palladio Uralic"/>
              </a:rPr>
              <a:t>and </a:t>
            </a:r>
            <a:r>
              <a:rPr sz="2100" b="1" spc="-5" dirty="0">
                <a:solidFill>
                  <a:srgbClr val="FFFFFF"/>
                </a:solidFill>
                <a:latin typeface="Palladio Uralic"/>
                <a:cs typeface="Palladio Uralic"/>
              </a:rPr>
              <a:t>immigrants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to the </a:t>
            </a:r>
            <a:r>
              <a:rPr sz="2100" spc="-525" dirty="0">
                <a:solidFill>
                  <a:srgbClr val="FFFFFF"/>
                </a:solidFill>
                <a:latin typeface="TeXGyrePagella"/>
                <a:cs typeface="TeXGyrePagella"/>
              </a:rPr>
              <a:t>city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regarding new postal office areas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for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growth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and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living  </a:t>
            </a:r>
            <a:r>
              <a:rPr sz="2100" spc="-25" dirty="0">
                <a:solidFill>
                  <a:srgbClr val="FFFFFF"/>
                </a:solidFill>
                <a:latin typeface="TeXGyrePagella"/>
                <a:cs typeface="TeXGyrePagella"/>
              </a:rPr>
              <a:t>prosperously.</a:t>
            </a:r>
            <a:endParaRPr sz="21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FEAF-F04E-422C-AE35-B67DB37F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35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991" y="306324"/>
            <a:ext cx="4280916" cy="13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49021"/>
            <a:ext cx="3500754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/>
              <a:t>Introduction</a:t>
            </a:r>
            <a:endParaRPr sz="4900"/>
          </a:p>
        </p:txBody>
      </p:sp>
      <p:sp>
        <p:nvSpPr>
          <p:cNvPr id="4" name="object 4"/>
          <p:cNvSpPr txBox="1"/>
          <p:nvPr/>
        </p:nvSpPr>
        <p:spPr>
          <a:xfrm>
            <a:off x="859027" y="2269363"/>
            <a:ext cx="7637780" cy="29063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Mumbai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is the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commercial capital of India.</a:t>
            </a:r>
            <a:endParaRPr sz="2100" dirty="0">
              <a:latin typeface="TeXGyrePagella"/>
              <a:cs typeface="TeXGyrePagell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Mumbai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developed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highly diversified infrastructure.</a:t>
            </a:r>
            <a:endParaRPr sz="2100" dirty="0">
              <a:latin typeface="TeXGyrePagella"/>
              <a:cs typeface="TeXGyrePagella"/>
            </a:endParaRPr>
          </a:p>
          <a:p>
            <a:pPr marL="268605" marR="365760" indent="-256540">
              <a:lnSpc>
                <a:spcPct val="100000"/>
              </a:lnSpc>
              <a:spcBef>
                <a:spcPts val="505"/>
              </a:spcBef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TeXGyrePagella"/>
                <a:cs typeface="TeXGyrePagella"/>
              </a:rPr>
              <a:t>With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its diverse </a:t>
            </a:r>
            <a:r>
              <a:rPr sz="2100" spc="-30" dirty="0">
                <a:solidFill>
                  <a:srgbClr val="FFFFFF"/>
                </a:solidFill>
                <a:latin typeface="TeXGyrePagella"/>
                <a:cs typeface="TeXGyrePagella"/>
              </a:rPr>
              <a:t>society,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comes diverse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infrastructure </a:t>
            </a:r>
            <a:r>
              <a:rPr sz="2100" spc="-430" dirty="0">
                <a:solidFill>
                  <a:srgbClr val="FFFFFF"/>
                </a:solidFill>
                <a:latin typeface="TeXGyrePagella"/>
                <a:cs typeface="TeXGyrePagella"/>
              </a:rPr>
              <a:t>which 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decides the quality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of</a:t>
            </a:r>
            <a:r>
              <a:rPr sz="2100" spc="-25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living.</a:t>
            </a:r>
            <a:endParaRPr sz="2100" dirty="0">
              <a:latin typeface="TeXGyrePagella"/>
              <a:cs typeface="TeXGyrePagell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50" spc="220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When one </a:t>
            </a:r>
            <a:r>
              <a:rPr sz="2100" spc="-10" dirty="0">
                <a:solidFill>
                  <a:srgbClr val="FFFFFF"/>
                </a:solidFill>
                <a:latin typeface="TeXGyrePagella"/>
                <a:cs typeface="TeXGyrePagella"/>
              </a:rPr>
              <a:t>moves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to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new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city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like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Mumbai,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is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where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to </a:t>
            </a:r>
            <a:r>
              <a:rPr sz="2100" spc="-114" dirty="0">
                <a:solidFill>
                  <a:srgbClr val="FFFFFF"/>
                </a:solidFill>
                <a:latin typeface="TeXGyrePagella"/>
                <a:cs typeface="TeXGyrePagella"/>
              </a:rPr>
              <a:t>find 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</a:t>
            </a:r>
            <a:endParaRPr sz="2100" dirty="0">
              <a:latin typeface="TeXGyrePagella"/>
              <a:cs typeface="TeXGyrePagella"/>
            </a:endParaRPr>
          </a:p>
          <a:p>
            <a:pPr marL="268605">
              <a:lnSpc>
                <a:spcPct val="100000"/>
              </a:lnSpc>
            </a:pP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good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area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to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build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and grow</a:t>
            </a:r>
            <a:r>
              <a:rPr sz="2100" spc="-30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eXGyrePagella"/>
                <a:cs typeface="TeXGyrePagella"/>
              </a:rPr>
              <a:t>prosperously.</a:t>
            </a:r>
            <a:endParaRPr sz="2100" dirty="0">
              <a:latin typeface="TeXGyrePagella"/>
              <a:cs typeface="TeXGyrePagella"/>
            </a:endParaRPr>
          </a:p>
          <a:p>
            <a:pPr marL="268605" marR="568325" indent="-256540">
              <a:lnSpc>
                <a:spcPct val="100000"/>
              </a:lnSpc>
              <a:spcBef>
                <a:spcPts val="505"/>
              </a:spcBef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The purpose is to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help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people in exploring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better </a:t>
            </a:r>
            <a:r>
              <a:rPr sz="2100" spc="-215" dirty="0">
                <a:solidFill>
                  <a:srgbClr val="FFFFFF"/>
                </a:solidFill>
                <a:latin typeface="TeXGyrePagella"/>
                <a:cs typeface="TeXGyrePagella"/>
              </a:rPr>
              <a:t>facilities 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around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their</a:t>
            </a:r>
            <a:r>
              <a:rPr sz="2100" spc="-25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neighborhood.</a:t>
            </a:r>
            <a:endParaRPr sz="2100" dirty="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991" y="306324"/>
            <a:ext cx="5681472" cy="13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49021"/>
            <a:ext cx="490029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/>
              <a:t>Business</a:t>
            </a:r>
            <a:r>
              <a:rPr sz="4900" spc="-60" dirty="0"/>
              <a:t> </a:t>
            </a:r>
            <a:r>
              <a:rPr sz="4900" spc="-5" dirty="0"/>
              <a:t>Problem</a:t>
            </a:r>
            <a:endParaRPr sz="49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dirty="0"/>
              <a:t>The questions I aim </a:t>
            </a:r>
            <a:r>
              <a:rPr spc="-5" dirty="0"/>
              <a:t>to </a:t>
            </a:r>
            <a:r>
              <a:rPr spc="-10" dirty="0"/>
              <a:t>answer </a:t>
            </a:r>
            <a:r>
              <a:rPr spc="-5" dirty="0"/>
              <a:t>in this project are the</a:t>
            </a:r>
            <a:r>
              <a:rPr spc="-20" dirty="0"/>
              <a:t> </a:t>
            </a:r>
            <a:r>
              <a:rPr spc="-5" dirty="0"/>
              <a:t>following:</a:t>
            </a:r>
          </a:p>
          <a:p>
            <a:pPr marL="242570">
              <a:lnSpc>
                <a:spcPct val="100000"/>
              </a:lnSpc>
              <a:spcBef>
                <a:spcPts val="5"/>
              </a:spcBef>
            </a:pPr>
            <a:endParaRPr sz="2550"/>
          </a:p>
          <a:p>
            <a:pPr marL="255270" marR="158115">
              <a:lnSpc>
                <a:spcPct val="100000"/>
              </a:lnSpc>
              <a:buAutoNum type="arabicPeriod"/>
              <a:tabLst>
                <a:tab pos="523875" algn="l"/>
              </a:tabLst>
            </a:pPr>
            <a:r>
              <a:rPr i="1" spc="-5" dirty="0">
                <a:latin typeface="Palladio Uralic"/>
                <a:cs typeface="Palladio Uralic"/>
              </a:rPr>
              <a:t>List and </a:t>
            </a:r>
            <a:r>
              <a:rPr i="1" dirty="0">
                <a:latin typeface="Palladio Uralic"/>
                <a:cs typeface="Palladio Uralic"/>
              </a:rPr>
              <a:t>visualize all </a:t>
            </a:r>
            <a:r>
              <a:rPr i="1" spc="-5" dirty="0">
                <a:latin typeface="Palladio Uralic"/>
                <a:cs typeface="Palladio Uralic"/>
              </a:rPr>
              <a:t>major </a:t>
            </a:r>
            <a:r>
              <a:rPr i="1" dirty="0">
                <a:latin typeface="Palladio Uralic"/>
                <a:cs typeface="Palladio Uralic"/>
              </a:rPr>
              <a:t>parts </a:t>
            </a:r>
            <a:r>
              <a:rPr i="1" spc="-5" dirty="0">
                <a:latin typeface="Palladio Uralic"/>
                <a:cs typeface="Palladio Uralic"/>
              </a:rPr>
              <a:t>of Mumbai </a:t>
            </a:r>
            <a:r>
              <a:rPr i="1" dirty="0">
                <a:latin typeface="Palladio Uralic"/>
                <a:cs typeface="Palladio Uralic"/>
              </a:rPr>
              <a:t>City </a:t>
            </a:r>
            <a:r>
              <a:rPr i="1" spc="-5" dirty="0">
                <a:latin typeface="Palladio Uralic"/>
                <a:cs typeface="Palladio Uralic"/>
              </a:rPr>
              <a:t>with top </a:t>
            </a:r>
            <a:r>
              <a:rPr i="1" dirty="0">
                <a:latin typeface="Palladio Uralic"/>
                <a:cs typeface="Palladio Uralic"/>
              </a:rPr>
              <a:t>existing  </a:t>
            </a:r>
            <a:r>
              <a:rPr i="1" spc="-10" dirty="0">
                <a:latin typeface="Palladio Uralic"/>
                <a:cs typeface="Palladio Uralic"/>
              </a:rPr>
              <a:t>infrastructure.</a:t>
            </a:r>
          </a:p>
          <a:p>
            <a:pPr marL="522605" indent="-26797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23875" algn="l"/>
              </a:tabLst>
            </a:pPr>
            <a:r>
              <a:rPr i="1" spc="-5" dirty="0">
                <a:latin typeface="Palladio Uralic"/>
                <a:cs typeface="Palladio Uralic"/>
              </a:rPr>
              <a:t>What </a:t>
            </a:r>
            <a:r>
              <a:rPr i="1" spc="-15" dirty="0">
                <a:latin typeface="Palladio Uralic"/>
                <a:cs typeface="Palladio Uralic"/>
              </a:rPr>
              <a:t>are </a:t>
            </a:r>
            <a:r>
              <a:rPr i="1" dirty="0">
                <a:latin typeface="Palladio Uralic"/>
                <a:cs typeface="Palladio Uralic"/>
              </a:rPr>
              <a:t>the best </a:t>
            </a:r>
            <a:r>
              <a:rPr i="1" spc="-5" dirty="0">
                <a:latin typeface="Palladio Uralic"/>
                <a:cs typeface="Palladio Uralic"/>
              </a:rPr>
              <a:t>locations </a:t>
            </a:r>
            <a:r>
              <a:rPr i="1" dirty="0">
                <a:latin typeface="Palladio Uralic"/>
                <a:cs typeface="Palladio Uralic"/>
              </a:rPr>
              <a:t>in Mumbai as per</a:t>
            </a:r>
            <a:r>
              <a:rPr i="1" spc="-20" dirty="0">
                <a:latin typeface="Palladio Uralic"/>
                <a:cs typeface="Palladio Uralic"/>
              </a:rPr>
              <a:t> </a:t>
            </a:r>
            <a:r>
              <a:rPr i="1" spc="-10" dirty="0">
                <a:latin typeface="Palladio Uralic"/>
                <a:cs typeface="Palladio Uralic"/>
              </a:rPr>
              <a:t>infrastructure?</a:t>
            </a:r>
          </a:p>
          <a:p>
            <a:pPr marL="255270" marR="9779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23875" algn="l"/>
              </a:tabLst>
            </a:pPr>
            <a:r>
              <a:rPr i="1" spc="-5" dirty="0">
                <a:latin typeface="Palladio Uralic"/>
                <a:cs typeface="Palladio Uralic"/>
              </a:rPr>
              <a:t>Which </a:t>
            </a:r>
            <a:r>
              <a:rPr i="1" spc="-10" dirty="0">
                <a:latin typeface="Palladio Uralic"/>
                <a:cs typeface="Palladio Uralic"/>
              </a:rPr>
              <a:t>areas </a:t>
            </a:r>
            <a:r>
              <a:rPr i="1" dirty="0">
                <a:latin typeface="Palladio Uralic"/>
                <a:cs typeface="Palladio Uralic"/>
              </a:rPr>
              <a:t>have the </a:t>
            </a:r>
            <a:r>
              <a:rPr i="1" spc="-5" dirty="0">
                <a:latin typeface="Palladio Uralic"/>
                <a:cs typeface="Palladio Uralic"/>
              </a:rPr>
              <a:t>potential </a:t>
            </a:r>
            <a:r>
              <a:rPr i="1" dirty="0">
                <a:latin typeface="Palladio Uralic"/>
                <a:cs typeface="Palladio Uralic"/>
              </a:rPr>
              <a:t>for the development </a:t>
            </a:r>
            <a:r>
              <a:rPr i="1" spc="-5" dirty="0">
                <a:latin typeface="Palladio Uralic"/>
                <a:cs typeface="Palladio Uralic"/>
              </a:rPr>
              <a:t>of </a:t>
            </a:r>
            <a:r>
              <a:rPr i="1" spc="-10" dirty="0">
                <a:latin typeface="Palladio Uralic"/>
                <a:cs typeface="Palladio Uralic"/>
              </a:rPr>
              <a:t>infrastructure  </a:t>
            </a:r>
            <a:r>
              <a:rPr i="1" spc="-5" dirty="0">
                <a:latin typeface="Palladio Uralic"/>
                <a:cs typeface="Palladio Uralic"/>
              </a:rPr>
              <a:t>of different</a:t>
            </a:r>
            <a:r>
              <a:rPr i="1" spc="-35" dirty="0">
                <a:latin typeface="Palladio Uralic"/>
                <a:cs typeface="Palladio Uralic"/>
              </a:rPr>
              <a:t> </a:t>
            </a:r>
            <a:r>
              <a:rPr i="1" spc="-5" dirty="0">
                <a:latin typeface="Palladio Uralic"/>
                <a:cs typeface="Palladio Uralic"/>
              </a:rPr>
              <a:t>kinds?</a:t>
            </a:r>
          </a:p>
          <a:p>
            <a:pPr marL="522605" indent="-26797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23875" algn="l"/>
              </a:tabLst>
            </a:pPr>
            <a:r>
              <a:rPr i="1" spc="-5" dirty="0">
                <a:latin typeface="Palladio Uralic"/>
                <a:cs typeface="Palladio Uralic"/>
              </a:rPr>
              <a:t>Which all </a:t>
            </a:r>
            <a:r>
              <a:rPr i="1" spc="-10" dirty="0">
                <a:latin typeface="Palladio Uralic"/>
                <a:cs typeface="Palladio Uralic"/>
              </a:rPr>
              <a:t>areas </a:t>
            </a:r>
            <a:r>
              <a:rPr i="1" dirty="0">
                <a:latin typeface="Palladio Uralic"/>
                <a:cs typeface="Palladio Uralic"/>
              </a:rPr>
              <a:t>lack the </a:t>
            </a:r>
            <a:r>
              <a:rPr i="1" spc="-10" dirty="0">
                <a:latin typeface="Palladio Uralic"/>
                <a:cs typeface="Palladio Uralic"/>
              </a:rPr>
              <a:t>infrastructure</a:t>
            </a:r>
            <a:r>
              <a:rPr i="1" spc="-40" dirty="0">
                <a:latin typeface="Palladio Uralic"/>
                <a:cs typeface="Palladio Uralic"/>
              </a:rPr>
              <a:t> </a:t>
            </a:r>
            <a:r>
              <a:rPr i="1" dirty="0">
                <a:latin typeface="Palladio Uralic"/>
                <a:cs typeface="Palladio Uralic"/>
              </a:rPr>
              <a:t>facilities?</a:t>
            </a:r>
          </a:p>
          <a:p>
            <a:pPr marL="255270" marR="508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23875" algn="l"/>
              </a:tabLst>
            </a:pPr>
            <a:r>
              <a:rPr i="1" spc="-5" dirty="0">
                <a:latin typeface="Palladio Uralic"/>
                <a:cs typeface="Palladio Uralic"/>
              </a:rPr>
              <a:t>What </a:t>
            </a:r>
            <a:r>
              <a:rPr i="1" dirty="0">
                <a:latin typeface="Palladio Uralic"/>
                <a:cs typeface="Palladio Uralic"/>
              </a:rPr>
              <a:t>is the best place </a:t>
            </a:r>
            <a:r>
              <a:rPr i="1" spc="-5" dirty="0">
                <a:latin typeface="Palladio Uralic"/>
                <a:cs typeface="Palladio Uralic"/>
              </a:rPr>
              <a:t>to stay within a city </a:t>
            </a:r>
            <a:r>
              <a:rPr i="1" dirty="0">
                <a:latin typeface="Palladio Uralic"/>
                <a:cs typeface="Palladio Uralic"/>
              </a:rPr>
              <a:t>for all vital </a:t>
            </a:r>
            <a:r>
              <a:rPr i="1" spc="-10" dirty="0">
                <a:latin typeface="Palladio Uralic"/>
                <a:cs typeface="Palladio Uralic"/>
              </a:rPr>
              <a:t>infrastructure  </a:t>
            </a:r>
            <a:r>
              <a:rPr i="1" dirty="0">
                <a:latin typeface="Palladio Uralic"/>
                <a:cs typeface="Palladio Uralic"/>
              </a:rPr>
              <a:t>facilities?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592" y="306324"/>
            <a:ext cx="8971915" cy="1367155"/>
            <a:chOff x="164592" y="306324"/>
            <a:chExt cx="8971915" cy="1367155"/>
          </a:xfrm>
        </p:grpSpPr>
        <p:sp>
          <p:nvSpPr>
            <p:cNvPr id="3" name="object 3"/>
            <p:cNvSpPr/>
            <p:nvPr/>
          </p:nvSpPr>
          <p:spPr>
            <a:xfrm>
              <a:off x="164592" y="306324"/>
              <a:ext cx="2269236" cy="1367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108" y="306324"/>
              <a:ext cx="7510272" cy="1367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49021"/>
            <a:ext cx="8192134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/>
              <a:t>Data acquisition and</a:t>
            </a:r>
            <a:r>
              <a:rPr sz="4900" dirty="0"/>
              <a:t> </a:t>
            </a:r>
            <a:r>
              <a:rPr sz="4900" spc="-5" dirty="0"/>
              <a:t>cleaning</a:t>
            </a:r>
            <a:endParaRPr sz="4900"/>
          </a:p>
        </p:txBody>
      </p:sp>
      <p:sp>
        <p:nvSpPr>
          <p:cNvPr id="6" name="object 6"/>
          <p:cNvSpPr txBox="1"/>
          <p:nvPr/>
        </p:nvSpPr>
        <p:spPr>
          <a:xfrm>
            <a:off x="630427" y="2340990"/>
            <a:ext cx="6291580" cy="252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195" dirty="0">
                <a:solidFill>
                  <a:srgbClr val="FFFFFF"/>
                </a:solidFill>
                <a:latin typeface="Wingdings"/>
                <a:cs typeface="Wingdings"/>
              </a:rPr>
              <a:t></a:t>
            </a:r>
            <a:r>
              <a:rPr sz="1250" spc="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For this project </a:t>
            </a:r>
            <a:r>
              <a:rPr sz="2100" spc="-25" dirty="0">
                <a:solidFill>
                  <a:srgbClr val="FFFFFF"/>
                </a:solidFill>
                <a:latin typeface="TeXGyrePagella"/>
                <a:cs typeface="TeXGyrePagella"/>
              </a:rPr>
              <a:t>we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need the following data:</a:t>
            </a:r>
            <a:endParaRPr sz="21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eXGyrePagella"/>
              <a:cs typeface="TeXGyrePagella"/>
            </a:endParaRPr>
          </a:p>
          <a:p>
            <a:pPr marL="469900" indent="-457834">
              <a:lnSpc>
                <a:spcPct val="100000"/>
              </a:lnSpc>
              <a:buSzPct val="59523"/>
              <a:buAutoNum type="arabicPeriod"/>
              <a:tabLst>
                <a:tab pos="469900" algn="l"/>
                <a:tab pos="470534" algn="l"/>
              </a:tabLst>
            </a:pP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Mumbai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Pincode (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Scraped from </a:t>
            </a:r>
            <a:r>
              <a:rPr sz="2100" spc="-15" dirty="0">
                <a:solidFill>
                  <a:srgbClr val="FFFFFF"/>
                </a:solidFill>
                <a:latin typeface="TeXGyrePagella"/>
                <a:cs typeface="TeXGyrePagella"/>
              </a:rPr>
              <a:t>web</a:t>
            </a:r>
            <a:r>
              <a:rPr sz="2100" spc="-40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source)</a:t>
            </a:r>
            <a:endParaRPr sz="2100">
              <a:latin typeface="TeXGyrePagella"/>
              <a:cs typeface="TeXGyrePagella"/>
            </a:endParaRPr>
          </a:p>
          <a:p>
            <a:pPr marL="469900" marR="233679" indent="-457834">
              <a:lnSpc>
                <a:spcPct val="100000"/>
              </a:lnSpc>
              <a:spcBef>
                <a:spcPts val="505"/>
              </a:spcBef>
              <a:buSzPct val="59523"/>
              <a:buAutoNum type="arabicPeriod"/>
              <a:tabLst>
                <a:tab pos="469900" algn="l"/>
                <a:tab pos="470534" algn="l"/>
              </a:tabLst>
            </a:pP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Mumbai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City data ( Geospace Data on</a:t>
            </a:r>
            <a:r>
              <a:rPr sz="2100" spc="-85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Mumbai 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Pincode)</a:t>
            </a:r>
            <a:endParaRPr sz="2100">
              <a:latin typeface="TeXGyrePagella"/>
              <a:cs typeface="TeXGyrePagella"/>
            </a:endParaRPr>
          </a:p>
          <a:p>
            <a:pPr marL="469900" marR="5080" indent="-457834">
              <a:lnSpc>
                <a:spcPct val="100000"/>
              </a:lnSpc>
              <a:spcBef>
                <a:spcPts val="505"/>
              </a:spcBef>
              <a:buSzPct val="59523"/>
              <a:buAutoNum type="arabicPeriod"/>
              <a:tabLst>
                <a:tab pos="469900" algn="l"/>
                <a:tab pos="470534" algn="l"/>
              </a:tabLst>
            </a:pP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Different infrastructures in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each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neighborhood of  Mumbai </a:t>
            </a:r>
            <a:r>
              <a:rPr sz="2100" dirty="0">
                <a:solidFill>
                  <a:srgbClr val="FFFFFF"/>
                </a:solidFill>
                <a:latin typeface="TeXGyrePagella"/>
                <a:cs typeface="TeXGyrePagella"/>
              </a:rPr>
              <a:t>City data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(Foursquare</a:t>
            </a:r>
            <a:r>
              <a:rPr sz="2100" spc="-130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eXGyrePagella"/>
                <a:cs typeface="TeXGyrePagella"/>
              </a:rPr>
              <a:t>API)</a:t>
            </a:r>
            <a:endParaRPr sz="21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49021"/>
            <a:ext cx="374777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/>
              <a:t>Methodology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304800" y="1447800"/>
            <a:ext cx="857504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79975" y="6249111"/>
            <a:ext cx="360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eXGyrePagella"/>
                <a:cs typeface="TeXGyrePagella"/>
              </a:rPr>
              <a:t>Credit is provided below the</a:t>
            </a:r>
            <a:r>
              <a:rPr sz="1800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eXGyrePagella"/>
                <a:cs typeface="TeXGyrePagella"/>
              </a:rPr>
              <a:t>image</a:t>
            </a:r>
            <a:endParaRPr sz="18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49021"/>
            <a:ext cx="202565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>
                <a:solidFill>
                  <a:srgbClr val="FFFFFF"/>
                </a:solidFill>
                <a:latin typeface="TeXGyrePagella"/>
                <a:cs typeface="TeXGyrePagella"/>
              </a:rPr>
              <a:t>Results</a:t>
            </a:r>
            <a:endParaRPr sz="4900">
              <a:latin typeface="TeXGyrePagella"/>
              <a:cs typeface="TeXGyrePagell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2057400"/>
            <a:ext cx="78486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1475359"/>
            <a:ext cx="696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1.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Display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the top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existing infrastructure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for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each Postal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Office in</a:t>
            </a:r>
            <a:r>
              <a:rPr sz="1800" i="1" spc="-5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Mumbai.</a:t>
            </a:r>
            <a:endParaRPr sz="18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49021"/>
            <a:ext cx="202565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>
                <a:solidFill>
                  <a:srgbClr val="FFFFFF"/>
                </a:solidFill>
                <a:latin typeface="TeXGyrePagella"/>
                <a:cs typeface="TeXGyrePagella"/>
              </a:rPr>
              <a:t>Results</a:t>
            </a:r>
            <a:endParaRPr sz="4900">
              <a:latin typeface="TeXGyrePagella"/>
              <a:cs typeface="TeXGyrePagel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75359"/>
            <a:ext cx="588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2. What </a:t>
            </a:r>
            <a:r>
              <a:rPr sz="1800" i="1" spc="-15" dirty="0">
                <a:solidFill>
                  <a:srgbClr val="FFFFFF"/>
                </a:solidFill>
                <a:latin typeface="Palladio Uralic"/>
                <a:cs typeface="Palladio Uralic"/>
              </a:rPr>
              <a:t>are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the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best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locations in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Mumbai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as per</a:t>
            </a:r>
            <a:r>
              <a:rPr sz="1800" i="1" spc="-6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infrastructure?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133600"/>
            <a:ext cx="2360929" cy="4106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600" y="2971800"/>
            <a:ext cx="2400934" cy="3268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49021"/>
            <a:ext cx="202565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>
                <a:solidFill>
                  <a:srgbClr val="FFFFFF"/>
                </a:solidFill>
                <a:latin typeface="TeXGyrePagella"/>
                <a:cs typeface="TeXGyrePagella"/>
              </a:rPr>
              <a:t>Results</a:t>
            </a:r>
            <a:endParaRPr sz="4900">
              <a:latin typeface="TeXGyrePagella"/>
              <a:cs typeface="TeXGyrePagel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75359"/>
            <a:ext cx="471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3. Which all </a:t>
            </a:r>
            <a:r>
              <a:rPr sz="1800" i="1" spc="-10" dirty="0">
                <a:solidFill>
                  <a:srgbClr val="FFFFFF"/>
                </a:solidFill>
                <a:latin typeface="Palladio Uralic"/>
                <a:cs typeface="Palladio Uralic"/>
              </a:rPr>
              <a:t>areas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lack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the </a:t>
            </a:r>
            <a:r>
              <a:rPr sz="1800" i="1" spc="-10" dirty="0">
                <a:solidFill>
                  <a:srgbClr val="FFFFFF"/>
                </a:solidFill>
                <a:latin typeface="Palladio Uralic"/>
                <a:cs typeface="Palladio Uralic"/>
              </a:rPr>
              <a:t>infrastructure</a:t>
            </a:r>
            <a:r>
              <a:rPr sz="1800" i="1" spc="4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facilities?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1905000"/>
            <a:ext cx="1981200" cy="4420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200" y="2438400"/>
            <a:ext cx="1905000" cy="3887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49021"/>
            <a:ext cx="202565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>
                <a:solidFill>
                  <a:srgbClr val="FFFFFF"/>
                </a:solidFill>
                <a:latin typeface="TeXGyrePagella"/>
                <a:cs typeface="TeXGyrePagella"/>
              </a:rPr>
              <a:t>Results</a:t>
            </a:r>
            <a:endParaRPr sz="4900">
              <a:latin typeface="TeXGyrePagella"/>
              <a:cs typeface="TeXGyrePagel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75359"/>
            <a:ext cx="6466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4. Which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of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your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choice </a:t>
            </a:r>
            <a:r>
              <a:rPr sz="1800" i="1" spc="-10" dirty="0">
                <a:solidFill>
                  <a:srgbClr val="FFFFFF"/>
                </a:solidFill>
                <a:latin typeface="Palladio Uralic"/>
                <a:cs typeface="Palladio Uralic"/>
              </a:rPr>
              <a:t>areas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have the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potential </a:t>
            </a:r>
            <a:r>
              <a:rPr sz="1800" i="1" dirty="0">
                <a:solidFill>
                  <a:srgbClr val="FFFFFF"/>
                </a:solidFill>
                <a:latin typeface="Palladio Uralic"/>
                <a:cs typeface="Palladio Uralic"/>
              </a:rPr>
              <a:t>for the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development of  infrastructure of </a:t>
            </a:r>
            <a:r>
              <a:rPr sz="1800" i="1" spc="-10" dirty="0">
                <a:solidFill>
                  <a:srgbClr val="FFFFFF"/>
                </a:solidFill>
                <a:latin typeface="Palladio Uralic"/>
                <a:cs typeface="Palladio Uralic"/>
              </a:rPr>
              <a:t>different</a:t>
            </a:r>
            <a:r>
              <a:rPr sz="1800" i="1" spc="2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Palladio Uralic"/>
                <a:cs typeface="Palladio Uralic"/>
              </a:rPr>
              <a:t>kinds?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2438400"/>
            <a:ext cx="55626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539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Palladio Uralic</vt:lpstr>
      <vt:lpstr>Symbol</vt:lpstr>
      <vt:lpstr>TeXGyrePagella</vt:lpstr>
      <vt:lpstr>Times New Roman</vt:lpstr>
      <vt:lpstr>Wingdings</vt:lpstr>
      <vt:lpstr>Office Theme</vt:lpstr>
      <vt:lpstr>PowerPoint Presentation</vt:lpstr>
      <vt:lpstr>Introduction</vt:lpstr>
      <vt:lpstr>Business Problem</vt:lpstr>
      <vt:lpstr>Data acquisition and cleaning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 Based On Total  Infrastructure</vt:lpstr>
      <vt:lpstr>Discussion</vt:lpstr>
      <vt:lpstr>Recommendation</vt:lpstr>
      <vt:lpstr>Conclusion and future work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World Developers</dc:creator>
  <cp:lastModifiedBy>harmandeep kaur</cp:lastModifiedBy>
  <cp:revision>1</cp:revision>
  <dcterms:created xsi:type="dcterms:W3CDTF">2020-11-23T13:18:53Z</dcterms:created>
  <dcterms:modified xsi:type="dcterms:W3CDTF">2020-11-23T13:20:48Z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2020-11-23T00:00:00Z</vt:filetime>
  </property>
</Properties>
</file>