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9" r:id="rId4"/>
    <p:sldId id="264" r:id="rId5"/>
    <p:sldId id="278" r:id="rId6"/>
    <p:sldId id="277" r:id="rId7"/>
    <p:sldId id="261" r:id="rId8"/>
    <p:sldId id="262" r:id="rId9"/>
    <p:sldId id="263" r:id="rId10"/>
    <p:sldId id="265" r:id="rId11"/>
    <p:sldId id="269" r:id="rId12"/>
    <p:sldId id="270" r:id="rId13"/>
    <p:sldId id="274" r:id="rId14"/>
    <p:sldId id="271" r:id="rId15"/>
    <p:sldId id="272" r:id="rId16"/>
    <p:sldId id="273" r:id="rId17"/>
    <p:sldId id="276" r:id="rId18"/>
    <p:sldId id="275" r:id="rId19"/>
    <p:sldId id="26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karan singh" initials="js" lastIdx="1" clrIdx="0">
    <p:extLst>
      <p:ext uri="{19B8F6BF-5375-455C-9EA6-DF929625EA0E}">
        <p15:presenceInfo xmlns:p15="http://schemas.microsoft.com/office/powerpoint/2012/main" userId="720ab3f134f451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5" autoAdjust="0"/>
    <p:restoredTop sz="94660"/>
  </p:normalViewPr>
  <p:slideViewPr>
    <p:cSldViewPr snapToGrid="0">
      <p:cViewPr>
        <p:scale>
          <a:sx n="70" d="100"/>
          <a:sy n="70" d="100"/>
        </p:scale>
        <p:origin x="37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7B5F0-D30F-44D4-B5F4-11B632B12ABE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1EC282BC-3009-4411-B841-F652515AB3C3}">
      <dgm:prSet phldrT="[Text]" custT="1"/>
      <dgm:spPr/>
      <dgm:t>
        <a:bodyPr/>
        <a:lstStyle/>
        <a:p>
          <a:r>
            <a:rPr lang="en-IN" sz="3600" dirty="0"/>
            <a:t>1</a:t>
          </a:r>
        </a:p>
      </dgm:t>
    </dgm:pt>
    <dgm:pt modelId="{E70FE543-A9CA-4C04-93FE-59A2E4F3B3B8}" type="parTrans" cxnId="{191A35CE-6F04-4FFE-B8C0-0BFFB9A77CF0}">
      <dgm:prSet/>
      <dgm:spPr/>
      <dgm:t>
        <a:bodyPr/>
        <a:lstStyle/>
        <a:p>
          <a:endParaRPr lang="en-IN"/>
        </a:p>
      </dgm:t>
    </dgm:pt>
    <dgm:pt modelId="{2094EFB8-52A1-4977-9EB0-0DE4C0B4E256}" type="sibTrans" cxnId="{191A35CE-6F04-4FFE-B8C0-0BFFB9A77CF0}">
      <dgm:prSet/>
      <dgm:spPr/>
      <dgm:t>
        <a:bodyPr/>
        <a:lstStyle/>
        <a:p>
          <a:endParaRPr lang="en-IN"/>
        </a:p>
      </dgm:t>
    </dgm:pt>
    <dgm:pt modelId="{F875126B-0E12-4E26-8C3C-227F4553619A}">
      <dgm:prSet phldrT="[Text]" custT="1"/>
      <dgm:spPr/>
      <dgm:t>
        <a:bodyPr/>
        <a:lstStyle/>
        <a:p>
          <a:r>
            <a:rPr lang="en-IN" sz="3600" dirty="0"/>
            <a:t>2</a:t>
          </a:r>
        </a:p>
      </dgm:t>
    </dgm:pt>
    <dgm:pt modelId="{B27FC403-036D-4416-97C0-06FCC690FDA1}" type="parTrans" cxnId="{C68318DD-8C55-4113-8087-EF9CBEFE2BFC}">
      <dgm:prSet/>
      <dgm:spPr/>
      <dgm:t>
        <a:bodyPr/>
        <a:lstStyle/>
        <a:p>
          <a:endParaRPr lang="en-IN"/>
        </a:p>
      </dgm:t>
    </dgm:pt>
    <dgm:pt modelId="{C7F10FEE-4C92-4BA5-967C-CC2D760D261A}" type="sibTrans" cxnId="{C68318DD-8C55-4113-8087-EF9CBEFE2BFC}">
      <dgm:prSet/>
      <dgm:spPr/>
      <dgm:t>
        <a:bodyPr/>
        <a:lstStyle/>
        <a:p>
          <a:endParaRPr lang="en-IN"/>
        </a:p>
      </dgm:t>
    </dgm:pt>
    <dgm:pt modelId="{7D020A32-F89B-4955-8576-DEC84656F7BB}">
      <dgm:prSet phldrT="[Text]" custT="1"/>
      <dgm:spPr/>
      <dgm:t>
        <a:bodyPr/>
        <a:lstStyle/>
        <a:p>
          <a:r>
            <a:rPr lang="en-IN" sz="3600" dirty="0"/>
            <a:t>3</a:t>
          </a:r>
        </a:p>
      </dgm:t>
    </dgm:pt>
    <dgm:pt modelId="{93B07C38-5F08-4A45-8AE0-5581549F2050}" type="parTrans" cxnId="{4898E3B6-039A-4EB3-8367-E355DB605035}">
      <dgm:prSet/>
      <dgm:spPr/>
      <dgm:t>
        <a:bodyPr/>
        <a:lstStyle/>
        <a:p>
          <a:endParaRPr lang="en-IN"/>
        </a:p>
      </dgm:t>
    </dgm:pt>
    <dgm:pt modelId="{780F653E-DDBE-4F92-BE4A-1642F5FCB9F0}" type="sibTrans" cxnId="{4898E3B6-039A-4EB3-8367-E355DB605035}">
      <dgm:prSet/>
      <dgm:spPr/>
      <dgm:t>
        <a:bodyPr/>
        <a:lstStyle/>
        <a:p>
          <a:endParaRPr lang="en-IN"/>
        </a:p>
      </dgm:t>
    </dgm:pt>
    <dgm:pt modelId="{3C6C1C14-1646-49BE-903C-1E5CA14AD5E9}" type="pres">
      <dgm:prSet presAssocID="{4C07B5F0-D30F-44D4-B5F4-11B632B12ABE}" presName="Name0" presStyleCnt="0">
        <dgm:presLayoutVars>
          <dgm:dir/>
          <dgm:animLvl val="lvl"/>
          <dgm:resizeHandles val="exact"/>
        </dgm:presLayoutVars>
      </dgm:prSet>
      <dgm:spPr/>
    </dgm:pt>
    <dgm:pt modelId="{877B7FF0-B1E5-4D6A-B21D-76A918D535F7}" type="pres">
      <dgm:prSet presAssocID="{1EC282BC-3009-4411-B841-F652515AB3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2FF291C-1007-49E3-895D-040CB4B66F49}" type="pres">
      <dgm:prSet presAssocID="{2094EFB8-52A1-4977-9EB0-0DE4C0B4E256}" presName="parTxOnlySpace" presStyleCnt="0"/>
      <dgm:spPr/>
    </dgm:pt>
    <dgm:pt modelId="{08E2A438-75B4-4B26-A46D-DE447D535D07}" type="pres">
      <dgm:prSet presAssocID="{F875126B-0E12-4E26-8C3C-227F4553619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CDCC428-AA8E-417D-8CDE-521CE94D77FC}" type="pres">
      <dgm:prSet presAssocID="{C7F10FEE-4C92-4BA5-967C-CC2D760D261A}" presName="parTxOnlySpace" presStyleCnt="0"/>
      <dgm:spPr/>
    </dgm:pt>
    <dgm:pt modelId="{ED2E8690-A2F8-4D40-8170-C34E356A443A}" type="pres">
      <dgm:prSet presAssocID="{7D020A32-F89B-4955-8576-DEC84656F7B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2B77707-9D19-4959-98B0-2CB76220001C}" type="presOf" srcId="{1EC282BC-3009-4411-B841-F652515AB3C3}" destId="{877B7FF0-B1E5-4D6A-B21D-76A918D535F7}" srcOrd="0" destOrd="0" presId="urn:microsoft.com/office/officeart/2005/8/layout/chevron1"/>
    <dgm:cxn modelId="{E801038B-9FC6-47B8-B3FD-1D7F5589229A}" type="presOf" srcId="{F875126B-0E12-4E26-8C3C-227F4553619A}" destId="{08E2A438-75B4-4B26-A46D-DE447D535D07}" srcOrd="0" destOrd="0" presId="urn:microsoft.com/office/officeart/2005/8/layout/chevron1"/>
    <dgm:cxn modelId="{59ABD7A5-7A63-451C-9974-F1176719976F}" type="presOf" srcId="{7D020A32-F89B-4955-8576-DEC84656F7BB}" destId="{ED2E8690-A2F8-4D40-8170-C34E356A443A}" srcOrd="0" destOrd="0" presId="urn:microsoft.com/office/officeart/2005/8/layout/chevron1"/>
    <dgm:cxn modelId="{4898E3B6-039A-4EB3-8367-E355DB605035}" srcId="{4C07B5F0-D30F-44D4-B5F4-11B632B12ABE}" destId="{7D020A32-F89B-4955-8576-DEC84656F7BB}" srcOrd="2" destOrd="0" parTransId="{93B07C38-5F08-4A45-8AE0-5581549F2050}" sibTransId="{780F653E-DDBE-4F92-BE4A-1642F5FCB9F0}"/>
    <dgm:cxn modelId="{B09B9BBA-4742-490B-B95C-D38D018E7BDE}" type="presOf" srcId="{4C07B5F0-D30F-44D4-B5F4-11B632B12ABE}" destId="{3C6C1C14-1646-49BE-903C-1E5CA14AD5E9}" srcOrd="0" destOrd="0" presId="urn:microsoft.com/office/officeart/2005/8/layout/chevron1"/>
    <dgm:cxn modelId="{191A35CE-6F04-4FFE-B8C0-0BFFB9A77CF0}" srcId="{4C07B5F0-D30F-44D4-B5F4-11B632B12ABE}" destId="{1EC282BC-3009-4411-B841-F652515AB3C3}" srcOrd="0" destOrd="0" parTransId="{E70FE543-A9CA-4C04-93FE-59A2E4F3B3B8}" sibTransId="{2094EFB8-52A1-4977-9EB0-0DE4C0B4E256}"/>
    <dgm:cxn modelId="{C68318DD-8C55-4113-8087-EF9CBEFE2BFC}" srcId="{4C07B5F0-D30F-44D4-B5F4-11B632B12ABE}" destId="{F875126B-0E12-4E26-8C3C-227F4553619A}" srcOrd="1" destOrd="0" parTransId="{B27FC403-036D-4416-97C0-06FCC690FDA1}" sibTransId="{C7F10FEE-4C92-4BA5-967C-CC2D760D261A}"/>
    <dgm:cxn modelId="{58A5ACC1-45AD-465E-B63A-95E6EE334272}" type="presParOf" srcId="{3C6C1C14-1646-49BE-903C-1E5CA14AD5E9}" destId="{877B7FF0-B1E5-4D6A-B21D-76A918D535F7}" srcOrd="0" destOrd="0" presId="urn:microsoft.com/office/officeart/2005/8/layout/chevron1"/>
    <dgm:cxn modelId="{0BE1376D-34BE-4893-BD1F-0884DDC48F7A}" type="presParOf" srcId="{3C6C1C14-1646-49BE-903C-1E5CA14AD5E9}" destId="{02FF291C-1007-49E3-895D-040CB4B66F49}" srcOrd="1" destOrd="0" presId="urn:microsoft.com/office/officeart/2005/8/layout/chevron1"/>
    <dgm:cxn modelId="{CF116C27-D771-4B90-A6FD-477FA01598FF}" type="presParOf" srcId="{3C6C1C14-1646-49BE-903C-1E5CA14AD5E9}" destId="{08E2A438-75B4-4B26-A46D-DE447D535D07}" srcOrd="2" destOrd="0" presId="urn:microsoft.com/office/officeart/2005/8/layout/chevron1"/>
    <dgm:cxn modelId="{D6382C54-334F-475A-9473-14F8183FB124}" type="presParOf" srcId="{3C6C1C14-1646-49BE-903C-1E5CA14AD5E9}" destId="{8CDCC428-AA8E-417D-8CDE-521CE94D77FC}" srcOrd="3" destOrd="0" presId="urn:microsoft.com/office/officeart/2005/8/layout/chevron1"/>
    <dgm:cxn modelId="{651C9072-C697-4B3B-9513-CA1AD11A11B7}" type="presParOf" srcId="{3C6C1C14-1646-49BE-903C-1E5CA14AD5E9}" destId="{ED2E8690-A2F8-4D40-8170-C34E356A443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7835DB-EE61-4DD2-BECE-CC0F6952899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6E49CA-D4BE-476F-9591-F338C88A5B2F}">
      <dgm:prSet phldrT="[Text]" custT="1"/>
      <dgm:spPr/>
      <dgm:t>
        <a:bodyPr/>
        <a:lstStyle/>
        <a:p>
          <a:r>
            <a:rPr lang="en-IN" sz="2000" b="1" dirty="0"/>
            <a:t>Adoption Challenges</a:t>
          </a:r>
        </a:p>
        <a:p>
          <a:r>
            <a:rPr lang="en-US" sz="2000" dirty="0"/>
            <a:t>Widespread adoption of semantic web standards and technologies remains a significant challenge.</a:t>
          </a:r>
          <a:endParaRPr lang="en-IN" sz="2000" dirty="0"/>
        </a:p>
      </dgm:t>
    </dgm:pt>
    <dgm:pt modelId="{506DD4D3-0931-4644-B7D9-FA574C8E6598}" type="parTrans" cxnId="{45C5CA87-2CA3-47F7-AFA4-45200C1170B9}">
      <dgm:prSet/>
      <dgm:spPr/>
      <dgm:t>
        <a:bodyPr/>
        <a:lstStyle/>
        <a:p>
          <a:endParaRPr lang="en-IN"/>
        </a:p>
      </dgm:t>
    </dgm:pt>
    <dgm:pt modelId="{D40AB7AB-408A-4299-8AED-F184C00C93A9}" type="sibTrans" cxnId="{45C5CA87-2CA3-47F7-AFA4-45200C1170B9}">
      <dgm:prSet/>
      <dgm:spPr/>
      <dgm:t>
        <a:bodyPr/>
        <a:lstStyle/>
        <a:p>
          <a:endParaRPr lang="en-IN"/>
        </a:p>
      </dgm:t>
    </dgm:pt>
    <dgm:pt modelId="{6B8EDD73-10ED-45AA-9193-EA2BCF507F4F}">
      <dgm:prSet phldrT="[Text]" custT="1"/>
      <dgm:spPr/>
      <dgm:t>
        <a:bodyPr/>
        <a:lstStyle/>
        <a:p>
          <a:r>
            <a:rPr lang="en-IN" sz="2000" b="1" dirty="0"/>
            <a:t>Data Quality</a:t>
          </a:r>
        </a:p>
        <a:p>
          <a:r>
            <a:rPr lang="en-US" sz="2000" dirty="0"/>
            <a:t>Ensuring the accuracy, completeness, and reliability of semantic data is an ongoing concern.</a:t>
          </a:r>
          <a:endParaRPr lang="en-IN" sz="2000" dirty="0"/>
        </a:p>
      </dgm:t>
    </dgm:pt>
    <dgm:pt modelId="{8A5E121C-D042-450C-830A-4BFC81F3CA6E}" type="parTrans" cxnId="{1A08C947-4BE7-428E-8385-C72774072211}">
      <dgm:prSet/>
      <dgm:spPr/>
      <dgm:t>
        <a:bodyPr/>
        <a:lstStyle/>
        <a:p>
          <a:endParaRPr lang="en-IN"/>
        </a:p>
      </dgm:t>
    </dgm:pt>
    <dgm:pt modelId="{5EA908BF-8AB8-4501-9B9F-A2D25CD3DD42}" type="sibTrans" cxnId="{1A08C947-4BE7-428E-8385-C72774072211}">
      <dgm:prSet/>
      <dgm:spPr/>
      <dgm:t>
        <a:bodyPr/>
        <a:lstStyle/>
        <a:p>
          <a:endParaRPr lang="en-IN"/>
        </a:p>
      </dgm:t>
    </dgm:pt>
    <dgm:pt modelId="{67A6D3E0-A8AB-4543-862F-1348FA865D63}">
      <dgm:prSet phldrT="[Text]" custT="1"/>
      <dgm:spPr/>
      <dgm:t>
        <a:bodyPr/>
        <a:lstStyle/>
        <a:p>
          <a:r>
            <a:rPr lang="en-IN" sz="2000" b="1" dirty="0"/>
            <a:t>Privacy and Security</a:t>
          </a:r>
        </a:p>
        <a:p>
          <a:r>
            <a:rPr lang="en-US" sz="2000" dirty="0"/>
            <a:t>Balancing the open, linked nature of the Semantic Web with privacy and security is crucial.</a:t>
          </a:r>
          <a:endParaRPr lang="en-IN" sz="2000" dirty="0"/>
        </a:p>
      </dgm:t>
    </dgm:pt>
    <dgm:pt modelId="{248F78BD-54FF-4A95-9DDB-5C3750A3BFC6}" type="parTrans" cxnId="{A84676B6-1E0A-4F47-97F5-9B2B747F5EB3}">
      <dgm:prSet/>
      <dgm:spPr/>
      <dgm:t>
        <a:bodyPr/>
        <a:lstStyle/>
        <a:p>
          <a:endParaRPr lang="en-IN"/>
        </a:p>
      </dgm:t>
    </dgm:pt>
    <dgm:pt modelId="{A8D928F7-7CC2-442F-8565-307D561F9A90}" type="sibTrans" cxnId="{A84676B6-1E0A-4F47-97F5-9B2B747F5EB3}">
      <dgm:prSet/>
      <dgm:spPr/>
      <dgm:t>
        <a:bodyPr/>
        <a:lstStyle/>
        <a:p>
          <a:endParaRPr lang="en-IN"/>
        </a:p>
      </dgm:t>
    </dgm:pt>
    <dgm:pt modelId="{ED8E4EBE-3C4B-4F4A-B1A1-65E6C49C0A01}" type="pres">
      <dgm:prSet presAssocID="{8B7835DB-EE61-4DD2-BECE-CC0F6952899E}" presName="Name0" presStyleCnt="0">
        <dgm:presLayoutVars>
          <dgm:dir/>
          <dgm:resizeHandles val="exact"/>
        </dgm:presLayoutVars>
      </dgm:prSet>
      <dgm:spPr/>
    </dgm:pt>
    <dgm:pt modelId="{8BB5E345-F20B-4581-A415-5502DEB1781F}" type="pres">
      <dgm:prSet presAssocID="{6B6E49CA-D4BE-476F-9591-F338C88A5B2F}" presName="composite" presStyleCnt="0"/>
      <dgm:spPr/>
    </dgm:pt>
    <dgm:pt modelId="{FD289436-3CF3-4282-AC07-ABDD0A4E677D}" type="pres">
      <dgm:prSet presAssocID="{6B6E49CA-D4BE-476F-9591-F338C88A5B2F}" presName="rect1" presStyleLbl="trAlignAcc1" presStyleIdx="0" presStyleCnt="3">
        <dgm:presLayoutVars>
          <dgm:bulletEnabled val="1"/>
        </dgm:presLayoutVars>
      </dgm:prSet>
      <dgm:spPr/>
    </dgm:pt>
    <dgm:pt modelId="{67FF063A-9ECB-4C6F-9BEA-ACB6ECEC48DF}" type="pres">
      <dgm:prSet presAssocID="{6B6E49CA-D4BE-476F-9591-F338C88A5B2F}" presName="rect2" presStyleLbl="fgImgPlace1" presStyleIdx="0" presStyleCnt="3" custScaleY="690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718F3A6-4262-40A2-8958-C07CBCCBD60E}" type="pres">
      <dgm:prSet presAssocID="{D40AB7AB-408A-4299-8AED-F184C00C93A9}" presName="sibTrans" presStyleCnt="0"/>
      <dgm:spPr/>
    </dgm:pt>
    <dgm:pt modelId="{89F0666B-EFF6-4ABB-98E6-EDFB3103C419}" type="pres">
      <dgm:prSet presAssocID="{6B8EDD73-10ED-45AA-9193-EA2BCF507F4F}" presName="composite" presStyleCnt="0"/>
      <dgm:spPr/>
    </dgm:pt>
    <dgm:pt modelId="{41C5C781-FD24-49A9-BDE3-3CB803C03FB2}" type="pres">
      <dgm:prSet presAssocID="{6B8EDD73-10ED-45AA-9193-EA2BCF507F4F}" presName="rect1" presStyleLbl="trAlignAcc1" presStyleIdx="1" presStyleCnt="3">
        <dgm:presLayoutVars>
          <dgm:bulletEnabled val="1"/>
        </dgm:presLayoutVars>
      </dgm:prSet>
      <dgm:spPr/>
    </dgm:pt>
    <dgm:pt modelId="{DAD56522-ACD0-4997-8917-ECEB41BB0B5B}" type="pres">
      <dgm:prSet presAssocID="{6B8EDD73-10ED-45AA-9193-EA2BCF507F4F}" presName="rect2" presStyleLbl="fgImgPlace1" presStyleIdx="1" presStyleCnt="3" custScaleY="7272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B6EFE7C-F713-4A6E-89E1-04A1217A6490}" type="pres">
      <dgm:prSet presAssocID="{5EA908BF-8AB8-4501-9B9F-A2D25CD3DD42}" presName="sibTrans" presStyleCnt="0"/>
      <dgm:spPr/>
    </dgm:pt>
    <dgm:pt modelId="{859751F7-D173-45F3-AA39-66DE3890FAA0}" type="pres">
      <dgm:prSet presAssocID="{67A6D3E0-A8AB-4543-862F-1348FA865D63}" presName="composite" presStyleCnt="0"/>
      <dgm:spPr/>
    </dgm:pt>
    <dgm:pt modelId="{DD341EB5-8B52-427C-BECD-5DDFDA960207}" type="pres">
      <dgm:prSet presAssocID="{67A6D3E0-A8AB-4543-862F-1348FA865D63}" presName="rect1" presStyleLbl="trAlignAcc1" presStyleIdx="2" presStyleCnt="3">
        <dgm:presLayoutVars>
          <dgm:bulletEnabled val="1"/>
        </dgm:presLayoutVars>
      </dgm:prSet>
      <dgm:spPr/>
    </dgm:pt>
    <dgm:pt modelId="{1DE341CA-4C47-4C51-96D9-F4F115DEDDE0}" type="pres">
      <dgm:prSet presAssocID="{67A6D3E0-A8AB-4543-862F-1348FA865D63}" presName="rect2" presStyleLbl="fgImgPlace1" presStyleIdx="2" presStyleCnt="3" custScaleY="7185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1A08C947-4BE7-428E-8385-C72774072211}" srcId="{8B7835DB-EE61-4DD2-BECE-CC0F6952899E}" destId="{6B8EDD73-10ED-45AA-9193-EA2BCF507F4F}" srcOrd="1" destOrd="0" parTransId="{8A5E121C-D042-450C-830A-4BFC81F3CA6E}" sibTransId="{5EA908BF-8AB8-4501-9B9F-A2D25CD3DD42}"/>
    <dgm:cxn modelId="{9D3B237D-FF94-489A-BFC0-7BD23C0D6370}" type="presOf" srcId="{8B7835DB-EE61-4DD2-BECE-CC0F6952899E}" destId="{ED8E4EBE-3C4B-4F4A-B1A1-65E6C49C0A01}" srcOrd="0" destOrd="0" presId="urn:microsoft.com/office/officeart/2008/layout/PictureStrips"/>
    <dgm:cxn modelId="{45C5CA87-2CA3-47F7-AFA4-45200C1170B9}" srcId="{8B7835DB-EE61-4DD2-BECE-CC0F6952899E}" destId="{6B6E49CA-D4BE-476F-9591-F338C88A5B2F}" srcOrd="0" destOrd="0" parTransId="{506DD4D3-0931-4644-B7D9-FA574C8E6598}" sibTransId="{D40AB7AB-408A-4299-8AED-F184C00C93A9}"/>
    <dgm:cxn modelId="{1870AA99-953C-4AD3-BBFB-326C645AFBF3}" type="presOf" srcId="{67A6D3E0-A8AB-4543-862F-1348FA865D63}" destId="{DD341EB5-8B52-427C-BECD-5DDFDA960207}" srcOrd="0" destOrd="0" presId="urn:microsoft.com/office/officeart/2008/layout/PictureStrips"/>
    <dgm:cxn modelId="{A84676B6-1E0A-4F47-97F5-9B2B747F5EB3}" srcId="{8B7835DB-EE61-4DD2-BECE-CC0F6952899E}" destId="{67A6D3E0-A8AB-4543-862F-1348FA865D63}" srcOrd="2" destOrd="0" parTransId="{248F78BD-54FF-4A95-9DDB-5C3750A3BFC6}" sibTransId="{A8D928F7-7CC2-442F-8565-307D561F9A90}"/>
    <dgm:cxn modelId="{942506CF-A418-4B83-ACEC-5B061CA7B52B}" type="presOf" srcId="{6B6E49CA-D4BE-476F-9591-F338C88A5B2F}" destId="{FD289436-3CF3-4282-AC07-ABDD0A4E677D}" srcOrd="0" destOrd="0" presId="urn:microsoft.com/office/officeart/2008/layout/PictureStrips"/>
    <dgm:cxn modelId="{C4023BD8-8FF4-4A9C-8655-A2023310D785}" type="presOf" srcId="{6B8EDD73-10ED-45AA-9193-EA2BCF507F4F}" destId="{41C5C781-FD24-49A9-BDE3-3CB803C03FB2}" srcOrd="0" destOrd="0" presId="urn:microsoft.com/office/officeart/2008/layout/PictureStrips"/>
    <dgm:cxn modelId="{96841C5E-E219-40FC-8F03-DDEF5BD95130}" type="presParOf" srcId="{ED8E4EBE-3C4B-4F4A-B1A1-65E6C49C0A01}" destId="{8BB5E345-F20B-4581-A415-5502DEB1781F}" srcOrd="0" destOrd="0" presId="urn:microsoft.com/office/officeart/2008/layout/PictureStrips"/>
    <dgm:cxn modelId="{194736E1-6585-4444-BF70-ECF657EDE731}" type="presParOf" srcId="{8BB5E345-F20B-4581-A415-5502DEB1781F}" destId="{FD289436-3CF3-4282-AC07-ABDD0A4E677D}" srcOrd="0" destOrd="0" presId="urn:microsoft.com/office/officeart/2008/layout/PictureStrips"/>
    <dgm:cxn modelId="{F5F9185E-D3BD-4882-BF27-A2BE9ECABD0A}" type="presParOf" srcId="{8BB5E345-F20B-4581-A415-5502DEB1781F}" destId="{67FF063A-9ECB-4C6F-9BEA-ACB6ECEC48DF}" srcOrd="1" destOrd="0" presId="urn:microsoft.com/office/officeart/2008/layout/PictureStrips"/>
    <dgm:cxn modelId="{5DBCEABE-76E9-4D91-94B2-C055A9438187}" type="presParOf" srcId="{ED8E4EBE-3C4B-4F4A-B1A1-65E6C49C0A01}" destId="{1718F3A6-4262-40A2-8958-C07CBCCBD60E}" srcOrd="1" destOrd="0" presId="urn:microsoft.com/office/officeart/2008/layout/PictureStrips"/>
    <dgm:cxn modelId="{88D4D118-F9AA-4AA9-B0CC-C00A86DBFBB2}" type="presParOf" srcId="{ED8E4EBE-3C4B-4F4A-B1A1-65E6C49C0A01}" destId="{89F0666B-EFF6-4ABB-98E6-EDFB3103C419}" srcOrd="2" destOrd="0" presId="urn:microsoft.com/office/officeart/2008/layout/PictureStrips"/>
    <dgm:cxn modelId="{BD575D28-ADA8-45C4-BAA6-F167C36BAAF4}" type="presParOf" srcId="{89F0666B-EFF6-4ABB-98E6-EDFB3103C419}" destId="{41C5C781-FD24-49A9-BDE3-3CB803C03FB2}" srcOrd="0" destOrd="0" presId="urn:microsoft.com/office/officeart/2008/layout/PictureStrips"/>
    <dgm:cxn modelId="{E42B1D7D-D002-4ADC-A57D-75E67B55D3E3}" type="presParOf" srcId="{89F0666B-EFF6-4ABB-98E6-EDFB3103C419}" destId="{DAD56522-ACD0-4997-8917-ECEB41BB0B5B}" srcOrd="1" destOrd="0" presId="urn:microsoft.com/office/officeart/2008/layout/PictureStrips"/>
    <dgm:cxn modelId="{B5E46F55-1F83-4183-9693-D8146BA37603}" type="presParOf" srcId="{ED8E4EBE-3C4B-4F4A-B1A1-65E6C49C0A01}" destId="{AB6EFE7C-F713-4A6E-89E1-04A1217A6490}" srcOrd="3" destOrd="0" presId="urn:microsoft.com/office/officeart/2008/layout/PictureStrips"/>
    <dgm:cxn modelId="{9553CE40-12F3-45EC-B6F3-F6F135EB4605}" type="presParOf" srcId="{ED8E4EBE-3C4B-4F4A-B1A1-65E6C49C0A01}" destId="{859751F7-D173-45F3-AA39-66DE3890FAA0}" srcOrd="4" destOrd="0" presId="urn:microsoft.com/office/officeart/2008/layout/PictureStrips"/>
    <dgm:cxn modelId="{53D9E797-41A1-48C6-9470-3AE93C7A168A}" type="presParOf" srcId="{859751F7-D173-45F3-AA39-66DE3890FAA0}" destId="{DD341EB5-8B52-427C-BECD-5DDFDA960207}" srcOrd="0" destOrd="0" presId="urn:microsoft.com/office/officeart/2008/layout/PictureStrips"/>
    <dgm:cxn modelId="{4CF83DB4-E432-44CE-AA84-C553FB1EB6A7}" type="presParOf" srcId="{859751F7-D173-45F3-AA39-66DE3890FAA0}" destId="{1DE341CA-4C47-4C51-96D9-F4F115DEDD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B7FF0-B1E5-4D6A-B21D-76A918D535F7}">
      <dsp:nvSpPr>
        <dsp:cNvPr id="0" name=""/>
        <dsp:cNvSpPr/>
      </dsp:nvSpPr>
      <dsp:spPr>
        <a:xfrm>
          <a:off x="2847" y="0"/>
          <a:ext cx="3469488" cy="947738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1</a:t>
          </a:r>
        </a:p>
      </dsp:txBody>
      <dsp:txXfrm>
        <a:off x="476716" y="0"/>
        <a:ext cx="2521750" cy="947738"/>
      </dsp:txXfrm>
    </dsp:sp>
    <dsp:sp modelId="{08E2A438-75B4-4B26-A46D-DE447D535D07}">
      <dsp:nvSpPr>
        <dsp:cNvPr id="0" name=""/>
        <dsp:cNvSpPr/>
      </dsp:nvSpPr>
      <dsp:spPr>
        <a:xfrm>
          <a:off x="3125386" y="0"/>
          <a:ext cx="3469488" cy="947738"/>
        </a:xfrm>
        <a:prstGeom prst="chevron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2</a:t>
          </a:r>
        </a:p>
      </dsp:txBody>
      <dsp:txXfrm>
        <a:off x="3599255" y="0"/>
        <a:ext cx="2521750" cy="947738"/>
      </dsp:txXfrm>
    </dsp:sp>
    <dsp:sp modelId="{ED2E8690-A2F8-4D40-8170-C34E356A443A}">
      <dsp:nvSpPr>
        <dsp:cNvPr id="0" name=""/>
        <dsp:cNvSpPr/>
      </dsp:nvSpPr>
      <dsp:spPr>
        <a:xfrm>
          <a:off x="6247926" y="0"/>
          <a:ext cx="3469488" cy="947738"/>
        </a:xfrm>
        <a:prstGeom prst="chevron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3</a:t>
          </a:r>
        </a:p>
      </dsp:txBody>
      <dsp:txXfrm>
        <a:off x="6721795" y="0"/>
        <a:ext cx="2521750" cy="947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89436-3CF3-4282-AC07-ABDD0A4E677D}">
      <dsp:nvSpPr>
        <dsp:cNvPr id="0" name=""/>
        <dsp:cNvSpPr/>
      </dsp:nvSpPr>
      <dsp:spPr>
        <a:xfrm>
          <a:off x="217998" y="306140"/>
          <a:ext cx="5161364" cy="161292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8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Adoption Challenges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Widespread adoption of semantic web standards and technologies remains a significant challenge.</a:t>
          </a:r>
          <a:endParaRPr lang="en-IN" sz="2000" kern="1200" dirty="0"/>
        </a:p>
      </dsp:txBody>
      <dsp:txXfrm>
        <a:off x="217998" y="306140"/>
        <a:ext cx="5161364" cy="1612926"/>
      </dsp:txXfrm>
    </dsp:sp>
    <dsp:sp modelId="{67FF063A-9ECB-4C6F-9BEA-ACB6ECEC48DF}">
      <dsp:nvSpPr>
        <dsp:cNvPr id="0" name=""/>
        <dsp:cNvSpPr/>
      </dsp:nvSpPr>
      <dsp:spPr>
        <a:xfrm>
          <a:off x="2941" y="334929"/>
          <a:ext cx="1129048" cy="117003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5C781-FD24-49A9-BDE3-3CB803C03FB2}">
      <dsp:nvSpPr>
        <dsp:cNvPr id="0" name=""/>
        <dsp:cNvSpPr/>
      </dsp:nvSpPr>
      <dsp:spPr>
        <a:xfrm>
          <a:off x="5791824" y="307140"/>
          <a:ext cx="5161364" cy="161292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8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Data Quality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Ensuring the accuracy, completeness, and reliability of semantic data is an ongoing concern.</a:t>
          </a:r>
          <a:endParaRPr lang="en-IN" sz="2000" kern="1200" dirty="0"/>
        </a:p>
      </dsp:txBody>
      <dsp:txXfrm>
        <a:off x="5791824" y="307140"/>
        <a:ext cx="5161364" cy="1612926"/>
      </dsp:txXfrm>
    </dsp:sp>
    <dsp:sp modelId="{DAD56522-ACD0-4997-8917-ECEB41BB0B5B}">
      <dsp:nvSpPr>
        <dsp:cNvPr id="0" name=""/>
        <dsp:cNvSpPr/>
      </dsp:nvSpPr>
      <dsp:spPr>
        <a:xfrm>
          <a:off x="5576767" y="305140"/>
          <a:ext cx="1129048" cy="1231616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41EB5-8B52-427C-BECD-5DDFDA960207}">
      <dsp:nvSpPr>
        <dsp:cNvPr id="0" name=""/>
        <dsp:cNvSpPr/>
      </dsp:nvSpPr>
      <dsp:spPr>
        <a:xfrm>
          <a:off x="3004911" y="2104657"/>
          <a:ext cx="5161364" cy="161292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8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Privacy and Security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Balancing the open, linked nature of the Semantic Web with privacy and security is crucial.</a:t>
          </a:r>
          <a:endParaRPr lang="en-IN" sz="2000" kern="1200" dirty="0"/>
        </a:p>
      </dsp:txBody>
      <dsp:txXfrm>
        <a:off x="3004911" y="2104657"/>
        <a:ext cx="5161364" cy="1612926"/>
      </dsp:txXfrm>
    </dsp:sp>
    <dsp:sp modelId="{1DE341CA-4C47-4C51-96D9-F4F115DEDDE0}">
      <dsp:nvSpPr>
        <dsp:cNvPr id="0" name=""/>
        <dsp:cNvSpPr/>
      </dsp:nvSpPr>
      <dsp:spPr>
        <a:xfrm>
          <a:off x="2789854" y="2109982"/>
          <a:ext cx="1129048" cy="1216967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5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3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0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1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2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2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9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169EB5-6648-4DDC-8D1B-345070B9DF6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198DD9-D896-47CF-982B-70048E66780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3825" y="1206274"/>
            <a:ext cx="6716485" cy="2908526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Mastering the semantic web</a:t>
            </a:r>
            <a:endParaRPr lang="en-IN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CFDC2-E29C-E424-8AC6-A66C63AE9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23" y="890890"/>
            <a:ext cx="4741596" cy="471525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CD7697-5023-68CB-8B1C-5FC5CA102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17463"/>
              </p:ext>
            </p:extLst>
          </p:nvPr>
        </p:nvGraphicFramePr>
        <p:xfrm>
          <a:off x="413657" y="4551431"/>
          <a:ext cx="6636653" cy="4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6653">
                  <a:extLst>
                    <a:ext uri="{9D8B030D-6E8A-4147-A177-3AD203B41FA5}">
                      <a16:colId xmlns:a16="http://schemas.microsoft.com/office/drawing/2014/main" val="1052021126"/>
                    </a:ext>
                  </a:extLst>
                </a:gridCol>
              </a:tblGrid>
              <a:tr h="4668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Name: Harman Singh | Class: CSA2 | URN: 2203452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49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325004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Combining HTML and CSS for Responsive Web Design</a:t>
            </a:r>
            <a:endParaRPr lang="en-IN" sz="4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6835" y="1968466"/>
            <a:ext cx="5424488" cy="40243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well-organized HTML structure that supports the desired layout and functionality.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CSS to control the visual presentation and ensure consistency across the website.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media queries and flexible design patterns to adapt the website to different screen sizes and devices.</a:t>
            </a:r>
          </a:p>
        </p:txBody>
      </p:sp>
      <p:pic>
        <p:nvPicPr>
          <p:cNvPr id="5126" name="Picture 6" descr="Programming background coll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1" r="9562" b="19548"/>
          <a:stretch/>
        </p:blipFill>
        <p:spPr bwMode="auto">
          <a:xfrm>
            <a:off x="6574421" y="2599309"/>
            <a:ext cx="4742534" cy="24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2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2702" y="723693"/>
            <a:ext cx="11588750" cy="976312"/>
          </a:xfrm>
        </p:spPr>
        <p:txBody>
          <a:bodyPr>
            <a:normAutofit fontScale="90000"/>
          </a:bodyPr>
          <a:lstStyle/>
          <a:p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Rdf (resource description framework)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ABA5C1-6A20-EA0E-4F93-EBFAD6DB3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80054"/>
              </p:ext>
            </p:extLst>
          </p:nvPr>
        </p:nvGraphicFramePr>
        <p:xfrm>
          <a:off x="871713" y="2232988"/>
          <a:ext cx="10270050" cy="2197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3350">
                  <a:extLst>
                    <a:ext uri="{9D8B030D-6E8A-4147-A177-3AD203B41FA5}">
                      <a16:colId xmlns:a16="http://schemas.microsoft.com/office/drawing/2014/main" val="2210474412"/>
                    </a:ext>
                  </a:extLst>
                </a:gridCol>
                <a:gridCol w="3423350">
                  <a:extLst>
                    <a:ext uri="{9D8B030D-6E8A-4147-A177-3AD203B41FA5}">
                      <a16:colId xmlns:a16="http://schemas.microsoft.com/office/drawing/2014/main" val="1358717835"/>
                    </a:ext>
                  </a:extLst>
                </a:gridCol>
                <a:gridCol w="3423350">
                  <a:extLst>
                    <a:ext uri="{9D8B030D-6E8A-4147-A177-3AD203B41FA5}">
                      <a16:colId xmlns:a16="http://schemas.microsoft.com/office/drawing/2014/main" val="3841193144"/>
                    </a:ext>
                  </a:extLst>
                </a:gridCol>
              </a:tblGrid>
              <a:tr h="2197281"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is RDF?</a:t>
                      </a:r>
                    </a:p>
                    <a:p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 is a standard model for data interchange on the Web. It represents information as subject-predicate-object triples.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 Serializations</a:t>
                      </a:r>
                    </a:p>
                    <a:p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 data can be serialized in various formats like Turtle, RDF/XML, and JSON-LD.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 Advantages</a:t>
                      </a:r>
                    </a:p>
                    <a:p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 allows data to be linked, discovered, and combined, enabling the Semantic Web vision.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3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81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367129"/>
            <a:ext cx="9720263" cy="149860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Ontologies and Vocabularies</a:t>
            </a:r>
          </a:p>
        </p:txBody>
      </p:sp>
      <p:pic>
        <p:nvPicPr>
          <p:cNvPr id="20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853" y="2290602"/>
            <a:ext cx="3211374" cy="3325007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A69FD9-6967-62D2-0BAF-B4D991BE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47458"/>
              </p:ext>
            </p:extLst>
          </p:nvPr>
        </p:nvGraphicFramePr>
        <p:xfrm>
          <a:off x="799327" y="1948001"/>
          <a:ext cx="7191734" cy="3965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734">
                  <a:extLst>
                    <a:ext uri="{9D8B030D-6E8A-4147-A177-3AD203B41FA5}">
                      <a16:colId xmlns:a16="http://schemas.microsoft.com/office/drawing/2014/main" val="2982073211"/>
                    </a:ext>
                  </a:extLst>
                </a:gridCol>
              </a:tblGrid>
              <a:tr h="124844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Ontologies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Ontologies define the concepts, relationships, and rules within a specific domain of knowledge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7514"/>
                  </a:ext>
                </a:extLst>
              </a:tr>
              <a:tr h="1358371"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Vocabularies</a:t>
                      </a:r>
                    </a:p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vocabularies provide standardized terms and definitions for describing data on the Semantic Web.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03453"/>
                  </a:ext>
                </a:extLst>
              </a:tr>
              <a:tr h="1358371"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Reasoning</a:t>
                      </a:r>
                    </a:p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Ontologies enable advanced reasoning and inference capabilities for intelligent Semantic Web applications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8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40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436701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Owl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7018" y="2253354"/>
            <a:ext cx="8613080" cy="2686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Ontology language OWL is a language for defining ontologies on the Web.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OWL Ontology describes a domain in terms of classes, properties and individuals and may include rich descriptions of the characteristics of those objects.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OWL ontologies can be used to describe the properties of Web resources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Web Ontology Language (OWL) - w3c - Triply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098" y="1802163"/>
            <a:ext cx="2819533" cy="28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4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484932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Times New Roman" pitchFamily="18" charset="0"/>
                <a:cs typeface="Times New Roman" pitchFamily="18" charset="0"/>
              </a:rPr>
              <a:t>SPARQL Query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51055385"/>
              </p:ext>
            </p:extLst>
          </p:nvPr>
        </p:nvGraphicFramePr>
        <p:xfrm>
          <a:off x="1266349" y="1877640"/>
          <a:ext cx="9720262" cy="947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38528"/>
              </p:ext>
            </p:extLst>
          </p:nvPr>
        </p:nvGraphicFramePr>
        <p:xfrm>
          <a:off x="1307465" y="3309417"/>
          <a:ext cx="9538638" cy="2281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7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1188">
                <a:tc>
                  <a:txBody>
                    <a:bodyPr/>
                    <a:lstStyle/>
                    <a:p>
                      <a:r>
                        <a:rPr lang="en-US" sz="2400" b="1" dirty="0"/>
                        <a:t>Query RDF Data</a:t>
                      </a:r>
                    </a:p>
                    <a:p>
                      <a:endParaRPr lang="en-US" sz="900" b="1" dirty="0"/>
                    </a:p>
                    <a:p>
                      <a:r>
                        <a:rPr lang="en-US" dirty="0"/>
                        <a:t>SPARQL is the standard query language for retrieving and manipulating data in RDF format.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Federated Queries</a:t>
                      </a:r>
                    </a:p>
                    <a:p>
                      <a:endParaRPr lang="en-US" sz="900" b="1" dirty="0"/>
                    </a:p>
                    <a:p>
                      <a:r>
                        <a:rPr lang="en-US" dirty="0"/>
                        <a:t>SPARQL supports querying across multiple RDF data sources, enabling integrated access to linked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Powerful Capabilities</a:t>
                      </a:r>
                    </a:p>
                    <a:p>
                      <a:endParaRPr lang="en-US" sz="900" b="1" dirty="0"/>
                    </a:p>
                    <a:p>
                      <a:r>
                        <a:rPr lang="en-US" dirty="0"/>
                        <a:t>SPARQL provides advanced features like pattern matching, aggregation, and inference for complex queries.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579192" y="443724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solidFill>
                        <a:schemeClr val="accent1"/>
                      </a:solidFill>
                      <a:prstDash val="solid"/>
                    </a:lnR>
                    <a:lnT w="12700" cmpd="sng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5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380309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Linked data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3729" y="1859444"/>
            <a:ext cx="9521688" cy="4022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 URIs to identify things so they can be referenced and linked.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data using the RDF data model for machine-readable   meaning.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 links between related data to enable discovery and integration.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Make data openly available for anyone to use and reuse.</a:t>
            </a:r>
          </a:p>
        </p:txBody>
      </p:sp>
    </p:spTree>
    <p:extLst>
      <p:ext uri="{BB962C8B-B14F-4D97-AF65-F5344CB8AC3E}">
        <p14:creationId xmlns:p14="http://schemas.microsoft.com/office/powerpoint/2010/main" val="186003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1114" y="250456"/>
            <a:ext cx="10689771" cy="149860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Applications of semantic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9336" y="1698172"/>
            <a:ext cx="5046663" cy="4022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engines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E-commerce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Healthcare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media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Autofill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437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237445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Challenges and limitations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11615352"/>
              </p:ext>
            </p:extLst>
          </p:nvPr>
        </p:nvGraphicFramePr>
        <p:xfrm>
          <a:off x="617933" y="1534886"/>
          <a:ext cx="109561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520474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Future of semantic web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5822435"/>
              </p:ext>
            </p:extLst>
          </p:nvPr>
        </p:nvGraphicFramePr>
        <p:xfrm>
          <a:off x="986041" y="2202813"/>
          <a:ext cx="10454844" cy="2205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4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5902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Continued Evolution</a:t>
                      </a:r>
                    </a:p>
                    <a:p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research and development will refine and expand the capabilities of the Semantic Web.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Emerging Applications</a:t>
                      </a:r>
                    </a:p>
                    <a:p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domains like the Internet of Things and AI will drive innovative Semantic Web use cases.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Societal Impact</a:t>
                      </a:r>
                    </a:p>
                    <a:p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interoperability, Improved User experience, Automation and intelligent agents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99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400843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Software tools utilised</a:t>
            </a:r>
          </a:p>
        </p:txBody>
      </p:sp>
      <p:pic>
        <p:nvPicPr>
          <p:cNvPr id="4" name="Content Placeholder 3" descr="sparql-blog-1.pn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32248" t="20172" r="31107" b="14592"/>
          <a:stretch>
            <a:fillRect/>
          </a:stretch>
        </p:blipFill>
        <p:spPr>
          <a:xfrm>
            <a:off x="939859" y="1986864"/>
            <a:ext cx="2524125" cy="1704975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rcRect t="17010" b="20103"/>
          <a:stretch>
            <a:fillRect/>
          </a:stretch>
        </p:blipFill>
        <p:spPr>
          <a:xfrm>
            <a:off x="4178588" y="2304165"/>
            <a:ext cx="2038350" cy="960120"/>
          </a:xfrm>
          <a:prstGeom prst="rect">
            <a:avLst/>
          </a:prstGeom>
        </p:spPr>
      </p:pic>
      <p:pic>
        <p:nvPicPr>
          <p:cNvPr id="6" name="Picture 5" descr="163135712505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499" y="2045344"/>
            <a:ext cx="1438275" cy="1438275"/>
          </a:xfrm>
          <a:prstGeom prst="rect">
            <a:avLst/>
          </a:prstGeom>
        </p:spPr>
      </p:pic>
      <p:pic>
        <p:nvPicPr>
          <p:cNvPr id="7" name="Picture 6" descr="tiiny-host.png"/>
          <p:cNvPicPr>
            <a:picLocks noChangeAspect="1"/>
          </p:cNvPicPr>
          <p:nvPr/>
        </p:nvPicPr>
        <p:blipFill>
          <a:blip r:embed="rId5"/>
          <a:srcRect l="1873" t="18301" b="15686"/>
          <a:stretch>
            <a:fillRect/>
          </a:stretch>
        </p:blipFill>
        <p:spPr>
          <a:xfrm>
            <a:off x="8838335" y="2283468"/>
            <a:ext cx="2495550" cy="962025"/>
          </a:xfrm>
          <a:prstGeom prst="rect">
            <a:avLst/>
          </a:prstGeom>
        </p:spPr>
      </p:pic>
      <p:pic>
        <p:nvPicPr>
          <p:cNvPr id="8" name="Picture 7" descr="Logo_Google_Analytic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1147" y="4068473"/>
            <a:ext cx="2241550" cy="771525"/>
          </a:xfrm>
          <a:prstGeom prst="rect">
            <a:avLst/>
          </a:prstGeom>
        </p:spPr>
      </p:pic>
      <p:pic>
        <p:nvPicPr>
          <p:cNvPr id="9" name="Picture 8" descr="wappalyzer-og.jpg"/>
          <p:cNvPicPr>
            <a:picLocks noChangeAspect="1"/>
          </p:cNvPicPr>
          <p:nvPr/>
        </p:nvPicPr>
        <p:blipFill>
          <a:blip r:embed="rId7"/>
          <a:srcRect l="17752" t="44548" r="16287" b="21807"/>
          <a:stretch>
            <a:fillRect/>
          </a:stretch>
        </p:blipFill>
        <p:spPr>
          <a:xfrm>
            <a:off x="3907819" y="3898155"/>
            <a:ext cx="2900680" cy="773430"/>
          </a:xfrm>
          <a:prstGeom prst="rect">
            <a:avLst/>
          </a:prstGeom>
        </p:spPr>
      </p:pic>
      <p:pic>
        <p:nvPicPr>
          <p:cNvPr id="10" name="Picture 9" descr="WAVE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8499" y="4179310"/>
            <a:ext cx="2787650" cy="876300"/>
          </a:xfrm>
          <a:prstGeom prst="rect">
            <a:avLst/>
          </a:prstGeom>
        </p:spPr>
      </p:pic>
      <p:pic>
        <p:nvPicPr>
          <p:cNvPr id="11" name="Picture 10" descr="Jetpack-Compose_axe-DevToolsMobile_Blog.png"/>
          <p:cNvPicPr>
            <a:picLocks noChangeAspect="1"/>
          </p:cNvPicPr>
          <p:nvPr/>
        </p:nvPicPr>
        <p:blipFill>
          <a:blip r:embed="rId9"/>
          <a:srcRect l="3704" t="25309" r="43386" b="22839"/>
          <a:stretch>
            <a:fillRect/>
          </a:stretch>
        </p:blipFill>
        <p:spPr>
          <a:xfrm>
            <a:off x="9709179" y="4252729"/>
            <a:ext cx="1905000" cy="800100"/>
          </a:xfrm>
          <a:prstGeom prst="rect">
            <a:avLst/>
          </a:prstGeom>
        </p:spPr>
      </p:pic>
      <p:pic>
        <p:nvPicPr>
          <p:cNvPr id="12" name="Picture 11" descr="w3c-validation-service.png"/>
          <p:cNvPicPr>
            <a:picLocks noChangeAspect="1"/>
          </p:cNvPicPr>
          <p:nvPr/>
        </p:nvPicPr>
        <p:blipFill>
          <a:blip r:embed="rId10" cstate="print"/>
          <a:srcRect t="18135" b="21762"/>
          <a:stretch>
            <a:fillRect/>
          </a:stretch>
        </p:blipFill>
        <p:spPr>
          <a:xfrm>
            <a:off x="2746721" y="5424852"/>
            <a:ext cx="1637030" cy="979170"/>
          </a:xfrm>
          <a:prstGeom prst="rect">
            <a:avLst/>
          </a:prstGeom>
        </p:spPr>
      </p:pic>
      <p:pic>
        <p:nvPicPr>
          <p:cNvPr id="13" name="Picture 12" descr="images.png"/>
          <p:cNvPicPr>
            <a:picLocks noChangeAspect="1"/>
          </p:cNvPicPr>
          <p:nvPr/>
        </p:nvPicPr>
        <p:blipFill>
          <a:blip r:embed="rId11"/>
          <a:srcRect t="15603" b="16312"/>
          <a:stretch>
            <a:fillRect/>
          </a:stretch>
        </p:blipFill>
        <p:spPr>
          <a:xfrm>
            <a:off x="5173059" y="5483589"/>
            <a:ext cx="2028825" cy="861695"/>
          </a:xfrm>
          <a:prstGeom prst="rect">
            <a:avLst/>
          </a:prstGeom>
        </p:spPr>
      </p:pic>
      <p:pic>
        <p:nvPicPr>
          <p:cNvPr id="14" name="Picture 13" descr="download (1).png"/>
          <p:cNvPicPr>
            <a:picLocks noChangeAspect="1"/>
          </p:cNvPicPr>
          <p:nvPr/>
        </p:nvPicPr>
        <p:blipFill>
          <a:blip r:embed="rId12"/>
          <a:srcRect l="26923" t="2577" r="26923" b="33505"/>
          <a:stretch>
            <a:fillRect/>
          </a:stretch>
        </p:blipFill>
        <p:spPr>
          <a:xfrm>
            <a:off x="8463975" y="5156890"/>
            <a:ext cx="12350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4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430213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5069" y="1839361"/>
            <a:ext cx="9720263" cy="4022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Semantic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Semantic Web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URL, URI and 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vs. 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Prerequisite of Semantic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HTML: Structure and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CSS: Styling and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HTML and CSS for Responsive Web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5484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2484892"/>
            <a:ext cx="9720263" cy="1500187"/>
          </a:xfrm>
        </p:spPr>
        <p:txBody>
          <a:bodyPr>
            <a:normAutofit/>
          </a:bodyPr>
          <a:lstStyle/>
          <a:p>
            <a:pPr algn="ctr"/>
            <a:r>
              <a:rPr lang="en-IN" sz="9600" u="sng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17" name="AutoShape 2" descr="Visualizing an Ont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9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290652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4461" y="1679921"/>
            <a:ext cx="9720263" cy="4022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RDF (Resource Description Framework)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Ontologies and Vocabularies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OWL Ontology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SPARQL Query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Data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of Semantic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and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of Semantic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tools utilised</a:t>
            </a:r>
          </a:p>
        </p:txBody>
      </p:sp>
    </p:spTree>
    <p:extLst>
      <p:ext uri="{BB962C8B-B14F-4D97-AF65-F5344CB8AC3E}">
        <p14:creationId xmlns:p14="http://schemas.microsoft.com/office/powerpoint/2010/main" val="29097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5745" y="634946"/>
            <a:ext cx="104805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u="sng" cap="all" spc="100" dirty="0">
                <a:latin typeface="Times New Roman" panose="02020603050405020304" pitchFamily="18" charset="0"/>
                <a:cs typeface="Times New Roman" pitchFamily="18" charset="0"/>
              </a:rPr>
              <a:t>Introduction to semantic web</a:t>
            </a:r>
          </a:p>
          <a:p>
            <a:endParaRPr lang="en-IN" u="sng" cap="all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cap="all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Web is an extension of the World Wide Web that aims to make data   understandable by machines, enabling better data sharing and integration.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uses standardized technologies like RDF (Resource Description Framework) and OWL (Web Ontology Language)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enables smarter search engines, recommendations and automation.</a:t>
            </a:r>
          </a:p>
          <a:p>
            <a:endParaRPr lang="en-IN" cap="all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000" cap="all" spc="100" dirty="0">
              <a:solidFill>
                <a:schemeClr val="bg1"/>
              </a:solidFill>
              <a:latin typeface="Tw Cen MT Condensed" panose="020B0606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6398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514350"/>
            <a:ext cx="9720263" cy="1498600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url, uri and 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32655" y="2132220"/>
            <a:ext cx="10326687" cy="33448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(Uniform Resource Identifier) is a formal system for uniquely identifying resources and consists of two types: URLs (Uniform Resource Locator) and URNs (Uniform Resource Name).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a web address, identifies a web resource, its location on a computer network, and how to access it. It is a link that can retrieve a web-based resource. Example: https://www.library.pitt.edu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formal naming scheme that identifies a resource but does not indicate its location or how to access it (e.g., ISBN, ISSN). It is a unique identifier for a resource but cannot be used as a clickable link. Example: isbn:9781642653779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38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62473294"/>
              </p:ext>
            </p:extLst>
          </p:nvPr>
        </p:nvGraphicFramePr>
        <p:xfrm>
          <a:off x="566531" y="2226365"/>
          <a:ext cx="10996830" cy="3678003"/>
        </p:xfrm>
        <a:graphic>
          <a:graphicData uri="http://schemas.openxmlformats.org/drawingml/2006/table">
            <a:tbl>
              <a:tblPr/>
              <a:tblGrid>
                <a:gridCol w="549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40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FFFFFF"/>
                          </a:solidFill>
                          <a:effectLst/>
                        </a:rPr>
                        <a:t>JSON</a:t>
                      </a:r>
                    </a:p>
                  </a:txBody>
                  <a:tcPr marL="62310" marR="62310" marT="62310" marB="62310">
                    <a:lnL w="12700" cap="flat" cmpd="sng" algn="ctr">
                      <a:solidFill>
                        <a:srgbClr val="D0A1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A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A1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454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XML</a:t>
                      </a:r>
                    </a:p>
                  </a:txBody>
                  <a:tcPr marL="62310" marR="62310" marT="62310" marB="62310">
                    <a:lnL w="12700" cap="flat" cmpd="sng" algn="ctr">
                      <a:solidFill>
                        <a:srgbClr val="30AA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A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A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45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899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JSON stands for javascript object notation.</a:t>
                      </a:r>
                    </a:p>
                  </a:txBody>
                  <a:tcPr marL="49848" marR="49848" marT="49848" marB="49848" anchor="ctr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XML stands for an extensible markup language.</a:t>
                      </a:r>
                    </a:p>
                  </a:txBody>
                  <a:tcPr marL="49848" marR="49848" marT="49848" marB="49848" anchor="ctr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34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The extension of json file is .json.</a:t>
                      </a:r>
                    </a:p>
                  </a:txBody>
                  <a:tcPr marL="49848" marR="49848" marT="49848" marB="49848" anchor="ctr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The extension of xml file is .xml.</a:t>
                      </a:r>
                    </a:p>
                  </a:txBody>
                  <a:tcPr marL="49848" marR="49848" marT="49848" marB="49848" anchor="ctr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45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The internet media type is application/json.</a:t>
                      </a:r>
                    </a:p>
                  </a:txBody>
                  <a:tcPr marL="49848" marR="49848" marT="49848" marB="49848" anchor="ctr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The internet media type is application/xml or text/xml.</a:t>
                      </a:r>
                    </a:p>
                  </a:txBody>
                  <a:tcPr marL="49848" marR="49848" marT="49848" marB="49848" anchor="ctr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89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The type of format in JSON is data interchange.</a:t>
                      </a:r>
                    </a:p>
                  </a:txBody>
                  <a:tcPr marL="49848" marR="49848" marT="49848" marB="49848" anchor="ctr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The type of format in XML is a markup language.</a:t>
                      </a:r>
                    </a:p>
                  </a:txBody>
                  <a:tcPr marL="49848" marR="49848" marT="49848" marB="49848" anchor="ctr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42" name="Picture 2" descr="JSON vs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64" y="274590"/>
            <a:ext cx="4310100" cy="181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0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456579"/>
            <a:ext cx="9720263" cy="149860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Prerequisite of semantic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35868" y="1955179"/>
            <a:ext cx="9720263" cy="4022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Hypertext Markup Language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building block of websites, giving structure to web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Cascading Style Sheets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style and arrange the layout of web pages.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with HTML to make sure the content looks good and is easy to use,</a:t>
            </a:r>
          </a:p>
          <a:p>
            <a:pPr marL="457200" lvl="3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without changing the meaning of the content itself.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the design while keeping the structure clear and accessible.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53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605667"/>
            <a:ext cx="9720263" cy="149860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Html: structure and content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47310075"/>
              </p:ext>
            </p:extLst>
          </p:nvPr>
        </p:nvGraphicFramePr>
        <p:xfrm>
          <a:off x="884584" y="2611438"/>
          <a:ext cx="6333332" cy="2196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654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Markup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HTML tags to convey the meaning and structure of web content, ensuring accessibility and search engine optimization.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Formatting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headings, paragraphs, lists, and other text-based elements to organize and present information effectively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HTML for Beginners – HTML Basics With Code Exampl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5" b="11567"/>
          <a:stretch/>
        </p:blipFill>
        <p:spPr bwMode="auto">
          <a:xfrm>
            <a:off x="7654181" y="2594110"/>
            <a:ext cx="3706246" cy="219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9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5868" y="246965"/>
            <a:ext cx="9720263" cy="149860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Css: styling and presentation</a:t>
            </a:r>
          </a:p>
        </p:txBody>
      </p:sp>
      <p:pic>
        <p:nvPicPr>
          <p:cNvPr id="4098" name="Picture 2" descr="Css Cascading Style Sheets Language Used Describing Presentation Document Written — Stock Photo, Image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4" r="-394" b="8913"/>
          <a:stretch/>
        </p:blipFill>
        <p:spPr bwMode="auto">
          <a:xfrm>
            <a:off x="7258731" y="2254478"/>
            <a:ext cx="4443412" cy="288607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25783" y="157840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specific HTML elements and apply styles using CSS selectors, from basic type-based to more advanced attribute-based selectors.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 wide range of CSS properties to control the appearance of web elements, including color, typography, layout, and more.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CSS media queries to create adaptive layouts that provide an optimal viewing and interaction experience across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3209323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763</TotalTime>
  <Words>1076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Times New Roman</vt:lpstr>
      <vt:lpstr>Tw Cen MT</vt:lpstr>
      <vt:lpstr>Tw Cen MT Condensed</vt:lpstr>
      <vt:lpstr>Wingdings</vt:lpstr>
      <vt:lpstr>Wingdings 3</vt:lpstr>
      <vt:lpstr>Integral</vt:lpstr>
      <vt:lpstr>Mastering the semantic web</vt:lpstr>
      <vt:lpstr>Contents</vt:lpstr>
      <vt:lpstr>contents</vt:lpstr>
      <vt:lpstr>PowerPoint Presentation</vt:lpstr>
      <vt:lpstr>url, uri and urn</vt:lpstr>
      <vt:lpstr>PowerPoint Presentation</vt:lpstr>
      <vt:lpstr>Prerequisite of semantic web</vt:lpstr>
      <vt:lpstr>Html: structure and content</vt:lpstr>
      <vt:lpstr>Css: styling and presentation</vt:lpstr>
      <vt:lpstr>Combining HTML and CSS for Responsive Web Design</vt:lpstr>
      <vt:lpstr>Rdf (resource description framework)</vt:lpstr>
      <vt:lpstr>Ontologies and Vocabularies</vt:lpstr>
      <vt:lpstr>Owl ontology</vt:lpstr>
      <vt:lpstr>SPARQL Query Language</vt:lpstr>
      <vt:lpstr>Linked data principles</vt:lpstr>
      <vt:lpstr>Applications of semantic web</vt:lpstr>
      <vt:lpstr>Challenges and limitations</vt:lpstr>
      <vt:lpstr>Future of semantic web</vt:lpstr>
      <vt:lpstr>Software tools utilised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the semantic web</dc:title>
  <dc:creator>Microsoft account</dc:creator>
  <cp:lastModifiedBy>jaskaran singh</cp:lastModifiedBy>
  <cp:revision>44</cp:revision>
  <dcterms:created xsi:type="dcterms:W3CDTF">2024-11-05T12:14:43Z</dcterms:created>
  <dcterms:modified xsi:type="dcterms:W3CDTF">2024-11-24T11:05:35Z</dcterms:modified>
</cp:coreProperties>
</file>