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94" r:id="rId2"/>
    <p:sldId id="258" r:id="rId3"/>
    <p:sldId id="295" r:id="rId4"/>
    <p:sldId id="257" r:id="rId5"/>
    <p:sldId id="260" r:id="rId6"/>
    <p:sldId id="261" r:id="rId7"/>
    <p:sldId id="296" r:id="rId8"/>
    <p:sldId id="298" r:id="rId9"/>
    <p:sldId id="297" r:id="rId10"/>
    <p:sldId id="299" r:id="rId11"/>
    <p:sldId id="275" r:id="rId12"/>
    <p:sldId id="301" r:id="rId13"/>
    <p:sldId id="303" r:id="rId14"/>
    <p:sldId id="259" r:id="rId15"/>
    <p:sldId id="305" r:id="rId16"/>
  </p:sldIdLst>
  <p:sldSz cx="9144000" cy="5143500" type="screen16x9"/>
  <p:notesSz cx="6858000" cy="9144000"/>
  <p:embeddedFontLst>
    <p:embeddedFont>
      <p:font typeface="EB Garamond" panose="00000500000000000000" pitchFamily="2" charset="0"/>
      <p:regular r:id="rId18"/>
      <p:bold r:id="rId19"/>
      <p:italic r:id="rId20"/>
      <p:boldItalic r:id="rId21"/>
    </p:embeddedFont>
    <p:embeddedFont>
      <p:font typeface="Fira Sans Extra Condensed Medium" panose="020B0604020202020204" charset="0"/>
      <p:regular r:id="rId22"/>
      <p:bold r:id="rId23"/>
      <p:italic r:id="rId24"/>
      <p:boldItalic r:id="rId25"/>
    </p:embeddedFont>
    <p:embeddedFont>
      <p:font typeface="Halant Medium" panose="020B0604020202020204" charset="0"/>
      <p:regular r:id="rId26"/>
    </p:embeddedFont>
    <p:embeddedFont>
      <p:font typeface="HK Grotesk Bold" panose="020B0604020202020204" charset="0"/>
      <p:regular r:id="rId27"/>
      <p:bold r:id="rId28"/>
    </p:embeddedFont>
    <p:embeddedFont>
      <p:font typeface="Montserrat Black" panose="00000A00000000000000" pitchFamily="2" charset="0"/>
      <p:bold r:id="rId29"/>
      <p:boldItalic r:id="rId30"/>
    </p:embeddedFont>
    <p:embeddedFont>
      <p:font typeface="Montserrat ExtraBold" panose="00000900000000000000" pitchFamily="2" charset="0"/>
      <p:bold r:id="rId31"/>
      <p:boldItalic r:id="rId32"/>
    </p:embeddedFont>
    <p:embeddedFont>
      <p:font typeface="Montserrat Light" panose="000004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FAA064-2130-4CD1-B9B0-E7CF03BD079B}" v="43" dt="2024-04-21T01:51:30.834"/>
  </p1510:revLst>
</p1510:revInfo>
</file>

<file path=ppt/tableStyles.xml><?xml version="1.0" encoding="utf-8"?>
<a:tblStyleLst xmlns:a="http://schemas.openxmlformats.org/drawingml/2006/main" def="{B79797D0-7469-48D9-9724-31EBD21C22A9}">
  <a:tblStyle styleId="{B79797D0-7469-48D9-9724-31EBD21C22A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126" autoAdjust="0"/>
  </p:normalViewPr>
  <p:slideViewPr>
    <p:cSldViewPr snapToGrid="0">
      <p:cViewPr varScale="1">
        <p:scale>
          <a:sx n="116" d="100"/>
          <a:sy n="116" d="100"/>
        </p:scale>
        <p:origin x="663" y="8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theme" Target="theme/theme1.xml"/><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56c698b0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56c698b0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91338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516612d386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516612d386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296145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1"/>
        <p:cNvGrpSpPr/>
        <p:nvPr/>
      </p:nvGrpSpPr>
      <p:grpSpPr>
        <a:xfrm>
          <a:off x="0" y="0"/>
          <a:ext cx="0" cy="0"/>
          <a:chOff x="0" y="0"/>
          <a:chExt cx="0" cy="0"/>
        </a:xfrm>
      </p:grpSpPr>
      <p:sp>
        <p:nvSpPr>
          <p:cNvPr id="1252" name="Google Shape;1252;g5540b6adc3_2_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3" name="Google Shape;1253;g5540b6adc3_2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516612d386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516612d386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181008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516612d386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516612d386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521819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56c698b0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56c698b0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56c698b0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56c698b0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5808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4dfce81f19_0_17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4dfce81f19_0_1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56c698b0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56c698b0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6600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1a8f1e756_0_7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1a8f1e756_0_7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16612d386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16612d386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516612d386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516612d386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516612d386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516612d386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92406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516612d386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516612d386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80950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516612d386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516612d386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57886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able of contents">
  <p:cSld name="CUSTOM_1_1">
    <p:bg>
      <p:bgPr>
        <a:solidFill>
          <a:srgbClr val="FFFFFF"/>
        </a:solidFill>
        <a:effectLst/>
      </p:bgPr>
    </p:bg>
    <p:spTree>
      <p:nvGrpSpPr>
        <p:cNvPr id="1" name="Shape 16"/>
        <p:cNvGrpSpPr/>
        <p:nvPr/>
      </p:nvGrpSpPr>
      <p:grpSpPr>
        <a:xfrm>
          <a:off x="0" y="0"/>
          <a:ext cx="0" cy="0"/>
          <a:chOff x="0" y="0"/>
          <a:chExt cx="0" cy="0"/>
        </a:xfrm>
      </p:grpSpPr>
      <p:sp>
        <p:nvSpPr>
          <p:cNvPr id="17" name="Google Shape;17;p3"/>
          <p:cNvSpPr txBox="1">
            <a:spLocks noGrp="1"/>
          </p:cNvSpPr>
          <p:nvPr>
            <p:ph type="ctrTitle"/>
          </p:nvPr>
        </p:nvSpPr>
        <p:spPr>
          <a:xfrm>
            <a:off x="3414640" y="1853313"/>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18" name="Google Shape;18;p3"/>
          <p:cNvSpPr txBox="1">
            <a:spLocks noGrp="1"/>
          </p:cNvSpPr>
          <p:nvPr>
            <p:ph type="subTitle" idx="1"/>
          </p:nvPr>
        </p:nvSpPr>
        <p:spPr>
          <a:xfrm>
            <a:off x="3622740" y="2314760"/>
            <a:ext cx="19065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 name="Google Shape;19;p3"/>
          <p:cNvSpPr txBox="1">
            <a:spLocks noGrp="1"/>
          </p:cNvSpPr>
          <p:nvPr>
            <p:ph type="title" idx="2" hasCustomPrompt="1"/>
          </p:nvPr>
        </p:nvSpPr>
        <p:spPr>
          <a:xfrm>
            <a:off x="3699102" y="1565141"/>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0" name="Google Shape;20;p3"/>
          <p:cNvSpPr txBox="1">
            <a:spLocks noGrp="1"/>
          </p:cNvSpPr>
          <p:nvPr>
            <p:ph type="ctrTitle" idx="3"/>
          </p:nvPr>
        </p:nvSpPr>
        <p:spPr>
          <a:xfrm>
            <a:off x="3414853" y="3359411"/>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21" name="Google Shape;21;p3"/>
          <p:cNvSpPr txBox="1">
            <a:spLocks noGrp="1"/>
          </p:cNvSpPr>
          <p:nvPr>
            <p:ph type="subTitle" idx="4"/>
          </p:nvPr>
        </p:nvSpPr>
        <p:spPr>
          <a:xfrm>
            <a:off x="3587640" y="3820858"/>
            <a:ext cx="19767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 name="Google Shape;22;p3"/>
          <p:cNvSpPr txBox="1">
            <a:spLocks noGrp="1"/>
          </p:cNvSpPr>
          <p:nvPr>
            <p:ph type="title" idx="5" hasCustomPrompt="1"/>
          </p:nvPr>
        </p:nvSpPr>
        <p:spPr>
          <a:xfrm>
            <a:off x="3699102" y="3091842"/>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3" name="Google Shape;23;p3"/>
          <p:cNvSpPr txBox="1">
            <a:spLocks noGrp="1"/>
          </p:cNvSpPr>
          <p:nvPr>
            <p:ph type="ctrTitle" idx="6"/>
          </p:nvPr>
        </p:nvSpPr>
        <p:spPr>
          <a:xfrm>
            <a:off x="5582025" y="1853313"/>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24" name="Google Shape;24;p3"/>
          <p:cNvSpPr txBox="1">
            <a:spLocks noGrp="1"/>
          </p:cNvSpPr>
          <p:nvPr>
            <p:ph type="subTitle" idx="7"/>
          </p:nvPr>
        </p:nvSpPr>
        <p:spPr>
          <a:xfrm>
            <a:off x="5789900" y="2314760"/>
            <a:ext cx="19065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5" name="Google Shape;25;p3"/>
          <p:cNvSpPr txBox="1">
            <a:spLocks noGrp="1"/>
          </p:cNvSpPr>
          <p:nvPr>
            <p:ph type="title" idx="8" hasCustomPrompt="1"/>
          </p:nvPr>
        </p:nvSpPr>
        <p:spPr>
          <a:xfrm>
            <a:off x="5866262" y="1565141"/>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6" name="Google Shape;26;p3"/>
          <p:cNvSpPr txBox="1">
            <a:spLocks noGrp="1"/>
          </p:cNvSpPr>
          <p:nvPr>
            <p:ph type="ctrTitle" idx="9"/>
          </p:nvPr>
        </p:nvSpPr>
        <p:spPr>
          <a:xfrm>
            <a:off x="5581987" y="3359411"/>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27" name="Google Shape;27;p3"/>
          <p:cNvSpPr/>
          <p:nvPr/>
        </p:nvSpPr>
        <p:spPr>
          <a:xfrm>
            <a:off x="742950" y="710350"/>
            <a:ext cx="8686800" cy="279600"/>
          </a:xfrm>
          <a:prstGeom prst="rect">
            <a:avLst/>
          </a:pr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txBox="1">
            <a:spLocks noGrp="1"/>
          </p:cNvSpPr>
          <p:nvPr>
            <p:ph type="subTitle" idx="13"/>
          </p:nvPr>
        </p:nvSpPr>
        <p:spPr>
          <a:xfrm>
            <a:off x="5754800" y="3820858"/>
            <a:ext cx="19767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9" name="Google Shape;29;p3"/>
          <p:cNvSpPr txBox="1">
            <a:spLocks noGrp="1"/>
          </p:cNvSpPr>
          <p:nvPr>
            <p:ph type="title" idx="14" hasCustomPrompt="1"/>
          </p:nvPr>
        </p:nvSpPr>
        <p:spPr>
          <a:xfrm>
            <a:off x="5866262" y="3091842"/>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30" name="Google Shape;30;p3"/>
          <p:cNvSpPr txBox="1">
            <a:spLocks noGrp="1"/>
          </p:cNvSpPr>
          <p:nvPr>
            <p:ph type="ctrTitle" idx="15"/>
          </p:nvPr>
        </p:nvSpPr>
        <p:spPr>
          <a:xfrm>
            <a:off x="790975" y="720000"/>
            <a:ext cx="5012400" cy="314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None/>
              <a:defRPr sz="1200">
                <a:solidFill>
                  <a:srgbClr val="FFFFFF"/>
                </a:solidFill>
              </a:defRPr>
            </a:lvl1pPr>
            <a:lvl2pPr lvl="1" algn="ctr" rtl="0">
              <a:spcBef>
                <a:spcPts val="0"/>
              </a:spcBef>
              <a:spcAft>
                <a:spcPts val="0"/>
              </a:spcAft>
              <a:buClr>
                <a:srgbClr val="000000"/>
              </a:buClr>
              <a:buSzPts val="1100"/>
              <a:buNone/>
              <a:defRPr sz="1100">
                <a:solidFill>
                  <a:srgbClr val="000000"/>
                </a:solidFill>
              </a:defRPr>
            </a:lvl2pPr>
            <a:lvl3pPr lvl="2" algn="ctr" rtl="0">
              <a:spcBef>
                <a:spcPts val="0"/>
              </a:spcBef>
              <a:spcAft>
                <a:spcPts val="0"/>
              </a:spcAft>
              <a:buClr>
                <a:srgbClr val="000000"/>
              </a:buClr>
              <a:buSzPts val="1100"/>
              <a:buNone/>
              <a:defRPr sz="1100">
                <a:solidFill>
                  <a:srgbClr val="000000"/>
                </a:solidFill>
              </a:defRPr>
            </a:lvl3pPr>
            <a:lvl4pPr lvl="3" algn="ctr" rtl="0">
              <a:spcBef>
                <a:spcPts val="0"/>
              </a:spcBef>
              <a:spcAft>
                <a:spcPts val="0"/>
              </a:spcAft>
              <a:buClr>
                <a:srgbClr val="000000"/>
              </a:buClr>
              <a:buSzPts val="1100"/>
              <a:buNone/>
              <a:defRPr sz="1100">
                <a:solidFill>
                  <a:srgbClr val="000000"/>
                </a:solidFill>
              </a:defRPr>
            </a:lvl4pPr>
            <a:lvl5pPr lvl="4" algn="ctr" rtl="0">
              <a:spcBef>
                <a:spcPts val="0"/>
              </a:spcBef>
              <a:spcAft>
                <a:spcPts val="0"/>
              </a:spcAft>
              <a:buClr>
                <a:srgbClr val="000000"/>
              </a:buClr>
              <a:buSzPts val="1100"/>
              <a:buNone/>
              <a:defRPr sz="1100">
                <a:solidFill>
                  <a:srgbClr val="000000"/>
                </a:solidFill>
              </a:defRPr>
            </a:lvl5pPr>
            <a:lvl6pPr lvl="5" algn="ctr" rtl="0">
              <a:spcBef>
                <a:spcPts val="0"/>
              </a:spcBef>
              <a:spcAft>
                <a:spcPts val="0"/>
              </a:spcAft>
              <a:buClr>
                <a:srgbClr val="000000"/>
              </a:buClr>
              <a:buSzPts val="1100"/>
              <a:buNone/>
              <a:defRPr sz="1100">
                <a:solidFill>
                  <a:srgbClr val="000000"/>
                </a:solidFill>
              </a:defRPr>
            </a:lvl6pPr>
            <a:lvl7pPr lvl="6" algn="ctr" rtl="0">
              <a:spcBef>
                <a:spcPts val="0"/>
              </a:spcBef>
              <a:spcAft>
                <a:spcPts val="0"/>
              </a:spcAft>
              <a:buClr>
                <a:srgbClr val="000000"/>
              </a:buClr>
              <a:buSzPts val="1100"/>
              <a:buNone/>
              <a:defRPr sz="1100">
                <a:solidFill>
                  <a:srgbClr val="000000"/>
                </a:solidFill>
              </a:defRPr>
            </a:lvl7pPr>
            <a:lvl8pPr lvl="7" algn="ctr" rtl="0">
              <a:spcBef>
                <a:spcPts val="0"/>
              </a:spcBef>
              <a:spcAft>
                <a:spcPts val="0"/>
              </a:spcAft>
              <a:buClr>
                <a:srgbClr val="000000"/>
              </a:buClr>
              <a:buSzPts val="1100"/>
              <a:buNone/>
              <a:defRPr sz="1100">
                <a:solidFill>
                  <a:srgbClr val="000000"/>
                </a:solidFill>
              </a:defRPr>
            </a:lvl8pPr>
            <a:lvl9pPr lvl="8" algn="ctr" rtl="0">
              <a:spcBef>
                <a:spcPts val="0"/>
              </a:spcBef>
              <a:spcAft>
                <a:spcPts val="0"/>
              </a:spcAft>
              <a:buClr>
                <a:srgbClr val="000000"/>
              </a:buClr>
              <a:buSzPts val="1100"/>
              <a:buNone/>
              <a:defRPr sz="1100">
                <a:solidFill>
                  <a:srgbClr val="000000"/>
                </a:solidFill>
              </a:defRPr>
            </a:lvl9pPr>
          </a:lstStyle>
          <a:p>
            <a:endParaRPr/>
          </a:p>
        </p:txBody>
      </p:sp>
      <p:sp>
        <p:nvSpPr>
          <p:cNvPr id="31" name="Google Shape;31;p3"/>
          <p:cNvSpPr txBox="1">
            <a:spLocks noGrp="1"/>
          </p:cNvSpPr>
          <p:nvPr>
            <p:ph type="ctrTitle" idx="16"/>
          </p:nvPr>
        </p:nvSpPr>
        <p:spPr>
          <a:xfrm>
            <a:off x="1226125" y="1853313"/>
            <a:ext cx="23928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32" name="Google Shape;32;p3"/>
          <p:cNvSpPr txBox="1">
            <a:spLocks noGrp="1"/>
          </p:cNvSpPr>
          <p:nvPr>
            <p:ph type="subTitle" idx="17"/>
          </p:nvPr>
        </p:nvSpPr>
        <p:spPr>
          <a:xfrm>
            <a:off x="1469325" y="2314760"/>
            <a:ext cx="19065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3" name="Google Shape;33;p3"/>
          <p:cNvSpPr txBox="1">
            <a:spLocks noGrp="1"/>
          </p:cNvSpPr>
          <p:nvPr>
            <p:ph type="title" idx="18" hasCustomPrompt="1"/>
          </p:nvPr>
        </p:nvSpPr>
        <p:spPr>
          <a:xfrm>
            <a:off x="1545687" y="1565141"/>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34" name="Google Shape;34;p3"/>
          <p:cNvSpPr txBox="1">
            <a:spLocks noGrp="1"/>
          </p:cNvSpPr>
          <p:nvPr>
            <p:ph type="ctrTitle" idx="19"/>
          </p:nvPr>
        </p:nvSpPr>
        <p:spPr>
          <a:xfrm>
            <a:off x="1261437" y="3359411"/>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35" name="Google Shape;35;p3"/>
          <p:cNvSpPr txBox="1">
            <a:spLocks noGrp="1"/>
          </p:cNvSpPr>
          <p:nvPr>
            <p:ph type="subTitle" idx="20"/>
          </p:nvPr>
        </p:nvSpPr>
        <p:spPr>
          <a:xfrm>
            <a:off x="1434225" y="3820858"/>
            <a:ext cx="19767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6" name="Google Shape;36;p3"/>
          <p:cNvSpPr txBox="1">
            <a:spLocks noGrp="1"/>
          </p:cNvSpPr>
          <p:nvPr>
            <p:ph type="title" idx="21" hasCustomPrompt="1"/>
          </p:nvPr>
        </p:nvSpPr>
        <p:spPr>
          <a:xfrm>
            <a:off x="1545687" y="3091842"/>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37" name="Google Shape;37;p3"/>
          <p:cNvSpPr/>
          <p:nvPr/>
        </p:nvSpPr>
        <p:spPr>
          <a:xfrm>
            <a:off x="419100" y="732400"/>
            <a:ext cx="235500" cy="235500"/>
          </a:xfrm>
          <a:prstGeom prst="ellipse">
            <a:avLst/>
          </a:pr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95250" y="732400"/>
            <a:ext cx="235500" cy="2355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text 1">
  <p:cSld name="CUSTOM_7">
    <p:spTree>
      <p:nvGrpSpPr>
        <p:cNvPr id="1" name="Shape 39"/>
        <p:cNvGrpSpPr/>
        <p:nvPr/>
      </p:nvGrpSpPr>
      <p:grpSpPr>
        <a:xfrm>
          <a:off x="0" y="0"/>
          <a:ext cx="0" cy="0"/>
          <a:chOff x="0" y="0"/>
          <a:chExt cx="0" cy="0"/>
        </a:xfrm>
      </p:grpSpPr>
      <p:sp>
        <p:nvSpPr>
          <p:cNvPr id="40" name="Google Shape;40;p4"/>
          <p:cNvSpPr/>
          <p:nvPr/>
        </p:nvSpPr>
        <p:spPr>
          <a:xfrm rot="-5400000">
            <a:off x="-101015" y="-226845"/>
            <a:ext cx="5995571" cy="6199231"/>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9AD7D2">
              <a:alpha val="12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txBox="1">
            <a:spLocks noGrp="1"/>
          </p:cNvSpPr>
          <p:nvPr>
            <p:ph type="ctrTitle"/>
          </p:nvPr>
        </p:nvSpPr>
        <p:spPr>
          <a:xfrm>
            <a:off x="831200" y="376498"/>
            <a:ext cx="3867300" cy="20541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42" name="Google Shape;42;p4"/>
          <p:cNvSpPr txBox="1">
            <a:spLocks noGrp="1"/>
          </p:cNvSpPr>
          <p:nvPr>
            <p:ph type="subTitle" idx="1"/>
          </p:nvPr>
        </p:nvSpPr>
        <p:spPr>
          <a:xfrm>
            <a:off x="831200" y="2314225"/>
            <a:ext cx="4224900" cy="178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design">
  <p:cSld name="CUSTOM_6">
    <p:bg>
      <p:bgPr>
        <a:solidFill>
          <a:srgbClr val="FFFFFF"/>
        </a:solidFill>
        <a:effectLst/>
      </p:bgPr>
    </p:bg>
    <p:spTree>
      <p:nvGrpSpPr>
        <p:cNvPr id="1" name="Shape 58"/>
        <p:cNvGrpSpPr/>
        <p:nvPr/>
      </p:nvGrpSpPr>
      <p:grpSpPr>
        <a:xfrm>
          <a:off x="0" y="0"/>
          <a:ext cx="0" cy="0"/>
          <a:chOff x="0" y="0"/>
          <a:chExt cx="0" cy="0"/>
        </a:xfrm>
      </p:grpSpPr>
      <p:sp>
        <p:nvSpPr>
          <p:cNvPr id="59" name="Google Shape;59;p7"/>
          <p:cNvSpPr/>
          <p:nvPr/>
        </p:nvSpPr>
        <p:spPr>
          <a:xfrm>
            <a:off x="742950" y="710350"/>
            <a:ext cx="8686800" cy="279600"/>
          </a:xfrm>
          <a:prstGeom prst="rect">
            <a:avLst/>
          </a:pr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None/>
              <a:defRPr sz="1200">
                <a:solidFill>
                  <a:srgbClr val="FFFFFF"/>
                </a:solidFill>
              </a:defRPr>
            </a:lvl1pPr>
            <a:lvl2pPr lvl="1" algn="ctr" rtl="0">
              <a:spcBef>
                <a:spcPts val="0"/>
              </a:spcBef>
              <a:spcAft>
                <a:spcPts val="0"/>
              </a:spcAft>
              <a:buClr>
                <a:srgbClr val="000000"/>
              </a:buClr>
              <a:buSzPts val="1100"/>
              <a:buNone/>
              <a:defRPr sz="1100">
                <a:solidFill>
                  <a:srgbClr val="000000"/>
                </a:solidFill>
              </a:defRPr>
            </a:lvl2pPr>
            <a:lvl3pPr lvl="2" algn="ctr" rtl="0">
              <a:spcBef>
                <a:spcPts val="0"/>
              </a:spcBef>
              <a:spcAft>
                <a:spcPts val="0"/>
              </a:spcAft>
              <a:buClr>
                <a:srgbClr val="000000"/>
              </a:buClr>
              <a:buSzPts val="1100"/>
              <a:buNone/>
              <a:defRPr sz="1100">
                <a:solidFill>
                  <a:srgbClr val="000000"/>
                </a:solidFill>
              </a:defRPr>
            </a:lvl3pPr>
            <a:lvl4pPr lvl="3" algn="ctr" rtl="0">
              <a:spcBef>
                <a:spcPts val="0"/>
              </a:spcBef>
              <a:spcAft>
                <a:spcPts val="0"/>
              </a:spcAft>
              <a:buClr>
                <a:srgbClr val="000000"/>
              </a:buClr>
              <a:buSzPts val="1100"/>
              <a:buNone/>
              <a:defRPr sz="1100">
                <a:solidFill>
                  <a:srgbClr val="000000"/>
                </a:solidFill>
              </a:defRPr>
            </a:lvl4pPr>
            <a:lvl5pPr lvl="4" algn="ctr" rtl="0">
              <a:spcBef>
                <a:spcPts val="0"/>
              </a:spcBef>
              <a:spcAft>
                <a:spcPts val="0"/>
              </a:spcAft>
              <a:buClr>
                <a:srgbClr val="000000"/>
              </a:buClr>
              <a:buSzPts val="1100"/>
              <a:buNone/>
              <a:defRPr sz="1100">
                <a:solidFill>
                  <a:srgbClr val="000000"/>
                </a:solidFill>
              </a:defRPr>
            </a:lvl5pPr>
            <a:lvl6pPr lvl="5" algn="ctr" rtl="0">
              <a:spcBef>
                <a:spcPts val="0"/>
              </a:spcBef>
              <a:spcAft>
                <a:spcPts val="0"/>
              </a:spcAft>
              <a:buClr>
                <a:srgbClr val="000000"/>
              </a:buClr>
              <a:buSzPts val="1100"/>
              <a:buNone/>
              <a:defRPr sz="1100">
                <a:solidFill>
                  <a:srgbClr val="000000"/>
                </a:solidFill>
              </a:defRPr>
            </a:lvl6pPr>
            <a:lvl7pPr lvl="6" algn="ctr" rtl="0">
              <a:spcBef>
                <a:spcPts val="0"/>
              </a:spcBef>
              <a:spcAft>
                <a:spcPts val="0"/>
              </a:spcAft>
              <a:buClr>
                <a:srgbClr val="000000"/>
              </a:buClr>
              <a:buSzPts val="1100"/>
              <a:buNone/>
              <a:defRPr sz="1100">
                <a:solidFill>
                  <a:srgbClr val="000000"/>
                </a:solidFill>
              </a:defRPr>
            </a:lvl7pPr>
            <a:lvl8pPr lvl="7" algn="ctr" rtl="0">
              <a:spcBef>
                <a:spcPts val="0"/>
              </a:spcBef>
              <a:spcAft>
                <a:spcPts val="0"/>
              </a:spcAft>
              <a:buClr>
                <a:srgbClr val="000000"/>
              </a:buClr>
              <a:buSzPts val="1100"/>
              <a:buNone/>
              <a:defRPr sz="1100">
                <a:solidFill>
                  <a:srgbClr val="000000"/>
                </a:solidFill>
              </a:defRPr>
            </a:lvl8pPr>
            <a:lvl9pPr lvl="8" algn="ctr" rtl="0">
              <a:spcBef>
                <a:spcPts val="0"/>
              </a:spcBef>
              <a:spcAft>
                <a:spcPts val="0"/>
              </a:spcAft>
              <a:buClr>
                <a:srgbClr val="000000"/>
              </a:buClr>
              <a:buSzPts val="1100"/>
              <a:buNone/>
              <a:defRPr sz="1100">
                <a:solidFill>
                  <a:srgbClr val="000000"/>
                </a:solidFill>
              </a:defRPr>
            </a:lvl9pPr>
          </a:lstStyle>
          <a:p>
            <a:endParaRPr/>
          </a:p>
        </p:txBody>
      </p:sp>
      <p:sp>
        <p:nvSpPr>
          <p:cNvPr id="61" name="Google Shape;61;p7"/>
          <p:cNvSpPr/>
          <p:nvPr/>
        </p:nvSpPr>
        <p:spPr>
          <a:xfrm>
            <a:off x="419100" y="732400"/>
            <a:ext cx="235500" cy="235500"/>
          </a:xfrm>
          <a:prstGeom prst="ellipse">
            <a:avLst/>
          </a:pr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7"/>
          <p:cNvSpPr/>
          <p:nvPr/>
        </p:nvSpPr>
        <p:spPr>
          <a:xfrm>
            <a:off x="95250" y="732400"/>
            <a:ext cx="235500" cy="2355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design 3">
  <p:cSld name="CUSTOM_6_2_1">
    <p:bg>
      <p:bgPr>
        <a:solidFill>
          <a:srgbClr val="FFFFFF"/>
        </a:solidFill>
        <a:effectLst/>
      </p:bgPr>
    </p:bg>
    <p:spTree>
      <p:nvGrpSpPr>
        <p:cNvPr id="1" name="Shape 69"/>
        <p:cNvGrpSpPr/>
        <p:nvPr/>
      </p:nvGrpSpPr>
      <p:grpSpPr>
        <a:xfrm>
          <a:off x="0" y="0"/>
          <a:ext cx="0" cy="0"/>
          <a:chOff x="0" y="0"/>
          <a:chExt cx="0" cy="0"/>
        </a:xfrm>
      </p:grpSpPr>
      <p:sp>
        <p:nvSpPr>
          <p:cNvPr id="70" name="Google Shape;70;p9"/>
          <p:cNvSpPr/>
          <p:nvPr/>
        </p:nvSpPr>
        <p:spPr>
          <a:xfrm rot="5400000">
            <a:off x="3902197" y="260906"/>
            <a:ext cx="5602683" cy="6035175"/>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ADDBD7">
              <a:alpha val="20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9"/>
          <p:cNvSpPr/>
          <p:nvPr/>
        </p:nvSpPr>
        <p:spPr>
          <a:xfrm>
            <a:off x="742950" y="710350"/>
            <a:ext cx="8686800" cy="279600"/>
          </a:xfrm>
          <a:prstGeom prst="rect">
            <a:avLst/>
          </a:pr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9"/>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None/>
              <a:defRPr sz="1200">
                <a:solidFill>
                  <a:srgbClr val="FFFFFF"/>
                </a:solidFill>
              </a:defRPr>
            </a:lvl1pPr>
            <a:lvl2pPr lvl="1" algn="ctr" rtl="0">
              <a:spcBef>
                <a:spcPts val="0"/>
              </a:spcBef>
              <a:spcAft>
                <a:spcPts val="0"/>
              </a:spcAft>
              <a:buClr>
                <a:srgbClr val="000000"/>
              </a:buClr>
              <a:buSzPts val="1100"/>
              <a:buNone/>
              <a:defRPr sz="1100">
                <a:solidFill>
                  <a:srgbClr val="000000"/>
                </a:solidFill>
              </a:defRPr>
            </a:lvl2pPr>
            <a:lvl3pPr lvl="2" algn="ctr" rtl="0">
              <a:spcBef>
                <a:spcPts val="0"/>
              </a:spcBef>
              <a:spcAft>
                <a:spcPts val="0"/>
              </a:spcAft>
              <a:buClr>
                <a:srgbClr val="000000"/>
              </a:buClr>
              <a:buSzPts val="1100"/>
              <a:buNone/>
              <a:defRPr sz="1100">
                <a:solidFill>
                  <a:srgbClr val="000000"/>
                </a:solidFill>
              </a:defRPr>
            </a:lvl3pPr>
            <a:lvl4pPr lvl="3" algn="ctr" rtl="0">
              <a:spcBef>
                <a:spcPts val="0"/>
              </a:spcBef>
              <a:spcAft>
                <a:spcPts val="0"/>
              </a:spcAft>
              <a:buClr>
                <a:srgbClr val="000000"/>
              </a:buClr>
              <a:buSzPts val="1100"/>
              <a:buNone/>
              <a:defRPr sz="1100">
                <a:solidFill>
                  <a:srgbClr val="000000"/>
                </a:solidFill>
              </a:defRPr>
            </a:lvl4pPr>
            <a:lvl5pPr lvl="4" algn="ctr" rtl="0">
              <a:spcBef>
                <a:spcPts val="0"/>
              </a:spcBef>
              <a:spcAft>
                <a:spcPts val="0"/>
              </a:spcAft>
              <a:buClr>
                <a:srgbClr val="000000"/>
              </a:buClr>
              <a:buSzPts val="1100"/>
              <a:buNone/>
              <a:defRPr sz="1100">
                <a:solidFill>
                  <a:srgbClr val="000000"/>
                </a:solidFill>
              </a:defRPr>
            </a:lvl5pPr>
            <a:lvl6pPr lvl="5" algn="ctr" rtl="0">
              <a:spcBef>
                <a:spcPts val="0"/>
              </a:spcBef>
              <a:spcAft>
                <a:spcPts val="0"/>
              </a:spcAft>
              <a:buClr>
                <a:srgbClr val="000000"/>
              </a:buClr>
              <a:buSzPts val="1100"/>
              <a:buNone/>
              <a:defRPr sz="1100">
                <a:solidFill>
                  <a:srgbClr val="000000"/>
                </a:solidFill>
              </a:defRPr>
            </a:lvl6pPr>
            <a:lvl7pPr lvl="6" algn="ctr" rtl="0">
              <a:spcBef>
                <a:spcPts val="0"/>
              </a:spcBef>
              <a:spcAft>
                <a:spcPts val="0"/>
              </a:spcAft>
              <a:buClr>
                <a:srgbClr val="000000"/>
              </a:buClr>
              <a:buSzPts val="1100"/>
              <a:buNone/>
              <a:defRPr sz="1100">
                <a:solidFill>
                  <a:srgbClr val="000000"/>
                </a:solidFill>
              </a:defRPr>
            </a:lvl7pPr>
            <a:lvl8pPr lvl="7" algn="ctr" rtl="0">
              <a:spcBef>
                <a:spcPts val="0"/>
              </a:spcBef>
              <a:spcAft>
                <a:spcPts val="0"/>
              </a:spcAft>
              <a:buClr>
                <a:srgbClr val="000000"/>
              </a:buClr>
              <a:buSzPts val="1100"/>
              <a:buNone/>
              <a:defRPr sz="1100">
                <a:solidFill>
                  <a:srgbClr val="000000"/>
                </a:solidFill>
              </a:defRPr>
            </a:lvl8pPr>
            <a:lvl9pPr lvl="8" algn="ctr" rtl="0">
              <a:spcBef>
                <a:spcPts val="0"/>
              </a:spcBef>
              <a:spcAft>
                <a:spcPts val="0"/>
              </a:spcAft>
              <a:buClr>
                <a:srgbClr val="000000"/>
              </a:buClr>
              <a:buSzPts val="1100"/>
              <a:buNone/>
              <a:defRPr sz="1100">
                <a:solidFill>
                  <a:srgbClr val="000000"/>
                </a:solidFill>
              </a:defRPr>
            </a:lvl9pPr>
          </a:lstStyle>
          <a:p>
            <a:endParaRPr/>
          </a:p>
        </p:txBody>
      </p:sp>
      <p:sp>
        <p:nvSpPr>
          <p:cNvPr id="73" name="Google Shape;73;p9"/>
          <p:cNvSpPr/>
          <p:nvPr/>
        </p:nvSpPr>
        <p:spPr>
          <a:xfrm>
            <a:off x="419100" y="732400"/>
            <a:ext cx="235500" cy="235500"/>
          </a:xfrm>
          <a:prstGeom prst="ellipse">
            <a:avLst/>
          </a:pr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9"/>
          <p:cNvSpPr/>
          <p:nvPr/>
        </p:nvSpPr>
        <p:spPr>
          <a:xfrm>
            <a:off x="95250" y="732400"/>
            <a:ext cx="235500" cy="2355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34343"/>
              </a:buClr>
              <a:buSzPts val="2800"/>
              <a:buFont typeface="Montserrat ExtraBold"/>
              <a:buNone/>
              <a:defRPr sz="2800">
                <a:solidFill>
                  <a:srgbClr val="434343"/>
                </a:solidFill>
                <a:latin typeface="Montserrat ExtraBold"/>
                <a:ea typeface="Montserrat ExtraBold"/>
                <a:cs typeface="Montserrat ExtraBold"/>
                <a:sym typeface="Montserrat ExtraBold"/>
              </a:defRPr>
            </a:lvl1pPr>
            <a:lvl2pPr lvl="1"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2pPr>
            <a:lvl3pPr lvl="2"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3pPr>
            <a:lvl4pPr lvl="3"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4pPr>
            <a:lvl5pPr lvl="4"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5pPr>
            <a:lvl6pPr lvl="5"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6pPr>
            <a:lvl7pPr lvl="6"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7pPr>
            <a:lvl8pPr lvl="7"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8pPr>
            <a:lvl9pPr lvl="8"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1pPr>
            <a:lvl2pPr marL="914400" lvl="1"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2pPr>
            <a:lvl3pPr marL="1371600" lvl="2"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3pPr>
            <a:lvl4pPr marL="1828800" lvl="3"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4pPr>
            <a:lvl5pPr marL="2286000" lvl="4"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5pPr>
            <a:lvl6pPr marL="2743200" lvl="5"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6pPr>
            <a:lvl7pPr marL="3200400" lvl="6"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7pPr>
            <a:lvl8pPr marL="3657600" lvl="7"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8pPr>
            <a:lvl9pPr marL="4114800" lvl="8" indent="-304800" rtl="0">
              <a:lnSpc>
                <a:spcPct val="115000"/>
              </a:lnSpc>
              <a:spcBef>
                <a:spcPts val="1600"/>
              </a:spcBef>
              <a:spcAft>
                <a:spcPts val="1600"/>
              </a:spcAft>
              <a:buClr>
                <a:srgbClr val="434343"/>
              </a:buClr>
              <a:buSzPts val="1200"/>
              <a:buFont typeface="EB Garamond"/>
              <a:buChar char="■"/>
              <a:defRPr sz="1200">
                <a:solidFill>
                  <a:srgbClr val="434343"/>
                </a:solidFill>
                <a:latin typeface="EB Garamond"/>
                <a:ea typeface="EB Garamond"/>
                <a:cs typeface="EB Garamond"/>
                <a:sym typeface="EB Garamond"/>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3" r:id="rId3"/>
    <p:sldLayoutId id="2147483655"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7"/>
          <p:cNvSpPr txBox="1">
            <a:spLocks noGrp="1"/>
          </p:cNvSpPr>
          <p:nvPr>
            <p:ph type="ctrTitle"/>
          </p:nvPr>
        </p:nvSpPr>
        <p:spPr>
          <a:xfrm>
            <a:off x="292581" y="1023935"/>
            <a:ext cx="3867300" cy="82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kumimoji="0" lang="en-US" sz="3600" b="0" i="0" u="none" strike="noStrike" kern="0" cap="none" spc="0" normalizeH="0" baseline="0" noProof="0">
                <a:ln>
                  <a:noFill/>
                </a:ln>
                <a:solidFill>
                  <a:srgbClr val="434343"/>
                </a:solidFill>
                <a:effectLst/>
                <a:uLnTx/>
                <a:uFillTx/>
                <a:latin typeface="Montserrat ExtraBold"/>
                <a:sym typeface="Montserrat ExtraBold"/>
              </a:rPr>
              <a:t>Housing Price Prediction</a:t>
            </a:r>
            <a:endParaRPr dirty="0">
              <a:solidFill>
                <a:srgbClr val="434343"/>
              </a:solidFill>
            </a:endParaRPr>
          </a:p>
        </p:txBody>
      </p:sp>
      <p:sp>
        <p:nvSpPr>
          <p:cNvPr id="185" name="Google Shape;185;p17"/>
          <p:cNvSpPr txBox="1">
            <a:spLocks noGrp="1"/>
          </p:cNvSpPr>
          <p:nvPr>
            <p:ph type="subTitle" idx="1"/>
          </p:nvPr>
        </p:nvSpPr>
        <p:spPr>
          <a:xfrm>
            <a:off x="292581" y="2098074"/>
            <a:ext cx="4224900" cy="2630445"/>
          </a:xfrm>
          <a:prstGeom prst="rect">
            <a:avLst/>
          </a:prstGeom>
        </p:spPr>
        <p:txBody>
          <a:bodyPr spcFirstLastPara="1" wrap="square" lIns="91425" tIns="91425" rIns="91425" bIns="91425" anchor="t" anchorCtr="0">
            <a:noAutofit/>
          </a:bodyPr>
          <a:lstStyle/>
          <a:p>
            <a:pPr marL="457200" marR="0" lvl="0" indent="-304800" algn="l" defTabSz="914400" rtl="0" eaLnBrk="1" fontAlgn="auto" latinLnBrk="0" hangingPunct="1">
              <a:lnSpc>
                <a:spcPct val="100000"/>
              </a:lnSpc>
              <a:spcBef>
                <a:spcPts val="0"/>
              </a:spcBef>
              <a:spcAft>
                <a:spcPts val="0"/>
              </a:spcAft>
              <a:buClr>
                <a:srgbClr val="434343"/>
              </a:buClr>
              <a:buSzPts val="1400"/>
              <a:buFont typeface="EB Garamond"/>
              <a:buNone/>
              <a:tabLst/>
              <a:defRPr/>
            </a:pPr>
            <a:endParaRPr lang="en-US" sz="1800" noProof="0" dirty="0"/>
          </a:p>
          <a:p>
            <a:pPr marL="457200" marR="0" lvl="0" indent="-304800" algn="l" defTabSz="914400" rtl="0" eaLnBrk="1" fontAlgn="auto" latinLnBrk="0" hangingPunct="1">
              <a:lnSpc>
                <a:spcPct val="100000"/>
              </a:lnSpc>
              <a:spcBef>
                <a:spcPts val="0"/>
              </a:spcBef>
              <a:spcAft>
                <a:spcPts val="0"/>
              </a:spcAft>
              <a:buClr>
                <a:srgbClr val="434343"/>
              </a:buClr>
              <a:buSzPts val="1400"/>
              <a:buFont typeface="EB Garamond"/>
              <a:buNone/>
              <a:tabLst/>
              <a:defRPr/>
            </a:pPr>
            <a:r>
              <a:rPr kumimoji="0" lang="en-US" sz="1800" b="0" i="0" u="none" strike="noStrike" kern="0" cap="none" spc="0" normalizeH="0" baseline="0" noProof="0">
                <a:ln>
                  <a:noFill/>
                </a:ln>
                <a:solidFill>
                  <a:srgbClr val="434343"/>
                </a:solidFill>
                <a:effectLst/>
                <a:uLnTx/>
                <a:uFillTx/>
                <a:latin typeface="EB Garamond"/>
                <a:ea typeface="EB Garamond"/>
                <a:sym typeface="EB Garamond"/>
              </a:rPr>
              <a:t>Presented by</a:t>
            </a:r>
          </a:p>
          <a:p>
            <a:pPr marL="457200" marR="0" lvl="0" indent="-304800" algn="l" defTabSz="914400" rtl="0" eaLnBrk="1" fontAlgn="auto" latinLnBrk="0" hangingPunct="1">
              <a:lnSpc>
                <a:spcPct val="100000"/>
              </a:lnSpc>
              <a:spcBef>
                <a:spcPts val="0"/>
              </a:spcBef>
              <a:spcAft>
                <a:spcPts val="0"/>
              </a:spcAft>
              <a:buClr>
                <a:srgbClr val="434343"/>
              </a:buClr>
              <a:buSzPts val="1400"/>
              <a:buFont typeface="EB Garamond"/>
              <a:buNone/>
              <a:tabLst/>
              <a:defRPr/>
            </a:pPr>
            <a:endParaRPr lang="en-US" sz="1800"/>
          </a:p>
          <a:p>
            <a:pPr marL="457200" marR="0" lvl="0" indent="-304800" algn="l" defTabSz="914400" rtl="0" eaLnBrk="1" fontAlgn="auto" latinLnBrk="0" hangingPunct="1">
              <a:lnSpc>
                <a:spcPct val="100000"/>
              </a:lnSpc>
              <a:spcBef>
                <a:spcPts val="0"/>
              </a:spcBef>
              <a:spcAft>
                <a:spcPts val="0"/>
              </a:spcAft>
              <a:buClr>
                <a:srgbClr val="434343"/>
              </a:buClr>
              <a:buSzPts val="1400"/>
              <a:buFont typeface="EB Garamond"/>
              <a:buNone/>
              <a:tabLst/>
              <a:defRPr/>
            </a:pPr>
            <a:r>
              <a:rPr kumimoji="0" lang="fi-FI" sz="1800" b="0" i="0" u="none" strike="noStrike" kern="0" cap="none" spc="0" normalizeH="0" baseline="0" noProof="0">
                <a:ln>
                  <a:noFill/>
                </a:ln>
                <a:solidFill>
                  <a:srgbClr val="434343"/>
                </a:solidFill>
                <a:effectLst/>
                <a:uLnTx/>
                <a:uFillTx/>
                <a:latin typeface="EB Garamond"/>
                <a:ea typeface="EB Garamond"/>
                <a:sym typeface="EB Garamond"/>
              </a:rPr>
              <a:t>Kaipu Sai Priya – 4368386</a:t>
            </a:r>
          </a:p>
          <a:p>
            <a:pPr marL="457200" marR="0" lvl="0" indent="-304800" algn="l" defTabSz="914400" rtl="0" eaLnBrk="1" fontAlgn="auto" latinLnBrk="0" hangingPunct="1">
              <a:lnSpc>
                <a:spcPct val="100000"/>
              </a:lnSpc>
              <a:spcBef>
                <a:spcPts val="0"/>
              </a:spcBef>
              <a:spcAft>
                <a:spcPts val="0"/>
              </a:spcAft>
              <a:buClr>
                <a:srgbClr val="434343"/>
              </a:buClr>
              <a:buSzPts val="1400"/>
              <a:buFont typeface="EB Garamond"/>
              <a:buNone/>
              <a:tabLst/>
              <a:defRPr/>
            </a:pPr>
            <a:r>
              <a:rPr kumimoji="0" lang="fi-FI" sz="1800" b="0" i="0" u="none" strike="noStrike" kern="0" cap="none" spc="0" normalizeH="0" baseline="0" noProof="0">
                <a:ln>
                  <a:noFill/>
                </a:ln>
                <a:solidFill>
                  <a:srgbClr val="434343"/>
                </a:solidFill>
                <a:effectLst/>
                <a:uLnTx/>
                <a:uFillTx/>
                <a:latin typeface="EB Garamond"/>
                <a:ea typeface="EB Garamond"/>
                <a:sym typeface="EB Garamond"/>
              </a:rPr>
              <a:t>Nitika – 4373067</a:t>
            </a:r>
          </a:p>
          <a:p>
            <a:pPr marL="457200" marR="0" lvl="0" indent="-304800" algn="l" defTabSz="914400" rtl="0" eaLnBrk="1" fontAlgn="auto" latinLnBrk="0" hangingPunct="1">
              <a:lnSpc>
                <a:spcPct val="100000"/>
              </a:lnSpc>
              <a:spcBef>
                <a:spcPts val="0"/>
              </a:spcBef>
              <a:spcAft>
                <a:spcPts val="0"/>
              </a:spcAft>
              <a:buClr>
                <a:srgbClr val="434343"/>
              </a:buClr>
              <a:buSzPts val="1400"/>
              <a:buFont typeface="EB Garamond"/>
              <a:buNone/>
              <a:tabLst/>
              <a:defRPr/>
            </a:pPr>
            <a:r>
              <a:rPr kumimoji="0" lang="fi-FI" sz="1800" b="0" i="0" u="none" strike="noStrike" kern="0" cap="none" spc="0" normalizeH="0" baseline="0" noProof="0">
                <a:ln>
                  <a:noFill/>
                </a:ln>
                <a:solidFill>
                  <a:srgbClr val="434343"/>
                </a:solidFill>
                <a:effectLst/>
                <a:uLnTx/>
                <a:uFillTx/>
                <a:latin typeface="EB Garamond"/>
                <a:ea typeface="EB Garamond"/>
                <a:sym typeface="EB Garamond"/>
              </a:rPr>
              <a:t>Sai Kiran Varada– 4370413</a:t>
            </a:r>
          </a:p>
          <a:p>
            <a:pPr marL="457200" marR="0" lvl="0" indent="-304800" algn="l" defTabSz="914400" rtl="0" eaLnBrk="1" fontAlgn="auto" latinLnBrk="0" hangingPunct="1">
              <a:lnSpc>
                <a:spcPct val="100000"/>
              </a:lnSpc>
              <a:spcBef>
                <a:spcPts val="0"/>
              </a:spcBef>
              <a:spcAft>
                <a:spcPts val="0"/>
              </a:spcAft>
              <a:buClr>
                <a:srgbClr val="434343"/>
              </a:buClr>
              <a:buSzPts val="1400"/>
              <a:buFont typeface="EB Garamond"/>
              <a:buNone/>
              <a:tabLst/>
              <a:defRPr/>
            </a:pPr>
            <a:r>
              <a:rPr kumimoji="0" lang="fi-FI" sz="1800" b="0" i="0" u="none" strike="noStrike" kern="0" cap="none" spc="0" normalizeH="0" baseline="0" noProof="0">
                <a:ln>
                  <a:noFill/>
                </a:ln>
                <a:solidFill>
                  <a:srgbClr val="434343"/>
                </a:solidFill>
                <a:effectLst/>
                <a:uLnTx/>
                <a:uFillTx/>
                <a:latin typeface="EB Garamond"/>
                <a:ea typeface="EB Garamond"/>
                <a:sym typeface="EB Garamond"/>
              </a:rPr>
              <a:t>Harmanpreet Singh- 4370867</a:t>
            </a:r>
          </a:p>
          <a:p>
            <a:pPr marL="457200" marR="0" lvl="0" indent="-304800" algn="l" defTabSz="914400" rtl="0" eaLnBrk="1" fontAlgn="auto" latinLnBrk="0" hangingPunct="1">
              <a:lnSpc>
                <a:spcPct val="100000"/>
              </a:lnSpc>
              <a:spcBef>
                <a:spcPts val="0"/>
              </a:spcBef>
              <a:spcAft>
                <a:spcPts val="0"/>
              </a:spcAft>
              <a:buClr>
                <a:srgbClr val="434343"/>
              </a:buClr>
              <a:buSzPts val="1400"/>
              <a:buFont typeface="EB Garamond"/>
              <a:buNone/>
              <a:tabLst/>
              <a:defRPr/>
            </a:pPr>
            <a:endParaRPr kumimoji="0" lang="en-US" sz="1800" b="0" i="0" u="none" strike="noStrike" kern="0" cap="none" spc="0" normalizeH="0" baseline="0" noProof="0" dirty="0">
              <a:ln>
                <a:noFill/>
              </a:ln>
              <a:solidFill>
                <a:srgbClr val="434343"/>
              </a:solidFill>
              <a:effectLst/>
              <a:uLnTx/>
              <a:uFillTx/>
              <a:latin typeface="EB Garamond"/>
              <a:ea typeface="EB Garamond"/>
              <a:sym typeface="EB Garamond"/>
            </a:endParaRPr>
          </a:p>
          <a:p>
            <a:pPr marL="457200" marR="0" lvl="0" indent="-304800" algn="l" defTabSz="914400" rtl="0" eaLnBrk="1" fontAlgn="auto" latinLnBrk="0" hangingPunct="1">
              <a:lnSpc>
                <a:spcPct val="100000"/>
              </a:lnSpc>
              <a:spcBef>
                <a:spcPts val="0"/>
              </a:spcBef>
              <a:spcAft>
                <a:spcPts val="0"/>
              </a:spcAft>
              <a:buClr>
                <a:srgbClr val="434343"/>
              </a:buClr>
              <a:buSzPts val="1400"/>
              <a:buFont typeface="EB Garamond"/>
              <a:buNone/>
              <a:tabLst/>
              <a:defRPr/>
            </a:pPr>
            <a:endParaRPr kumimoji="0" lang="en-US" sz="1500" b="0" i="0" u="none" strike="noStrike" kern="0" cap="none" spc="0" normalizeH="0" baseline="0" noProof="0" dirty="0">
              <a:ln>
                <a:noFill/>
              </a:ln>
              <a:solidFill>
                <a:srgbClr val="434343"/>
              </a:solidFill>
              <a:effectLst/>
              <a:uLnTx/>
              <a:uFillTx/>
              <a:latin typeface="EB Garamond"/>
              <a:ea typeface="EB Garamond"/>
              <a:sym typeface="EB Garamond"/>
            </a:endParaRPr>
          </a:p>
          <a:p>
            <a:pPr marL="457200" marR="0" lvl="0" indent="-304800" algn="l" defTabSz="914400" rtl="0" eaLnBrk="1" fontAlgn="auto" latinLnBrk="0" hangingPunct="1">
              <a:lnSpc>
                <a:spcPct val="100000"/>
              </a:lnSpc>
              <a:spcBef>
                <a:spcPts val="0"/>
              </a:spcBef>
              <a:spcAft>
                <a:spcPts val="0"/>
              </a:spcAft>
              <a:buClr>
                <a:srgbClr val="434343"/>
              </a:buClr>
              <a:buSzPts val="1400"/>
              <a:buFont typeface="EB Garamond"/>
              <a:buNone/>
              <a:tabLst/>
              <a:defRPr/>
            </a:pPr>
            <a:endParaRPr kumimoji="0" lang="en-US" sz="1500" b="0" i="0" u="none" strike="noStrike" kern="0" cap="none" spc="0" normalizeH="0" baseline="0" noProof="0" dirty="0">
              <a:ln>
                <a:noFill/>
              </a:ln>
              <a:solidFill>
                <a:srgbClr val="434343"/>
              </a:solidFill>
              <a:effectLst/>
              <a:uLnTx/>
              <a:uFillTx/>
              <a:latin typeface="EB Garamond"/>
              <a:ea typeface="EB Garamond"/>
              <a:sym typeface="EB Garamond"/>
            </a:endParaRPr>
          </a:p>
          <a:p>
            <a:pPr marL="0" lvl="0" indent="0" algn="l" rtl="0">
              <a:spcBef>
                <a:spcPts val="0"/>
              </a:spcBef>
              <a:spcAft>
                <a:spcPts val="0"/>
              </a:spcAft>
              <a:buNone/>
            </a:pPr>
            <a:endParaRPr lang="en-CA" sz="1400" dirty="0">
              <a:solidFill>
                <a:srgbClr val="434343"/>
              </a:solidFill>
            </a:endParaRPr>
          </a:p>
        </p:txBody>
      </p:sp>
      <p:pic>
        <p:nvPicPr>
          <p:cNvPr id="2" name="Picture 1">
            <a:extLst>
              <a:ext uri="{FF2B5EF4-FFF2-40B4-BE49-F238E27FC236}">
                <a16:creationId xmlns:a16="http://schemas.microsoft.com/office/drawing/2014/main" id="{A22BC6AE-D472-814E-7660-4F45127DCE4A}"/>
              </a:ext>
            </a:extLst>
          </p:cNvPr>
          <p:cNvPicPr>
            <a:picLocks noChangeAspect="1"/>
          </p:cNvPicPr>
          <p:nvPr/>
        </p:nvPicPr>
        <p:blipFill>
          <a:blip r:embed="rId3"/>
          <a:stretch>
            <a:fillRect/>
          </a:stretch>
        </p:blipFill>
        <p:spPr>
          <a:xfrm>
            <a:off x="4572000" y="0"/>
            <a:ext cx="4572001" cy="5143500"/>
          </a:xfrm>
          <a:prstGeom prst="rect">
            <a:avLst/>
          </a:prstGeom>
        </p:spPr>
      </p:pic>
    </p:spTree>
    <p:extLst>
      <p:ext uri="{BB962C8B-B14F-4D97-AF65-F5344CB8AC3E}">
        <p14:creationId xmlns:p14="http://schemas.microsoft.com/office/powerpoint/2010/main" val="460640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19"/>
          <p:cNvSpPr txBox="1">
            <a:spLocks noGrp="1"/>
          </p:cNvSpPr>
          <p:nvPr>
            <p:ph type="ctrTitle"/>
          </p:nvPr>
        </p:nvSpPr>
        <p:spPr>
          <a:xfrm>
            <a:off x="791375" y="848023"/>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sz="2800" b="1" dirty="0">
                <a:solidFill>
                  <a:schemeClr val="tx1"/>
                </a:solidFill>
                <a:latin typeface="+mj-lt"/>
              </a:rPr>
              <a:t>Correlation Analysis </a:t>
            </a:r>
            <a:endParaRPr sz="2800" b="1" dirty="0">
              <a:solidFill>
                <a:schemeClr val="tx1"/>
              </a:solidFill>
              <a:latin typeface="+mj-lt"/>
            </a:endParaRPr>
          </a:p>
        </p:txBody>
      </p:sp>
      <p:sp>
        <p:nvSpPr>
          <p:cNvPr id="269" name="Google Shape;269;p19"/>
          <p:cNvSpPr txBox="1"/>
          <p:nvPr/>
        </p:nvSpPr>
        <p:spPr>
          <a:xfrm>
            <a:off x="791375" y="2097975"/>
            <a:ext cx="1907100" cy="608400"/>
          </a:xfrm>
          <a:prstGeom prst="rect">
            <a:avLst/>
          </a:prstGeom>
          <a:noFill/>
          <a:ln>
            <a:noFill/>
          </a:ln>
        </p:spPr>
        <p:txBody>
          <a:bodyPr spcFirstLastPara="1" wrap="square" lIns="91425" tIns="91425" rIns="91425" bIns="91425" anchor="t" anchorCtr="0">
            <a:noAutofit/>
          </a:bodyPr>
          <a:lstStyle/>
          <a:p>
            <a:pPr marL="0" lvl="0" indent="0" algn="ctr" rtl="0">
              <a:spcBef>
                <a:spcPts val="1600"/>
              </a:spcBef>
              <a:spcAft>
                <a:spcPts val="1600"/>
              </a:spcAft>
              <a:buNone/>
            </a:pPr>
            <a:endParaRPr sz="1200" dirty="0">
              <a:solidFill>
                <a:srgbClr val="434343"/>
              </a:solidFill>
              <a:latin typeface="EB Garamond"/>
              <a:ea typeface="EB Garamond"/>
              <a:cs typeface="EB Garamond"/>
              <a:sym typeface="EB Garamond"/>
            </a:endParaRPr>
          </a:p>
        </p:txBody>
      </p:sp>
      <p:sp>
        <p:nvSpPr>
          <p:cNvPr id="270" name="Google Shape;270;p19"/>
          <p:cNvSpPr txBox="1"/>
          <p:nvPr/>
        </p:nvSpPr>
        <p:spPr>
          <a:xfrm>
            <a:off x="3481025" y="2097975"/>
            <a:ext cx="1907100" cy="60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endParaRPr sz="1200" dirty="0">
              <a:solidFill>
                <a:srgbClr val="434343"/>
              </a:solidFill>
              <a:latin typeface="EB Garamond"/>
              <a:ea typeface="EB Garamond"/>
              <a:cs typeface="EB Garamond"/>
              <a:sym typeface="EB Garamond"/>
            </a:endParaRPr>
          </a:p>
        </p:txBody>
      </p:sp>
      <p:grpSp>
        <p:nvGrpSpPr>
          <p:cNvPr id="2" name="Google Shape;1054;p27">
            <a:extLst>
              <a:ext uri="{FF2B5EF4-FFF2-40B4-BE49-F238E27FC236}">
                <a16:creationId xmlns:a16="http://schemas.microsoft.com/office/drawing/2014/main" id="{E18F70A9-548B-CB84-767B-6966284912ED}"/>
              </a:ext>
            </a:extLst>
          </p:cNvPr>
          <p:cNvGrpSpPr/>
          <p:nvPr/>
        </p:nvGrpSpPr>
        <p:grpSpPr>
          <a:xfrm>
            <a:off x="7530353" y="-179365"/>
            <a:ext cx="1452806" cy="1213465"/>
            <a:chOff x="238325" y="236325"/>
            <a:chExt cx="7138300" cy="5238150"/>
          </a:xfrm>
        </p:grpSpPr>
        <p:sp>
          <p:nvSpPr>
            <p:cNvPr id="3" name="Google Shape;1055;p27">
              <a:extLst>
                <a:ext uri="{FF2B5EF4-FFF2-40B4-BE49-F238E27FC236}">
                  <a16:creationId xmlns:a16="http://schemas.microsoft.com/office/drawing/2014/main" id="{3874FF7A-C3F4-3E31-EE29-74FF731CFF11}"/>
                </a:ext>
              </a:extLst>
            </p:cNvPr>
            <p:cNvSpPr/>
            <p:nvPr/>
          </p:nvSpPr>
          <p:spPr>
            <a:xfrm>
              <a:off x="3577325" y="852800"/>
              <a:ext cx="2123225" cy="816050"/>
            </a:xfrm>
            <a:custGeom>
              <a:avLst/>
              <a:gdLst/>
              <a:ahLst/>
              <a:cxnLst/>
              <a:rect l="l" t="t" r="r" b="b"/>
              <a:pathLst>
                <a:path w="84929" h="32642" extrusionOk="0">
                  <a:moveTo>
                    <a:pt x="1108" y="32637"/>
                  </a:moveTo>
                  <a:lnTo>
                    <a:pt x="8835" y="32637"/>
                  </a:lnTo>
                  <a:lnTo>
                    <a:pt x="42465" y="7260"/>
                  </a:lnTo>
                  <a:lnTo>
                    <a:pt x="76095" y="32641"/>
                  </a:lnTo>
                  <a:lnTo>
                    <a:pt x="83822" y="32641"/>
                  </a:lnTo>
                  <a:cubicBezTo>
                    <a:pt x="84573" y="32641"/>
                    <a:pt x="84928" y="31873"/>
                    <a:pt x="84373" y="31451"/>
                  </a:cubicBezTo>
                  <a:lnTo>
                    <a:pt x="43016" y="239"/>
                  </a:lnTo>
                  <a:cubicBezTo>
                    <a:pt x="42686" y="1"/>
                    <a:pt x="42243" y="1"/>
                    <a:pt x="41918" y="239"/>
                  </a:cubicBezTo>
                  <a:lnTo>
                    <a:pt x="556" y="31451"/>
                  </a:lnTo>
                  <a:cubicBezTo>
                    <a:pt x="1" y="31869"/>
                    <a:pt x="360" y="32637"/>
                    <a:pt x="1108" y="3263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056;p27">
              <a:extLst>
                <a:ext uri="{FF2B5EF4-FFF2-40B4-BE49-F238E27FC236}">
                  <a16:creationId xmlns:a16="http://schemas.microsoft.com/office/drawing/2014/main" id="{5FB21713-8955-CD77-4C0F-8BC9F29D4EC5}"/>
                </a:ext>
              </a:extLst>
            </p:cNvPr>
            <p:cNvSpPr/>
            <p:nvPr/>
          </p:nvSpPr>
          <p:spPr>
            <a:xfrm>
              <a:off x="3798275" y="1034275"/>
              <a:ext cx="1681425" cy="4440100"/>
            </a:xfrm>
            <a:custGeom>
              <a:avLst/>
              <a:gdLst/>
              <a:ahLst/>
              <a:cxnLst/>
              <a:rect l="l" t="t" r="r" b="b"/>
              <a:pathLst>
                <a:path w="67257" h="177604" extrusionOk="0">
                  <a:moveTo>
                    <a:pt x="67257" y="25378"/>
                  </a:moveTo>
                  <a:lnTo>
                    <a:pt x="67257" y="177604"/>
                  </a:lnTo>
                  <a:lnTo>
                    <a:pt x="1" y="177604"/>
                  </a:lnTo>
                  <a:lnTo>
                    <a:pt x="1" y="25378"/>
                  </a:lnTo>
                  <a:lnTo>
                    <a:pt x="336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057;p27">
              <a:extLst>
                <a:ext uri="{FF2B5EF4-FFF2-40B4-BE49-F238E27FC236}">
                  <a16:creationId xmlns:a16="http://schemas.microsoft.com/office/drawing/2014/main" id="{68241E6A-D88D-74B6-A385-EA66F86A8F1F}"/>
                </a:ext>
              </a:extLst>
            </p:cNvPr>
            <p:cNvSpPr/>
            <p:nvPr/>
          </p:nvSpPr>
          <p:spPr>
            <a:xfrm>
              <a:off x="3960450" y="1221175"/>
              <a:ext cx="1357100" cy="4128000"/>
            </a:xfrm>
            <a:custGeom>
              <a:avLst/>
              <a:gdLst/>
              <a:ahLst/>
              <a:cxnLst/>
              <a:rect l="l" t="t" r="r" b="b"/>
              <a:pathLst>
                <a:path w="54284" h="165120" extrusionOk="0">
                  <a:moveTo>
                    <a:pt x="54284" y="20487"/>
                  </a:moveTo>
                  <a:lnTo>
                    <a:pt x="54284" y="165120"/>
                  </a:lnTo>
                  <a:lnTo>
                    <a:pt x="0" y="165120"/>
                  </a:lnTo>
                  <a:lnTo>
                    <a:pt x="0" y="20487"/>
                  </a:lnTo>
                  <a:lnTo>
                    <a:pt x="271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58;p27">
              <a:extLst>
                <a:ext uri="{FF2B5EF4-FFF2-40B4-BE49-F238E27FC236}">
                  <a16:creationId xmlns:a16="http://schemas.microsoft.com/office/drawing/2014/main" id="{A03738E8-B41F-3140-4EDC-549059A600AE}"/>
                </a:ext>
              </a:extLst>
            </p:cNvPr>
            <p:cNvSpPr/>
            <p:nvPr/>
          </p:nvSpPr>
          <p:spPr>
            <a:xfrm>
              <a:off x="5263950" y="236325"/>
              <a:ext cx="2112675" cy="815000"/>
            </a:xfrm>
            <a:custGeom>
              <a:avLst/>
              <a:gdLst/>
              <a:ahLst/>
              <a:cxnLst/>
              <a:rect l="l" t="t" r="r" b="b"/>
              <a:pathLst>
                <a:path w="84507" h="32600" extrusionOk="0">
                  <a:moveTo>
                    <a:pt x="1333" y="32600"/>
                  </a:moveTo>
                  <a:lnTo>
                    <a:pt x="8622" y="32600"/>
                  </a:lnTo>
                  <a:cubicBezTo>
                    <a:pt x="21377" y="22972"/>
                    <a:pt x="29267" y="17021"/>
                    <a:pt x="42252" y="7218"/>
                  </a:cubicBezTo>
                  <a:lnTo>
                    <a:pt x="75882" y="32600"/>
                  </a:lnTo>
                  <a:lnTo>
                    <a:pt x="83170" y="32600"/>
                  </a:lnTo>
                  <a:cubicBezTo>
                    <a:pt x="84076" y="32600"/>
                    <a:pt x="84507" y="31672"/>
                    <a:pt x="83834" y="31163"/>
                  </a:cubicBezTo>
                  <a:lnTo>
                    <a:pt x="42920" y="285"/>
                  </a:lnTo>
                  <a:cubicBezTo>
                    <a:pt x="42519" y="1"/>
                    <a:pt x="41984" y="1"/>
                    <a:pt x="41588" y="285"/>
                  </a:cubicBezTo>
                  <a:lnTo>
                    <a:pt x="669" y="31163"/>
                  </a:lnTo>
                  <a:cubicBezTo>
                    <a:pt x="1" y="31672"/>
                    <a:pt x="431" y="32600"/>
                    <a:pt x="1333" y="326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59;p27">
              <a:extLst>
                <a:ext uri="{FF2B5EF4-FFF2-40B4-BE49-F238E27FC236}">
                  <a16:creationId xmlns:a16="http://schemas.microsoft.com/office/drawing/2014/main" id="{5668648F-6059-8010-655C-077F1D4C2606}"/>
                </a:ext>
              </a:extLst>
            </p:cNvPr>
            <p:cNvSpPr/>
            <p:nvPr/>
          </p:nvSpPr>
          <p:spPr>
            <a:xfrm>
              <a:off x="5479475" y="416775"/>
              <a:ext cx="1681525" cy="5057600"/>
            </a:xfrm>
            <a:custGeom>
              <a:avLst/>
              <a:gdLst/>
              <a:ahLst/>
              <a:cxnLst/>
              <a:rect l="l" t="t" r="r" b="b"/>
              <a:pathLst>
                <a:path w="67261" h="202304" extrusionOk="0">
                  <a:moveTo>
                    <a:pt x="67261" y="25382"/>
                  </a:moveTo>
                  <a:lnTo>
                    <a:pt x="67261" y="202304"/>
                  </a:lnTo>
                  <a:lnTo>
                    <a:pt x="1" y="202304"/>
                  </a:lnTo>
                  <a:lnTo>
                    <a:pt x="1" y="25382"/>
                  </a:lnTo>
                  <a:cubicBezTo>
                    <a:pt x="12752" y="15754"/>
                    <a:pt x="20646" y="9803"/>
                    <a:pt x="33631" y="0"/>
                  </a:cubicBezTo>
                  <a:close/>
                </a:path>
              </a:pathLst>
            </a:custGeom>
            <a:solidFill>
              <a:schemeClr val="accent3"/>
            </a:solidFill>
            <a:ln>
              <a:noFill/>
            </a:ln>
          </p:spPr>
          <p:txBody>
            <a:bodyPr spcFirstLastPara="1" wrap="square" lIns="91425" tIns="91425" rIns="91425" bIns="91425" anchor="ctr" anchorCtr="0">
              <a:noAutofit/>
            </a:bodyPr>
            <a:lstStyle/>
            <a:p>
              <a:pPr marL="1250817" lvl="0" indent="0" algn="l" rtl="0">
                <a:spcBef>
                  <a:spcPts val="0"/>
                </a:spcBef>
                <a:spcAft>
                  <a:spcPts val="0"/>
                </a:spcAft>
                <a:buNone/>
              </a:pPr>
              <a:r>
                <a:rPr lang="en"/>
                <a:t>		</a:t>
              </a:r>
              <a:endParaRPr/>
            </a:p>
          </p:txBody>
        </p:sp>
        <p:sp>
          <p:nvSpPr>
            <p:cNvPr id="8" name="Google Shape;1060;p27">
              <a:extLst>
                <a:ext uri="{FF2B5EF4-FFF2-40B4-BE49-F238E27FC236}">
                  <a16:creationId xmlns:a16="http://schemas.microsoft.com/office/drawing/2014/main" id="{B56696EB-2343-25AF-3E75-A29B4AC85C87}"/>
                </a:ext>
              </a:extLst>
            </p:cNvPr>
            <p:cNvSpPr/>
            <p:nvPr/>
          </p:nvSpPr>
          <p:spPr>
            <a:xfrm>
              <a:off x="5641725" y="603775"/>
              <a:ext cx="1357025" cy="4745400"/>
            </a:xfrm>
            <a:custGeom>
              <a:avLst/>
              <a:gdLst/>
              <a:ahLst/>
              <a:cxnLst/>
              <a:rect l="l" t="t" r="r" b="b"/>
              <a:pathLst>
                <a:path w="54281" h="189816" extrusionOk="0">
                  <a:moveTo>
                    <a:pt x="54280" y="20483"/>
                  </a:moveTo>
                  <a:lnTo>
                    <a:pt x="54280" y="189816"/>
                  </a:lnTo>
                  <a:lnTo>
                    <a:pt x="1" y="189816"/>
                  </a:lnTo>
                  <a:lnTo>
                    <a:pt x="1" y="20483"/>
                  </a:lnTo>
                  <a:lnTo>
                    <a:pt x="271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61;p27">
              <a:extLst>
                <a:ext uri="{FF2B5EF4-FFF2-40B4-BE49-F238E27FC236}">
                  <a16:creationId xmlns:a16="http://schemas.microsoft.com/office/drawing/2014/main" id="{5754114A-23CE-7165-1936-F2B041866A45}"/>
                </a:ext>
              </a:extLst>
            </p:cNvPr>
            <p:cNvSpPr/>
            <p:nvPr/>
          </p:nvSpPr>
          <p:spPr>
            <a:xfrm>
              <a:off x="1909725" y="1369250"/>
              <a:ext cx="2094600" cy="813425"/>
            </a:xfrm>
            <a:custGeom>
              <a:avLst/>
              <a:gdLst/>
              <a:ahLst/>
              <a:cxnLst/>
              <a:rect l="l" t="t" r="r" b="b"/>
              <a:pathLst>
                <a:path w="83784" h="32537" extrusionOk="0">
                  <a:moveTo>
                    <a:pt x="1725" y="32536"/>
                  </a:moveTo>
                  <a:lnTo>
                    <a:pt x="8262" y="32536"/>
                  </a:lnTo>
                  <a:lnTo>
                    <a:pt x="41892" y="7155"/>
                  </a:lnTo>
                  <a:lnTo>
                    <a:pt x="75522" y="32536"/>
                  </a:lnTo>
                  <a:lnTo>
                    <a:pt x="82058" y="32536"/>
                  </a:lnTo>
                  <a:cubicBezTo>
                    <a:pt x="83228" y="32536"/>
                    <a:pt x="83783" y="31334"/>
                    <a:pt x="82919" y="30682"/>
                  </a:cubicBezTo>
                  <a:lnTo>
                    <a:pt x="42752" y="368"/>
                  </a:lnTo>
                  <a:cubicBezTo>
                    <a:pt x="42263" y="0"/>
                    <a:pt x="41520" y="0"/>
                    <a:pt x="41031" y="368"/>
                  </a:cubicBezTo>
                  <a:lnTo>
                    <a:pt x="865" y="30682"/>
                  </a:lnTo>
                  <a:cubicBezTo>
                    <a:pt x="0" y="31338"/>
                    <a:pt x="556" y="32536"/>
                    <a:pt x="1725" y="3253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62;p27">
              <a:extLst>
                <a:ext uri="{FF2B5EF4-FFF2-40B4-BE49-F238E27FC236}">
                  <a16:creationId xmlns:a16="http://schemas.microsoft.com/office/drawing/2014/main" id="{24B82674-BD01-345C-89DD-FFB0B5351CE7}"/>
                </a:ext>
              </a:extLst>
            </p:cNvPr>
            <p:cNvSpPr/>
            <p:nvPr/>
          </p:nvSpPr>
          <p:spPr>
            <a:xfrm>
              <a:off x="2116250" y="1548125"/>
              <a:ext cx="1681525" cy="3926250"/>
            </a:xfrm>
            <a:custGeom>
              <a:avLst/>
              <a:gdLst/>
              <a:ahLst/>
              <a:cxnLst/>
              <a:rect l="l" t="t" r="r" b="b"/>
              <a:pathLst>
                <a:path w="67261" h="157050" extrusionOk="0">
                  <a:moveTo>
                    <a:pt x="67261" y="25381"/>
                  </a:moveTo>
                  <a:lnTo>
                    <a:pt x="67261" y="157050"/>
                  </a:lnTo>
                  <a:lnTo>
                    <a:pt x="1" y="157050"/>
                  </a:lnTo>
                  <a:lnTo>
                    <a:pt x="1" y="25381"/>
                  </a:lnTo>
                  <a:lnTo>
                    <a:pt x="336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63;p27">
              <a:extLst>
                <a:ext uri="{FF2B5EF4-FFF2-40B4-BE49-F238E27FC236}">
                  <a16:creationId xmlns:a16="http://schemas.microsoft.com/office/drawing/2014/main" id="{FD705607-2B61-5A8C-6361-53B5CFD4E7B5}"/>
                </a:ext>
              </a:extLst>
            </p:cNvPr>
            <p:cNvSpPr/>
            <p:nvPr/>
          </p:nvSpPr>
          <p:spPr>
            <a:xfrm>
              <a:off x="2278500" y="1735125"/>
              <a:ext cx="1357025" cy="3614050"/>
            </a:xfrm>
            <a:custGeom>
              <a:avLst/>
              <a:gdLst/>
              <a:ahLst/>
              <a:cxnLst/>
              <a:rect l="l" t="t" r="r" b="b"/>
              <a:pathLst>
                <a:path w="54281" h="144562" extrusionOk="0">
                  <a:moveTo>
                    <a:pt x="54280" y="20483"/>
                  </a:moveTo>
                  <a:lnTo>
                    <a:pt x="54280" y="144562"/>
                  </a:lnTo>
                  <a:lnTo>
                    <a:pt x="1" y="144562"/>
                  </a:lnTo>
                  <a:lnTo>
                    <a:pt x="1" y="20483"/>
                  </a:lnTo>
                  <a:lnTo>
                    <a:pt x="271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64;p27">
              <a:extLst>
                <a:ext uri="{FF2B5EF4-FFF2-40B4-BE49-F238E27FC236}">
                  <a16:creationId xmlns:a16="http://schemas.microsoft.com/office/drawing/2014/main" id="{BC1E08CF-6060-7D03-4629-6CD701BC68F0}"/>
                </a:ext>
              </a:extLst>
            </p:cNvPr>
            <p:cNvSpPr/>
            <p:nvPr/>
          </p:nvSpPr>
          <p:spPr>
            <a:xfrm>
              <a:off x="238325" y="1990100"/>
              <a:ext cx="2085425" cy="812600"/>
            </a:xfrm>
            <a:custGeom>
              <a:avLst/>
              <a:gdLst/>
              <a:ahLst/>
              <a:cxnLst/>
              <a:rect l="l" t="t" r="r" b="b"/>
              <a:pathLst>
                <a:path w="83417" h="32504" extrusionOk="0">
                  <a:moveTo>
                    <a:pt x="1926" y="32503"/>
                  </a:moveTo>
                  <a:lnTo>
                    <a:pt x="8079" y="32503"/>
                  </a:lnTo>
                  <a:lnTo>
                    <a:pt x="41709" y="7126"/>
                  </a:lnTo>
                  <a:lnTo>
                    <a:pt x="75339" y="32503"/>
                  </a:lnTo>
                  <a:lnTo>
                    <a:pt x="81491" y="32503"/>
                  </a:lnTo>
                  <a:cubicBezTo>
                    <a:pt x="82798" y="32503"/>
                    <a:pt x="83416" y="31167"/>
                    <a:pt x="82452" y="30436"/>
                  </a:cubicBezTo>
                  <a:lnTo>
                    <a:pt x="42669" y="410"/>
                  </a:lnTo>
                  <a:cubicBezTo>
                    <a:pt x="42122" y="1"/>
                    <a:pt x="41295" y="1"/>
                    <a:pt x="40752" y="410"/>
                  </a:cubicBezTo>
                  <a:lnTo>
                    <a:pt x="970" y="30436"/>
                  </a:lnTo>
                  <a:cubicBezTo>
                    <a:pt x="1" y="31167"/>
                    <a:pt x="623" y="32503"/>
                    <a:pt x="1926" y="3250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65;p27">
              <a:extLst>
                <a:ext uri="{FF2B5EF4-FFF2-40B4-BE49-F238E27FC236}">
                  <a16:creationId xmlns:a16="http://schemas.microsoft.com/office/drawing/2014/main" id="{3F4EE44F-A7B9-CC6B-889B-F9A49FCD985F}"/>
                </a:ext>
              </a:extLst>
            </p:cNvPr>
            <p:cNvSpPr/>
            <p:nvPr/>
          </p:nvSpPr>
          <p:spPr>
            <a:xfrm>
              <a:off x="440275" y="2168250"/>
              <a:ext cx="1681525" cy="3306225"/>
            </a:xfrm>
            <a:custGeom>
              <a:avLst/>
              <a:gdLst/>
              <a:ahLst/>
              <a:cxnLst/>
              <a:rect l="l" t="t" r="r" b="b"/>
              <a:pathLst>
                <a:path w="67261" h="132249" extrusionOk="0">
                  <a:moveTo>
                    <a:pt x="67261" y="25377"/>
                  </a:moveTo>
                  <a:lnTo>
                    <a:pt x="67261" y="132249"/>
                  </a:lnTo>
                  <a:lnTo>
                    <a:pt x="1" y="132249"/>
                  </a:lnTo>
                  <a:lnTo>
                    <a:pt x="1" y="25377"/>
                  </a:lnTo>
                  <a:lnTo>
                    <a:pt x="336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66;p27">
              <a:extLst>
                <a:ext uri="{FF2B5EF4-FFF2-40B4-BE49-F238E27FC236}">
                  <a16:creationId xmlns:a16="http://schemas.microsoft.com/office/drawing/2014/main" id="{75187C64-805C-C5BF-C98F-BD741FD4E281}"/>
                </a:ext>
              </a:extLst>
            </p:cNvPr>
            <p:cNvSpPr/>
            <p:nvPr/>
          </p:nvSpPr>
          <p:spPr>
            <a:xfrm>
              <a:off x="602550" y="2355150"/>
              <a:ext cx="1357100" cy="2994025"/>
            </a:xfrm>
            <a:custGeom>
              <a:avLst/>
              <a:gdLst/>
              <a:ahLst/>
              <a:cxnLst/>
              <a:rect l="l" t="t" r="r" b="b"/>
              <a:pathLst>
                <a:path w="54284" h="119761" extrusionOk="0">
                  <a:moveTo>
                    <a:pt x="54284" y="20482"/>
                  </a:moveTo>
                  <a:lnTo>
                    <a:pt x="54284" y="119761"/>
                  </a:lnTo>
                  <a:lnTo>
                    <a:pt x="0" y="119761"/>
                  </a:lnTo>
                  <a:lnTo>
                    <a:pt x="0" y="20482"/>
                  </a:lnTo>
                  <a:lnTo>
                    <a:pt x="27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TextBox 14">
            <a:extLst>
              <a:ext uri="{FF2B5EF4-FFF2-40B4-BE49-F238E27FC236}">
                <a16:creationId xmlns:a16="http://schemas.microsoft.com/office/drawing/2014/main" id="{BE6E5DC3-98FA-F4E8-4C8E-FA21BF7EAF1D}"/>
              </a:ext>
            </a:extLst>
          </p:cNvPr>
          <p:cNvSpPr txBox="1"/>
          <p:nvPr/>
        </p:nvSpPr>
        <p:spPr>
          <a:xfrm>
            <a:off x="4114920" y="1684876"/>
            <a:ext cx="4482125" cy="523220"/>
          </a:xfrm>
          <a:prstGeom prst="rect">
            <a:avLst/>
          </a:prstGeom>
          <a:noFill/>
        </p:spPr>
        <p:txBody>
          <a:bodyPr wrap="square" rtlCol="0">
            <a:spAutoFit/>
          </a:bodyPr>
          <a:lstStyle/>
          <a:p>
            <a:endParaRPr lang="en-US" dirty="0">
              <a:latin typeface="+mn-lt"/>
            </a:endParaRPr>
          </a:p>
          <a:p>
            <a:r>
              <a:rPr lang="en-US" b="1" dirty="0">
                <a:latin typeface="+mn-lt"/>
              </a:rPr>
              <a:t> </a:t>
            </a:r>
            <a:endParaRPr lang="en-CA" dirty="0">
              <a:latin typeface="+mn-lt"/>
            </a:endParaRPr>
          </a:p>
        </p:txBody>
      </p:sp>
      <p:sp>
        <p:nvSpPr>
          <p:cNvPr id="16" name="Rectangle 1">
            <a:extLst>
              <a:ext uri="{FF2B5EF4-FFF2-40B4-BE49-F238E27FC236}">
                <a16:creationId xmlns:a16="http://schemas.microsoft.com/office/drawing/2014/main" id="{FA535862-72D5-E454-3E5C-F2AA448D0829}"/>
              </a:ext>
            </a:extLst>
          </p:cNvPr>
          <p:cNvSpPr>
            <a:spLocks noChangeArrowheads="1"/>
          </p:cNvSpPr>
          <p:nvPr/>
        </p:nvSpPr>
        <p:spPr bwMode="auto">
          <a:xfrm rot="10800000" flipV="1">
            <a:off x="737285" y="1194039"/>
            <a:ext cx="7843283"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The analysis of the housing dataset revealed strong positive correlations between features like 'RAD' and 'TAX', while negative correlations suggested higher pollution levels. Significant correlations were found between 'RM' and 'MEDV', and 'LSTAT' showed an inverse correlation.</a:t>
            </a:r>
          </a:p>
        </p:txBody>
      </p:sp>
      <p:pic>
        <p:nvPicPr>
          <p:cNvPr id="19" name="Picture 18">
            <a:extLst>
              <a:ext uri="{FF2B5EF4-FFF2-40B4-BE49-F238E27FC236}">
                <a16:creationId xmlns:a16="http://schemas.microsoft.com/office/drawing/2014/main" id="{3D04AC08-C7DC-F85C-5D87-B673DF3A7616}"/>
              </a:ext>
            </a:extLst>
          </p:cNvPr>
          <p:cNvPicPr>
            <a:picLocks noChangeAspect="1"/>
          </p:cNvPicPr>
          <p:nvPr/>
        </p:nvPicPr>
        <p:blipFill>
          <a:blip r:embed="rId3"/>
          <a:stretch>
            <a:fillRect/>
          </a:stretch>
        </p:blipFill>
        <p:spPr>
          <a:xfrm>
            <a:off x="1303283" y="2180530"/>
            <a:ext cx="6789681" cy="2947952"/>
          </a:xfrm>
          <a:prstGeom prst="rect">
            <a:avLst/>
          </a:prstGeom>
        </p:spPr>
      </p:pic>
    </p:spTree>
    <p:extLst>
      <p:ext uri="{BB962C8B-B14F-4D97-AF65-F5344CB8AC3E}">
        <p14:creationId xmlns:p14="http://schemas.microsoft.com/office/powerpoint/2010/main" val="1431822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4"/>
        <p:cNvGrpSpPr/>
        <p:nvPr/>
      </p:nvGrpSpPr>
      <p:grpSpPr>
        <a:xfrm>
          <a:off x="0" y="0"/>
          <a:ext cx="0" cy="0"/>
          <a:chOff x="0" y="0"/>
          <a:chExt cx="0" cy="0"/>
        </a:xfrm>
      </p:grpSpPr>
      <p:sp>
        <p:nvSpPr>
          <p:cNvPr id="1255" name="Google Shape;1255;p33"/>
          <p:cNvSpPr txBox="1">
            <a:spLocks noGrp="1"/>
          </p:cNvSpPr>
          <p:nvPr>
            <p:ph type="ctrTitle"/>
          </p:nvPr>
        </p:nvSpPr>
        <p:spPr>
          <a:xfrm>
            <a:off x="654340" y="825104"/>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a:solidFill>
                  <a:schemeClr val="tx1"/>
                </a:solidFill>
                <a:latin typeface="+mj-lt"/>
              </a:rPr>
              <a:t>Model Building</a:t>
            </a:r>
            <a:endParaRPr sz="2800" dirty="0">
              <a:solidFill>
                <a:schemeClr val="tx1"/>
              </a:solidFill>
              <a:latin typeface="+mj-lt"/>
            </a:endParaRPr>
          </a:p>
        </p:txBody>
      </p:sp>
      <p:cxnSp>
        <p:nvCxnSpPr>
          <p:cNvPr id="1257" name="Google Shape;1257;p33"/>
          <p:cNvCxnSpPr/>
          <p:nvPr/>
        </p:nvCxnSpPr>
        <p:spPr>
          <a:xfrm>
            <a:off x="3313950" y="5070250"/>
            <a:ext cx="2557800" cy="0"/>
          </a:xfrm>
          <a:prstGeom prst="straightConnector1">
            <a:avLst/>
          </a:prstGeom>
          <a:noFill/>
          <a:ln w="9525" cap="flat" cmpd="sng">
            <a:solidFill>
              <a:srgbClr val="434343"/>
            </a:solidFill>
            <a:prstDash val="dot"/>
            <a:round/>
            <a:headEnd type="none" w="med" len="med"/>
            <a:tailEnd type="none" w="med" len="med"/>
          </a:ln>
        </p:spPr>
      </p:cxnSp>
      <p:sp>
        <p:nvSpPr>
          <p:cNvPr id="1268" name="Google Shape;1268;p33"/>
          <p:cNvSpPr txBox="1"/>
          <p:nvPr/>
        </p:nvSpPr>
        <p:spPr>
          <a:xfrm>
            <a:off x="6364763" y="3698288"/>
            <a:ext cx="1577400" cy="48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rgbClr val="434343"/>
              </a:solidFill>
              <a:latin typeface="Montserrat ExtraBold"/>
              <a:ea typeface="Montserrat ExtraBold"/>
              <a:cs typeface="Montserrat ExtraBold"/>
              <a:sym typeface="Montserrat ExtraBold"/>
            </a:endParaRPr>
          </a:p>
        </p:txBody>
      </p:sp>
      <p:grpSp>
        <p:nvGrpSpPr>
          <p:cNvPr id="1270" name="Google Shape;1270;p33"/>
          <p:cNvGrpSpPr/>
          <p:nvPr/>
        </p:nvGrpSpPr>
        <p:grpSpPr>
          <a:xfrm>
            <a:off x="8348561" y="-255397"/>
            <a:ext cx="795439" cy="1237551"/>
            <a:chOff x="4110201" y="1334888"/>
            <a:chExt cx="923604" cy="3731714"/>
          </a:xfrm>
        </p:grpSpPr>
        <p:grpSp>
          <p:nvGrpSpPr>
            <p:cNvPr id="1271" name="Google Shape;1271;p33"/>
            <p:cNvGrpSpPr/>
            <p:nvPr/>
          </p:nvGrpSpPr>
          <p:grpSpPr>
            <a:xfrm>
              <a:off x="4110201" y="1334888"/>
              <a:ext cx="923604" cy="3731714"/>
              <a:chOff x="3165386" y="238175"/>
              <a:chExt cx="1288150" cy="5206075"/>
            </a:xfrm>
          </p:grpSpPr>
          <p:sp>
            <p:nvSpPr>
              <p:cNvPr id="1272" name="Google Shape;1272;p33"/>
              <p:cNvSpPr/>
              <p:nvPr/>
            </p:nvSpPr>
            <p:spPr>
              <a:xfrm>
                <a:off x="3165386" y="2483274"/>
                <a:ext cx="1288150" cy="2945714"/>
              </a:xfrm>
              <a:custGeom>
                <a:avLst/>
                <a:gdLst/>
                <a:ahLst/>
                <a:cxnLst/>
                <a:rect l="l" t="t" r="r" b="b"/>
                <a:pathLst>
                  <a:path w="51526" h="132006" extrusionOk="0">
                    <a:moveTo>
                      <a:pt x="50943" y="0"/>
                    </a:moveTo>
                    <a:cubicBezTo>
                      <a:pt x="50942" y="0"/>
                      <a:pt x="50940" y="0"/>
                      <a:pt x="50939" y="0"/>
                    </a:cubicBezTo>
                    <a:lnTo>
                      <a:pt x="590" y="0"/>
                    </a:lnTo>
                    <a:cubicBezTo>
                      <a:pt x="265" y="0"/>
                      <a:pt x="0" y="262"/>
                      <a:pt x="0" y="587"/>
                    </a:cubicBezTo>
                    <a:lnTo>
                      <a:pt x="0" y="132005"/>
                    </a:lnTo>
                    <a:lnTo>
                      <a:pt x="51526" y="132005"/>
                    </a:lnTo>
                    <a:lnTo>
                      <a:pt x="51526" y="587"/>
                    </a:lnTo>
                    <a:cubicBezTo>
                      <a:pt x="51526" y="264"/>
                      <a:pt x="51266" y="0"/>
                      <a:pt x="5094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3" name="Google Shape;1273;p33"/>
              <p:cNvSpPr/>
              <p:nvPr/>
            </p:nvSpPr>
            <p:spPr>
              <a:xfrm>
                <a:off x="3319186" y="1674192"/>
                <a:ext cx="980575" cy="809091"/>
              </a:xfrm>
              <a:custGeom>
                <a:avLst/>
                <a:gdLst/>
                <a:ahLst/>
                <a:cxnLst/>
                <a:rect l="l" t="t" r="r" b="b"/>
                <a:pathLst>
                  <a:path w="39223" h="18190" extrusionOk="0">
                    <a:moveTo>
                      <a:pt x="481" y="0"/>
                    </a:moveTo>
                    <a:cubicBezTo>
                      <a:pt x="214" y="0"/>
                      <a:pt x="0" y="217"/>
                      <a:pt x="0" y="481"/>
                    </a:cubicBezTo>
                    <a:lnTo>
                      <a:pt x="0" y="18189"/>
                    </a:lnTo>
                    <a:lnTo>
                      <a:pt x="39222" y="18189"/>
                    </a:lnTo>
                    <a:lnTo>
                      <a:pt x="39222" y="481"/>
                    </a:lnTo>
                    <a:cubicBezTo>
                      <a:pt x="39222" y="217"/>
                      <a:pt x="39006" y="0"/>
                      <a:pt x="387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3"/>
              <p:cNvSpPr/>
              <p:nvPr/>
            </p:nvSpPr>
            <p:spPr>
              <a:xfrm>
                <a:off x="3376850" y="1431925"/>
                <a:ext cx="865200" cy="242300"/>
              </a:xfrm>
              <a:custGeom>
                <a:avLst/>
                <a:gdLst/>
                <a:ahLst/>
                <a:cxnLst/>
                <a:rect l="l" t="t" r="r" b="b"/>
                <a:pathLst>
                  <a:path w="34608" h="9692" extrusionOk="0">
                    <a:moveTo>
                      <a:pt x="525" y="1"/>
                    </a:moveTo>
                    <a:cubicBezTo>
                      <a:pt x="235" y="1"/>
                      <a:pt x="1" y="236"/>
                      <a:pt x="1" y="523"/>
                    </a:cubicBezTo>
                    <a:lnTo>
                      <a:pt x="1" y="9691"/>
                    </a:lnTo>
                    <a:lnTo>
                      <a:pt x="34608" y="9691"/>
                    </a:lnTo>
                    <a:lnTo>
                      <a:pt x="34608" y="523"/>
                    </a:lnTo>
                    <a:cubicBezTo>
                      <a:pt x="34608" y="236"/>
                      <a:pt x="34373" y="1"/>
                      <a:pt x="340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3"/>
              <p:cNvSpPr/>
              <p:nvPr/>
            </p:nvSpPr>
            <p:spPr>
              <a:xfrm>
                <a:off x="3468175" y="1335775"/>
                <a:ext cx="682550" cy="96175"/>
              </a:xfrm>
              <a:custGeom>
                <a:avLst/>
                <a:gdLst/>
                <a:ahLst/>
                <a:cxnLst/>
                <a:rect l="l" t="t" r="r" b="b"/>
                <a:pathLst>
                  <a:path w="27302" h="3847" extrusionOk="0">
                    <a:moveTo>
                      <a:pt x="357" y="1"/>
                    </a:moveTo>
                    <a:cubicBezTo>
                      <a:pt x="159" y="1"/>
                      <a:pt x="0" y="162"/>
                      <a:pt x="0" y="357"/>
                    </a:cubicBezTo>
                    <a:lnTo>
                      <a:pt x="0" y="3847"/>
                    </a:lnTo>
                    <a:lnTo>
                      <a:pt x="27302" y="3847"/>
                    </a:lnTo>
                    <a:lnTo>
                      <a:pt x="27302" y="357"/>
                    </a:lnTo>
                    <a:cubicBezTo>
                      <a:pt x="27302" y="159"/>
                      <a:pt x="27143" y="1"/>
                      <a:pt x="269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3"/>
              <p:cNvSpPr/>
              <p:nvPr/>
            </p:nvSpPr>
            <p:spPr>
              <a:xfrm>
                <a:off x="3660425" y="634075"/>
                <a:ext cx="298050" cy="701725"/>
              </a:xfrm>
              <a:custGeom>
                <a:avLst/>
                <a:gdLst/>
                <a:ahLst/>
                <a:cxnLst/>
                <a:rect l="l" t="t" r="r" b="b"/>
                <a:pathLst>
                  <a:path w="11922" h="28069" extrusionOk="0">
                    <a:moveTo>
                      <a:pt x="344" y="1"/>
                    </a:moveTo>
                    <a:cubicBezTo>
                      <a:pt x="155" y="1"/>
                      <a:pt x="1" y="153"/>
                      <a:pt x="1" y="341"/>
                    </a:cubicBezTo>
                    <a:lnTo>
                      <a:pt x="1" y="28069"/>
                    </a:lnTo>
                    <a:lnTo>
                      <a:pt x="11922" y="28069"/>
                    </a:lnTo>
                    <a:lnTo>
                      <a:pt x="11922" y="341"/>
                    </a:lnTo>
                    <a:cubicBezTo>
                      <a:pt x="11922" y="153"/>
                      <a:pt x="11770" y="1"/>
                      <a:pt x="115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3"/>
              <p:cNvSpPr/>
              <p:nvPr/>
            </p:nvSpPr>
            <p:spPr>
              <a:xfrm>
                <a:off x="3612375" y="682125"/>
                <a:ext cx="394150" cy="67300"/>
              </a:xfrm>
              <a:custGeom>
                <a:avLst/>
                <a:gdLst/>
                <a:ahLst/>
                <a:cxnLst/>
                <a:rect l="l" t="t" r="r" b="b"/>
                <a:pathLst>
                  <a:path w="15766" h="2692" extrusionOk="0">
                    <a:moveTo>
                      <a:pt x="339" y="1"/>
                    </a:moveTo>
                    <a:cubicBezTo>
                      <a:pt x="153" y="1"/>
                      <a:pt x="1" y="150"/>
                      <a:pt x="1" y="339"/>
                    </a:cubicBezTo>
                    <a:lnTo>
                      <a:pt x="1" y="2353"/>
                    </a:lnTo>
                    <a:cubicBezTo>
                      <a:pt x="1" y="2542"/>
                      <a:pt x="153" y="2691"/>
                      <a:pt x="339" y="2691"/>
                    </a:cubicBezTo>
                    <a:lnTo>
                      <a:pt x="15427" y="2691"/>
                    </a:lnTo>
                    <a:cubicBezTo>
                      <a:pt x="15616" y="2691"/>
                      <a:pt x="15766" y="2542"/>
                      <a:pt x="15766" y="2353"/>
                    </a:cubicBezTo>
                    <a:lnTo>
                      <a:pt x="15766" y="339"/>
                    </a:lnTo>
                    <a:cubicBezTo>
                      <a:pt x="15766" y="150"/>
                      <a:pt x="15616" y="1"/>
                      <a:pt x="154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3"/>
              <p:cNvSpPr/>
              <p:nvPr/>
            </p:nvSpPr>
            <p:spPr>
              <a:xfrm>
                <a:off x="3785425" y="278325"/>
                <a:ext cx="48075" cy="355725"/>
              </a:xfrm>
              <a:custGeom>
                <a:avLst/>
                <a:gdLst/>
                <a:ahLst/>
                <a:cxnLst/>
                <a:rect l="l" t="t" r="r" b="b"/>
                <a:pathLst>
                  <a:path w="1923" h="14229" extrusionOk="0">
                    <a:moveTo>
                      <a:pt x="0" y="1"/>
                    </a:moveTo>
                    <a:lnTo>
                      <a:pt x="0" y="14228"/>
                    </a:lnTo>
                    <a:lnTo>
                      <a:pt x="1922" y="14228"/>
                    </a:lnTo>
                    <a:lnTo>
                      <a:pt x="19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3"/>
              <p:cNvSpPr/>
              <p:nvPr/>
            </p:nvSpPr>
            <p:spPr>
              <a:xfrm>
                <a:off x="3884275" y="2561950"/>
                <a:ext cx="99000" cy="103650"/>
              </a:xfrm>
              <a:custGeom>
                <a:avLst/>
                <a:gdLst/>
                <a:ahLst/>
                <a:cxnLst/>
                <a:rect l="l" t="t" r="r" b="b"/>
                <a:pathLst>
                  <a:path w="3960" h="4146" extrusionOk="0">
                    <a:moveTo>
                      <a:pt x="1" y="0"/>
                    </a:moveTo>
                    <a:lnTo>
                      <a:pt x="1" y="4146"/>
                    </a:lnTo>
                    <a:lnTo>
                      <a:pt x="3960" y="4146"/>
                    </a:lnTo>
                    <a:lnTo>
                      <a:pt x="3960"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3"/>
              <p:cNvSpPr/>
              <p:nvPr/>
            </p:nvSpPr>
            <p:spPr>
              <a:xfrm>
                <a:off x="4017675" y="2561950"/>
                <a:ext cx="99000" cy="103650"/>
              </a:xfrm>
              <a:custGeom>
                <a:avLst/>
                <a:gdLst/>
                <a:ahLst/>
                <a:cxnLst/>
                <a:rect l="l" t="t" r="r" b="b"/>
                <a:pathLst>
                  <a:path w="3960" h="4146" extrusionOk="0">
                    <a:moveTo>
                      <a:pt x="0" y="0"/>
                    </a:moveTo>
                    <a:lnTo>
                      <a:pt x="0" y="4146"/>
                    </a:lnTo>
                    <a:lnTo>
                      <a:pt x="3959" y="4146"/>
                    </a:lnTo>
                    <a:lnTo>
                      <a:pt x="3959"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3"/>
              <p:cNvSpPr/>
              <p:nvPr/>
            </p:nvSpPr>
            <p:spPr>
              <a:xfrm>
                <a:off x="4151050" y="2561950"/>
                <a:ext cx="98950" cy="103650"/>
              </a:xfrm>
              <a:custGeom>
                <a:avLst/>
                <a:gdLst/>
                <a:ahLst/>
                <a:cxnLst/>
                <a:rect l="l" t="t" r="r" b="b"/>
                <a:pathLst>
                  <a:path w="3958" h="4146" extrusionOk="0">
                    <a:moveTo>
                      <a:pt x="1" y="0"/>
                    </a:moveTo>
                    <a:lnTo>
                      <a:pt x="1" y="4146"/>
                    </a:lnTo>
                    <a:lnTo>
                      <a:pt x="3957" y="4146"/>
                    </a:lnTo>
                    <a:lnTo>
                      <a:pt x="395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3"/>
              <p:cNvSpPr/>
              <p:nvPr/>
            </p:nvSpPr>
            <p:spPr>
              <a:xfrm>
                <a:off x="4284375" y="2561950"/>
                <a:ext cx="99000" cy="103650"/>
              </a:xfrm>
              <a:custGeom>
                <a:avLst/>
                <a:gdLst/>
                <a:ahLst/>
                <a:cxnLst/>
                <a:rect l="l" t="t" r="r" b="b"/>
                <a:pathLst>
                  <a:path w="3960" h="4146" extrusionOk="0">
                    <a:moveTo>
                      <a:pt x="1" y="0"/>
                    </a:moveTo>
                    <a:lnTo>
                      <a:pt x="1" y="4146"/>
                    </a:lnTo>
                    <a:lnTo>
                      <a:pt x="3960" y="4146"/>
                    </a:lnTo>
                    <a:lnTo>
                      <a:pt x="3960"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3"/>
              <p:cNvSpPr/>
              <p:nvPr/>
            </p:nvSpPr>
            <p:spPr>
              <a:xfrm>
                <a:off x="3255150" y="2561950"/>
                <a:ext cx="98925" cy="103650"/>
              </a:xfrm>
              <a:custGeom>
                <a:avLst/>
                <a:gdLst/>
                <a:ahLst/>
                <a:cxnLst/>
                <a:rect l="l" t="t" r="r" b="b"/>
                <a:pathLst>
                  <a:path w="3957" h="4146" extrusionOk="0">
                    <a:moveTo>
                      <a:pt x="0" y="0"/>
                    </a:moveTo>
                    <a:lnTo>
                      <a:pt x="0" y="4146"/>
                    </a:lnTo>
                    <a:lnTo>
                      <a:pt x="3957" y="4146"/>
                    </a:lnTo>
                    <a:lnTo>
                      <a:pt x="395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3"/>
              <p:cNvSpPr/>
              <p:nvPr/>
            </p:nvSpPr>
            <p:spPr>
              <a:xfrm>
                <a:off x="3388475" y="2561950"/>
                <a:ext cx="99000" cy="103650"/>
              </a:xfrm>
              <a:custGeom>
                <a:avLst/>
                <a:gdLst/>
                <a:ahLst/>
                <a:cxnLst/>
                <a:rect l="l" t="t" r="r" b="b"/>
                <a:pathLst>
                  <a:path w="3960" h="4146" extrusionOk="0">
                    <a:moveTo>
                      <a:pt x="0" y="0"/>
                    </a:moveTo>
                    <a:lnTo>
                      <a:pt x="0" y="4146"/>
                    </a:lnTo>
                    <a:lnTo>
                      <a:pt x="3960" y="4146"/>
                    </a:lnTo>
                    <a:lnTo>
                      <a:pt x="3960"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3"/>
              <p:cNvSpPr/>
              <p:nvPr/>
            </p:nvSpPr>
            <p:spPr>
              <a:xfrm>
                <a:off x="3521875" y="2561950"/>
                <a:ext cx="98925" cy="103650"/>
              </a:xfrm>
              <a:custGeom>
                <a:avLst/>
                <a:gdLst/>
                <a:ahLst/>
                <a:cxnLst/>
                <a:rect l="l" t="t" r="r" b="b"/>
                <a:pathLst>
                  <a:path w="3957" h="4146" extrusionOk="0">
                    <a:moveTo>
                      <a:pt x="0" y="0"/>
                    </a:moveTo>
                    <a:lnTo>
                      <a:pt x="0" y="4146"/>
                    </a:lnTo>
                    <a:lnTo>
                      <a:pt x="3957" y="4146"/>
                    </a:lnTo>
                    <a:lnTo>
                      <a:pt x="395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3"/>
              <p:cNvSpPr/>
              <p:nvPr/>
            </p:nvSpPr>
            <p:spPr>
              <a:xfrm>
                <a:off x="3655250" y="2561950"/>
                <a:ext cx="98950" cy="103650"/>
              </a:xfrm>
              <a:custGeom>
                <a:avLst/>
                <a:gdLst/>
                <a:ahLst/>
                <a:cxnLst/>
                <a:rect l="l" t="t" r="r" b="b"/>
                <a:pathLst>
                  <a:path w="3958" h="4146" extrusionOk="0">
                    <a:moveTo>
                      <a:pt x="1" y="0"/>
                    </a:moveTo>
                    <a:lnTo>
                      <a:pt x="1" y="4146"/>
                    </a:lnTo>
                    <a:lnTo>
                      <a:pt x="3957" y="4146"/>
                    </a:lnTo>
                    <a:lnTo>
                      <a:pt x="395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3"/>
              <p:cNvSpPr/>
              <p:nvPr/>
            </p:nvSpPr>
            <p:spPr>
              <a:xfrm>
                <a:off x="3884275" y="2740850"/>
                <a:ext cx="99000" cy="103650"/>
              </a:xfrm>
              <a:custGeom>
                <a:avLst/>
                <a:gdLst/>
                <a:ahLst/>
                <a:cxnLst/>
                <a:rect l="l" t="t" r="r" b="b"/>
                <a:pathLst>
                  <a:path w="3960" h="4146" extrusionOk="0">
                    <a:moveTo>
                      <a:pt x="1" y="0"/>
                    </a:moveTo>
                    <a:lnTo>
                      <a:pt x="1" y="4146"/>
                    </a:lnTo>
                    <a:lnTo>
                      <a:pt x="3960" y="4146"/>
                    </a:lnTo>
                    <a:lnTo>
                      <a:pt x="3960"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3"/>
              <p:cNvSpPr/>
              <p:nvPr/>
            </p:nvSpPr>
            <p:spPr>
              <a:xfrm>
                <a:off x="4017675" y="2740850"/>
                <a:ext cx="99000" cy="103650"/>
              </a:xfrm>
              <a:custGeom>
                <a:avLst/>
                <a:gdLst/>
                <a:ahLst/>
                <a:cxnLst/>
                <a:rect l="l" t="t" r="r" b="b"/>
                <a:pathLst>
                  <a:path w="3960" h="4146" extrusionOk="0">
                    <a:moveTo>
                      <a:pt x="0" y="0"/>
                    </a:moveTo>
                    <a:lnTo>
                      <a:pt x="0" y="4146"/>
                    </a:lnTo>
                    <a:lnTo>
                      <a:pt x="3959" y="4146"/>
                    </a:lnTo>
                    <a:lnTo>
                      <a:pt x="3959"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3"/>
              <p:cNvSpPr/>
              <p:nvPr/>
            </p:nvSpPr>
            <p:spPr>
              <a:xfrm>
                <a:off x="4151050" y="2740850"/>
                <a:ext cx="98950" cy="103650"/>
              </a:xfrm>
              <a:custGeom>
                <a:avLst/>
                <a:gdLst/>
                <a:ahLst/>
                <a:cxnLst/>
                <a:rect l="l" t="t" r="r" b="b"/>
                <a:pathLst>
                  <a:path w="3958" h="4146" extrusionOk="0">
                    <a:moveTo>
                      <a:pt x="1" y="0"/>
                    </a:moveTo>
                    <a:lnTo>
                      <a:pt x="1" y="4146"/>
                    </a:lnTo>
                    <a:lnTo>
                      <a:pt x="3957" y="4146"/>
                    </a:lnTo>
                    <a:lnTo>
                      <a:pt x="395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3"/>
              <p:cNvSpPr/>
              <p:nvPr/>
            </p:nvSpPr>
            <p:spPr>
              <a:xfrm>
                <a:off x="4284375" y="2740850"/>
                <a:ext cx="99000" cy="103650"/>
              </a:xfrm>
              <a:custGeom>
                <a:avLst/>
                <a:gdLst/>
                <a:ahLst/>
                <a:cxnLst/>
                <a:rect l="l" t="t" r="r" b="b"/>
                <a:pathLst>
                  <a:path w="3960" h="4146" extrusionOk="0">
                    <a:moveTo>
                      <a:pt x="1" y="0"/>
                    </a:moveTo>
                    <a:lnTo>
                      <a:pt x="1" y="4146"/>
                    </a:lnTo>
                    <a:lnTo>
                      <a:pt x="3960" y="4146"/>
                    </a:lnTo>
                    <a:lnTo>
                      <a:pt x="3960"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3"/>
              <p:cNvSpPr/>
              <p:nvPr/>
            </p:nvSpPr>
            <p:spPr>
              <a:xfrm>
                <a:off x="3255150" y="2740850"/>
                <a:ext cx="98925" cy="103650"/>
              </a:xfrm>
              <a:custGeom>
                <a:avLst/>
                <a:gdLst/>
                <a:ahLst/>
                <a:cxnLst/>
                <a:rect l="l" t="t" r="r" b="b"/>
                <a:pathLst>
                  <a:path w="3957" h="4146" extrusionOk="0">
                    <a:moveTo>
                      <a:pt x="0" y="0"/>
                    </a:moveTo>
                    <a:lnTo>
                      <a:pt x="0" y="4146"/>
                    </a:lnTo>
                    <a:lnTo>
                      <a:pt x="3957" y="4146"/>
                    </a:lnTo>
                    <a:lnTo>
                      <a:pt x="395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3"/>
              <p:cNvSpPr/>
              <p:nvPr/>
            </p:nvSpPr>
            <p:spPr>
              <a:xfrm>
                <a:off x="3388475" y="2740850"/>
                <a:ext cx="99000" cy="103650"/>
              </a:xfrm>
              <a:custGeom>
                <a:avLst/>
                <a:gdLst/>
                <a:ahLst/>
                <a:cxnLst/>
                <a:rect l="l" t="t" r="r" b="b"/>
                <a:pathLst>
                  <a:path w="3960" h="4146" extrusionOk="0">
                    <a:moveTo>
                      <a:pt x="0" y="0"/>
                    </a:moveTo>
                    <a:lnTo>
                      <a:pt x="0" y="4146"/>
                    </a:lnTo>
                    <a:lnTo>
                      <a:pt x="3960" y="4146"/>
                    </a:lnTo>
                    <a:lnTo>
                      <a:pt x="3960"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3"/>
              <p:cNvSpPr/>
              <p:nvPr/>
            </p:nvSpPr>
            <p:spPr>
              <a:xfrm>
                <a:off x="3521875" y="2740850"/>
                <a:ext cx="98925" cy="103650"/>
              </a:xfrm>
              <a:custGeom>
                <a:avLst/>
                <a:gdLst/>
                <a:ahLst/>
                <a:cxnLst/>
                <a:rect l="l" t="t" r="r" b="b"/>
                <a:pathLst>
                  <a:path w="3957" h="4146" extrusionOk="0">
                    <a:moveTo>
                      <a:pt x="0" y="0"/>
                    </a:moveTo>
                    <a:lnTo>
                      <a:pt x="0" y="4146"/>
                    </a:lnTo>
                    <a:lnTo>
                      <a:pt x="3957" y="4146"/>
                    </a:lnTo>
                    <a:lnTo>
                      <a:pt x="395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3"/>
              <p:cNvSpPr/>
              <p:nvPr/>
            </p:nvSpPr>
            <p:spPr>
              <a:xfrm>
                <a:off x="3655250" y="2740850"/>
                <a:ext cx="98950" cy="103650"/>
              </a:xfrm>
              <a:custGeom>
                <a:avLst/>
                <a:gdLst/>
                <a:ahLst/>
                <a:cxnLst/>
                <a:rect l="l" t="t" r="r" b="b"/>
                <a:pathLst>
                  <a:path w="3958" h="4146" extrusionOk="0">
                    <a:moveTo>
                      <a:pt x="1" y="0"/>
                    </a:moveTo>
                    <a:lnTo>
                      <a:pt x="1" y="4146"/>
                    </a:lnTo>
                    <a:lnTo>
                      <a:pt x="3957" y="4146"/>
                    </a:lnTo>
                    <a:lnTo>
                      <a:pt x="395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3"/>
              <p:cNvSpPr/>
              <p:nvPr/>
            </p:nvSpPr>
            <p:spPr>
              <a:xfrm>
                <a:off x="3884275" y="2919750"/>
                <a:ext cx="99000" cy="103600"/>
              </a:xfrm>
              <a:custGeom>
                <a:avLst/>
                <a:gdLst/>
                <a:ahLst/>
                <a:cxnLst/>
                <a:rect l="l" t="t" r="r" b="b"/>
                <a:pathLst>
                  <a:path w="3960" h="4144" extrusionOk="0">
                    <a:moveTo>
                      <a:pt x="1" y="1"/>
                    </a:moveTo>
                    <a:lnTo>
                      <a:pt x="1" y="4144"/>
                    </a:lnTo>
                    <a:lnTo>
                      <a:pt x="3960" y="4144"/>
                    </a:lnTo>
                    <a:lnTo>
                      <a:pt x="3960"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3"/>
              <p:cNvSpPr/>
              <p:nvPr/>
            </p:nvSpPr>
            <p:spPr>
              <a:xfrm>
                <a:off x="4017675" y="2919750"/>
                <a:ext cx="99000" cy="103600"/>
              </a:xfrm>
              <a:custGeom>
                <a:avLst/>
                <a:gdLst/>
                <a:ahLst/>
                <a:cxnLst/>
                <a:rect l="l" t="t" r="r" b="b"/>
                <a:pathLst>
                  <a:path w="3960" h="4144" extrusionOk="0">
                    <a:moveTo>
                      <a:pt x="0" y="1"/>
                    </a:moveTo>
                    <a:lnTo>
                      <a:pt x="0" y="4144"/>
                    </a:lnTo>
                    <a:lnTo>
                      <a:pt x="3959" y="4144"/>
                    </a:lnTo>
                    <a:lnTo>
                      <a:pt x="3959"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3"/>
              <p:cNvSpPr/>
              <p:nvPr/>
            </p:nvSpPr>
            <p:spPr>
              <a:xfrm>
                <a:off x="4151050" y="2919750"/>
                <a:ext cx="98950" cy="103600"/>
              </a:xfrm>
              <a:custGeom>
                <a:avLst/>
                <a:gdLst/>
                <a:ahLst/>
                <a:cxnLst/>
                <a:rect l="l" t="t" r="r" b="b"/>
                <a:pathLst>
                  <a:path w="3958" h="4144" extrusionOk="0">
                    <a:moveTo>
                      <a:pt x="1" y="1"/>
                    </a:moveTo>
                    <a:lnTo>
                      <a:pt x="1" y="4144"/>
                    </a:lnTo>
                    <a:lnTo>
                      <a:pt x="3957" y="4144"/>
                    </a:lnTo>
                    <a:lnTo>
                      <a:pt x="395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3"/>
              <p:cNvSpPr/>
              <p:nvPr/>
            </p:nvSpPr>
            <p:spPr>
              <a:xfrm>
                <a:off x="4284375" y="2919750"/>
                <a:ext cx="99000" cy="103600"/>
              </a:xfrm>
              <a:custGeom>
                <a:avLst/>
                <a:gdLst/>
                <a:ahLst/>
                <a:cxnLst/>
                <a:rect l="l" t="t" r="r" b="b"/>
                <a:pathLst>
                  <a:path w="3960" h="4144" extrusionOk="0">
                    <a:moveTo>
                      <a:pt x="1" y="1"/>
                    </a:moveTo>
                    <a:lnTo>
                      <a:pt x="1" y="4144"/>
                    </a:lnTo>
                    <a:lnTo>
                      <a:pt x="3960" y="4144"/>
                    </a:lnTo>
                    <a:lnTo>
                      <a:pt x="3960"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3"/>
              <p:cNvSpPr/>
              <p:nvPr/>
            </p:nvSpPr>
            <p:spPr>
              <a:xfrm>
                <a:off x="3255150" y="2919750"/>
                <a:ext cx="98925" cy="103600"/>
              </a:xfrm>
              <a:custGeom>
                <a:avLst/>
                <a:gdLst/>
                <a:ahLst/>
                <a:cxnLst/>
                <a:rect l="l" t="t" r="r" b="b"/>
                <a:pathLst>
                  <a:path w="3957" h="4144" extrusionOk="0">
                    <a:moveTo>
                      <a:pt x="0" y="1"/>
                    </a:moveTo>
                    <a:lnTo>
                      <a:pt x="0" y="4144"/>
                    </a:lnTo>
                    <a:lnTo>
                      <a:pt x="3957" y="4144"/>
                    </a:lnTo>
                    <a:lnTo>
                      <a:pt x="395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3"/>
              <p:cNvSpPr/>
              <p:nvPr/>
            </p:nvSpPr>
            <p:spPr>
              <a:xfrm>
                <a:off x="3388475" y="2919750"/>
                <a:ext cx="99000" cy="103600"/>
              </a:xfrm>
              <a:custGeom>
                <a:avLst/>
                <a:gdLst/>
                <a:ahLst/>
                <a:cxnLst/>
                <a:rect l="l" t="t" r="r" b="b"/>
                <a:pathLst>
                  <a:path w="3960" h="4144" extrusionOk="0">
                    <a:moveTo>
                      <a:pt x="0" y="1"/>
                    </a:moveTo>
                    <a:lnTo>
                      <a:pt x="0" y="4144"/>
                    </a:lnTo>
                    <a:lnTo>
                      <a:pt x="3960" y="4144"/>
                    </a:lnTo>
                    <a:lnTo>
                      <a:pt x="3960"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3"/>
              <p:cNvSpPr/>
              <p:nvPr/>
            </p:nvSpPr>
            <p:spPr>
              <a:xfrm>
                <a:off x="3521875" y="2919750"/>
                <a:ext cx="98925" cy="103600"/>
              </a:xfrm>
              <a:custGeom>
                <a:avLst/>
                <a:gdLst/>
                <a:ahLst/>
                <a:cxnLst/>
                <a:rect l="l" t="t" r="r" b="b"/>
                <a:pathLst>
                  <a:path w="3957" h="4144" extrusionOk="0">
                    <a:moveTo>
                      <a:pt x="0" y="1"/>
                    </a:moveTo>
                    <a:lnTo>
                      <a:pt x="0" y="4144"/>
                    </a:lnTo>
                    <a:lnTo>
                      <a:pt x="3957" y="4144"/>
                    </a:lnTo>
                    <a:lnTo>
                      <a:pt x="395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3"/>
              <p:cNvSpPr/>
              <p:nvPr/>
            </p:nvSpPr>
            <p:spPr>
              <a:xfrm>
                <a:off x="3655250" y="2919750"/>
                <a:ext cx="98950" cy="103600"/>
              </a:xfrm>
              <a:custGeom>
                <a:avLst/>
                <a:gdLst/>
                <a:ahLst/>
                <a:cxnLst/>
                <a:rect l="l" t="t" r="r" b="b"/>
                <a:pathLst>
                  <a:path w="3958" h="4144" extrusionOk="0">
                    <a:moveTo>
                      <a:pt x="1" y="1"/>
                    </a:moveTo>
                    <a:lnTo>
                      <a:pt x="1" y="4144"/>
                    </a:lnTo>
                    <a:lnTo>
                      <a:pt x="3957" y="4144"/>
                    </a:lnTo>
                    <a:lnTo>
                      <a:pt x="395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3"/>
              <p:cNvSpPr/>
              <p:nvPr/>
            </p:nvSpPr>
            <p:spPr>
              <a:xfrm>
                <a:off x="3884275" y="3098650"/>
                <a:ext cx="99000" cy="103600"/>
              </a:xfrm>
              <a:custGeom>
                <a:avLst/>
                <a:gdLst/>
                <a:ahLst/>
                <a:cxnLst/>
                <a:rect l="l" t="t" r="r" b="b"/>
                <a:pathLst>
                  <a:path w="3960" h="4144" extrusionOk="0">
                    <a:moveTo>
                      <a:pt x="1" y="1"/>
                    </a:moveTo>
                    <a:lnTo>
                      <a:pt x="1" y="4144"/>
                    </a:lnTo>
                    <a:lnTo>
                      <a:pt x="3960" y="4144"/>
                    </a:lnTo>
                    <a:lnTo>
                      <a:pt x="3960"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3"/>
              <p:cNvSpPr/>
              <p:nvPr/>
            </p:nvSpPr>
            <p:spPr>
              <a:xfrm>
                <a:off x="4017675" y="3098650"/>
                <a:ext cx="99000" cy="103600"/>
              </a:xfrm>
              <a:custGeom>
                <a:avLst/>
                <a:gdLst/>
                <a:ahLst/>
                <a:cxnLst/>
                <a:rect l="l" t="t" r="r" b="b"/>
                <a:pathLst>
                  <a:path w="3960" h="4144" extrusionOk="0">
                    <a:moveTo>
                      <a:pt x="0" y="1"/>
                    </a:moveTo>
                    <a:lnTo>
                      <a:pt x="0" y="4144"/>
                    </a:lnTo>
                    <a:lnTo>
                      <a:pt x="3959" y="4144"/>
                    </a:lnTo>
                    <a:lnTo>
                      <a:pt x="3959"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3"/>
              <p:cNvSpPr/>
              <p:nvPr/>
            </p:nvSpPr>
            <p:spPr>
              <a:xfrm>
                <a:off x="4151050" y="3098650"/>
                <a:ext cx="98950" cy="103600"/>
              </a:xfrm>
              <a:custGeom>
                <a:avLst/>
                <a:gdLst/>
                <a:ahLst/>
                <a:cxnLst/>
                <a:rect l="l" t="t" r="r" b="b"/>
                <a:pathLst>
                  <a:path w="3958" h="4144" extrusionOk="0">
                    <a:moveTo>
                      <a:pt x="1" y="1"/>
                    </a:moveTo>
                    <a:lnTo>
                      <a:pt x="1" y="4144"/>
                    </a:lnTo>
                    <a:lnTo>
                      <a:pt x="3957" y="4144"/>
                    </a:lnTo>
                    <a:lnTo>
                      <a:pt x="395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3"/>
              <p:cNvSpPr/>
              <p:nvPr/>
            </p:nvSpPr>
            <p:spPr>
              <a:xfrm>
                <a:off x="4284375" y="3098650"/>
                <a:ext cx="99000" cy="103600"/>
              </a:xfrm>
              <a:custGeom>
                <a:avLst/>
                <a:gdLst/>
                <a:ahLst/>
                <a:cxnLst/>
                <a:rect l="l" t="t" r="r" b="b"/>
                <a:pathLst>
                  <a:path w="3960" h="4144" extrusionOk="0">
                    <a:moveTo>
                      <a:pt x="1" y="1"/>
                    </a:moveTo>
                    <a:lnTo>
                      <a:pt x="1" y="4144"/>
                    </a:lnTo>
                    <a:lnTo>
                      <a:pt x="3960" y="4144"/>
                    </a:lnTo>
                    <a:lnTo>
                      <a:pt x="3960"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3"/>
              <p:cNvSpPr/>
              <p:nvPr/>
            </p:nvSpPr>
            <p:spPr>
              <a:xfrm>
                <a:off x="3255150" y="3098650"/>
                <a:ext cx="98925" cy="103600"/>
              </a:xfrm>
              <a:custGeom>
                <a:avLst/>
                <a:gdLst/>
                <a:ahLst/>
                <a:cxnLst/>
                <a:rect l="l" t="t" r="r" b="b"/>
                <a:pathLst>
                  <a:path w="3957" h="4144" extrusionOk="0">
                    <a:moveTo>
                      <a:pt x="0" y="1"/>
                    </a:moveTo>
                    <a:lnTo>
                      <a:pt x="0" y="4144"/>
                    </a:lnTo>
                    <a:lnTo>
                      <a:pt x="3957" y="4144"/>
                    </a:lnTo>
                    <a:lnTo>
                      <a:pt x="395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3"/>
              <p:cNvSpPr/>
              <p:nvPr/>
            </p:nvSpPr>
            <p:spPr>
              <a:xfrm>
                <a:off x="3388475" y="3098650"/>
                <a:ext cx="99000" cy="103600"/>
              </a:xfrm>
              <a:custGeom>
                <a:avLst/>
                <a:gdLst/>
                <a:ahLst/>
                <a:cxnLst/>
                <a:rect l="l" t="t" r="r" b="b"/>
                <a:pathLst>
                  <a:path w="3960" h="4144" extrusionOk="0">
                    <a:moveTo>
                      <a:pt x="0" y="1"/>
                    </a:moveTo>
                    <a:lnTo>
                      <a:pt x="0" y="4144"/>
                    </a:lnTo>
                    <a:lnTo>
                      <a:pt x="3960" y="4144"/>
                    </a:lnTo>
                    <a:lnTo>
                      <a:pt x="3960"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3"/>
              <p:cNvSpPr/>
              <p:nvPr/>
            </p:nvSpPr>
            <p:spPr>
              <a:xfrm>
                <a:off x="3521875" y="3098650"/>
                <a:ext cx="98925" cy="103600"/>
              </a:xfrm>
              <a:custGeom>
                <a:avLst/>
                <a:gdLst/>
                <a:ahLst/>
                <a:cxnLst/>
                <a:rect l="l" t="t" r="r" b="b"/>
                <a:pathLst>
                  <a:path w="3957" h="4144" extrusionOk="0">
                    <a:moveTo>
                      <a:pt x="0" y="1"/>
                    </a:moveTo>
                    <a:lnTo>
                      <a:pt x="0" y="4144"/>
                    </a:lnTo>
                    <a:lnTo>
                      <a:pt x="3957" y="4144"/>
                    </a:lnTo>
                    <a:lnTo>
                      <a:pt x="395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3"/>
              <p:cNvSpPr/>
              <p:nvPr/>
            </p:nvSpPr>
            <p:spPr>
              <a:xfrm>
                <a:off x="3655250" y="3098650"/>
                <a:ext cx="98950" cy="103600"/>
              </a:xfrm>
              <a:custGeom>
                <a:avLst/>
                <a:gdLst/>
                <a:ahLst/>
                <a:cxnLst/>
                <a:rect l="l" t="t" r="r" b="b"/>
                <a:pathLst>
                  <a:path w="3958" h="4144" extrusionOk="0">
                    <a:moveTo>
                      <a:pt x="1" y="1"/>
                    </a:moveTo>
                    <a:lnTo>
                      <a:pt x="1" y="4144"/>
                    </a:lnTo>
                    <a:lnTo>
                      <a:pt x="3957" y="4144"/>
                    </a:lnTo>
                    <a:lnTo>
                      <a:pt x="395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3"/>
              <p:cNvSpPr/>
              <p:nvPr/>
            </p:nvSpPr>
            <p:spPr>
              <a:xfrm>
                <a:off x="3884275" y="3277500"/>
                <a:ext cx="99000" cy="103675"/>
              </a:xfrm>
              <a:custGeom>
                <a:avLst/>
                <a:gdLst/>
                <a:ahLst/>
                <a:cxnLst/>
                <a:rect l="l" t="t" r="r" b="b"/>
                <a:pathLst>
                  <a:path w="3960" h="4147" extrusionOk="0">
                    <a:moveTo>
                      <a:pt x="1" y="1"/>
                    </a:moveTo>
                    <a:lnTo>
                      <a:pt x="1" y="4146"/>
                    </a:lnTo>
                    <a:lnTo>
                      <a:pt x="3960" y="4146"/>
                    </a:lnTo>
                    <a:lnTo>
                      <a:pt x="3960"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3"/>
              <p:cNvSpPr/>
              <p:nvPr/>
            </p:nvSpPr>
            <p:spPr>
              <a:xfrm>
                <a:off x="4017675" y="3277500"/>
                <a:ext cx="99000" cy="103675"/>
              </a:xfrm>
              <a:custGeom>
                <a:avLst/>
                <a:gdLst/>
                <a:ahLst/>
                <a:cxnLst/>
                <a:rect l="l" t="t" r="r" b="b"/>
                <a:pathLst>
                  <a:path w="3960" h="4147" extrusionOk="0">
                    <a:moveTo>
                      <a:pt x="0" y="1"/>
                    </a:moveTo>
                    <a:lnTo>
                      <a:pt x="0" y="4146"/>
                    </a:lnTo>
                    <a:lnTo>
                      <a:pt x="3959" y="4146"/>
                    </a:lnTo>
                    <a:lnTo>
                      <a:pt x="3959"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3"/>
              <p:cNvSpPr/>
              <p:nvPr/>
            </p:nvSpPr>
            <p:spPr>
              <a:xfrm>
                <a:off x="4151050" y="3277500"/>
                <a:ext cx="98950" cy="103675"/>
              </a:xfrm>
              <a:custGeom>
                <a:avLst/>
                <a:gdLst/>
                <a:ahLst/>
                <a:cxnLst/>
                <a:rect l="l" t="t" r="r" b="b"/>
                <a:pathLst>
                  <a:path w="3958" h="4147" extrusionOk="0">
                    <a:moveTo>
                      <a:pt x="1" y="1"/>
                    </a:moveTo>
                    <a:lnTo>
                      <a:pt x="1" y="4146"/>
                    </a:lnTo>
                    <a:lnTo>
                      <a:pt x="3957" y="4146"/>
                    </a:lnTo>
                    <a:lnTo>
                      <a:pt x="395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3"/>
              <p:cNvSpPr/>
              <p:nvPr/>
            </p:nvSpPr>
            <p:spPr>
              <a:xfrm>
                <a:off x="4284375" y="3277500"/>
                <a:ext cx="99000" cy="103675"/>
              </a:xfrm>
              <a:custGeom>
                <a:avLst/>
                <a:gdLst/>
                <a:ahLst/>
                <a:cxnLst/>
                <a:rect l="l" t="t" r="r" b="b"/>
                <a:pathLst>
                  <a:path w="3960" h="4147" extrusionOk="0">
                    <a:moveTo>
                      <a:pt x="1" y="1"/>
                    </a:moveTo>
                    <a:lnTo>
                      <a:pt x="1" y="4146"/>
                    </a:lnTo>
                    <a:lnTo>
                      <a:pt x="3960" y="4146"/>
                    </a:lnTo>
                    <a:lnTo>
                      <a:pt x="3960"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3"/>
              <p:cNvSpPr/>
              <p:nvPr/>
            </p:nvSpPr>
            <p:spPr>
              <a:xfrm>
                <a:off x="3255150" y="3277500"/>
                <a:ext cx="98925" cy="103675"/>
              </a:xfrm>
              <a:custGeom>
                <a:avLst/>
                <a:gdLst/>
                <a:ahLst/>
                <a:cxnLst/>
                <a:rect l="l" t="t" r="r" b="b"/>
                <a:pathLst>
                  <a:path w="3957" h="4147" extrusionOk="0">
                    <a:moveTo>
                      <a:pt x="0" y="1"/>
                    </a:moveTo>
                    <a:lnTo>
                      <a:pt x="0" y="4146"/>
                    </a:lnTo>
                    <a:lnTo>
                      <a:pt x="3957" y="4146"/>
                    </a:lnTo>
                    <a:lnTo>
                      <a:pt x="395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3"/>
              <p:cNvSpPr/>
              <p:nvPr/>
            </p:nvSpPr>
            <p:spPr>
              <a:xfrm>
                <a:off x="3388475" y="3277500"/>
                <a:ext cx="99000" cy="103675"/>
              </a:xfrm>
              <a:custGeom>
                <a:avLst/>
                <a:gdLst/>
                <a:ahLst/>
                <a:cxnLst/>
                <a:rect l="l" t="t" r="r" b="b"/>
                <a:pathLst>
                  <a:path w="3960" h="4147" extrusionOk="0">
                    <a:moveTo>
                      <a:pt x="0" y="1"/>
                    </a:moveTo>
                    <a:lnTo>
                      <a:pt x="0" y="4146"/>
                    </a:lnTo>
                    <a:lnTo>
                      <a:pt x="3960" y="4146"/>
                    </a:lnTo>
                    <a:lnTo>
                      <a:pt x="3960"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3"/>
              <p:cNvSpPr/>
              <p:nvPr/>
            </p:nvSpPr>
            <p:spPr>
              <a:xfrm>
                <a:off x="3521875" y="3277500"/>
                <a:ext cx="98925" cy="103675"/>
              </a:xfrm>
              <a:custGeom>
                <a:avLst/>
                <a:gdLst/>
                <a:ahLst/>
                <a:cxnLst/>
                <a:rect l="l" t="t" r="r" b="b"/>
                <a:pathLst>
                  <a:path w="3957" h="4147" extrusionOk="0">
                    <a:moveTo>
                      <a:pt x="0" y="1"/>
                    </a:moveTo>
                    <a:lnTo>
                      <a:pt x="0" y="4146"/>
                    </a:lnTo>
                    <a:lnTo>
                      <a:pt x="3957" y="4146"/>
                    </a:lnTo>
                    <a:lnTo>
                      <a:pt x="395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3"/>
              <p:cNvSpPr/>
              <p:nvPr/>
            </p:nvSpPr>
            <p:spPr>
              <a:xfrm>
                <a:off x="3655250" y="3277500"/>
                <a:ext cx="98950" cy="103675"/>
              </a:xfrm>
              <a:custGeom>
                <a:avLst/>
                <a:gdLst/>
                <a:ahLst/>
                <a:cxnLst/>
                <a:rect l="l" t="t" r="r" b="b"/>
                <a:pathLst>
                  <a:path w="3958" h="4147" extrusionOk="0">
                    <a:moveTo>
                      <a:pt x="1" y="1"/>
                    </a:moveTo>
                    <a:lnTo>
                      <a:pt x="1" y="4146"/>
                    </a:lnTo>
                    <a:lnTo>
                      <a:pt x="3957" y="4146"/>
                    </a:lnTo>
                    <a:lnTo>
                      <a:pt x="395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3"/>
              <p:cNvSpPr/>
              <p:nvPr/>
            </p:nvSpPr>
            <p:spPr>
              <a:xfrm>
                <a:off x="3884275" y="3456400"/>
                <a:ext cx="99000" cy="103675"/>
              </a:xfrm>
              <a:custGeom>
                <a:avLst/>
                <a:gdLst/>
                <a:ahLst/>
                <a:cxnLst/>
                <a:rect l="l" t="t" r="r" b="b"/>
                <a:pathLst>
                  <a:path w="3960" h="4147" extrusionOk="0">
                    <a:moveTo>
                      <a:pt x="1" y="1"/>
                    </a:moveTo>
                    <a:lnTo>
                      <a:pt x="1" y="4147"/>
                    </a:lnTo>
                    <a:lnTo>
                      <a:pt x="3960" y="4147"/>
                    </a:lnTo>
                    <a:lnTo>
                      <a:pt x="3960"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3"/>
              <p:cNvSpPr/>
              <p:nvPr/>
            </p:nvSpPr>
            <p:spPr>
              <a:xfrm>
                <a:off x="4017675" y="3456400"/>
                <a:ext cx="99000" cy="103675"/>
              </a:xfrm>
              <a:custGeom>
                <a:avLst/>
                <a:gdLst/>
                <a:ahLst/>
                <a:cxnLst/>
                <a:rect l="l" t="t" r="r" b="b"/>
                <a:pathLst>
                  <a:path w="3960" h="4147" extrusionOk="0">
                    <a:moveTo>
                      <a:pt x="0" y="1"/>
                    </a:moveTo>
                    <a:lnTo>
                      <a:pt x="0" y="4147"/>
                    </a:lnTo>
                    <a:lnTo>
                      <a:pt x="3959" y="4147"/>
                    </a:lnTo>
                    <a:lnTo>
                      <a:pt x="3959"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3"/>
              <p:cNvSpPr/>
              <p:nvPr/>
            </p:nvSpPr>
            <p:spPr>
              <a:xfrm>
                <a:off x="4151050" y="3456400"/>
                <a:ext cx="98950" cy="103675"/>
              </a:xfrm>
              <a:custGeom>
                <a:avLst/>
                <a:gdLst/>
                <a:ahLst/>
                <a:cxnLst/>
                <a:rect l="l" t="t" r="r" b="b"/>
                <a:pathLst>
                  <a:path w="3958" h="4147" extrusionOk="0">
                    <a:moveTo>
                      <a:pt x="1" y="1"/>
                    </a:moveTo>
                    <a:lnTo>
                      <a:pt x="1" y="4147"/>
                    </a:lnTo>
                    <a:lnTo>
                      <a:pt x="3957" y="4147"/>
                    </a:lnTo>
                    <a:lnTo>
                      <a:pt x="395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3"/>
              <p:cNvSpPr/>
              <p:nvPr/>
            </p:nvSpPr>
            <p:spPr>
              <a:xfrm>
                <a:off x="4284375" y="3456400"/>
                <a:ext cx="99000" cy="103675"/>
              </a:xfrm>
              <a:custGeom>
                <a:avLst/>
                <a:gdLst/>
                <a:ahLst/>
                <a:cxnLst/>
                <a:rect l="l" t="t" r="r" b="b"/>
                <a:pathLst>
                  <a:path w="3960" h="4147" extrusionOk="0">
                    <a:moveTo>
                      <a:pt x="1" y="1"/>
                    </a:moveTo>
                    <a:lnTo>
                      <a:pt x="1" y="4147"/>
                    </a:lnTo>
                    <a:lnTo>
                      <a:pt x="3960" y="4147"/>
                    </a:lnTo>
                    <a:lnTo>
                      <a:pt x="3960"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3"/>
              <p:cNvSpPr/>
              <p:nvPr/>
            </p:nvSpPr>
            <p:spPr>
              <a:xfrm>
                <a:off x="3255150" y="3456400"/>
                <a:ext cx="98925" cy="103675"/>
              </a:xfrm>
              <a:custGeom>
                <a:avLst/>
                <a:gdLst/>
                <a:ahLst/>
                <a:cxnLst/>
                <a:rect l="l" t="t" r="r" b="b"/>
                <a:pathLst>
                  <a:path w="3957" h="4147" extrusionOk="0">
                    <a:moveTo>
                      <a:pt x="0" y="1"/>
                    </a:moveTo>
                    <a:lnTo>
                      <a:pt x="0" y="4147"/>
                    </a:lnTo>
                    <a:lnTo>
                      <a:pt x="3957" y="4147"/>
                    </a:lnTo>
                    <a:lnTo>
                      <a:pt x="395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3"/>
              <p:cNvSpPr/>
              <p:nvPr/>
            </p:nvSpPr>
            <p:spPr>
              <a:xfrm>
                <a:off x="3388475" y="3456400"/>
                <a:ext cx="99000" cy="103675"/>
              </a:xfrm>
              <a:custGeom>
                <a:avLst/>
                <a:gdLst/>
                <a:ahLst/>
                <a:cxnLst/>
                <a:rect l="l" t="t" r="r" b="b"/>
                <a:pathLst>
                  <a:path w="3960" h="4147" extrusionOk="0">
                    <a:moveTo>
                      <a:pt x="0" y="1"/>
                    </a:moveTo>
                    <a:lnTo>
                      <a:pt x="0" y="4147"/>
                    </a:lnTo>
                    <a:lnTo>
                      <a:pt x="3960" y="4147"/>
                    </a:lnTo>
                    <a:lnTo>
                      <a:pt x="3960"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3"/>
              <p:cNvSpPr/>
              <p:nvPr/>
            </p:nvSpPr>
            <p:spPr>
              <a:xfrm>
                <a:off x="3521875" y="3456400"/>
                <a:ext cx="98925" cy="103675"/>
              </a:xfrm>
              <a:custGeom>
                <a:avLst/>
                <a:gdLst/>
                <a:ahLst/>
                <a:cxnLst/>
                <a:rect l="l" t="t" r="r" b="b"/>
                <a:pathLst>
                  <a:path w="3957" h="4147" extrusionOk="0">
                    <a:moveTo>
                      <a:pt x="0" y="1"/>
                    </a:moveTo>
                    <a:lnTo>
                      <a:pt x="0" y="4147"/>
                    </a:lnTo>
                    <a:lnTo>
                      <a:pt x="3957" y="4147"/>
                    </a:lnTo>
                    <a:lnTo>
                      <a:pt x="395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3"/>
              <p:cNvSpPr/>
              <p:nvPr/>
            </p:nvSpPr>
            <p:spPr>
              <a:xfrm>
                <a:off x="3655250" y="3456400"/>
                <a:ext cx="98950" cy="103675"/>
              </a:xfrm>
              <a:custGeom>
                <a:avLst/>
                <a:gdLst/>
                <a:ahLst/>
                <a:cxnLst/>
                <a:rect l="l" t="t" r="r" b="b"/>
                <a:pathLst>
                  <a:path w="3958" h="4147" extrusionOk="0">
                    <a:moveTo>
                      <a:pt x="1" y="1"/>
                    </a:moveTo>
                    <a:lnTo>
                      <a:pt x="1" y="4147"/>
                    </a:lnTo>
                    <a:lnTo>
                      <a:pt x="3957" y="4147"/>
                    </a:lnTo>
                    <a:lnTo>
                      <a:pt x="395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3"/>
              <p:cNvSpPr/>
              <p:nvPr/>
            </p:nvSpPr>
            <p:spPr>
              <a:xfrm>
                <a:off x="3884275" y="3635325"/>
                <a:ext cx="99000" cy="103600"/>
              </a:xfrm>
              <a:custGeom>
                <a:avLst/>
                <a:gdLst/>
                <a:ahLst/>
                <a:cxnLst/>
                <a:rect l="l" t="t" r="r" b="b"/>
                <a:pathLst>
                  <a:path w="3960" h="4144" extrusionOk="0">
                    <a:moveTo>
                      <a:pt x="1" y="0"/>
                    </a:moveTo>
                    <a:lnTo>
                      <a:pt x="1" y="4143"/>
                    </a:lnTo>
                    <a:lnTo>
                      <a:pt x="3960" y="4143"/>
                    </a:lnTo>
                    <a:lnTo>
                      <a:pt x="3960"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3"/>
              <p:cNvSpPr/>
              <p:nvPr/>
            </p:nvSpPr>
            <p:spPr>
              <a:xfrm>
                <a:off x="4017675" y="3635325"/>
                <a:ext cx="99000" cy="103600"/>
              </a:xfrm>
              <a:custGeom>
                <a:avLst/>
                <a:gdLst/>
                <a:ahLst/>
                <a:cxnLst/>
                <a:rect l="l" t="t" r="r" b="b"/>
                <a:pathLst>
                  <a:path w="3960" h="4144" extrusionOk="0">
                    <a:moveTo>
                      <a:pt x="0" y="0"/>
                    </a:moveTo>
                    <a:lnTo>
                      <a:pt x="0" y="4143"/>
                    </a:lnTo>
                    <a:lnTo>
                      <a:pt x="3959" y="4143"/>
                    </a:lnTo>
                    <a:lnTo>
                      <a:pt x="3959"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3"/>
              <p:cNvSpPr/>
              <p:nvPr/>
            </p:nvSpPr>
            <p:spPr>
              <a:xfrm>
                <a:off x="4151050" y="3635325"/>
                <a:ext cx="98950" cy="103600"/>
              </a:xfrm>
              <a:custGeom>
                <a:avLst/>
                <a:gdLst/>
                <a:ahLst/>
                <a:cxnLst/>
                <a:rect l="l" t="t" r="r" b="b"/>
                <a:pathLst>
                  <a:path w="3958" h="4144" extrusionOk="0">
                    <a:moveTo>
                      <a:pt x="1" y="0"/>
                    </a:moveTo>
                    <a:lnTo>
                      <a:pt x="1" y="4143"/>
                    </a:lnTo>
                    <a:lnTo>
                      <a:pt x="3957" y="4143"/>
                    </a:lnTo>
                    <a:lnTo>
                      <a:pt x="395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3"/>
              <p:cNvSpPr/>
              <p:nvPr/>
            </p:nvSpPr>
            <p:spPr>
              <a:xfrm>
                <a:off x="4284375" y="3635325"/>
                <a:ext cx="99000" cy="103600"/>
              </a:xfrm>
              <a:custGeom>
                <a:avLst/>
                <a:gdLst/>
                <a:ahLst/>
                <a:cxnLst/>
                <a:rect l="l" t="t" r="r" b="b"/>
                <a:pathLst>
                  <a:path w="3960" h="4144" extrusionOk="0">
                    <a:moveTo>
                      <a:pt x="1" y="0"/>
                    </a:moveTo>
                    <a:lnTo>
                      <a:pt x="1" y="4143"/>
                    </a:lnTo>
                    <a:lnTo>
                      <a:pt x="3960" y="4143"/>
                    </a:lnTo>
                    <a:lnTo>
                      <a:pt x="3960"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3"/>
              <p:cNvSpPr/>
              <p:nvPr/>
            </p:nvSpPr>
            <p:spPr>
              <a:xfrm>
                <a:off x="3255150" y="3635325"/>
                <a:ext cx="98925" cy="103600"/>
              </a:xfrm>
              <a:custGeom>
                <a:avLst/>
                <a:gdLst/>
                <a:ahLst/>
                <a:cxnLst/>
                <a:rect l="l" t="t" r="r" b="b"/>
                <a:pathLst>
                  <a:path w="3957" h="4144" extrusionOk="0">
                    <a:moveTo>
                      <a:pt x="0" y="0"/>
                    </a:moveTo>
                    <a:lnTo>
                      <a:pt x="0" y="4143"/>
                    </a:lnTo>
                    <a:lnTo>
                      <a:pt x="3957" y="4143"/>
                    </a:lnTo>
                    <a:lnTo>
                      <a:pt x="395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3"/>
              <p:cNvSpPr/>
              <p:nvPr/>
            </p:nvSpPr>
            <p:spPr>
              <a:xfrm>
                <a:off x="3388475" y="3635325"/>
                <a:ext cx="99000" cy="103600"/>
              </a:xfrm>
              <a:custGeom>
                <a:avLst/>
                <a:gdLst/>
                <a:ahLst/>
                <a:cxnLst/>
                <a:rect l="l" t="t" r="r" b="b"/>
                <a:pathLst>
                  <a:path w="3960" h="4144" extrusionOk="0">
                    <a:moveTo>
                      <a:pt x="0" y="0"/>
                    </a:moveTo>
                    <a:lnTo>
                      <a:pt x="0" y="4143"/>
                    </a:lnTo>
                    <a:lnTo>
                      <a:pt x="3960" y="4143"/>
                    </a:lnTo>
                    <a:lnTo>
                      <a:pt x="3960"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3"/>
              <p:cNvSpPr/>
              <p:nvPr/>
            </p:nvSpPr>
            <p:spPr>
              <a:xfrm>
                <a:off x="3521875" y="3635325"/>
                <a:ext cx="98925" cy="103600"/>
              </a:xfrm>
              <a:custGeom>
                <a:avLst/>
                <a:gdLst/>
                <a:ahLst/>
                <a:cxnLst/>
                <a:rect l="l" t="t" r="r" b="b"/>
                <a:pathLst>
                  <a:path w="3957" h="4144" extrusionOk="0">
                    <a:moveTo>
                      <a:pt x="0" y="0"/>
                    </a:moveTo>
                    <a:lnTo>
                      <a:pt x="0" y="4143"/>
                    </a:lnTo>
                    <a:lnTo>
                      <a:pt x="3957" y="4143"/>
                    </a:lnTo>
                    <a:lnTo>
                      <a:pt x="395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3"/>
              <p:cNvSpPr/>
              <p:nvPr/>
            </p:nvSpPr>
            <p:spPr>
              <a:xfrm>
                <a:off x="3655250" y="3635325"/>
                <a:ext cx="98950" cy="103600"/>
              </a:xfrm>
              <a:custGeom>
                <a:avLst/>
                <a:gdLst/>
                <a:ahLst/>
                <a:cxnLst/>
                <a:rect l="l" t="t" r="r" b="b"/>
                <a:pathLst>
                  <a:path w="3958" h="4144" extrusionOk="0">
                    <a:moveTo>
                      <a:pt x="1" y="0"/>
                    </a:moveTo>
                    <a:lnTo>
                      <a:pt x="1" y="4143"/>
                    </a:lnTo>
                    <a:lnTo>
                      <a:pt x="3957" y="4143"/>
                    </a:lnTo>
                    <a:lnTo>
                      <a:pt x="395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3"/>
              <p:cNvSpPr/>
              <p:nvPr/>
            </p:nvSpPr>
            <p:spPr>
              <a:xfrm>
                <a:off x="3884275" y="3814225"/>
                <a:ext cx="99000" cy="103600"/>
              </a:xfrm>
              <a:custGeom>
                <a:avLst/>
                <a:gdLst/>
                <a:ahLst/>
                <a:cxnLst/>
                <a:rect l="l" t="t" r="r" b="b"/>
                <a:pathLst>
                  <a:path w="3960" h="4144" extrusionOk="0">
                    <a:moveTo>
                      <a:pt x="1" y="1"/>
                    </a:moveTo>
                    <a:lnTo>
                      <a:pt x="1" y="4144"/>
                    </a:lnTo>
                    <a:lnTo>
                      <a:pt x="3960" y="4144"/>
                    </a:lnTo>
                    <a:lnTo>
                      <a:pt x="3960"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3"/>
              <p:cNvSpPr/>
              <p:nvPr/>
            </p:nvSpPr>
            <p:spPr>
              <a:xfrm>
                <a:off x="4017675" y="3814225"/>
                <a:ext cx="99000" cy="103600"/>
              </a:xfrm>
              <a:custGeom>
                <a:avLst/>
                <a:gdLst/>
                <a:ahLst/>
                <a:cxnLst/>
                <a:rect l="l" t="t" r="r" b="b"/>
                <a:pathLst>
                  <a:path w="3960" h="4144" extrusionOk="0">
                    <a:moveTo>
                      <a:pt x="0" y="1"/>
                    </a:moveTo>
                    <a:lnTo>
                      <a:pt x="0" y="4144"/>
                    </a:lnTo>
                    <a:lnTo>
                      <a:pt x="3959" y="4144"/>
                    </a:lnTo>
                    <a:lnTo>
                      <a:pt x="3959"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3"/>
              <p:cNvSpPr/>
              <p:nvPr/>
            </p:nvSpPr>
            <p:spPr>
              <a:xfrm>
                <a:off x="4151050" y="3814225"/>
                <a:ext cx="98950" cy="103600"/>
              </a:xfrm>
              <a:custGeom>
                <a:avLst/>
                <a:gdLst/>
                <a:ahLst/>
                <a:cxnLst/>
                <a:rect l="l" t="t" r="r" b="b"/>
                <a:pathLst>
                  <a:path w="3958" h="4144" extrusionOk="0">
                    <a:moveTo>
                      <a:pt x="1" y="1"/>
                    </a:moveTo>
                    <a:lnTo>
                      <a:pt x="1" y="4144"/>
                    </a:lnTo>
                    <a:lnTo>
                      <a:pt x="3957" y="4144"/>
                    </a:lnTo>
                    <a:lnTo>
                      <a:pt x="395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3"/>
              <p:cNvSpPr/>
              <p:nvPr/>
            </p:nvSpPr>
            <p:spPr>
              <a:xfrm>
                <a:off x="4284375" y="3814225"/>
                <a:ext cx="99000" cy="103600"/>
              </a:xfrm>
              <a:custGeom>
                <a:avLst/>
                <a:gdLst/>
                <a:ahLst/>
                <a:cxnLst/>
                <a:rect l="l" t="t" r="r" b="b"/>
                <a:pathLst>
                  <a:path w="3960" h="4144" extrusionOk="0">
                    <a:moveTo>
                      <a:pt x="1" y="1"/>
                    </a:moveTo>
                    <a:lnTo>
                      <a:pt x="1" y="4144"/>
                    </a:lnTo>
                    <a:lnTo>
                      <a:pt x="3960" y="4144"/>
                    </a:lnTo>
                    <a:lnTo>
                      <a:pt x="3960"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3"/>
              <p:cNvSpPr/>
              <p:nvPr/>
            </p:nvSpPr>
            <p:spPr>
              <a:xfrm>
                <a:off x="3255150" y="3814225"/>
                <a:ext cx="98925" cy="103600"/>
              </a:xfrm>
              <a:custGeom>
                <a:avLst/>
                <a:gdLst/>
                <a:ahLst/>
                <a:cxnLst/>
                <a:rect l="l" t="t" r="r" b="b"/>
                <a:pathLst>
                  <a:path w="3957" h="4144" extrusionOk="0">
                    <a:moveTo>
                      <a:pt x="0" y="1"/>
                    </a:moveTo>
                    <a:lnTo>
                      <a:pt x="0" y="4144"/>
                    </a:lnTo>
                    <a:lnTo>
                      <a:pt x="3957" y="4144"/>
                    </a:lnTo>
                    <a:lnTo>
                      <a:pt x="395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3"/>
              <p:cNvSpPr/>
              <p:nvPr/>
            </p:nvSpPr>
            <p:spPr>
              <a:xfrm>
                <a:off x="3388475" y="3814225"/>
                <a:ext cx="99000" cy="103600"/>
              </a:xfrm>
              <a:custGeom>
                <a:avLst/>
                <a:gdLst/>
                <a:ahLst/>
                <a:cxnLst/>
                <a:rect l="l" t="t" r="r" b="b"/>
                <a:pathLst>
                  <a:path w="3960" h="4144" extrusionOk="0">
                    <a:moveTo>
                      <a:pt x="0" y="1"/>
                    </a:moveTo>
                    <a:lnTo>
                      <a:pt x="0" y="4144"/>
                    </a:lnTo>
                    <a:lnTo>
                      <a:pt x="3960" y="4144"/>
                    </a:lnTo>
                    <a:lnTo>
                      <a:pt x="3960"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3"/>
              <p:cNvSpPr/>
              <p:nvPr/>
            </p:nvSpPr>
            <p:spPr>
              <a:xfrm>
                <a:off x="3521875" y="3814225"/>
                <a:ext cx="98925" cy="103600"/>
              </a:xfrm>
              <a:custGeom>
                <a:avLst/>
                <a:gdLst/>
                <a:ahLst/>
                <a:cxnLst/>
                <a:rect l="l" t="t" r="r" b="b"/>
                <a:pathLst>
                  <a:path w="3957" h="4144" extrusionOk="0">
                    <a:moveTo>
                      <a:pt x="0" y="1"/>
                    </a:moveTo>
                    <a:lnTo>
                      <a:pt x="0" y="4144"/>
                    </a:lnTo>
                    <a:lnTo>
                      <a:pt x="3957" y="4144"/>
                    </a:lnTo>
                    <a:lnTo>
                      <a:pt x="395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3"/>
              <p:cNvSpPr/>
              <p:nvPr/>
            </p:nvSpPr>
            <p:spPr>
              <a:xfrm>
                <a:off x="3655250" y="3814225"/>
                <a:ext cx="98950" cy="103600"/>
              </a:xfrm>
              <a:custGeom>
                <a:avLst/>
                <a:gdLst/>
                <a:ahLst/>
                <a:cxnLst/>
                <a:rect l="l" t="t" r="r" b="b"/>
                <a:pathLst>
                  <a:path w="3958" h="4144" extrusionOk="0">
                    <a:moveTo>
                      <a:pt x="1" y="1"/>
                    </a:moveTo>
                    <a:lnTo>
                      <a:pt x="1" y="4144"/>
                    </a:lnTo>
                    <a:lnTo>
                      <a:pt x="3957" y="4144"/>
                    </a:lnTo>
                    <a:lnTo>
                      <a:pt x="395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3"/>
              <p:cNvSpPr/>
              <p:nvPr/>
            </p:nvSpPr>
            <p:spPr>
              <a:xfrm>
                <a:off x="3884275" y="3993075"/>
                <a:ext cx="99000" cy="103650"/>
              </a:xfrm>
              <a:custGeom>
                <a:avLst/>
                <a:gdLst/>
                <a:ahLst/>
                <a:cxnLst/>
                <a:rect l="l" t="t" r="r" b="b"/>
                <a:pathLst>
                  <a:path w="3960" h="4146" extrusionOk="0">
                    <a:moveTo>
                      <a:pt x="1" y="0"/>
                    </a:moveTo>
                    <a:lnTo>
                      <a:pt x="1" y="4146"/>
                    </a:lnTo>
                    <a:lnTo>
                      <a:pt x="3960" y="4146"/>
                    </a:lnTo>
                    <a:lnTo>
                      <a:pt x="3960"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3"/>
              <p:cNvSpPr/>
              <p:nvPr/>
            </p:nvSpPr>
            <p:spPr>
              <a:xfrm>
                <a:off x="4017675" y="3993075"/>
                <a:ext cx="99000" cy="103650"/>
              </a:xfrm>
              <a:custGeom>
                <a:avLst/>
                <a:gdLst/>
                <a:ahLst/>
                <a:cxnLst/>
                <a:rect l="l" t="t" r="r" b="b"/>
                <a:pathLst>
                  <a:path w="3960" h="4146" extrusionOk="0">
                    <a:moveTo>
                      <a:pt x="0" y="0"/>
                    </a:moveTo>
                    <a:lnTo>
                      <a:pt x="0" y="4146"/>
                    </a:lnTo>
                    <a:lnTo>
                      <a:pt x="3959" y="4146"/>
                    </a:lnTo>
                    <a:lnTo>
                      <a:pt x="3959"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3"/>
              <p:cNvSpPr/>
              <p:nvPr/>
            </p:nvSpPr>
            <p:spPr>
              <a:xfrm>
                <a:off x="4151050" y="3993075"/>
                <a:ext cx="98950" cy="103650"/>
              </a:xfrm>
              <a:custGeom>
                <a:avLst/>
                <a:gdLst/>
                <a:ahLst/>
                <a:cxnLst/>
                <a:rect l="l" t="t" r="r" b="b"/>
                <a:pathLst>
                  <a:path w="3958" h="4146" extrusionOk="0">
                    <a:moveTo>
                      <a:pt x="1" y="0"/>
                    </a:moveTo>
                    <a:lnTo>
                      <a:pt x="1" y="4146"/>
                    </a:lnTo>
                    <a:lnTo>
                      <a:pt x="3957" y="4146"/>
                    </a:lnTo>
                    <a:lnTo>
                      <a:pt x="395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3"/>
              <p:cNvSpPr/>
              <p:nvPr/>
            </p:nvSpPr>
            <p:spPr>
              <a:xfrm>
                <a:off x="4284375" y="3993075"/>
                <a:ext cx="99000" cy="103650"/>
              </a:xfrm>
              <a:custGeom>
                <a:avLst/>
                <a:gdLst/>
                <a:ahLst/>
                <a:cxnLst/>
                <a:rect l="l" t="t" r="r" b="b"/>
                <a:pathLst>
                  <a:path w="3960" h="4146" extrusionOk="0">
                    <a:moveTo>
                      <a:pt x="1" y="0"/>
                    </a:moveTo>
                    <a:lnTo>
                      <a:pt x="1" y="4146"/>
                    </a:lnTo>
                    <a:lnTo>
                      <a:pt x="3960" y="4146"/>
                    </a:lnTo>
                    <a:lnTo>
                      <a:pt x="3960"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3"/>
              <p:cNvSpPr/>
              <p:nvPr/>
            </p:nvSpPr>
            <p:spPr>
              <a:xfrm>
                <a:off x="3255150" y="3993075"/>
                <a:ext cx="98925" cy="103650"/>
              </a:xfrm>
              <a:custGeom>
                <a:avLst/>
                <a:gdLst/>
                <a:ahLst/>
                <a:cxnLst/>
                <a:rect l="l" t="t" r="r" b="b"/>
                <a:pathLst>
                  <a:path w="3957" h="4146" extrusionOk="0">
                    <a:moveTo>
                      <a:pt x="0" y="0"/>
                    </a:moveTo>
                    <a:lnTo>
                      <a:pt x="0" y="4146"/>
                    </a:lnTo>
                    <a:lnTo>
                      <a:pt x="3957" y="4146"/>
                    </a:lnTo>
                    <a:lnTo>
                      <a:pt x="395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3"/>
              <p:cNvSpPr/>
              <p:nvPr/>
            </p:nvSpPr>
            <p:spPr>
              <a:xfrm>
                <a:off x="3388475" y="3993075"/>
                <a:ext cx="99000" cy="103650"/>
              </a:xfrm>
              <a:custGeom>
                <a:avLst/>
                <a:gdLst/>
                <a:ahLst/>
                <a:cxnLst/>
                <a:rect l="l" t="t" r="r" b="b"/>
                <a:pathLst>
                  <a:path w="3960" h="4146" extrusionOk="0">
                    <a:moveTo>
                      <a:pt x="0" y="0"/>
                    </a:moveTo>
                    <a:lnTo>
                      <a:pt x="0" y="4146"/>
                    </a:lnTo>
                    <a:lnTo>
                      <a:pt x="3960" y="4146"/>
                    </a:lnTo>
                    <a:lnTo>
                      <a:pt x="3960"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3"/>
              <p:cNvSpPr/>
              <p:nvPr/>
            </p:nvSpPr>
            <p:spPr>
              <a:xfrm>
                <a:off x="3521875" y="3993075"/>
                <a:ext cx="98925" cy="103650"/>
              </a:xfrm>
              <a:custGeom>
                <a:avLst/>
                <a:gdLst/>
                <a:ahLst/>
                <a:cxnLst/>
                <a:rect l="l" t="t" r="r" b="b"/>
                <a:pathLst>
                  <a:path w="3957" h="4146" extrusionOk="0">
                    <a:moveTo>
                      <a:pt x="0" y="0"/>
                    </a:moveTo>
                    <a:lnTo>
                      <a:pt x="0" y="4146"/>
                    </a:lnTo>
                    <a:lnTo>
                      <a:pt x="3957" y="4146"/>
                    </a:lnTo>
                    <a:lnTo>
                      <a:pt x="395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3"/>
              <p:cNvSpPr/>
              <p:nvPr/>
            </p:nvSpPr>
            <p:spPr>
              <a:xfrm>
                <a:off x="3655250" y="3993075"/>
                <a:ext cx="98950" cy="103650"/>
              </a:xfrm>
              <a:custGeom>
                <a:avLst/>
                <a:gdLst/>
                <a:ahLst/>
                <a:cxnLst/>
                <a:rect l="l" t="t" r="r" b="b"/>
                <a:pathLst>
                  <a:path w="3958" h="4146" extrusionOk="0">
                    <a:moveTo>
                      <a:pt x="1" y="0"/>
                    </a:moveTo>
                    <a:lnTo>
                      <a:pt x="1" y="4146"/>
                    </a:lnTo>
                    <a:lnTo>
                      <a:pt x="3957" y="4146"/>
                    </a:lnTo>
                    <a:lnTo>
                      <a:pt x="395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3"/>
              <p:cNvSpPr/>
              <p:nvPr/>
            </p:nvSpPr>
            <p:spPr>
              <a:xfrm>
                <a:off x="3884275" y="4171975"/>
                <a:ext cx="99000" cy="103675"/>
              </a:xfrm>
              <a:custGeom>
                <a:avLst/>
                <a:gdLst/>
                <a:ahLst/>
                <a:cxnLst/>
                <a:rect l="l" t="t" r="r" b="b"/>
                <a:pathLst>
                  <a:path w="3960" h="4147" extrusionOk="0">
                    <a:moveTo>
                      <a:pt x="1" y="1"/>
                    </a:moveTo>
                    <a:lnTo>
                      <a:pt x="1" y="4146"/>
                    </a:lnTo>
                    <a:lnTo>
                      <a:pt x="3960" y="4146"/>
                    </a:lnTo>
                    <a:lnTo>
                      <a:pt x="3960"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3"/>
              <p:cNvSpPr/>
              <p:nvPr/>
            </p:nvSpPr>
            <p:spPr>
              <a:xfrm>
                <a:off x="4017675" y="4171975"/>
                <a:ext cx="99000" cy="103675"/>
              </a:xfrm>
              <a:custGeom>
                <a:avLst/>
                <a:gdLst/>
                <a:ahLst/>
                <a:cxnLst/>
                <a:rect l="l" t="t" r="r" b="b"/>
                <a:pathLst>
                  <a:path w="3960" h="4147" extrusionOk="0">
                    <a:moveTo>
                      <a:pt x="0" y="1"/>
                    </a:moveTo>
                    <a:lnTo>
                      <a:pt x="0" y="4146"/>
                    </a:lnTo>
                    <a:lnTo>
                      <a:pt x="3959" y="4146"/>
                    </a:lnTo>
                    <a:lnTo>
                      <a:pt x="3959"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3"/>
              <p:cNvSpPr/>
              <p:nvPr/>
            </p:nvSpPr>
            <p:spPr>
              <a:xfrm>
                <a:off x="4151050" y="4171975"/>
                <a:ext cx="98950" cy="103675"/>
              </a:xfrm>
              <a:custGeom>
                <a:avLst/>
                <a:gdLst/>
                <a:ahLst/>
                <a:cxnLst/>
                <a:rect l="l" t="t" r="r" b="b"/>
                <a:pathLst>
                  <a:path w="3958" h="4147" extrusionOk="0">
                    <a:moveTo>
                      <a:pt x="1" y="1"/>
                    </a:moveTo>
                    <a:lnTo>
                      <a:pt x="1" y="4146"/>
                    </a:lnTo>
                    <a:lnTo>
                      <a:pt x="3957" y="4146"/>
                    </a:lnTo>
                    <a:lnTo>
                      <a:pt x="395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3"/>
              <p:cNvSpPr/>
              <p:nvPr/>
            </p:nvSpPr>
            <p:spPr>
              <a:xfrm>
                <a:off x="4284375" y="4171975"/>
                <a:ext cx="99000" cy="103675"/>
              </a:xfrm>
              <a:custGeom>
                <a:avLst/>
                <a:gdLst/>
                <a:ahLst/>
                <a:cxnLst/>
                <a:rect l="l" t="t" r="r" b="b"/>
                <a:pathLst>
                  <a:path w="3960" h="4147" extrusionOk="0">
                    <a:moveTo>
                      <a:pt x="1" y="1"/>
                    </a:moveTo>
                    <a:lnTo>
                      <a:pt x="1" y="4146"/>
                    </a:lnTo>
                    <a:lnTo>
                      <a:pt x="3960" y="4146"/>
                    </a:lnTo>
                    <a:lnTo>
                      <a:pt x="3960"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3"/>
              <p:cNvSpPr/>
              <p:nvPr/>
            </p:nvSpPr>
            <p:spPr>
              <a:xfrm>
                <a:off x="3255150" y="4171975"/>
                <a:ext cx="98925" cy="103675"/>
              </a:xfrm>
              <a:custGeom>
                <a:avLst/>
                <a:gdLst/>
                <a:ahLst/>
                <a:cxnLst/>
                <a:rect l="l" t="t" r="r" b="b"/>
                <a:pathLst>
                  <a:path w="3957" h="4147" extrusionOk="0">
                    <a:moveTo>
                      <a:pt x="0" y="1"/>
                    </a:moveTo>
                    <a:lnTo>
                      <a:pt x="0" y="4146"/>
                    </a:lnTo>
                    <a:lnTo>
                      <a:pt x="3957" y="4146"/>
                    </a:lnTo>
                    <a:lnTo>
                      <a:pt x="395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3"/>
              <p:cNvSpPr/>
              <p:nvPr/>
            </p:nvSpPr>
            <p:spPr>
              <a:xfrm>
                <a:off x="3388475" y="4171975"/>
                <a:ext cx="99000" cy="103675"/>
              </a:xfrm>
              <a:custGeom>
                <a:avLst/>
                <a:gdLst/>
                <a:ahLst/>
                <a:cxnLst/>
                <a:rect l="l" t="t" r="r" b="b"/>
                <a:pathLst>
                  <a:path w="3960" h="4147" extrusionOk="0">
                    <a:moveTo>
                      <a:pt x="0" y="1"/>
                    </a:moveTo>
                    <a:lnTo>
                      <a:pt x="0" y="4146"/>
                    </a:lnTo>
                    <a:lnTo>
                      <a:pt x="3960" y="4146"/>
                    </a:lnTo>
                    <a:lnTo>
                      <a:pt x="3960"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3"/>
              <p:cNvSpPr/>
              <p:nvPr/>
            </p:nvSpPr>
            <p:spPr>
              <a:xfrm>
                <a:off x="3521875" y="4171975"/>
                <a:ext cx="98925" cy="103675"/>
              </a:xfrm>
              <a:custGeom>
                <a:avLst/>
                <a:gdLst/>
                <a:ahLst/>
                <a:cxnLst/>
                <a:rect l="l" t="t" r="r" b="b"/>
                <a:pathLst>
                  <a:path w="3957" h="4147" extrusionOk="0">
                    <a:moveTo>
                      <a:pt x="0" y="1"/>
                    </a:moveTo>
                    <a:lnTo>
                      <a:pt x="0" y="4146"/>
                    </a:lnTo>
                    <a:lnTo>
                      <a:pt x="3957" y="4146"/>
                    </a:lnTo>
                    <a:lnTo>
                      <a:pt x="395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3"/>
              <p:cNvSpPr/>
              <p:nvPr/>
            </p:nvSpPr>
            <p:spPr>
              <a:xfrm>
                <a:off x="3655250" y="4171975"/>
                <a:ext cx="98950" cy="103675"/>
              </a:xfrm>
              <a:custGeom>
                <a:avLst/>
                <a:gdLst/>
                <a:ahLst/>
                <a:cxnLst/>
                <a:rect l="l" t="t" r="r" b="b"/>
                <a:pathLst>
                  <a:path w="3958" h="4147" extrusionOk="0">
                    <a:moveTo>
                      <a:pt x="1" y="1"/>
                    </a:moveTo>
                    <a:lnTo>
                      <a:pt x="1" y="4146"/>
                    </a:lnTo>
                    <a:lnTo>
                      <a:pt x="3957" y="4146"/>
                    </a:lnTo>
                    <a:lnTo>
                      <a:pt x="395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3"/>
              <p:cNvSpPr/>
              <p:nvPr/>
            </p:nvSpPr>
            <p:spPr>
              <a:xfrm>
                <a:off x="3884275" y="4350875"/>
                <a:ext cx="99000" cy="103675"/>
              </a:xfrm>
              <a:custGeom>
                <a:avLst/>
                <a:gdLst/>
                <a:ahLst/>
                <a:cxnLst/>
                <a:rect l="l" t="t" r="r" b="b"/>
                <a:pathLst>
                  <a:path w="3960" h="4147" extrusionOk="0">
                    <a:moveTo>
                      <a:pt x="1" y="1"/>
                    </a:moveTo>
                    <a:lnTo>
                      <a:pt x="1" y="4146"/>
                    </a:lnTo>
                    <a:lnTo>
                      <a:pt x="3960" y="4146"/>
                    </a:lnTo>
                    <a:lnTo>
                      <a:pt x="3960"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3"/>
              <p:cNvSpPr/>
              <p:nvPr/>
            </p:nvSpPr>
            <p:spPr>
              <a:xfrm>
                <a:off x="4017675" y="4350875"/>
                <a:ext cx="99000" cy="103675"/>
              </a:xfrm>
              <a:custGeom>
                <a:avLst/>
                <a:gdLst/>
                <a:ahLst/>
                <a:cxnLst/>
                <a:rect l="l" t="t" r="r" b="b"/>
                <a:pathLst>
                  <a:path w="3960" h="4147" extrusionOk="0">
                    <a:moveTo>
                      <a:pt x="0" y="1"/>
                    </a:moveTo>
                    <a:lnTo>
                      <a:pt x="0" y="4146"/>
                    </a:lnTo>
                    <a:lnTo>
                      <a:pt x="3959" y="4146"/>
                    </a:lnTo>
                    <a:lnTo>
                      <a:pt x="3959"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3"/>
              <p:cNvSpPr/>
              <p:nvPr/>
            </p:nvSpPr>
            <p:spPr>
              <a:xfrm>
                <a:off x="4151050" y="4350875"/>
                <a:ext cx="98950" cy="103675"/>
              </a:xfrm>
              <a:custGeom>
                <a:avLst/>
                <a:gdLst/>
                <a:ahLst/>
                <a:cxnLst/>
                <a:rect l="l" t="t" r="r" b="b"/>
                <a:pathLst>
                  <a:path w="3958" h="4147" extrusionOk="0">
                    <a:moveTo>
                      <a:pt x="1" y="1"/>
                    </a:moveTo>
                    <a:lnTo>
                      <a:pt x="1" y="4146"/>
                    </a:lnTo>
                    <a:lnTo>
                      <a:pt x="3957" y="4146"/>
                    </a:lnTo>
                    <a:lnTo>
                      <a:pt x="395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3"/>
              <p:cNvSpPr/>
              <p:nvPr/>
            </p:nvSpPr>
            <p:spPr>
              <a:xfrm>
                <a:off x="4284375" y="4350875"/>
                <a:ext cx="99000" cy="103675"/>
              </a:xfrm>
              <a:custGeom>
                <a:avLst/>
                <a:gdLst/>
                <a:ahLst/>
                <a:cxnLst/>
                <a:rect l="l" t="t" r="r" b="b"/>
                <a:pathLst>
                  <a:path w="3960" h="4147" extrusionOk="0">
                    <a:moveTo>
                      <a:pt x="1" y="1"/>
                    </a:moveTo>
                    <a:lnTo>
                      <a:pt x="1" y="4146"/>
                    </a:lnTo>
                    <a:lnTo>
                      <a:pt x="3960" y="4146"/>
                    </a:lnTo>
                    <a:lnTo>
                      <a:pt x="3960"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3"/>
              <p:cNvSpPr/>
              <p:nvPr/>
            </p:nvSpPr>
            <p:spPr>
              <a:xfrm>
                <a:off x="3255150" y="4350875"/>
                <a:ext cx="98925" cy="103675"/>
              </a:xfrm>
              <a:custGeom>
                <a:avLst/>
                <a:gdLst/>
                <a:ahLst/>
                <a:cxnLst/>
                <a:rect l="l" t="t" r="r" b="b"/>
                <a:pathLst>
                  <a:path w="3957" h="4147" extrusionOk="0">
                    <a:moveTo>
                      <a:pt x="0" y="1"/>
                    </a:moveTo>
                    <a:lnTo>
                      <a:pt x="0" y="4146"/>
                    </a:lnTo>
                    <a:lnTo>
                      <a:pt x="3957" y="4146"/>
                    </a:lnTo>
                    <a:lnTo>
                      <a:pt x="395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3"/>
              <p:cNvSpPr/>
              <p:nvPr/>
            </p:nvSpPr>
            <p:spPr>
              <a:xfrm>
                <a:off x="3388475" y="4350875"/>
                <a:ext cx="99000" cy="103675"/>
              </a:xfrm>
              <a:custGeom>
                <a:avLst/>
                <a:gdLst/>
                <a:ahLst/>
                <a:cxnLst/>
                <a:rect l="l" t="t" r="r" b="b"/>
                <a:pathLst>
                  <a:path w="3960" h="4147" extrusionOk="0">
                    <a:moveTo>
                      <a:pt x="0" y="1"/>
                    </a:moveTo>
                    <a:lnTo>
                      <a:pt x="0" y="4146"/>
                    </a:lnTo>
                    <a:lnTo>
                      <a:pt x="3960" y="4146"/>
                    </a:lnTo>
                    <a:lnTo>
                      <a:pt x="3960"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3"/>
              <p:cNvSpPr/>
              <p:nvPr/>
            </p:nvSpPr>
            <p:spPr>
              <a:xfrm>
                <a:off x="3521875" y="4350875"/>
                <a:ext cx="98925" cy="103675"/>
              </a:xfrm>
              <a:custGeom>
                <a:avLst/>
                <a:gdLst/>
                <a:ahLst/>
                <a:cxnLst/>
                <a:rect l="l" t="t" r="r" b="b"/>
                <a:pathLst>
                  <a:path w="3957" h="4147" extrusionOk="0">
                    <a:moveTo>
                      <a:pt x="0" y="1"/>
                    </a:moveTo>
                    <a:lnTo>
                      <a:pt x="0" y="4146"/>
                    </a:lnTo>
                    <a:lnTo>
                      <a:pt x="3957" y="4146"/>
                    </a:lnTo>
                    <a:lnTo>
                      <a:pt x="395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3"/>
              <p:cNvSpPr/>
              <p:nvPr/>
            </p:nvSpPr>
            <p:spPr>
              <a:xfrm>
                <a:off x="3655250" y="4350875"/>
                <a:ext cx="98950" cy="103675"/>
              </a:xfrm>
              <a:custGeom>
                <a:avLst/>
                <a:gdLst/>
                <a:ahLst/>
                <a:cxnLst/>
                <a:rect l="l" t="t" r="r" b="b"/>
                <a:pathLst>
                  <a:path w="3958" h="4147" extrusionOk="0">
                    <a:moveTo>
                      <a:pt x="1" y="1"/>
                    </a:moveTo>
                    <a:lnTo>
                      <a:pt x="1" y="4146"/>
                    </a:lnTo>
                    <a:lnTo>
                      <a:pt x="3957" y="4146"/>
                    </a:lnTo>
                    <a:lnTo>
                      <a:pt x="395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3"/>
              <p:cNvSpPr/>
              <p:nvPr/>
            </p:nvSpPr>
            <p:spPr>
              <a:xfrm>
                <a:off x="3884275" y="4529800"/>
                <a:ext cx="99000" cy="103600"/>
              </a:xfrm>
              <a:custGeom>
                <a:avLst/>
                <a:gdLst/>
                <a:ahLst/>
                <a:cxnLst/>
                <a:rect l="l" t="t" r="r" b="b"/>
                <a:pathLst>
                  <a:path w="3960" h="4144" extrusionOk="0">
                    <a:moveTo>
                      <a:pt x="1" y="0"/>
                    </a:moveTo>
                    <a:lnTo>
                      <a:pt x="1" y="4143"/>
                    </a:lnTo>
                    <a:lnTo>
                      <a:pt x="3960" y="4143"/>
                    </a:lnTo>
                    <a:lnTo>
                      <a:pt x="3960"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3"/>
              <p:cNvSpPr/>
              <p:nvPr/>
            </p:nvSpPr>
            <p:spPr>
              <a:xfrm>
                <a:off x="4017675" y="4529800"/>
                <a:ext cx="99000" cy="103600"/>
              </a:xfrm>
              <a:custGeom>
                <a:avLst/>
                <a:gdLst/>
                <a:ahLst/>
                <a:cxnLst/>
                <a:rect l="l" t="t" r="r" b="b"/>
                <a:pathLst>
                  <a:path w="3960" h="4144" extrusionOk="0">
                    <a:moveTo>
                      <a:pt x="0" y="0"/>
                    </a:moveTo>
                    <a:lnTo>
                      <a:pt x="0" y="4143"/>
                    </a:lnTo>
                    <a:lnTo>
                      <a:pt x="3959" y="4143"/>
                    </a:lnTo>
                    <a:lnTo>
                      <a:pt x="3959"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3"/>
              <p:cNvSpPr/>
              <p:nvPr/>
            </p:nvSpPr>
            <p:spPr>
              <a:xfrm>
                <a:off x="4151050" y="4529800"/>
                <a:ext cx="98950" cy="103600"/>
              </a:xfrm>
              <a:custGeom>
                <a:avLst/>
                <a:gdLst/>
                <a:ahLst/>
                <a:cxnLst/>
                <a:rect l="l" t="t" r="r" b="b"/>
                <a:pathLst>
                  <a:path w="3958" h="4144" extrusionOk="0">
                    <a:moveTo>
                      <a:pt x="1" y="0"/>
                    </a:moveTo>
                    <a:lnTo>
                      <a:pt x="1" y="4143"/>
                    </a:lnTo>
                    <a:lnTo>
                      <a:pt x="3957" y="4143"/>
                    </a:lnTo>
                    <a:lnTo>
                      <a:pt x="395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3"/>
              <p:cNvSpPr/>
              <p:nvPr/>
            </p:nvSpPr>
            <p:spPr>
              <a:xfrm>
                <a:off x="4284375" y="4529800"/>
                <a:ext cx="99000" cy="103600"/>
              </a:xfrm>
              <a:custGeom>
                <a:avLst/>
                <a:gdLst/>
                <a:ahLst/>
                <a:cxnLst/>
                <a:rect l="l" t="t" r="r" b="b"/>
                <a:pathLst>
                  <a:path w="3960" h="4144" extrusionOk="0">
                    <a:moveTo>
                      <a:pt x="1" y="0"/>
                    </a:moveTo>
                    <a:lnTo>
                      <a:pt x="1" y="4143"/>
                    </a:lnTo>
                    <a:lnTo>
                      <a:pt x="3960" y="4143"/>
                    </a:lnTo>
                    <a:lnTo>
                      <a:pt x="3960"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3"/>
              <p:cNvSpPr/>
              <p:nvPr/>
            </p:nvSpPr>
            <p:spPr>
              <a:xfrm>
                <a:off x="3255150" y="4529800"/>
                <a:ext cx="98925" cy="103600"/>
              </a:xfrm>
              <a:custGeom>
                <a:avLst/>
                <a:gdLst/>
                <a:ahLst/>
                <a:cxnLst/>
                <a:rect l="l" t="t" r="r" b="b"/>
                <a:pathLst>
                  <a:path w="3957" h="4144" extrusionOk="0">
                    <a:moveTo>
                      <a:pt x="0" y="0"/>
                    </a:moveTo>
                    <a:lnTo>
                      <a:pt x="0" y="4143"/>
                    </a:lnTo>
                    <a:lnTo>
                      <a:pt x="3957" y="4143"/>
                    </a:lnTo>
                    <a:lnTo>
                      <a:pt x="395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3"/>
              <p:cNvSpPr/>
              <p:nvPr/>
            </p:nvSpPr>
            <p:spPr>
              <a:xfrm>
                <a:off x="3388475" y="4529800"/>
                <a:ext cx="99000" cy="103600"/>
              </a:xfrm>
              <a:custGeom>
                <a:avLst/>
                <a:gdLst/>
                <a:ahLst/>
                <a:cxnLst/>
                <a:rect l="l" t="t" r="r" b="b"/>
                <a:pathLst>
                  <a:path w="3960" h="4144" extrusionOk="0">
                    <a:moveTo>
                      <a:pt x="0" y="0"/>
                    </a:moveTo>
                    <a:lnTo>
                      <a:pt x="0" y="4143"/>
                    </a:lnTo>
                    <a:lnTo>
                      <a:pt x="3960" y="4143"/>
                    </a:lnTo>
                    <a:lnTo>
                      <a:pt x="3960"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3"/>
              <p:cNvSpPr/>
              <p:nvPr/>
            </p:nvSpPr>
            <p:spPr>
              <a:xfrm>
                <a:off x="3521875" y="4529800"/>
                <a:ext cx="98925" cy="103600"/>
              </a:xfrm>
              <a:custGeom>
                <a:avLst/>
                <a:gdLst/>
                <a:ahLst/>
                <a:cxnLst/>
                <a:rect l="l" t="t" r="r" b="b"/>
                <a:pathLst>
                  <a:path w="3957" h="4144" extrusionOk="0">
                    <a:moveTo>
                      <a:pt x="0" y="0"/>
                    </a:moveTo>
                    <a:lnTo>
                      <a:pt x="0" y="4143"/>
                    </a:lnTo>
                    <a:lnTo>
                      <a:pt x="3957" y="4143"/>
                    </a:lnTo>
                    <a:lnTo>
                      <a:pt x="395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3"/>
              <p:cNvSpPr/>
              <p:nvPr/>
            </p:nvSpPr>
            <p:spPr>
              <a:xfrm>
                <a:off x="3655250" y="4529800"/>
                <a:ext cx="98950" cy="103600"/>
              </a:xfrm>
              <a:custGeom>
                <a:avLst/>
                <a:gdLst/>
                <a:ahLst/>
                <a:cxnLst/>
                <a:rect l="l" t="t" r="r" b="b"/>
                <a:pathLst>
                  <a:path w="3958" h="4144" extrusionOk="0">
                    <a:moveTo>
                      <a:pt x="1" y="0"/>
                    </a:moveTo>
                    <a:lnTo>
                      <a:pt x="1" y="4143"/>
                    </a:lnTo>
                    <a:lnTo>
                      <a:pt x="3957" y="4143"/>
                    </a:lnTo>
                    <a:lnTo>
                      <a:pt x="395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3"/>
              <p:cNvSpPr/>
              <p:nvPr/>
            </p:nvSpPr>
            <p:spPr>
              <a:xfrm>
                <a:off x="3884275" y="4708700"/>
                <a:ext cx="99000" cy="103600"/>
              </a:xfrm>
              <a:custGeom>
                <a:avLst/>
                <a:gdLst/>
                <a:ahLst/>
                <a:cxnLst/>
                <a:rect l="l" t="t" r="r" b="b"/>
                <a:pathLst>
                  <a:path w="3960" h="4144" extrusionOk="0">
                    <a:moveTo>
                      <a:pt x="1" y="0"/>
                    </a:moveTo>
                    <a:lnTo>
                      <a:pt x="1" y="4144"/>
                    </a:lnTo>
                    <a:lnTo>
                      <a:pt x="3960" y="4144"/>
                    </a:lnTo>
                    <a:lnTo>
                      <a:pt x="3960"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3"/>
              <p:cNvSpPr/>
              <p:nvPr/>
            </p:nvSpPr>
            <p:spPr>
              <a:xfrm>
                <a:off x="4017675" y="4708700"/>
                <a:ext cx="99000" cy="103600"/>
              </a:xfrm>
              <a:custGeom>
                <a:avLst/>
                <a:gdLst/>
                <a:ahLst/>
                <a:cxnLst/>
                <a:rect l="l" t="t" r="r" b="b"/>
                <a:pathLst>
                  <a:path w="3960" h="4144" extrusionOk="0">
                    <a:moveTo>
                      <a:pt x="0" y="0"/>
                    </a:moveTo>
                    <a:lnTo>
                      <a:pt x="0" y="4144"/>
                    </a:lnTo>
                    <a:lnTo>
                      <a:pt x="3959" y="4144"/>
                    </a:lnTo>
                    <a:lnTo>
                      <a:pt x="3959"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3"/>
              <p:cNvSpPr/>
              <p:nvPr/>
            </p:nvSpPr>
            <p:spPr>
              <a:xfrm>
                <a:off x="4151050" y="4708700"/>
                <a:ext cx="98950" cy="103600"/>
              </a:xfrm>
              <a:custGeom>
                <a:avLst/>
                <a:gdLst/>
                <a:ahLst/>
                <a:cxnLst/>
                <a:rect l="l" t="t" r="r" b="b"/>
                <a:pathLst>
                  <a:path w="3958" h="4144" extrusionOk="0">
                    <a:moveTo>
                      <a:pt x="1" y="0"/>
                    </a:moveTo>
                    <a:lnTo>
                      <a:pt x="1" y="4144"/>
                    </a:lnTo>
                    <a:lnTo>
                      <a:pt x="3957" y="4144"/>
                    </a:lnTo>
                    <a:lnTo>
                      <a:pt x="395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3"/>
              <p:cNvSpPr/>
              <p:nvPr/>
            </p:nvSpPr>
            <p:spPr>
              <a:xfrm>
                <a:off x="4284375" y="4708700"/>
                <a:ext cx="99000" cy="103600"/>
              </a:xfrm>
              <a:custGeom>
                <a:avLst/>
                <a:gdLst/>
                <a:ahLst/>
                <a:cxnLst/>
                <a:rect l="l" t="t" r="r" b="b"/>
                <a:pathLst>
                  <a:path w="3960" h="4144" extrusionOk="0">
                    <a:moveTo>
                      <a:pt x="1" y="0"/>
                    </a:moveTo>
                    <a:lnTo>
                      <a:pt x="1" y="4144"/>
                    </a:lnTo>
                    <a:lnTo>
                      <a:pt x="3960" y="4144"/>
                    </a:lnTo>
                    <a:lnTo>
                      <a:pt x="3960"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3"/>
              <p:cNvSpPr/>
              <p:nvPr/>
            </p:nvSpPr>
            <p:spPr>
              <a:xfrm>
                <a:off x="3255150" y="4708700"/>
                <a:ext cx="98925" cy="103600"/>
              </a:xfrm>
              <a:custGeom>
                <a:avLst/>
                <a:gdLst/>
                <a:ahLst/>
                <a:cxnLst/>
                <a:rect l="l" t="t" r="r" b="b"/>
                <a:pathLst>
                  <a:path w="3957" h="4144" extrusionOk="0">
                    <a:moveTo>
                      <a:pt x="0" y="0"/>
                    </a:moveTo>
                    <a:lnTo>
                      <a:pt x="0" y="4144"/>
                    </a:lnTo>
                    <a:lnTo>
                      <a:pt x="3957" y="4144"/>
                    </a:lnTo>
                    <a:lnTo>
                      <a:pt x="395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3"/>
              <p:cNvSpPr/>
              <p:nvPr/>
            </p:nvSpPr>
            <p:spPr>
              <a:xfrm>
                <a:off x="3388475" y="4708700"/>
                <a:ext cx="99000" cy="103600"/>
              </a:xfrm>
              <a:custGeom>
                <a:avLst/>
                <a:gdLst/>
                <a:ahLst/>
                <a:cxnLst/>
                <a:rect l="l" t="t" r="r" b="b"/>
                <a:pathLst>
                  <a:path w="3960" h="4144" extrusionOk="0">
                    <a:moveTo>
                      <a:pt x="0" y="0"/>
                    </a:moveTo>
                    <a:lnTo>
                      <a:pt x="0" y="4144"/>
                    </a:lnTo>
                    <a:lnTo>
                      <a:pt x="3960" y="4144"/>
                    </a:lnTo>
                    <a:lnTo>
                      <a:pt x="3960"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3"/>
              <p:cNvSpPr/>
              <p:nvPr/>
            </p:nvSpPr>
            <p:spPr>
              <a:xfrm>
                <a:off x="3521875" y="4708700"/>
                <a:ext cx="98925" cy="103600"/>
              </a:xfrm>
              <a:custGeom>
                <a:avLst/>
                <a:gdLst/>
                <a:ahLst/>
                <a:cxnLst/>
                <a:rect l="l" t="t" r="r" b="b"/>
                <a:pathLst>
                  <a:path w="3957" h="4144" extrusionOk="0">
                    <a:moveTo>
                      <a:pt x="0" y="0"/>
                    </a:moveTo>
                    <a:lnTo>
                      <a:pt x="0" y="4144"/>
                    </a:lnTo>
                    <a:lnTo>
                      <a:pt x="3957" y="4144"/>
                    </a:lnTo>
                    <a:lnTo>
                      <a:pt x="395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3"/>
              <p:cNvSpPr/>
              <p:nvPr/>
            </p:nvSpPr>
            <p:spPr>
              <a:xfrm>
                <a:off x="3655250" y="4708700"/>
                <a:ext cx="98950" cy="103600"/>
              </a:xfrm>
              <a:custGeom>
                <a:avLst/>
                <a:gdLst/>
                <a:ahLst/>
                <a:cxnLst/>
                <a:rect l="l" t="t" r="r" b="b"/>
                <a:pathLst>
                  <a:path w="3958" h="4144" extrusionOk="0">
                    <a:moveTo>
                      <a:pt x="1" y="0"/>
                    </a:moveTo>
                    <a:lnTo>
                      <a:pt x="1" y="4144"/>
                    </a:lnTo>
                    <a:lnTo>
                      <a:pt x="3957" y="4144"/>
                    </a:lnTo>
                    <a:lnTo>
                      <a:pt x="395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3"/>
              <p:cNvSpPr/>
              <p:nvPr/>
            </p:nvSpPr>
            <p:spPr>
              <a:xfrm>
                <a:off x="3884275" y="4887550"/>
                <a:ext cx="99000" cy="103650"/>
              </a:xfrm>
              <a:custGeom>
                <a:avLst/>
                <a:gdLst/>
                <a:ahLst/>
                <a:cxnLst/>
                <a:rect l="l" t="t" r="r" b="b"/>
                <a:pathLst>
                  <a:path w="3960" h="4146" extrusionOk="0">
                    <a:moveTo>
                      <a:pt x="1" y="0"/>
                    </a:moveTo>
                    <a:lnTo>
                      <a:pt x="1" y="4146"/>
                    </a:lnTo>
                    <a:lnTo>
                      <a:pt x="3960" y="4146"/>
                    </a:lnTo>
                    <a:lnTo>
                      <a:pt x="3960"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3"/>
              <p:cNvSpPr/>
              <p:nvPr/>
            </p:nvSpPr>
            <p:spPr>
              <a:xfrm>
                <a:off x="4017675" y="4887550"/>
                <a:ext cx="99000" cy="103650"/>
              </a:xfrm>
              <a:custGeom>
                <a:avLst/>
                <a:gdLst/>
                <a:ahLst/>
                <a:cxnLst/>
                <a:rect l="l" t="t" r="r" b="b"/>
                <a:pathLst>
                  <a:path w="3960" h="4146" extrusionOk="0">
                    <a:moveTo>
                      <a:pt x="0" y="0"/>
                    </a:moveTo>
                    <a:lnTo>
                      <a:pt x="0" y="4146"/>
                    </a:lnTo>
                    <a:lnTo>
                      <a:pt x="3959" y="4146"/>
                    </a:lnTo>
                    <a:lnTo>
                      <a:pt x="3959"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3"/>
              <p:cNvSpPr/>
              <p:nvPr/>
            </p:nvSpPr>
            <p:spPr>
              <a:xfrm>
                <a:off x="4151050" y="4887550"/>
                <a:ext cx="98950" cy="103650"/>
              </a:xfrm>
              <a:custGeom>
                <a:avLst/>
                <a:gdLst/>
                <a:ahLst/>
                <a:cxnLst/>
                <a:rect l="l" t="t" r="r" b="b"/>
                <a:pathLst>
                  <a:path w="3958" h="4146" extrusionOk="0">
                    <a:moveTo>
                      <a:pt x="1" y="0"/>
                    </a:moveTo>
                    <a:lnTo>
                      <a:pt x="1" y="4146"/>
                    </a:lnTo>
                    <a:lnTo>
                      <a:pt x="3957" y="4146"/>
                    </a:lnTo>
                    <a:lnTo>
                      <a:pt x="395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3"/>
              <p:cNvSpPr/>
              <p:nvPr/>
            </p:nvSpPr>
            <p:spPr>
              <a:xfrm>
                <a:off x="4284375" y="4887550"/>
                <a:ext cx="99000" cy="103650"/>
              </a:xfrm>
              <a:custGeom>
                <a:avLst/>
                <a:gdLst/>
                <a:ahLst/>
                <a:cxnLst/>
                <a:rect l="l" t="t" r="r" b="b"/>
                <a:pathLst>
                  <a:path w="3960" h="4146" extrusionOk="0">
                    <a:moveTo>
                      <a:pt x="1" y="0"/>
                    </a:moveTo>
                    <a:lnTo>
                      <a:pt x="1" y="4146"/>
                    </a:lnTo>
                    <a:lnTo>
                      <a:pt x="3960" y="4146"/>
                    </a:lnTo>
                    <a:lnTo>
                      <a:pt x="3960"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3"/>
              <p:cNvSpPr/>
              <p:nvPr/>
            </p:nvSpPr>
            <p:spPr>
              <a:xfrm>
                <a:off x="3255150" y="4887550"/>
                <a:ext cx="98925" cy="103650"/>
              </a:xfrm>
              <a:custGeom>
                <a:avLst/>
                <a:gdLst/>
                <a:ahLst/>
                <a:cxnLst/>
                <a:rect l="l" t="t" r="r" b="b"/>
                <a:pathLst>
                  <a:path w="3957" h="4146" extrusionOk="0">
                    <a:moveTo>
                      <a:pt x="0" y="0"/>
                    </a:moveTo>
                    <a:lnTo>
                      <a:pt x="0" y="4146"/>
                    </a:lnTo>
                    <a:lnTo>
                      <a:pt x="3957" y="4146"/>
                    </a:lnTo>
                    <a:lnTo>
                      <a:pt x="395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3"/>
              <p:cNvSpPr/>
              <p:nvPr/>
            </p:nvSpPr>
            <p:spPr>
              <a:xfrm>
                <a:off x="3388475" y="4887550"/>
                <a:ext cx="99000" cy="103650"/>
              </a:xfrm>
              <a:custGeom>
                <a:avLst/>
                <a:gdLst/>
                <a:ahLst/>
                <a:cxnLst/>
                <a:rect l="l" t="t" r="r" b="b"/>
                <a:pathLst>
                  <a:path w="3960" h="4146" extrusionOk="0">
                    <a:moveTo>
                      <a:pt x="0" y="0"/>
                    </a:moveTo>
                    <a:lnTo>
                      <a:pt x="0" y="4146"/>
                    </a:lnTo>
                    <a:lnTo>
                      <a:pt x="3960" y="4146"/>
                    </a:lnTo>
                    <a:lnTo>
                      <a:pt x="3960"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3"/>
              <p:cNvSpPr/>
              <p:nvPr/>
            </p:nvSpPr>
            <p:spPr>
              <a:xfrm>
                <a:off x="3521875" y="4887550"/>
                <a:ext cx="98925" cy="103650"/>
              </a:xfrm>
              <a:custGeom>
                <a:avLst/>
                <a:gdLst/>
                <a:ahLst/>
                <a:cxnLst/>
                <a:rect l="l" t="t" r="r" b="b"/>
                <a:pathLst>
                  <a:path w="3957" h="4146" extrusionOk="0">
                    <a:moveTo>
                      <a:pt x="0" y="0"/>
                    </a:moveTo>
                    <a:lnTo>
                      <a:pt x="0" y="4146"/>
                    </a:lnTo>
                    <a:lnTo>
                      <a:pt x="3957" y="4146"/>
                    </a:lnTo>
                    <a:lnTo>
                      <a:pt x="395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3"/>
              <p:cNvSpPr/>
              <p:nvPr/>
            </p:nvSpPr>
            <p:spPr>
              <a:xfrm>
                <a:off x="3655250" y="4887550"/>
                <a:ext cx="98950" cy="103650"/>
              </a:xfrm>
              <a:custGeom>
                <a:avLst/>
                <a:gdLst/>
                <a:ahLst/>
                <a:cxnLst/>
                <a:rect l="l" t="t" r="r" b="b"/>
                <a:pathLst>
                  <a:path w="3958" h="4146" extrusionOk="0">
                    <a:moveTo>
                      <a:pt x="1" y="0"/>
                    </a:moveTo>
                    <a:lnTo>
                      <a:pt x="1" y="4146"/>
                    </a:lnTo>
                    <a:lnTo>
                      <a:pt x="3957" y="4146"/>
                    </a:lnTo>
                    <a:lnTo>
                      <a:pt x="395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3"/>
              <p:cNvSpPr/>
              <p:nvPr/>
            </p:nvSpPr>
            <p:spPr>
              <a:xfrm>
                <a:off x="3388475" y="1745100"/>
                <a:ext cx="99000" cy="89675"/>
              </a:xfrm>
              <a:custGeom>
                <a:avLst/>
                <a:gdLst/>
                <a:ahLst/>
                <a:cxnLst/>
                <a:rect l="l" t="t" r="r" b="b"/>
                <a:pathLst>
                  <a:path w="3960" h="3587" extrusionOk="0">
                    <a:moveTo>
                      <a:pt x="0" y="0"/>
                    </a:moveTo>
                    <a:lnTo>
                      <a:pt x="0" y="3586"/>
                    </a:lnTo>
                    <a:lnTo>
                      <a:pt x="3960" y="3586"/>
                    </a:lnTo>
                    <a:lnTo>
                      <a:pt x="3960"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3"/>
              <p:cNvSpPr/>
              <p:nvPr/>
            </p:nvSpPr>
            <p:spPr>
              <a:xfrm>
                <a:off x="3521875" y="1745100"/>
                <a:ext cx="98925" cy="89675"/>
              </a:xfrm>
              <a:custGeom>
                <a:avLst/>
                <a:gdLst/>
                <a:ahLst/>
                <a:cxnLst/>
                <a:rect l="l" t="t" r="r" b="b"/>
                <a:pathLst>
                  <a:path w="3957" h="3587" extrusionOk="0">
                    <a:moveTo>
                      <a:pt x="0" y="0"/>
                    </a:moveTo>
                    <a:lnTo>
                      <a:pt x="0" y="3586"/>
                    </a:lnTo>
                    <a:lnTo>
                      <a:pt x="3957" y="3586"/>
                    </a:lnTo>
                    <a:lnTo>
                      <a:pt x="395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3"/>
              <p:cNvSpPr/>
              <p:nvPr/>
            </p:nvSpPr>
            <p:spPr>
              <a:xfrm>
                <a:off x="3655250" y="1745100"/>
                <a:ext cx="98950" cy="89675"/>
              </a:xfrm>
              <a:custGeom>
                <a:avLst/>
                <a:gdLst/>
                <a:ahLst/>
                <a:cxnLst/>
                <a:rect l="l" t="t" r="r" b="b"/>
                <a:pathLst>
                  <a:path w="3958" h="3587" extrusionOk="0">
                    <a:moveTo>
                      <a:pt x="1" y="0"/>
                    </a:moveTo>
                    <a:lnTo>
                      <a:pt x="1" y="3586"/>
                    </a:lnTo>
                    <a:lnTo>
                      <a:pt x="3957" y="3586"/>
                    </a:lnTo>
                    <a:lnTo>
                      <a:pt x="395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3"/>
              <p:cNvSpPr/>
              <p:nvPr/>
            </p:nvSpPr>
            <p:spPr>
              <a:xfrm>
                <a:off x="3388475" y="1866500"/>
                <a:ext cx="99000" cy="89625"/>
              </a:xfrm>
              <a:custGeom>
                <a:avLst/>
                <a:gdLst/>
                <a:ahLst/>
                <a:cxnLst/>
                <a:rect l="l" t="t" r="r" b="b"/>
                <a:pathLst>
                  <a:path w="3960" h="3585" extrusionOk="0">
                    <a:moveTo>
                      <a:pt x="0" y="1"/>
                    </a:moveTo>
                    <a:lnTo>
                      <a:pt x="0" y="3585"/>
                    </a:lnTo>
                    <a:lnTo>
                      <a:pt x="3960" y="3585"/>
                    </a:lnTo>
                    <a:lnTo>
                      <a:pt x="3960"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3"/>
              <p:cNvSpPr/>
              <p:nvPr/>
            </p:nvSpPr>
            <p:spPr>
              <a:xfrm>
                <a:off x="3521875" y="1866500"/>
                <a:ext cx="98925" cy="89625"/>
              </a:xfrm>
              <a:custGeom>
                <a:avLst/>
                <a:gdLst/>
                <a:ahLst/>
                <a:cxnLst/>
                <a:rect l="l" t="t" r="r" b="b"/>
                <a:pathLst>
                  <a:path w="3957" h="3585" extrusionOk="0">
                    <a:moveTo>
                      <a:pt x="0" y="1"/>
                    </a:moveTo>
                    <a:lnTo>
                      <a:pt x="0" y="3585"/>
                    </a:lnTo>
                    <a:lnTo>
                      <a:pt x="3957" y="3585"/>
                    </a:lnTo>
                    <a:lnTo>
                      <a:pt x="395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3"/>
              <p:cNvSpPr/>
              <p:nvPr/>
            </p:nvSpPr>
            <p:spPr>
              <a:xfrm>
                <a:off x="3655250" y="1866500"/>
                <a:ext cx="98950" cy="89625"/>
              </a:xfrm>
              <a:custGeom>
                <a:avLst/>
                <a:gdLst/>
                <a:ahLst/>
                <a:cxnLst/>
                <a:rect l="l" t="t" r="r" b="b"/>
                <a:pathLst>
                  <a:path w="3958" h="3585" extrusionOk="0">
                    <a:moveTo>
                      <a:pt x="1" y="1"/>
                    </a:moveTo>
                    <a:lnTo>
                      <a:pt x="1" y="3585"/>
                    </a:lnTo>
                    <a:lnTo>
                      <a:pt x="3957" y="3585"/>
                    </a:lnTo>
                    <a:lnTo>
                      <a:pt x="395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3"/>
              <p:cNvSpPr/>
              <p:nvPr/>
            </p:nvSpPr>
            <p:spPr>
              <a:xfrm>
                <a:off x="3388475" y="1987875"/>
                <a:ext cx="99000" cy="89675"/>
              </a:xfrm>
              <a:custGeom>
                <a:avLst/>
                <a:gdLst/>
                <a:ahLst/>
                <a:cxnLst/>
                <a:rect l="l" t="t" r="r" b="b"/>
                <a:pathLst>
                  <a:path w="3960" h="3587" extrusionOk="0">
                    <a:moveTo>
                      <a:pt x="0" y="0"/>
                    </a:moveTo>
                    <a:lnTo>
                      <a:pt x="0" y="3587"/>
                    </a:lnTo>
                    <a:lnTo>
                      <a:pt x="3960" y="3587"/>
                    </a:lnTo>
                    <a:lnTo>
                      <a:pt x="3960"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3"/>
              <p:cNvSpPr/>
              <p:nvPr/>
            </p:nvSpPr>
            <p:spPr>
              <a:xfrm>
                <a:off x="3521875" y="1987875"/>
                <a:ext cx="98925" cy="89675"/>
              </a:xfrm>
              <a:custGeom>
                <a:avLst/>
                <a:gdLst/>
                <a:ahLst/>
                <a:cxnLst/>
                <a:rect l="l" t="t" r="r" b="b"/>
                <a:pathLst>
                  <a:path w="3957" h="3587" extrusionOk="0">
                    <a:moveTo>
                      <a:pt x="0" y="0"/>
                    </a:moveTo>
                    <a:lnTo>
                      <a:pt x="0" y="3587"/>
                    </a:lnTo>
                    <a:lnTo>
                      <a:pt x="3957" y="3587"/>
                    </a:lnTo>
                    <a:lnTo>
                      <a:pt x="395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3"/>
              <p:cNvSpPr/>
              <p:nvPr/>
            </p:nvSpPr>
            <p:spPr>
              <a:xfrm>
                <a:off x="3655250" y="1987875"/>
                <a:ext cx="98950" cy="89675"/>
              </a:xfrm>
              <a:custGeom>
                <a:avLst/>
                <a:gdLst/>
                <a:ahLst/>
                <a:cxnLst/>
                <a:rect l="l" t="t" r="r" b="b"/>
                <a:pathLst>
                  <a:path w="3958" h="3587" extrusionOk="0">
                    <a:moveTo>
                      <a:pt x="1" y="0"/>
                    </a:moveTo>
                    <a:lnTo>
                      <a:pt x="1" y="3587"/>
                    </a:lnTo>
                    <a:lnTo>
                      <a:pt x="3957" y="3587"/>
                    </a:lnTo>
                    <a:lnTo>
                      <a:pt x="395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3"/>
              <p:cNvSpPr/>
              <p:nvPr/>
            </p:nvSpPr>
            <p:spPr>
              <a:xfrm>
                <a:off x="3862475" y="1745100"/>
                <a:ext cx="98925" cy="89675"/>
              </a:xfrm>
              <a:custGeom>
                <a:avLst/>
                <a:gdLst/>
                <a:ahLst/>
                <a:cxnLst/>
                <a:rect l="l" t="t" r="r" b="b"/>
                <a:pathLst>
                  <a:path w="3957" h="3587" extrusionOk="0">
                    <a:moveTo>
                      <a:pt x="0" y="0"/>
                    </a:moveTo>
                    <a:lnTo>
                      <a:pt x="0" y="3586"/>
                    </a:lnTo>
                    <a:lnTo>
                      <a:pt x="3957" y="3586"/>
                    </a:lnTo>
                    <a:lnTo>
                      <a:pt x="395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3"/>
              <p:cNvSpPr/>
              <p:nvPr/>
            </p:nvSpPr>
            <p:spPr>
              <a:xfrm>
                <a:off x="3995850" y="1745100"/>
                <a:ext cx="98950" cy="89675"/>
              </a:xfrm>
              <a:custGeom>
                <a:avLst/>
                <a:gdLst/>
                <a:ahLst/>
                <a:cxnLst/>
                <a:rect l="l" t="t" r="r" b="b"/>
                <a:pathLst>
                  <a:path w="3958" h="3587" extrusionOk="0">
                    <a:moveTo>
                      <a:pt x="1" y="0"/>
                    </a:moveTo>
                    <a:lnTo>
                      <a:pt x="1" y="3586"/>
                    </a:lnTo>
                    <a:lnTo>
                      <a:pt x="3958" y="3586"/>
                    </a:lnTo>
                    <a:lnTo>
                      <a:pt x="3958"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3"/>
              <p:cNvSpPr/>
              <p:nvPr/>
            </p:nvSpPr>
            <p:spPr>
              <a:xfrm>
                <a:off x="4129175" y="1745100"/>
                <a:ext cx="99025" cy="89675"/>
              </a:xfrm>
              <a:custGeom>
                <a:avLst/>
                <a:gdLst/>
                <a:ahLst/>
                <a:cxnLst/>
                <a:rect l="l" t="t" r="r" b="b"/>
                <a:pathLst>
                  <a:path w="3961" h="3587" extrusionOk="0">
                    <a:moveTo>
                      <a:pt x="1" y="0"/>
                    </a:moveTo>
                    <a:lnTo>
                      <a:pt x="1" y="3586"/>
                    </a:lnTo>
                    <a:lnTo>
                      <a:pt x="3960" y="3586"/>
                    </a:lnTo>
                    <a:lnTo>
                      <a:pt x="3960"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3"/>
              <p:cNvSpPr/>
              <p:nvPr/>
            </p:nvSpPr>
            <p:spPr>
              <a:xfrm>
                <a:off x="3862475" y="1866500"/>
                <a:ext cx="98925" cy="89625"/>
              </a:xfrm>
              <a:custGeom>
                <a:avLst/>
                <a:gdLst/>
                <a:ahLst/>
                <a:cxnLst/>
                <a:rect l="l" t="t" r="r" b="b"/>
                <a:pathLst>
                  <a:path w="3957" h="3585" extrusionOk="0">
                    <a:moveTo>
                      <a:pt x="0" y="1"/>
                    </a:moveTo>
                    <a:lnTo>
                      <a:pt x="0" y="3585"/>
                    </a:lnTo>
                    <a:lnTo>
                      <a:pt x="3957" y="3585"/>
                    </a:lnTo>
                    <a:lnTo>
                      <a:pt x="395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3"/>
              <p:cNvSpPr/>
              <p:nvPr/>
            </p:nvSpPr>
            <p:spPr>
              <a:xfrm>
                <a:off x="3995850" y="1866500"/>
                <a:ext cx="98950" cy="89625"/>
              </a:xfrm>
              <a:custGeom>
                <a:avLst/>
                <a:gdLst/>
                <a:ahLst/>
                <a:cxnLst/>
                <a:rect l="l" t="t" r="r" b="b"/>
                <a:pathLst>
                  <a:path w="3958" h="3585" extrusionOk="0">
                    <a:moveTo>
                      <a:pt x="1" y="1"/>
                    </a:moveTo>
                    <a:lnTo>
                      <a:pt x="1" y="3585"/>
                    </a:lnTo>
                    <a:lnTo>
                      <a:pt x="3958" y="3585"/>
                    </a:lnTo>
                    <a:lnTo>
                      <a:pt x="3958"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3"/>
              <p:cNvSpPr/>
              <p:nvPr/>
            </p:nvSpPr>
            <p:spPr>
              <a:xfrm>
                <a:off x="4129175" y="1866500"/>
                <a:ext cx="99025" cy="89625"/>
              </a:xfrm>
              <a:custGeom>
                <a:avLst/>
                <a:gdLst/>
                <a:ahLst/>
                <a:cxnLst/>
                <a:rect l="l" t="t" r="r" b="b"/>
                <a:pathLst>
                  <a:path w="3961" h="3585" extrusionOk="0">
                    <a:moveTo>
                      <a:pt x="1" y="1"/>
                    </a:moveTo>
                    <a:lnTo>
                      <a:pt x="1" y="3585"/>
                    </a:lnTo>
                    <a:lnTo>
                      <a:pt x="3960" y="3585"/>
                    </a:lnTo>
                    <a:lnTo>
                      <a:pt x="3960"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3"/>
              <p:cNvSpPr/>
              <p:nvPr/>
            </p:nvSpPr>
            <p:spPr>
              <a:xfrm>
                <a:off x="3862475" y="1987875"/>
                <a:ext cx="98925" cy="89675"/>
              </a:xfrm>
              <a:custGeom>
                <a:avLst/>
                <a:gdLst/>
                <a:ahLst/>
                <a:cxnLst/>
                <a:rect l="l" t="t" r="r" b="b"/>
                <a:pathLst>
                  <a:path w="3957" h="3587" extrusionOk="0">
                    <a:moveTo>
                      <a:pt x="0" y="0"/>
                    </a:moveTo>
                    <a:lnTo>
                      <a:pt x="0" y="3587"/>
                    </a:lnTo>
                    <a:lnTo>
                      <a:pt x="3957" y="3587"/>
                    </a:lnTo>
                    <a:lnTo>
                      <a:pt x="395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3"/>
              <p:cNvSpPr/>
              <p:nvPr/>
            </p:nvSpPr>
            <p:spPr>
              <a:xfrm>
                <a:off x="3995850" y="1987875"/>
                <a:ext cx="98950" cy="89675"/>
              </a:xfrm>
              <a:custGeom>
                <a:avLst/>
                <a:gdLst/>
                <a:ahLst/>
                <a:cxnLst/>
                <a:rect l="l" t="t" r="r" b="b"/>
                <a:pathLst>
                  <a:path w="3958" h="3587" extrusionOk="0">
                    <a:moveTo>
                      <a:pt x="1" y="0"/>
                    </a:moveTo>
                    <a:lnTo>
                      <a:pt x="1" y="3587"/>
                    </a:lnTo>
                    <a:lnTo>
                      <a:pt x="3958" y="3587"/>
                    </a:lnTo>
                    <a:lnTo>
                      <a:pt x="3958"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3"/>
              <p:cNvSpPr/>
              <p:nvPr/>
            </p:nvSpPr>
            <p:spPr>
              <a:xfrm>
                <a:off x="4129175" y="1987875"/>
                <a:ext cx="99025" cy="89675"/>
              </a:xfrm>
              <a:custGeom>
                <a:avLst/>
                <a:gdLst/>
                <a:ahLst/>
                <a:cxnLst/>
                <a:rect l="l" t="t" r="r" b="b"/>
                <a:pathLst>
                  <a:path w="3961" h="3587" extrusionOk="0">
                    <a:moveTo>
                      <a:pt x="1" y="0"/>
                    </a:moveTo>
                    <a:lnTo>
                      <a:pt x="1" y="3587"/>
                    </a:lnTo>
                    <a:lnTo>
                      <a:pt x="3960" y="3587"/>
                    </a:lnTo>
                    <a:lnTo>
                      <a:pt x="3960"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3"/>
              <p:cNvSpPr/>
              <p:nvPr/>
            </p:nvSpPr>
            <p:spPr>
              <a:xfrm>
                <a:off x="3468175" y="1491850"/>
                <a:ext cx="53700" cy="153425"/>
              </a:xfrm>
              <a:custGeom>
                <a:avLst/>
                <a:gdLst/>
                <a:ahLst/>
                <a:cxnLst/>
                <a:rect l="l" t="t" r="r" b="b"/>
                <a:pathLst>
                  <a:path w="2148" h="6137" extrusionOk="0">
                    <a:moveTo>
                      <a:pt x="0" y="0"/>
                    </a:moveTo>
                    <a:lnTo>
                      <a:pt x="0" y="6137"/>
                    </a:lnTo>
                    <a:lnTo>
                      <a:pt x="2148" y="6137"/>
                    </a:lnTo>
                    <a:lnTo>
                      <a:pt x="2148"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3"/>
              <p:cNvSpPr/>
              <p:nvPr/>
            </p:nvSpPr>
            <p:spPr>
              <a:xfrm>
                <a:off x="3593975" y="1491850"/>
                <a:ext cx="53700" cy="153425"/>
              </a:xfrm>
              <a:custGeom>
                <a:avLst/>
                <a:gdLst/>
                <a:ahLst/>
                <a:cxnLst/>
                <a:rect l="l" t="t" r="r" b="b"/>
                <a:pathLst>
                  <a:path w="2148" h="6137" extrusionOk="0">
                    <a:moveTo>
                      <a:pt x="0" y="0"/>
                    </a:moveTo>
                    <a:lnTo>
                      <a:pt x="0" y="6137"/>
                    </a:lnTo>
                    <a:lnTo>
                      <a:pt x="2148" y="6137"/>
                    </a:lnTo>
                    <a:lnTo>
                      <a:pt x="2148"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3"/>
              <p:cNvSpPr/>
              <p:nvPr/>
            </p:nvSpPr>
            <p:spPr>
              <a:xfrm>
                <a:off x="3719750" y="1491850"/>
                <a:ext cx="53725" cy="153425"/>
              </a:xfrm>
              <a:custGeom>
                <a:avLst/>
                <a:gdLst/>
                <a:ahLst/>
                <a:cxnLst/>
                <a:rect l="l" t="t" r="r" b="b"/>
                <a:pathLst>
                  <a:path w="2149" h="6137" extrusionOk="0">
                    <a:moveTo>
                      <a:pt x="1" y="0"/>
                    </a:moveTo>
                    <a:lnTo>
                      <a:pt x="1" y="6137"/>
                    </a:lnTo>
                    <a:lnTo>
                      <a:pt x="2148" y="6137"/>
                    </a:lnTo>
                    <a:lnTo>
                      <a:pt x="2148"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3"/>
              <p:cNvSpPr/>
              <p:nvPr/>
            </p:nvSpPr>
            <p:spPr>
              <a:xfrm>
                <a:off x="3845550" y="1491850"/>
                <a:ext cx="53725" cy="153425"/>
              </a:xfrm>
              <a:custGeom>
                <a:avLst/>
                <a:gdLst/>
                <a:ahLst/>
                <a:cxnLst/>
                <a:rect l="l" t="t" r="r" b="b"/>
                <a:pathLst>
                  <a:path w="2149" h="6137" extrusionOk="0">
                    <a:moveTo>
                      <a:pt x="1" y="0"/>
                    </a:moveTo>
                    <a:lnTo>
                      <a:pt x="1" y="6137"/>
                    </a:lnTo>
                    <a:lnTo>
                      <a:pt x="2148" y="6137"/>
                    </a:lnTo>
                    <a:lnTo>
                      <a:pt x="2148"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3"/>
              <p:cNvSpPr/>
              <p:nvPr/>
            </p:nvSpPr>
            <p:spPr>
              <a:xfrm>
                <a:off x="3971350" y="1491850"/>
                <a:ext cx="53650" cy="153425"/>
              </a:xfrm>
              <a:custGeom>
                <a:avLst/>
                <a:gdLst/>
                <a:ahLst/>
                <a:cxnLst/>
                <a:rect l="l" t="t" r="r" b="b"/>
                <a:pathLst>
                  <a:path w="2146" h="6137" extrusionOk="0">
                    <a:moveTo>
                      <a:pt x="0" y="0"/>
                    </a:moveTo>
                    <a:lnTo>
                      <a:pt x="0" y="6137"/>
                    </a:lnTo>
                    <a:lnTo>
                      <a:pt x="2145" y="6137"/>
                    </a:lnTo>
                    <a:lnTo>
                      <a:pt x="2145"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3"/>
              <p:cNvSpPr/>
              <p:nvPr/>
            </p:nvSpPr>
            <p:spPr>
              <a:xfrm>
                <a:off x="4097125" y="1491850"/>
                <a:ext cx="53675" cy="153425"/>
              </a:xfrm>
              <a:custGeom>
                <a:avLst/>
                <a:gdLst/>
                <a:ahLst/>
                <a:cxnLst/>
                <a:rect l="l" t="t" r="r" b="b"/>
                <a:pathLst>
                  <a:path w="2147" h="6137" extrusionOk="0">
                    <a:moveTo>
                      <a:pt x="1" y="0"/>
                    </a:moveTo>
                    <a:lnTo>
                      <a:pt x="1" y="6137"/>
                    </a:lnTo>
                    <a:lnTo>
                      <a:pt x="2146" y="6137"/>
                    </a:lnTo>
                    <a:lnTo>
                      <a:pt x="2146"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3"/>
              <p:cNvSpPr/>
              <p:nvPr/>
            </p:nvSpPr>
            <p:spPr>
              <a:xfrm>
                <a:off x="3648575" y="5181325"/>
                <a:ext cx="362450" cy="262925"/>
              </a:xfrm>
              <a:custGeom>
                <a:avLst/>
                <a:gdLst/>
                <a:ahLst/>
                <a:cxnLst/>
                <a:rect l="l" t="t" r="r" b="b"/>
                <a:pathLst>
                  <a:path w="14498" h="10517" extrusionOk="0">
                    <a:moveTo>
                      <a:pt x="808" y="0"/>
                    </a:moveTo>
                    <a:cubicBezTo>
                      <a:pt x="360" y="0"/>
                      <a:pt x="1" y="361"/>
                      <a:pt x="1" y="808"/>
                    </a:cubicBezTo>
                    <a:lnTo>
                      <a:pt x="1" y="9709"/>
                    </a:lnTo>
                    <a:cubicBezTo>
                      <a:pt x="1" y="10158"/>
                      <a:pt x="360" y="10517"/>
                      <a:pt x="808" y="10517"/>
                    </a:cubicBezTo>
                    <a:lnTo>
                      <a:pt x="13691" y="10517"/>
                    </a:lnTo>
                    <a:cubicBezTo>
                      <a:pt x="14138" y="10517"/>
                      <a:pt x="14497" y="10158"/>
                      <a:pt x="14497" y="9709"/>
                    </a:cubicBezTo>
                    <a:lnTo>
                      <a:pt x="14497" y="808"/>
                    </a:lnTo>
                    <a:cubicBezTo>
                      <a:pt x="14497" y="361"/>
                      <a:pt x="14138" y="0"/>
                      <a:pt x="1369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3"/>
              <p:cNvSpPr/>
              <p:nvPr/>
            </p:nvSpPr>
            <p:spPr>
              <a:xfrm>
                <a:off x="3829775" y="5181325"/>
                <a:ext cx="25" cy="247750"/>
              </a:xfrm>
              <a:custGeom>
                <a:avLst/>
                <a:gdLst/>
                <a:ahLst/>
                <a:cxnLst/>
                <a:rect l="l" t="t" r="r" b="b"/>
                <a:pathLst>
                  <a:path w="1" h="9910" extrusionOk="0">
                    <a:moveTo>
                      <a:pt x="1" y="0"/>
                    </a:moveTo>
                    <a:lnTo>
                      <a:pt x="1" y="9909"/>
                    </a:lnTo>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3"/>
              <p:cNvSpPr/>
              <p:nvPr/>
            </p:nvSpPr>
            <p:spPr>
              <a:xfrm>
                <a:off x="4172750" y="5181325"/>
                <a:ext cx="191425" cy="160450"/>
              </a:xfrm>
              <a:custGeom>
                <a:avLst/>
                <a:gdLst/>
                <a:ahLst/>
                <a:cxnLst/>
                <a:rect l="l" t="t" r="r" b="b"/>
                <a:pathLst>
                  <a:path w="7657" h="6418" extrusionOk="0">
                    <a:moveTo>
                      <a:pt x="808" y="0"/>
                    </a:moveTo>
                    <a:cubicBezTo>
                      <a:pt x="359" y="0"/>
                      <a:pt x="0" y="361"/>
                      <a:pt x="0" y="808"/>
                    </a:cubicBezTo>
                    <a:lnTo>
                      <a:pt x="0" y="5609"/>
                    </a:lnTo>
                    <a:cubicBezTo>
                      <a:pt x="0" y="6056"/>
                      <a:pt x="359" y="6417"/>
                      <a:pt x="808" y="6417"/>
                    </a:cubicBezTo>
                    <a:lnTo>
                      <a:pt x="6848" y="6417"/>
                    </a:lnTo>
                    <a:cubicBezTo>
                      <a:pt x="7295" y="6417"/>
                      <a:pt x="7656" y="6056"/>
                      <a:pt x="7656" y="5609"/>
                    </a:cubicBezTo>
                    <a:lnTo>
                      <a:pt x="7656" y="808"/>
                    </a:lnTo>
                    <a:cubicBezTo>
                      <a:pt x="7656" y="361"/>
                      <a:pt x="7295" y="0"/>
                      <a:pt x="684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3"/>
              <p:cNvSpPr/>
              <p:nvPr/>
            </p:nvSpPr>
            <p:spPr>
              <a:xfrm>
                <a:off x="3292825" y="5181325"/>
                <a:ext cx="191375" cy="160450"/>
              </a:xfrm>
              <a:custGeom>
                <a:avLst/>
                <a:gdLst/>
                <a:ahLst/>
                <a:cxnLst/>
                <a:rect l="l" t="t" r="r" b="b"/>
                <a:pathLst>
                  <a:path w="7655" h="6418" extrusionOk="0">
                    <a:moveTo>
                      <a:pt x="807" y="0"/>
                    </a:moveTo>
                    <a:cubicBezTo>
                      <a:pt x="360" y="0"/>
                      <a:pt x="1" y="361"/>
                      <a:pt x="1" y="808"/>
                    </a:cubicBezTo>
                    <a:lnTo>
                      <a:pt x="1" y="5609"/>
                    </a:lnTo>
                    <a:cubicBezTo>
                      <a:pt x="1" y="6056"/>
                      <a:pt x="360" y="6417"/>
                      <a:pt x="807" y="6417"/>
                    </a:cubicBezTo>
                    <a:lnTo>
                      <a:pt x="6849" y="6417"/>
                    </a:lnTo>
                    <a:cubicBezTo>
                      <a:pt x="7295" y="6417"/>
                      <a:pt x="7654" y="6056"/>
                      <a:pt x="7654" y="5609"/>
                    </a:cubicBezTo>
                    <a:lnTo>
                      <a:pt x="7654" y="808"/>
                    </a:lnTo>
                    <a:cubicBezTo>
                      <a:pt x="7654" y="361"/>
                      <a:pt x="7295" y="0"/>
                      <a:pt x="6849"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3"/>
              <p:cNvSpPr/>
              <p:nvPr/>
            </p:nvSpPr>
            <p:spPr>
              <a:xfrm>
                <a:off x="3726550" y="784375"/>
                <a:ext cx="41925" cy="128875"/>
              </a:xfrm>
              <a:custGeom>
                <a:avLst/>
                <a:gdLst/>
                <a:ahLst/>
                <a:cxnLst/>
                <a:rect l="l" t="t" r="r" b="b"/>
                <a:pathLst>
                  <a:path w="1677" h="5155" extrusionOk="0">
                    <a:moveTo>
                      <a:pt x="0" y="1"/>
                    </a:moveTo>
                    <a:lnTo>
                      <a:pt x="0" y="5155"/>
                    </a:lnTo>
                    <a:lnTo>
                      <a:pt x="1676" y="5155"/>
                    </a:lnTo>
                    <a:lnTo>
                      <a:pt x="1676"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3"/>
              <p:cNvSpPr/>
              <p:nvPr/>
            </p:nvSpPr>
            <p:spPr>
              <a:xfrm>
                <a:off x="3856425" y="784375"/>
                <a:ext cx="41925" cy="128875"/>
              </a:xfrm>
              <a:custGeom>
                <a:avLst/>
                <a:gdLst/>
                <a:ahLst/>
                <a:cxnLst/>
                <a:rect l="l" t="t" r="r" b="b"/>
                <a:pathLst>
                  <a:path w="1677" h="5155" extrusionOk="0">
                    <a:moveTo>
                      <a:pt x="1" y="1"/>
                    </a:moveTo>
                    <a:lnTo>
                      <a:pt x="1" y="5155"/>
                    </a:lnTo>
                    <a:lnTo>
                      <a:pt x="1676" y="5155"/>
                    </a:lnTo>
                    <a:lnTo>
                      <a:pt x="1676"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3"/>
              <p:cNvSpPr/>
              <p:nvPr/>
            </p:nvSpPr>
            <p:spPr>
              <a:xfrm>
                <a:off x="3726550" y="978200"/>
                <a:ext cx="41925" cy="128850"/>
              </a:xfrm>
              <a:custGeom>
                <a:avLst/>
                <a:gdLst/>
                <a:ahLst/>
                <a:cxnLst/>
                <a:rect l="l" t="t" r="r" b="b"/>
                <a:pathLst>
                  <a:path w="1677" h="5154" extrusionOk="0">
                    <a:moveTo>
                      <a:pt x="0" y="0"/>
                    </a:moveTo>
                    <a:lnTo>
                      <a:pt x="0" y="5154"/>
                    </a:lnTo>
                    <a:lnTo>
                      <a:pt x="1676" y="5154"/>
                    </a:lnTo>
                    <a:lnTo>
                      <a:pt x="1676"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3"/>
              <p:cNvSpPr/>
              <p:nvPr/>
            </p:nvSpPr>
            <p:spPr>
              <a:xfrm>
                <a:off x="3856425" y="978200"/>
                <a:ext cx="41925" cy="128850"/>
              </a:xfrm>
              <a:custGeom>
                <a:avLst/>
                <a:gdLst/>
                <a:ahLst/>
                <a:cxnLst/>
                <a:rect l="l" t="t" r="r" b="b"/>
                <a:pathLst>
                  <a:path w="1677" h="5154" extrusionOk="0">
                    <a:moveTo>
                      <a:pt x="1" y="0"/>
                    </a:moveTo>
                    <a:lnTo>
                      <a:pt x="1" y="5154"/>
                    </a:lnTo>
                    <a:lnTo>
                      <a:pt x="1676" y="5154"/>
                    </a:lnTo>
                    <a:lnTo>
                      <a:pt x="1676"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3"/>
              <p:cNvSpPr/>
              <p:nvPr/>
            </p:nvSpPr>
            <p:spPr>
              <a:xfrm>
                <a:off x="3726550" y="1172000"/>
                <a:ext cx="41925" cy="128825"/>
              </a:xfrm>
              <a:custGeom>
                <a:avLst/>
                <a:gdLst/>
                <a:ahLst/>
                <a:cxnLst/>
                <a:rect l="l" t="t" r="r" b="b"/>
                <a:pathLst>
                  <a:path w="1677" h="5153" extrusionOk="0">
                    <a:moveTo>
                      <a:pt x="0" y="1"/>
                    </a:moveTo>
                    <a:lnTo>
                      <a:pt x="0" y="5152"/>
                    </a:lnTo>
                    <a:lnTo>
                      <a:pt x="1676" y="5152"/>
                    </a:lnTo>
                    <a:lnTo>
                      <a:pt x="1676"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3"/>
              <p:cNvSpPr/>
              <p:nvPr/>
            </p:nvSpPr>
            <p:spPr>
              <a:xfrm>
                <a:off x="3856425" y="1172000"/>
                <a:ext cx="41925" cy="128825"/>
              </a:xfrm>
              <a:custGeom>
                <a:avLst/>
                <a:gdLst/>
                <a:ahLst/>
                <a:cxnLst/>
                <a:rect l="l" t="t" r="r" b="b"/>
                <a:pathLst>
                  <a:path w="1677" h="5153" extrusionOk="0">
                    <a:moveTo>
                      <a:pt x="1" y="1"/>
                    </a:moveTo>
                    <a:lnTo>
                      <a:pt x="1" y="5152"/>
                    </a:lnTo>
                    <a:lnTo>
                      <a:pt x="1676" y="5152"/>
                    </a:lnTo>
                    <a:lnTo>
                      <a:pt x="1676"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3"/>
              <p:cNvSpPr/>
              <p:nvPr/>
            </p:nvSpPr>
            <p:spPr>
              <a:xfrm>
                <a:off x="3763775" y="238175"/>
                <a:ext cx="83750" cy="80575"/>
              </a:xfrm>
              <a:custGeom>
                <a:avLst/>
                <a:gdLst/>
                <a:ahLst/>
                <a:cxnLst/>
                <a:rect l="l" t="t" r="r" b="b"/>
                <a:pathLst>
                  <a:path w="3350" h="3223" extrusionOk="0">
                    <a:moveTo>
                      <a:pt x="1739" y="0"/>
                    </a:moveTo>
                    <a:cubicBezTo>
                      <a:pt x="1087" y="0"/>
                      <a:pt x="498" y="392"/>
                      <a:pt x="249" y="995"/>
                    </a:cubicBezTo>
                    <a:cubicBezTo>
                      <a:pt x="1" y="1598"/>
                      <a:pt x="139" y="2291"/>
                      <a:pt x="599" y="2751"/>
                    </a:cubicBezTo>
                    <a:cubicBezTo>
                      <a:pt x="907" y="3058"/>
                      <a:pt x="1319" y="3222"/>
                      <a:pt x="1738" y="3222"/>
                    </a:cubicBezTo>
                    <a:cubicBezTo>
                      <a:pt x="1946" y="3222"/>
                      <a:pt x="2156" y="3182"/>
                      <a:pt x="2355" y="3099"/>
                    </a:cubicBezTo>
                    <a:cubicBezTo>
                      <a:pt x="2958" y="2850"/>
                      <a:pt x="3350" y="2261"/>
                      <a:pt x="3350" y="1609"/>
                    </a:cubicBezTo>
                    <a:cubicBezTo>
                      <a:pt x="3350" y="721"/>
                      <a:pt x="2627" y="0"/>
                      <a:pt x="17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7" name="Google Shape;1427;p33"/>
            <p:cNvGrpSpPr/>
            <p:nvPr/>
          </p:nvGrpSpPr>
          <p:grpSpPr>
            <a:xfrm>
              <a:off x="4268455" y="2679609"/>
              <a:ext cx="602083" cy="151281"/>
              <a:chOff x="3388475" y="1866500"/>
              <a:chExt cx="839725" cy="211050"/>
            </a:xfrm>
          </p:grpSpPr>
          <p:sp>
            <p:nvSpPr>
              <p:cNvPr id="1428" name="Google Shape;1428;p33"/>
              <p:cNvSpPr/>
              <p:nvPr/>
            </p:nvSpPr>
            <p:spPr>
              <a:xfrm>
                <a:off x="3388475" y="1866500"/>
                <a:ext cx="99000" cy="89625"/>
              </a:xfrm>
              <a:custGeom>
                <a:avLst/>
                <a:gdLst/>
                <a:ahLst/>
                <a:cxnLst/>
                <a:rect l="l" t="t" r="r" b="b"/>
                <a:pathLst>
                  <a:path w="3960" h="3585" extrusionOk="0">
                    <a:moveTo>
                      <a:pt x="0" y="1"/>
                    </a:moveTo>
                    <a:lnTo>
                      <a:pt x="0" y="3585"/>
                    </a:lnTo>
                    <a:lnTo>
                      <a:pt x="3960" y="3585"/>
                    </a:lnTo>
                    <a:lnTo>
                      <a:pt x="3960"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3"/>
              <p:cNvSpPr/>
              <p:nvPr/>
            </p:nvSpPr>
            <p:spPr>
              <a:xfrm>
                <a:off x="3521875" y="1866500"/>
                <a:ext cx="98925" cy="89625"/>
              </a:xfrm>
              <a:custGeom>
                <a:avLst/>
                <a:gdLst/>
                <a:ahLst/>
                <a:cxnLst/>
                <a:rect l="l" t="t" r="r" b="b"/>
                <a:pathLst>
                  <a:path w="3957" h="3585" extrusionOk="0">
                    <a:moveTo>
                      <a:pt x="0" y="1"/>
                    </a:moveTo>
                    <a:lnTo>
                      <a:pt x="0" y="3585"/>
                    </a:lnTo>
                    <a:lnTo>
                      <a:pt x="3957" y="3585"/>
                    </a:lnTo>
                    <a:lnTo>
                      <a:pt x="395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3"/>
              <p:cNvSpPr/>
              <p:nvPr/>
            </p:nvSpPr>
            <p:spPr>
              <a:xfrm>
                <a:off x="3655250" y="1866500"/>
                <a:ext cx="98950" cy="89625"/>
              </a:xfrm>
              <a:custGeom>
                <a:avLst/>
                <a:gdLst/>
                <a:ahLst/>
                <a:cxnLst/>
                <a:rect l="l" t="t" r="r" b="b"/>
                <a:pathLst>
                  <a:path w="3958" h="3585" extrusionOk="0">
                    <a:moveTo>
                      <a:pt x="1" y="1"/>
                    </a:moveTo>
                    <a:lnTo>
                      <a:pt x="1" y="3585"/>
                    </a:lnTo>
                    <a:lnTo>
                      <a:pt x="3957" y="3585"/>
                    </a:lnTo>
                    <a:lnTo>
                      <a:pt x="395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3"/>
              <p:cNvSpPr/>
              <p:nvPr/>
            </p:nvSpPr>
            <p:spPr>
              <a:xfrm>
                <a:off x="3388475" y="1987875"/>
                <a:ext cx="99000" cy="89675"/>
              </a:xfrm>
              <a:custGeom>
                <a:avLst/>
                <a:gdLst/>
                <a:ahLst/>
                <a:cxnLst/>
                <a:rect l="l" t="t" r="r" b="b"/>
                <a:pathLst>
                  <a:path w="3960" h="3587" extrusionOk="0">
                    <a:moveTo>
                      <a:pt x="0" y="0"/>
                    </a:moveTo>
                    <a:lnTo>
                      <a:pt x="0" y="3587"/>
                    </a:lnTo>
                    <a:lnTo>
                      <a:pt x="3960" y="3587"/>
                    </a:lnTo>
                    <a:lnTo>
                      <a:pt x="3960"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3"/>
              <p:cNvSpPr/>
              <p:nvPr/>
            </p:nvSpPr>
            <p:spPr>
              <a:xfrm>
                <a:off x="3521875" y="1987875"/>
                <a:ext cx="98925" cy="89675"/>
              </a:xfrm>
              <a:custGeom>
                <a:avLst/>
                <a:gdLst/>
                <a:ahLst/>
                <a:cxnLst/>
                <a:rect l="l" t="t" r="r" b="b"/>
                <a:pathLst>
                  <a:path w="3957" h="3587" extrusionOk="0">
                    <a:moveTo>
                      <a:pt x="0" y="0"/>
                    </a:moveTo>
                    <a:lnTo>
                      <a:pt x="0" y="3587"/>
                    </a:lnTo>
                    <a:lnTo>
                      <a:pt x="3957" y="3587"/>
                    </a:lnTo>
                    <a:lnTo>
                      <a:pt x="395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3"/>
              <p:cNvSpPr/>
              <p:nvPr/>
            </p:nvSpPr>
            <p:spPr>
              <a:xfrm>
                <a:off x="3655250" y="1987875"/>
                <a:ext cx="98950" cy="89675"/>
              </a:xfrm>
              <a:custGeom>
                <a:avLst/>
                <a:gdLst/>
                <a:ahLst/>
                <a:cxnLst/>
                <a:rect l="l" t="t" r="r" b="b"/>
                <a:pathLst>
                  <a:path w="3958" h="3587" extrusionOk="0">
                    <a:moveTo>
                      <a:pt x="1" y="0"/>
                    </a:moveTo>
                    <a:lnTo>
                      <a:pt x="1" y="3587"/>
                    </a:lnTo>
                    <a:lnTo>
                      <a:pt x="3957" y="3587"/>
                    </a:lnTo>
                    <a:lnTo>
                      <a:pt x="395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3"/>
              <p:cNvSpPr/>
              <p:nvPr/>
            </p:nvSpPr>
            <p:spPr>
              <a:xfrm>
                <a:off x="3995850" y="1866500"/>
                <a:ext cx="98950" cy="89625"/>
              </a:xfrm>
              <a:custGeom>
                <a:avLst/>
                <a:gdLst/>
                <a:ahLst/>
                <a:cxnLst/>
                <a:rect l="l" t="t" r="r" b="b"/>
                <a:pathLst>
                  <a:path w="3958" h="3585" extrusionOk="0">
                    <a:moveTo>
                      <a:pt x="1" y="1"/>
                    </a:moveTo>
                    <a:lnTo>
                      <a:pt x="1" y="3585"/>
                    </a:lnTo>
                    <a:lnTo>
                      <a:pt x="3958" y="3585"/>
                    </a:lnTo>
                    <a:lnTo>
                      <a:pt x="3958"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3"/>
              <p:cNvSpPr/>
              <p:nvPr/>
            </p:nvSpPr>
            <p:spPr>
              <a:xfrm>
                <a:off x="4129175" y="1866500"/>
                <a:ext cx="99025" cy="89625"/>
              </a:xfrm>
              <a:custGeom>
                <a:avLst/>
                <a:gdLst/>
                <a:ahLst/>
                <a:cxnLst/>
                <a:rect l="l" t="t" r="r" b="b"/>
                <a:pathLst>
                  <a:path w="3961" h="3585" extrusionOk="0">
                    <a:moveTo>
                      <a:pt x="1" y="1"/>
                    </a:moveTo>
                    <a:lnTo>
                      <a:pt x="1" y="3585"/>
                    </a:lnTo>
                    <a:lnTo>
                      <a:pt x="3960" y="3585"/>
                    </a:lnTo>
                    <a:lnTo>
                      <a:pt x="3960"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3"/>
              <p:cNvSpPr/>
              <p:nvPr/>
            </p:nvSpPr>
            <p:spPr>
              <a:xfrm>
                <a:off x="3862475" y="1987875"/>
                <a:ext cx="98925" cy="89675"/>
              </a:xfrm>
              <a:custGeom>
                <a:avLst/>
                <a:gdLst/>
                <a:ahLst/>
                <a:cxnLst/>
                <a:rect l="l" t="t" r="r" b="b"/>
                <a:pathLst>
                  <a:path w="3957" h="3587" extrusionOk="0">
                    <a:moveTo>
                      <a:pt x="0" y="0"/>
                    </a:moveTo>
                    <a:lnTo>
                      <a:pt x="0" y="3587"/>
                    </a:lnTo>
                    <a:lnTo>
                      <a:pt x="3957" y="3587"/>
                    </a:lnTo>
                    <a:lnTo>
                      <a:pt x="395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3"/>
              <p:cNvSpPr/>
              <p:nvPr/>
            </p:nvSpPr>
            <p:spPr>
              <a:xfrm>
                <a:off x="3995850" y="1987875"/>
                <a:ext cx="98950" cy="89675"/>
              </a:xfrm>
              <a:custGeom>
                <a:avLst/>
                <a:gdLst/>
                <a:ahLst/>
                <a:cxnLst/>
                <a:rect l="l" t="t" r="r" b="b"/>
                <a:pathLst>
                  <a:path w="3958" h="3587" extrusionOk="0">
                    <a:moveTo>
                      <a:pt x="1" y="0"/>
                    </a:moveTo>
                    <a:lnTo>
                      <a:pt x="1" y="3587"/>
                    </a:lnTo>
                    <a:lnTo>
                      <a:pt x="3958" y="3587"/>
                    </a:lnTo>
                    <a:lnTo>
                      <a:pt x="3958"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3"/>
              <p:cNvSpPr/>
              <p:nvPr/>
            </p:nvSpPr>
            <p:spPr>
              <a:xfrm>
                <a:off x="4129175" y="1987875"/>
                <a:ext cx="99025" cy="89675"/>
              </a:xfrm>
              <a:custGeom>
                <a:avLst/>
                <a:gdLst/>
                <a:ahLst/>
                <a:cxnLst/>
                <a:rect l="l" t="t" r="r" b="b"/>
                <a:pathLst>
                  <a:path w="3961" h="3587" extrusionOk="0">
                    <a:moveTo>
                      <a:pt x="1" y="0"/>
                    </a:moveTo>
                    <a:lnTo>
                      <a:pt x="1" y="3587"/>
                    </a:lnTo>
                    <a:lnTo>
                      <a:pt x="3960" y="3587"/>
                    </a:lnTo>
                    <a:lnTo>
                      <a:pt x="3960"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9" name="Google Shape;1439;p33"/>
            <p:cNvSpPr/>
            <p:nvPr/>
          </p:nvSpPr>
          <p:spPr>
            <a:xfrm>
              <a:off x="4610005" y="2679614"/>
              <a:ext cx="70947" cy="64279"/>
            </a:xfrm>
            <a:custGeom>
              <a:avLst/>
              <a:gdLst/>
              <a:ahLst/>
              <a:cxnLst/>
              <a:rect l="l" t="t" r="r" b="b"/>
              <a:pathLst>
                <a:path w="3958" h="3587" extrusionOk="0">
                  <a:moveTo>
                    <a:pt x="1" y="0"/>
                  </a:moveTo>
                  <a:lnTo>
                    <a:pt x="1" y="3586"/>
                  </a:lnTo>
                  <a:lnTo>
                    <a:pt x="3958" y="3586"/>
                  </a:lnTo>
                  <a:lnTo>
                    <a:pt x="3958"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0" name="Google Shape;1440;p33"/>
            <p:cNvGrpSpPr/>
            <p:nvPr/>
          </p:nvGrpSpPr>
          <p:grpSpPr>
            <a:xfrm>
              <a:off x="4268455" y="2855398"/>
              <a:ext cx="602083" cy="64279"/>
              <a:chOff x="3388475" y="1987875"/>
              <a:chExt cx="839725" cy="89675"/>
            </a:xfrm>
          </p:grpSpPr>
          <p:sp>
            <p:nvSpPr>
              <p:cNvPr id="1441" name="Google Shape;1441;p33"/>
              <p:cNvSpPr/>
              <p:nvPr/>
            </p:nvSpPr>
            <p:spPr>
              <a:xfrm>
                <a:off x="3388475" y="1987875"/>
                <a:ext cx="99000" cy="89675"/>
              </a:xfrm>
              <a:custGeom>
                <a:avLst/>
                <a:gdLst/>
                <a:ahLst/>
                <a:cxnLst/>
                <a:rect l="l" t="t" r="r" b="b"/>
                <a:pathLst>
                  <a:path w="3960" h="3587" extrusionOk="0">
                    <a:moveTo>
                      <a:pt x="0" y="0"/>
                    </a:moveTo>
                    <a:lnTo>
                      <a:pt x="0" y="3587"/>
                    </a:lnTo>
                    <a:lnTo>
                      <a:pt x="3960" y="3587"/>
                    </a:lnTo>
                    <a:lnTo>
                      <a:pt x="3960"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3"/>
              <p:cNvSpPr/>
              <p:nvPr/>
            </p:nvSpPr>
            <p:spPr>
              <a:xfrm>
                <a:off x="3521875" y="1987875"/>
                <a:ext cx="98925" cy="89675"/>
              </a:xfrm>
              <a:custGeom>
                <a:avLst/>
                <a:gdLst/>
                <a:ahLst/>
                <a:cxnLst/>
                <a:rect l="l" t="t" r="r" b="b"/>
                <a:pathLst>
                  <a:path w="3957" h="3587" extrusionOk="0">
                    <a:moveTo>
                      <a:pt x="0" y="0"/>
                    </a:moveTo>
                    <a:lnTo>
                      <a:pt x="0" y="3587"/>
                    </a:lnTo>
                    <a:lnTo>
                      <a:pt x="3957" y="3587"/>
                    </a:lnTo>
                    <a:lnTo>
                      <a:pt x="395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3"/>
              <p:cNvSpPr/>
              <p:nvPr/>
            </p:nvSpPr>
            <p:spPr>
              <a:xfrm>
                <a:off x="3655250" y="1987875"/>
                <a:ext cx="98950" cy="89675"/>
              </a:xfrm>
              <a:custGeom>
                <a:avLst/>
                <a:gdLst/>
                <a:ahLst/>
                <a:cxnLst/>
                <a:rect l="l" t="t" r="r" b="b"/>
                <a:pathLst>
                  <a:path w="3958" h="3587" extrusionOk="0">
                    <a:moveTo>
                      <a:pt x="1" y="0"/>
                    </a:moveTo>
                    <a:lnTo>
                      <a:pt x="1" y="3587"/>
                    </a:lnTo>
                    <a:lnTo>
                      <a:pt x="3957" y="3587"/>
                    </a:lnTo>
                    <a:lnTo>
                      <a:pt x="395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3"/>
              <p:cNvSpPr/>
              <p:nvPr/>
            </p:nvSpPr>
            <p:spPr>
              <a:xfrm>
                <a:off x="3862475" y="1987875"/>
                <a:ext cx="98925" cy="89675"/>
              </a:xfrm>
              <a:custGeom>
                <a:avLst/>
                <a:gdLst/>
                <a:ahLst/>
                <a:cxnLst/>
                <a:rect l="l" t="t" r="r" b="b"/>
                <a:pathLst>
                  <a:path w="3957" h="3587" extrusionOk="0">
                    <a:moveTo>
                      <a:pt x="0" y="0"/>
                    </a:moveTo>
                    <a:lnTo>
                      <a:pt x="0" y="3587"/>
                    </a:lnTo>
                    <a:lnTo>
                      <a:pt x="3957" y="3587"/>
                    </a:lnTo>
                    <a:lnTo>
                      <a:pt x="395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3"/>
              <p:cNvSpPr/>
              <p:nvPr/>
            </p:nvSpPr>
            <p:spPr>
              <a:xfrm>
                <a:off x="3995850" y="1987875"/>
                <a:ext cx="98950" cy="89675"/>
              </a:xfrm>
              <a:custGeom>
                <a:avLst/>
                <a:gdLst/>
                <a:ahLst/>
                <a:cxnLst/>
                <a:rect l="l" t="t" r="r" b="b"/>
                <a:pathLst>
                  <a:path w="3958" h="3587" extrusionOk="0">
                    <a:moveTo>
                      <a:pt x="1" y="0"/>
                    </a:moveTo>
                    <a:lnTo>
                      <a:pt x="1" y="3587"/>
                    </a:lnTo>
                    <a:lnTo>
                      <a:pt x="3958" y="3587"/>
                    </a:lnTo>
                    <a:lnTo>
                      <a:pt x="3958"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3"/>
              <p:cNvSpPr/>
              <p:nvPr/>
            </p:nvSpPr>
            <p:spPr>
              <a:xfrm>
                <a:off x="4129175" y="1987875"/>
                <a:ext cx="99025" cy="89675"/>
              </a:xfrm>
              <a:custGeom>
                <a:avLst/>
                <a:gdLst/>
                <a:ahLst/>
                <a:cxnLst/>
                <a:rect l="l" t="t" r="r" b="b"/>
                <a:pathLst>
                  <a:path w="3961" h="3587" extrusionOk="0">
                    <a:moveTo>
                      <a:pt x="1" y="0"/>
                    </a:moveTo>
                    <a:lnTo>
                      <a:pt x="1" y="3587"/>
                    </a:lnTo>
                    <a:lnTo>
                      <a:pt x="3960" y="3587"/>
                    </a:lnTo>
                    <a:lnTo>
                      <a:pt x="3960"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 name="TextBox 2">
            <a:extLst>
              <a:ext uri="{FF2B5EF4-FFF2-40B4-BE49-F238E27FC236}">
                <a16:creationId xmlns:a16="http://schemas.microsoft.com/office/drawing/2014/main" id="{CC6ECD57-10FD-D04E-C522-327D087BF597}"/>
              </a:ext>
            </a:extLst>
          </p:cNvPr>
          <p:cNvSpPr txBox="1"/>
          <p:nvPr/>
        </p:nvSpPr>
        <p:spPr>
          <a:xfrm>
            <a:off x="721947" y="1129230"/>
            <a:ext cx="7757194" cy="738664"/>
          </a:xfrm>
          <a:prstGeom prst="rect">
            <a:avLst/>
          </a:prstGeom>
          <a:noFill/>
        </p:spPr>
        <p:txBody>
          <a:bodyPr wrap="square" rtlCol="0">
            <a:spAutoFit/>
          </a:bodyPr>
          <a:lstStyle/>
          <a:p>
            <a:pPr algn="just"/>
            <a:r>
              <a:rPr lang="en-US" dirty="0"/>
              <a:t>Building the machine learning models was the next step once We had preprocessed the data and realized how the characteristics related to one another. We decided on </a:t>
            </a:r>
            <a:r>
              <a:rPr lang="en-US" dirty="0" err="1"/>
              <a:t>XGBoost</a:t>
            </a:r>
            <a:r>
              <a:rPr lang="en-US" dirty="0"/>
              <a:t> and </a:t>
            </a:r>
            <a:r>
              <a:rPr lang="en-US" dirty="0" err="1"/>
              <a:t>RandomForestRegressor</a:t>
            </a:r>
            <a:r>
              <a:rPr lang="en-US" dirty="0"/>
              <a:t>, two well-liked algorithms. </a:t>
            </a:r>
            <a:endParaRPr lang="en-CA" dirty="0"/>
          </a:p>
        </p:txBody>
      </p:sp>
      <p:sp>
        <p:nvSpPr>
          <p:cNvPr id="4" name="TextBox 3">
            <a:extLst>
              <a:ext uri="{FF2B5EF4-FFF2-40B4-BE49-F238E27FC236}">
                <a16:creationId xmlns:a16="http://schemas.microsoft.com/office/drawing/2014/main" id="{B989E383-7FC9-497B-B4F6-18CF5D5AA35A}"/>
              </a:ext>
            </a:extLst>
          </p:cNvPr>
          <p:cNvSpPr txBox="1"/>
          <p:nvPr/>
        </p:nvSpPr>
        <p:spPr>
          <a:xfrm>
            <a:off x="1379478" y="1959162"/>
            <a:ext cx="2782543" cy="307777"/>
          </a:xfrm>
          <a:prstGeom prst="rect">
            <a:avLst/>
          </a:prstGeom>
          <a:noFill/>
        </p:spPr>
        <p:txBody>
          <a:bodyPr wrap="square" rtlCol="0">
            <a:spAutoFit/>
          </a:bodyPr>
          <a:lstStyle/>
          <a:p>
            <a:pPr algn="l" rtl="0" fontAlgn="base"/>
            <a:r>
              <a:rPr lang="en-CA" b="0" i="0" dirty="0">
                <a:solidFill>
                  <a:srgbClr val="000000"/>
                </a:solidFill>
                <a:effectLst/>
                <a:highlight>
                  <a:srgbClr val="FFFFFF"/>
                </a:highlight>
                <a:latin typeface="+mn-lt"/>
              </a:rPr>
              <a:t> </a:t>
            </a:r>
            <a:r>
              <a:rPr lang="en-CA" b="1" i="0" dirty="0" err="1">
                <a:solidFill>
                  <a:srgbClr val="000000"/>
                </a:solidFill>
                <a:effectLst/>
                <a:highlight>
                  <a:srgbClr val="FFFFFF"/>
                </a:highlight>
                <a:latin typeface="+mn-lt"/>
              </a:rPr>
              <a:t>RandomForestRegressor</a:t>
            </a:r>
            <a:r>
              <a:rPr lang="en-CA" b="0" i="0" dirty="0">
                <a:solidFill>
                  <a:srgbClr val="000000"/>
                </a:solidFill>
                <a:effectLst/>
                <a:highlight>
                  <a:srgbClr val="FFFFFF"/>
                </a:highlight>
                <a:latin typeface="+mn-lt"/>
              </a:rPr>
              <a:t> </a:t>
            </a:r>
          </a:p>
        </p:txBody>
      </p:sp>
      <p:sp>
        <p:nvSpPr>
          <p:cNvPr id="7" name="TextBox 6">
            <a:extLst>
              <a:ext uri="{FF2B5EF4-FFF2-40B4-BE49-F238E27FC236}">
                <a16:creationId xmlns:a16="http://schemas.microsoft.com/office/drawing/2014/main" id="{1E563E15-64EA-1468-1479-7F1CA006FF5B}"/>
              </a:ext>
            </a:extLst>
          </p:cNvPr>
          <p:cNvSpPr txBox="1"/>
          <p:nvPr/>
        </p:nvSpPr>
        <p:spPr>
          <a:xfrm>
            <a:off x="5448569" y="1916652"/>
            <a:ext cx="1975945" cy="307777"/>
          </a:xfrm>
          <a:prstGeom prst="rect">
            <a:avLst/>
          </a:prstGeom>
          <a:noFill/>
        </p:spPr>
        <p:txBody>
          <a:bodyPr wrap="square" rtlCol="0">
            <a:spAutoFit/>
          </a:bodyPr>
          <a:lstStyle/>
          <a:p>
            <a:r>
              <a:rPr lang="en-CA" b="1" dirty="0" err="1"/>
              <a:t>XGBoost</a:t>
            </a:r>
            <a:r>
              <a:rPr lang="en-CA" b="1" dirty="0"/>
              <a:t> Regressor</a:t>
            </a:r>
          </a:p>
        </p:txBody>
      </p:sp>
      <p:pic>
        <p:nvPicPr>
          <p:cNvPr id="9" name="Picture 8">
            <a:extLst>
              <a:ext uri="{FF2B5EF4-FFF2-40B4-BE49-F238E27FC236}">
                <a16:creationId xmlns:a16="http://schemas.microsoft.com/office/drawing/2014/main" id="{57A72DEC-2ED3-A530-E26C-6FD0A3DF65E2}"/>
              </a:ext>
            </a:extLst>
          </p:cNvPr>
          <p:cNvPicPr>
            <a:picLocks noChangeAspect="1"/>
          </p:cNvPicPr>
          <p:nvPr/>
        </p:nvPicPr>
        <p:blipFill>
          <a:blip r:embed="rId3"/>
          <a:stretch>
            <a:fillRect/>
          </a:stretch>
        </p:blipFill>
        <p:spPr>
          <a:xfrm>
            <a:off x="786145" y="2224429"/>
            <a:ext cx="3969211" cy="2754553"/>
          </a:xfrm>
          <a:prstGeom prst="rect">
            <a:avLst/>
          </a:prstGeom>
        </p:spPr>
      </p:pic>
      <p:pic>
        <p:nvPicPr>
          <p:cNvPr id="11" name="Picture 10">
            <a:extLst>
              <a:ext uri="{FF2B5EF4-FFF2-40B4-BE49-F238E27FC236}">
                <a16:creationId xmlns:a16="http://schemas.microsoft.com/office/drawing/2014/main" id="{A4B664A9-B0F8-3290-2ED2-C54E73A63AA1}"/>
              </a:ext>
            </a:extLst>
          </p:cNvPr>
          <p:cNvPicPr>
            <a:picLocks noChangeAspect="1"/>
          </p:cNvPicPr>
          <p:nvPr/>
        </p:nvPicPr>
        <p:blipFill>
          <a:blip r:embed="rId4"/>
          <a:stretch>
            <a:fillRect/>
          </a:stretch>
        </p:blipFill>
        <p:spPr>
          <a:xfrm>
            <a:off x="4745611" y="2293393"/>
            <a:ext cx="3985827" cy="261662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19"/>
          <p:cNvSpPr txBox="1">
            <a:spLocks noGrp="1"/>
          </p:cNvSpPr>
          <p:nvPr>
            <p:ph type="ctrTitle"/>
          </p:nvPr>
        </p:nvSpPr>
        <p:spPr>
          <a:xfrm>
            <a:off x="751434" y="1238983"/>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sz="2800" b="1" dirty="0">
                <a:solidFill>
                  <a:schemeClr val="tx1"/>
                </a:solidFill>
                <a:latin typeface="+mj-lt"/>
              </a:rPr>
              <a:t>Model Evaluation </a:t>
            </a:r>
            <a:br>
              <a:rPr lang="en-CA" sz="2800" b="1" dirty="0">
                <a:solidFill>
                  <a:schemeClr val="tx1"/>
                </a:solidFill>
                <a:latin typeface="+mj-lt"/>
              </a:rPr>
            </a:br>
            <a:endParaRPr lang="en-CA" sz="2800" b="1" dirty="0">
              <a:solidFill>
                <a:schemeClr val="tx1"/>
              </a:solidFill>
              <a:latin typeface="+mj-lt"/>
            </a:endParaRPr>
          </a:p>
        </p:txBody>
      </p:sp>
      <p:sp>
        <p:nvSpPr>
          <p:cNvPr id="269" name="Google Shape;269;p19"/>
          <p:cNvSpPr txBox="1"/>
          <p:nvPr/>
        </p:nvSpPr>
        <p:spPr>
          <a:xfrm>
            <a:off x="791375" y="2097975"/>
            <a:ext cx="1907100" cy="608400"/>
          </a:xfrm>
          <a:prstGeom prst="rect">
            <a:avLst/>
          </a:prstGeom>
          <a:noFill/>
          <a:ln>
            <a:noFill/>
          </a:ln>
        </p:spPr>
        <p:txBody>
          <a:bodyPr spcFirstLastPara="1" wrap="square" lIns="91425" tIns="91425" rIns="91425" bIns="91425" anchor="t" anchorCtr="0">
            <a:noAutofit/>
          </a:bodyPr>
          <a:lstStyle/>
          <a:p>
            <a:pPr marL="0" lvl="0" indent="0" algn="ctr" rtl="0">
              <a:spcBef>
                <a:spcPts val="1600"/>
              </a:spcBef>
              <a:spcAft>
                <a:spcPts val="1600"/>
              </a:spcAft>
              <a:buNone/>
            </a:pPr>
            <a:endParaRPr sz="1200" dirty="0">
              <a:solidFill>
                <a:srgbClr val="434343"/>
              </a:solidFill>
              <a:latin typeface="EB Garamond"/>
              <a:ea typeface="EB Garamond"/>
              <a:cs typeface="EB Garamond"/>
              <a:sym typeface="EB Garamond"/>
            </a:endParaRPr>
          </a:p>
        </p:txBody>
      </p:sp>
      <p:sp>
        <p:nvSpPr>
          <p:cNvPr id="270" name="Google Shape;270;p19"/>
          <p:cNvSpPr txBox="1"/>
          <p:nvPr/>
        </p:nvSpPr>
        <p:spPr>
          <a:xfrm>
            <a:off x="3481025" y="2097975"/>
            <a:ext cx="1907100" cy="60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endParaRPr sz="1200" dirty="0">
              <a:solidFill>
                <a:srgbClr val="434343"/>
              </a:solidFill>
              <a:latin typeface="EB Garamond"/>
              <a:ea typeface="EB Garamond"/>
              <a:cs typeface="EB Garamond"/>
              <a:sym typeface="EB Garamond"/>
            </a:endParaRPr>
          </a:p>
        </p:txBody>
      </p:sp>
      <p:grpSp>
        <p:nvGrpSpPr>
          <p:cNvPr id="2" name="Google Shape;1054;p27">
            <a:extLst>
              <a:ext uri="{FF2B5EF4-FFF2-40B4-BE49-F238E27FC236}">
                <a16:creationId xmlns:a16="http://schemas.microsoft.com/office/drawing/2014/main" id="{E18F70A9-548B-CB84-767B-6966284912ED}"/>
              </a:ext>
            </a:extLst>
          </p:cNvPr>
          <p:cNvGrpSpPr/>
          <p:nvPr/>
        </p:nvGrpSpPr>
        <p:grpSpPr>
          <a:xfrm>
            <a:off x="7530353" y="-179365"/>
            <a:ext cx="1452806" cy="1213465"/>
            <a:chOff x="238325" y="236325"/>
            <a:chExt cx="7138300" cy="5238150"/>
          </a:xfrm>
        </p:grpSpPr>
        <p:sp>
          <p:nvSpPr>
            <p:cNvPr id="3" name="Google Shape;1055;p27">
              <a:extLst>
                <a:ext uri="{FF2B5EF4-FFF2-40B4-BE49-F238E27FC236}">
                  <a16:creationId xmlns:a16="http://schemas.microsoft.com/office/drawing/2014/main" id="{3874FF7A-C3F4-3E31-EE29-74FF731CFF11}"/>
                </a:ext>
              </a:extLst>
            </p:cNvPr>
            <p:cNvSpPr/>
            <p:nvPr/>
          </p:nvSpPr>
          <p:spPr>
            <a:xfrm>
              <a:off x="3577325" y="852800"/>
              <a:ext cx="2123225" cy="816050"/>
            </a:xfrm>
            <a:custGeom>
              <a:avLst/>
              <a:gdLst/>
              <a:ahLst/>
              <a:cxnLst/>
              <a:rect l="l" t="t" r="r" b="b"/>
              <a:pathLst>
                <a:path w="84929" h="32642" extrusionOk="0">
                  <a:moveTo>
                    <a:pt x="1108" y="32637"/>
                  </a:moveTo>
                  <a:lnTo>
                    <a:pt x="8835" y="32637"/>
                  </a:lnTo>
                  <a:lnTo>
                    <a:pt x="42465" y="7260"/>
                  </a:lnTo>
                  <a:lnTo>
                    <a:pt x="76095" y="32641"/>
                  </a:lnTo>
                  <a:lnTo>
                    <a:pt x="83822" y="32641"/>
                  </a:lnTo>
                  <a:cubicBezTo>
                    <a:pt x="84573" y="32641"/>
                    <a:pt x="84928" y="31873"/>
                    <a:pt x="84373" y="31451"/>
                  </a:cubicBezTo>
                  <a:lnTo>
                    <a:pt x="43016" y="239"/>
                  </a:lnTo>
                  <a:cubicBezTo>
                    <a:pt x="42686" y="1"/>
                    <a:pt x="42243" y="1"/>
                    <a:pt x="41918" y="239"/>
                  </a:cubicBezTo>
                  <a:lnTo>
                    <a:pt x="556" y="31451"/>
                  </a:lnTo>
                  <a:cubicBezTo>
                    <a:pt x="1" y="31869"/>
                    <a:pt x="360" y="32637"/>
                    <a:pt x="1108" y="3263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056;p27">
              <a:extLst>
                <a:ext uri="{FF2B5EF4-FFF2-40B4-BE49-F238E27FC236}">
                  <a16:creationId xmlns:a16="http://schemas.microsoft.com/office/drawing/2014/main" id="{5FB21713-8955-CD77-4C0F-8BC9F29D4EC5}"/>
                </a:ext>
              </a:extLst>
            </p:cNvPr>
            <p:cNvSpPr/>
            <p:nvPr/>
          </p:nvSpPr>
          <p:spPr>
            <a:xfrm>
              <a:off x="3798275" y="1034275"/>
              <a:ext cx="1681425" cy="4440100"/>
            </a:xfrm>
            <a:custGeom>
              <a:avLst/>
              <a:gdLst/>
              <a:ahLst/>
              <a:cxnLst/>
              <a:rect l="l" t="t" r="r" b="b"/>
              <a:pathLst>
                <a:path w="67257" h="177604" extrusionOk="0">
                  <a:moveTo>
                    <a:pt x="67257" y="25378"/>
                  </a:moveTo>
                  <a:lnTo>
                    <a:pt x="67257" y="177604"/>
                  </a:lnTo>
                  <a:lnTo>
                    <a:pt x="1" y="177604"/>
                  </a:lnTo>
                  <a:lnTo>
                    <a:pt x="1" y="25378"/>
                  </a:lnTo>
                  <a:lnTo>
                    <a:pt x="336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057;p27">
              <a:extLst>
                <a:ext uri="{FF2B5EF4-FFF2-40B4-BE49-F238E27FC236}">
                  <a16:creationId xmlns:a16="http://schemas.microsoft.com/office/drawing/2014/main" id="{68241E6A-D88D-74B6-A385-EA66F86A8F1F}"/>
                </a:ext>
              </a:extLst>
            </p:cNvPr>
            <p:cNvSpPr/>
            <p:nvPr/>
          </p:nvSpPr>
          <p:spPr>
            <a:xfrm>
              <a:off x="3960450" y="1221175"/>
              <a:ext cx="1357100" cy="4128000"/>
            </a:xfrm>
            <a:custGeom>
              <a:avLst/>
              <a:gdLst/>
              <a:ahLst/>
              <a:cxnLst/>
              <a:rect l="l" t="t" r="r" b="b"/>
              <a:pathLst>
                <a:path w="54284" h="165120" extrusionOk="0">
                  <a:moveTo>
                    <a:pt x="54284" y="20487"/>
                  </a:moveTo>
                  <a:lnTo>
                    <a:pt x="54284" y="165120"/>
                  </a:lnTo>
                  <a:lnTo>
                    <a:pt x="0" y="165120"/>
                  </a:lnTo>
                  <a:lnTo>
                    <a:pt x="0" y="20487"/>
                  </a:lnTo>
                  <a:lnTo>
                    <a:pt x="271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58;p27">
              <a:extLst>
                <a:ext uri="{FF2B5EF4-FFF2-40B4-BE49-F238E27FC236}">
                  <a16:creationId xmlns:a16="http://schemas.microsoft.com/office/drawing/2014/main" id="{A03738E8-B41F-3140-4EDC-549059A600AE}"/>
                </a:ext>
              </a:extLst>
            </p:cNvPr>
            <p:cNvSpPr/>
            <p:nvPr/>
          </p:nvSpPr>
          <p:spPr>
            <a:xfrm>
              <a:off x="5263950" y="236325"/>
              <a:ext cx="2112675" cy="815000"/>
            </a:xfrm>
            <a:custGeom>
              <a:avLst/>
              <a:gdLst/>
              <a:ahLst/>
              <a:cxnLst/>
              <a:rect l="l" t="t" r="r" b="b"/>
              <a:pathLst>
                <a:path w="84507" h="32600" extrusionOk="0">
                  <a:moveTo>
                    <a:pt x="1333" y="32600"/>
                  </a:moveTo>
                  <a:lnTo>
                    <a:pt x="8622" y="32600"/>
                  </a:lnTo>
                  <a:cubicBezTo>
                    <a:pt x="21377" y="22972"/>
                    <a:pt x="29267" y="17021"/>
                    <a:pt x="42252" y="7218"/>
                  </a:cubicBezTo>
                  <a:lnTo>
                    <a:pt x="75882" y="32600"/>
                  </a:lnTo>
                  <a:lnTo>
                    <a:pt x="83170" y="32600"/>
                  </a:lnTo>
                  <a:cubicBezTo>
                    <a:pt x="84076" y="32600"/>
                    <a:pt x="84507" y="31672"/>
                    <a:pt x="83834" y="31163"/>
                  </a:cubicBezTo>
                  <a:lnTo>
                    <a:pt x="42920" y="285"/>
                  </a:lnTo>
                  <a:cubicBezTo>
                    <a:pt x="42519" y="1"/>
                    <a:pt x="41984" y="1"/>
                    <a:pt x="41588" y="285"/>
                  </a:cubicBezTo>
                  <a:lnTo>
                    <a:pt x="669" y="31163"/>
                  </a:lnTo>
                  <a:cubicBezTo>
                    <a:pt x="1" y="31672"/>
                    <a:pt x="431" y="32600"/>
                    <a:pt x="1333" y="326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59;p27">
              <a:extLst>
                <a:ext uri="{FF2B5EF4-FFF2-40B4-BE49-F238E27FC236}">
                  <a16:creationId xmlns:a16="http://schemas.microsoft.com/office/drawing/2014/main" id="{5668648F-6059-8010-655C-077F1D4C2606}"/>
                </a:ext>
              </a:extLst>
            </p:cNvPr>
            <p:cNvSpPr/>
            <p:nvPr/>
          </p:nvSpPr>
          <p:spPr>
            <a:xfrm>
              <a:off x="5479475" y="416775"/>
              <a:ext cx="1681525" cy="5057600"/>
            </a:xfrm>
            <a:custGeom>
              <a:avLst/>
              <a:gdLst/>
              <a:ahLst/>
              <a:cxnLst/>
              <a:rect l="l" t="t" r="r" b="b"/>
              <a:pathLst>
                <a:path w="67261" h="202304" extrusionOk="0">
                  <a:moveTo>
                    <a:pt x="67261" y="25382"/>
                  </a:moveTo>
                  <a:lnTo>
                    <a:pt x="67261" y="202304"/>
                  </a:lnTo>
                  <a:lnTo>
                    <a:pt x="1" y="202304"/>
                  </a:lnTo>
                  <a:lnTo>
                    <a:pt x="1" y="25382"/>
                  </a:lnTo>
                  <a:cubicBezTo>
                    <a:pt x="12752" y="15754"/>
                    <a:pt x="20646" y="9803"/>
                    <a:pt x="33631" y="0"/>
                  </a:cubicBezTo>
                  <a:close/>
                </a:path>
              </a:pathLst>
            </a:custGeom>
            <a:solidFill>
              <a:schemeClr val="accent3"/>
            </a:solidFill>
            <a:ln>
              <a:noFill/>
            </a:ln>
          </p:spPr>
          <p:txBody>
            <a:bodyPr spcFirstLastPara="1" wrap="square" lIns="91425" tIns="91425" rIns="91425" bIns="91425" anchor="ctr" anchorCtr="0">
              <a:noAutofit/>
            </a:bodyPr>
            <a:lstStyle/>
            <a:p>
              <a:pPr marL="1250817" lvl="0" indent="0" algn="l" rtl="0">
                <a:spcBef>
                  <a:spcPts val="0"/>
                </a:spcBef>
                <a:spcAft>
                  <a:spcPts val="0"/>
                </a:spcAft>
                <a:buNone/>
              </a:pPr>
              <a:r>
                <a:rPr lang="en"/>
                <a:t>		</a:t>
              </a:r>
              <a:endParaRPr/>
            </a:p>
          </p:txBody>
        </p:sp>
        <p:sp>
          <p:nvSpPr>
            <p:cNvPr id="8" name="Google Shape;1060;p27">
              <a:extLst>
                <a:ext uri="{FF2B5EF4-FFF2-40B4-BE49-F238E27FC236}">
                  <a16:creationId xmlns:a16="http://schemas.microsoft.com/office/drawing/2014/main" id="{B56696EB-2343-25AF-3E75-A29B4AC85C87}"/>
                </a:ext>
              </a:extLst>
            </p:cNvPr>
            <p:cNvSpPr/>
            <p:nvPr/>
          </p:nvSpPr>
          <p:spPr>
            <a:xfrm>
              <a:off x="5641725" y="603775"/>
              <a:ext cx="1357025" cy="4745400"/>
            </a:xfrm>
            <a:custGeom>
              <a:avLst/>
              <a:gdLst/>
              <a:ahLst/>
              <a:cxnLst/>
              <a:rect l="l" t="t" r="r" b="b"/>
              <a:pathLst>
                <a:path w="54281" h="189816" extrusionOk="0">
                  <a:moveTo>
                    <a:pt x="54280" y="20483"/>
                  </a:moveTo>
                  <a:lnTo>
                    <a:pt x="54280" y="189816"/>
                  </a:lnTo>
                  <a:lnTo>
                    <a:pt x="1" y="189816"/>
                  </a:lnTo>
                  <a:lnTo>
                    <a:pt x="1" y="20483"/>
                  </a:lnTo>
                  <a:lnTo>
                    <a:pt x="271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61;p27">
              <a:extLst>
                <a:ext uri="{FF2B5EF4-FFF2-40B4-BE49-F238E27FC236}">
                  <a16:creationId xmlns:a16="http://schemas.microsoft.com/office/drawing/2014/main" id="{5754114A-23CE-7165-1936-F2B041866A45}"/>
                </a:ext>
              </a:extLst>
            </p:cNvPr>
            <p:cNvSpPr/>
            <p:nvPr/>
          </p:nvSpPr>
          <p:spPr>
            <a:xfrm>
              <a:off x="1909725" y="1369250"/>
              <a:ext cx="2094600" cy="813425"/>
            </a:xfrm>
            <a:custGeom>
              <a:avLst/>
              <a:gdLst/>
              <a:ahLst/>
              <a:cxnLst/>
              <a:rect l="l" t="t" r="r" b="b"/>
              <a:pathLst>
                <a:path w="83784" h="32537" extrusionOk="0">
                  <a:moveTo>
                    <a:pt x="1725" y="32536"/>
                  </a:moveTo>
                  <a:lnTo>
                    <a:pt x="8262" y="32536"/>
                  </a:lnTo>
                  <a:lnTo>
                    <a:pt x="41892" y="7155"/>
                  </a:lnTo>
                  <a:lnTo>
                    <a:pt x="75522" y="32536"/>
                  </a:lnTo>
                  <a:lnTo>
                    <a:pt x="82058" y="32536"/>
                  </a:lnTo>
                  <a:cubicBezTo>
                    <a:pt x="83228" y="32536"/>
                    <a:pt x="83783" y="31334"/>
                    <a:pt x="82919" y="30682"/>
                  </a:cubicBezTo>
                  <a:lnTo>
                    <a:pt x="42752" y="368"/>
                  </a:lnTo>
                  <a:cubicBezTo>
                    <a:pt x="42263" y="0"/>
                    <a:pt x="41520" y="0"/>
                    <a:pt x="41031" y="368"/>
                  </a:cubicBezTo>
                  <a:lnTo>
                    <a:pt x="865" y="30682"/>
                  </a:lnTo>
                  <a:cubicBezTo>
                    <a:pt x="0" y="31338"/>
                    <a:pt x="556" y="32536"/>
                    <a:pt x="1725" y="3253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62;p27">
              <a:extLst>
                <a:ext uri="{FF2B5EF4-FFF2-40B4-BE49-F238E27FC236}">
                  <a16:creationId xmlns:a16="http://schemas.microsoft.com/office/drawing/2014/main" id="{24B82674-BD01-345C-89DD-FFB0B5351CE7}"/>
                </a:ext>
              </a:extLst>
            </p:cNvPr>
            <p:cNvSpPr/>
            <p:nvPr/>
          </p:nvSpPr>
          <p:spPr>
            <a:xfrm>
              <a:off x="2116250" y="1548125"/>
              <a:ext cx="1681525" cy="3926250"/>
            </a:xfrm>
            <a:custGeom>
              <a:avLst/>
              <a:gdLst/>
              <a:ahLst/>
              <a:cxnLst/>
              <a:rect l="l" t="t" r="r" b="b"/>
              <a:pathLst>
                <a:path w="67261" h="157050" extrusionOk="0">
                  <a:moveTo>
                    <a:pt x="67261" y="25381"/>
                  </a:moveTo>
                  <a:lnTo>
                    <a:pt x="67261" y="157050"/>
                  </a:lnTo>
                  <a:lnTo>
                    <a:pt x="1" y="157050"/>
                  </a:lnTo>
                  <a:lnTo>
                    <a:pt x="1" y="25381"/>
                  </a:lnTo>
                  <a:lnTo>
                    <a:pt x="336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63;p27">
              <a:extLst>
                <a:ext uri="{FF2B5EF4-FFF2-40B4-BE49-F238E27FC236}">
                  <a16:creationId xmlns:a16="http://schemas.microsoft.com/office/drawing/2014/main" id="{FD705607-2B61-5A8C-6361-53B5CFD4E7B5}"/>
                </a:ext>
              </a:extLst>
            </p:cNvPr>
            <p:cNvSpPr/>
            <p:nvPr/>
          </p:nvSpPr>
          <p:spPr>
            <a:xfrm>
              <a:off x="2278500" y="1735125"/>
              <a:ext cx="1357025" cy="3614050"/>
            </a:xfrm>
            <a:custGeom>
              <a:avLst/>
              <a:gdLst/>
              <a:ahLst/>
              <a:cxnLst/>
              <a:rect l="l" t="t" r="r" b="b"/>
              <a:pathLst>
                <a:path w="54281" h="144562" extrusionOk="0">
                  <a:moveTo>
                    <a:pt x="54280" y="20483"/>
                  </a:moveTo>
                  <a:lnTo>
                    <a:pt x="54280" y="144562"/>
                  </a:lnTo>
                  <a:lnTo>
                    <a:pt x="1" y="144562"/>
                  </a:lnTo>
                  <a:lnTo>
                    <a:pt x="1" y="20483"/>
                  </a:lnTo>
                  <a:lnTo>
                    <a:pt x="271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64;p27">
              <a:extLst>
                <a:ext uri="{FF2B5EF4-FFF2-40B4-BE49-F238E27FC236}">
                  <a16:creationId xmlns:a16="http://schemas.microsoft.com/office/drawing/2014/main" id="{BC1E08CF-6060-7D03-4629-6CD701BC68F0}"/>
                </a:ext>
              </a:extLst>
            </p:cNvPr>
            <p:cNvSpPr/>
            <p:nvPr/>
          </p:nvSpPr>
          <p:spPr>
            <a:xfrm>
              <a:off x="238325" y="1990100"/>
              <a:ext cx="2085425" cy="812600"/>
            </a:xfrm>
            <a:custGeom>
              <a:avLst/>
              <a:gdLst/>
              <a:ahLst/>
              <a:cxnLst/>
              <a:rect l="l" t="t" r="r" b="b"/>
              <a:pathLst>
                <a:path w="83417" h="32504" extrusionOk="0">
                  <a:moveTo>
                    <a:pt x="1926" y="32503"/>
                  </a:moveTo>
                  <a:lnTo>
                    <a:pt x="8079" y="32503"/>
                  </a:lnTo>
                  <a:lnTo>
                    <a:pt x="41709" y="7126"/>
                  </a:lnTo>
                  <a:lnTo>
                    <a:pt x="75339" y="32503"/>
                  </a:lnTo>
                  <a:lnTo>
                    <a:pt x="81491" y="32503"/>
                  </a:lnTo>
                  <a:cubicBezTo>
                    <a:pt x="82798" y="32503"/>
                    <a:pt x="83416" y="31167"/>
                    <a:pt x="82452" y="30436"/>
                  </a:cubicBezTo>
                  <a:lnTo>
                    <a:pt x="42669" y="410"/>
                  </a:lnTo>
                  <a:cubicBezTo>
                    <a:pt x="42122" y="1"/>
                    <a:pt x="41295" y="1"/>
                    <a:pt x="40752" y="410"/>
                  </a:cubicBezTo>
                  <a:lnTo>
                    <a:pt x="970" y="30436"/>
                  </a:lnTo>
                  <a:cubicBezTo>
                    <a:pt x="1" y="31167"/>
                    <a:pt x="623" y="32503"/>
                    <a:pt x="1926" y="3250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65;p27">
              <a:extLst>
                <a:ext uri="{FF2B5EF4-FFF2-40B4-BE49-F238E27FC236}">
                  <a16:creationId xmlns:a16="http://schemas.microsoft.com/office/drawing/2014/main" id="{3F4EE44F-A7B9-CC6B-889B-F9A49FCD985F}"/>
                </a:ext>
              </a:extLst>
            </p:cNvPr>
            <p:cNvSpPr/>
            <p:nvPr/>
          </p:nvSpPr>
          <p:spPr>
            <a:xfrm>
              <a:off x="440275" y="2168250"/>
              <a:ext cx="1681525" cy="3306225"/>
            </a:xfrm>
            <a:custGeom>
              <a:avLst/>
              <a:gdLst/>
              <a:ahLst/>
              <a:cxnLst/>
              <a:rect l="l" t="t" r="r" b="b"/>
              <a:pathLst>
                <a:path w="67261" h="132249" extrusionOk="0">
                  <a:moveTo>
                    <a:pt x="67261" y="25377"/>
                  </a:moveTo>
                  <a:lnTo>
                    <a:pt x="67261" y="132249"/>
                  </a:lnTo>
                  <a:lnTo>
                    <a:pt x="1" y="132249"/>
                  </a:lnTo>
                  <a:lnTo>
                    <a:pt x="1" y="25377"/>
                  </a:lnTo>
                  <a:lnTo>
                    <a:pt x="336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66;p27">
              <a:extLst>
                <a:ext uri="{FF2B5EF4-FFF2-40B4-BE49-F238E27FC236}">
                  <a16:creationId xmlns:a16="http://schemas.microsoft.com/office/drawing/2014/main" id="{75187C64-805C-C5BF-C98F-BD741FD4E281}"/>
                </a:ext>
              </a:extLst>
            </p:cNvPr>
            <p:cNvSpPr/>
            <p:nvPr/>
          </p:nvSpPr>
          <p:spPr>
            <a:xfrm>
              <a:off x="602550" y="2355150"/>
              <a:ext cx="1357100" cy="2994025"/>
            </a:xfrm>
            <a:custGeom>
              <a:avLst/>
              <a:gdLst/>
              <a:ahLst/>
              <a:cxnLst/>
              <a:rect l="l" t="t" r="r" b="b"/>
              <a:pathLst>
                <a:path w="54284" h="119761" extrusionOk="0">
                  <a:moveTo>
                    <a:pt x="54284" y="20482"/>
                  </a:moveTo>
                  <a:lnTo>
                    <a:pt x="54284" y="119761"/>
                  </a:lnTo>
                  <a:lnTo>
                    <a:pt x="0" y="119761"/>
                  </a:lnTo>
                  <a:lnTo>
                    <a:pt x="0" y="20482"/>
                  </a:lnTo>
                  <a:lnTo>
                    <a:pt x="27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TextBox 14">
            <a:extLst>
              <a:ext uri="{FF2B5EF4-FFF2-40B4-BE49-F238E27FC236}">
                <a16:creationId xmlns:a16="http://schemas.microsoft.com/office/drawing/2014/main" id="{BE6E5DC3-98FA-F4E8-4C8E-FA21BF7EAF1D}"/>
              </a:ext>
            </a:extLst>
          </p:cNvPr>
          <p:cNvSpPr txBox="1"/>
          <p:nvPr/>
        </p:nvSpPr>
        <p:spPr>
          <a:xfrm>
            <a:off x="751434" y="1091766"/>
            <a:ext cx="7845612" cy="2462213"/>
          </a:xfrm>
          <a:prstGeom prst="rect">
            <a:avLst/>
          </a:prstGeom>
          <a:noFill/>
        </p:spPr>
        <p:txBody>
          <a:bodyPr wrap="square" rtlCol="0">
            <a:spAutoFit/>
          </a:bodyPr>
          <a:lstStyle/>
          <a:p>
            <a:r>
              <a:rPr lang="en-US" dirty="0">
                <a:latin typeface="+mn-lt"/>
              </a:rPr>
              <a:t> The effectiveness of our machine learning algorithms was assessed using Mean Squared Error (MSE), Root Mean Squared Error (RMSE), and the R-squared (R²) statistics. </a:t>
            </a:r>
          </a:p>
          <a:p>
            <a:endParaRPr lang="en-US" dirty="0">
              <a:latin typeface="+mn-lt"/>
            </a:endParaRPr>
          </a:p>
          <a:p>
            <a:r>
              <a:rPr lang="en-US" b="1" dirty="0">
                <a:latin typeface="+mn-lt"/>
              </a:rPr>
              <a:t>Linear Regression: </a:t>
            </a:r>
            <a:r>
              <a:rPr lang="en-US" dirty="0">
                <a:latin typeface="+mn-lt"/>
              </a:rPr>
              <a:t>Reported an MSE of 23.023, an RMSE of 4.798, and an R² of 0.673, showing a moderate fit to the data with a basic linear approach.</a:t>
            </a:r>
          </a:p>
          <a:p>
            <a:endParaRPr lang="en-US" dirty="0">
              <a:latin typeface="+mn-lt"/>
            </a:endParaRPr>
          </a:p>
          <a:p>
            <a:r>
              <a:rPr lang="en-US" b="1" dirty="0">
                <a:latin typeface="+mn-lt"/>
              </a:rPr>
              <a:t>Random Forest Regressor: </a:t>
            </a:r>
            <a:r>
              <a:rPr lang="en-US" dirty="0">
                <a:latin typeface="+mn-lt"/>
              </a:rPr>
              <a:t>Achieved an MSE of 7.524, an RMSE of 2.783, and an R² of 0.890, indicating that its ensemble method with multiple decision trees offers a much better fit.</a:t>
            </a:r>
          </a:p>
          <a:p>
            <a:endParaRPr lang="en-US" dirty="0">
              <a:latin typeface="+mn-lt"/>
            </a:endParaRPr>
          </a:p>
          <a:p>
            <a:r>
              <a:rPr lang="en-US" b="1" dirty="0" err="1">
                <a:latin typeface="+mn-lt"/>
              </a:rPr>
              <a:t>XGBoost</a:t>
            </a:r>
            <a:r>
              <a:rPr lang="en-US" b="1" dirty="0">
                <a:latin typeface="+mn-lt"/>
              </a:rPr>
              <a:t> Regressor: </a:t>
            </a:r>
            <a:r>
              <a:rPr lang="en-US" dirty="0">
                <a:latin typeface="+mn-lt"/>
              </a:rPr>
              <a:t>Recorded an MSE of 7.563, an RMSE of 2.750, and an R² of 0.893, slightly outperforming Random Forest in RMSE and R², though with a marginally higher MSE.</a:t>
            </a:r>
            <a:endParaRPr lang="en-CA" dirty="0">
              <a:latin typeface="+mn-lt"/>
            </a:endParaRPr>
          </a:p>
        </p:txBody>
      </p:sp>
      <p:pic>
        <p:nvPicPr>
          <p:cNvPr id="17" name="Picture 16">
            <a:extLst>
              <a:ext uri="{FF2B5EF4-FFF2-40B4-BE49-F238E27FC236}">
                <a16:creationId xmlns:a16="http://schemas.microsoft.com/office/drawing/2014/main" id="{A64CD7F9-F023-DBCF-0D0E-3B8B8458AD08}"/>
              </a:ext>
            </a:extLst>
          </p:cNvPr>
          <p:cNvPicPr>
            <a:picLocks noChangeAspect="1"/>
          </p:cNvPicPr>
          <p:nvPr/>
        </p:nvPicPr>
        <p:blipFill>
          <a:blip r:embed="rId3"/>
          <a:stretch>
            <a:fillRect/>
          </a:stretch>
        </p:blipFill>
        <p:spPr>
          <a:xfrm>
            <a:off x="791376" y="3669589"/>
            <a:ext cx="5914712" cy="1149407"/>
          </a:xfrm>
          <a:prstGeom prst="rect">
            <a:avLst/>
          </a:prstGeom>
          <a:ln w="127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622377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19"/>
          <p:cNvSpPr txBox="1">
            <a:spLocks noGrp="1"/>
          </p:cNvSpPr>
          <p:nvPr>
            <p:ph type="ctrTitle"/>
          </p:nvPr>
        </p:nvSpPr>
        <p:spPr>
          <a:xfrm>
            <a:off x="751434" y="1238983"/>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sz="2800" b="1" dirty="0">
                <a:solidFill>
                  <a:schemeClr val="tx1"/>
                </a:solidFill>
                <a:latin typeface="+mj-lt"/>
              </a:rPr>
              <a:t>Model Comparison </a:t>
            </a:r>
            <a:br>
              <a:rPr lang="en-CA" sz="2800" b="1" dirty="0">
                <a:solidFill>
                  <a:schemeClr val="tx1"/>
                </a:solidFill>
                <a:latin typeface="+mj-lt"/>
              </a:rPr>
            </a:br>
            <a:endParaRPr lang="en-CA" sz="2800" b="1" dirty="0">
              <a:solidFill>
                <a:schemeClr val="tx1"/>
              </a:solidFill>
              <a:latin typeface="+mj-lt"/>
            </a:endParaRPr>
          </a:p>
        </p:txBody>
      </p:sp>
      <p:sp>
        <p:nvSpPr>
          <p:cNvPr id="269" name="Google Shape;269;p19"/>
          <p:cNvSpPr txBox="1"/>
          <p:nvPr/>
        </p:nvSpPr>
        <p:spPr>
          <a:xfrm>
            <a:off x="791375" y="2097975"/>
            <a:ext cx="1907100" cy="608400"/>
          </a:xfrm>
          <a:prstGeom prst="rect">
            <a:avLst/>
          </a:prstGeom>
          <a:noFill/>
          <a:ln>
            <a:noFill/>
          </a:ln>
        </p:spPr>
        <p:txBody>
          <a:bodyPr spcFirstLastPara="1" wrap="square" lIns="91425" tIns="91425" rIns="91425" bIns="91425" anchor="t" anchorCtr="0">
            <a:noAutofit/>
          </a:bodyPr>
          <a:lstStyle/>
          <a:p>
            <a:pPr marL="0" lvl="0" indent="0" algn="ctr" rtl="0">
              <a:spcBef>
                <a:spcPts val="1600"/>
              </a:spcBef>
              <a:spcAft>
                <a:spcPts val="1600"/>
              </a:spcAft>
              <a:buNone/>
            </a:pPr>
            <a:endParaRPr sz="1200" dirty="0">
              <a:solidFill>
                <a:srgbClr val="434343"/>
              </a:solidFill>
              <a:latin typeface="EB Garamond"/>
              <a:ea typeface="EB Garamond"/>
              <a:cs typeface="EB Garamond"/>
              <a:sym typeface="EB Garamond"/>
            </a:endParaRPr>
          </a:p>
        </p:txBody>
      </p:sp>
      <p:sp>
        <p:nvSpPr>
          <p:cNvPr id="270" name="Google Shape;270;p19"/>
          <p:cNvSpPr txBox="1"/>
          <p:nvPr/>
        </p:nvSpPr>
        <p:spPr>
          <a:xfrm>
            <a:off x="3516240" y="2097975"/>
            <a:ext cx="1907100" cy="60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endParaRPr sz="1200" dirty="0">
              <a:solidFill>
                <a:srgbClr val="434343"/>
              </a:solidFill>
              <a:latin typeface="EB Garamond"/>
              <a:ea typeface="EB Garamond"/>
              <a:cs typeface="EB Garamond"/>
              <a:sym typeface="EB Garamond"/>
            </a:endParaRPr>
          </a:p>
        </p:txBody>
      </p:sp>
      <p:grpSp>
        <p:nvGrpSpPr>
          <p:cNvPr id="2" name="Google Shape;1054;p27">
            <a:extLst>
              <a:ext uri="{FF2B5EF4-FFF2-40B4-BE49-F238E27FC236}">
                <a16:creationId xmlns:a16="http://schemas.microsoft.com/office/drawing/2014/main" id="{E18F70A9-548B-CB84-767B-6966284912ED}"/>
              </a:ext>
            </a:extLst>
          </p:cNvPr>
          <p:cNvGrpSpPr/>
          <p:nvPr/>
        </p:nvGrpSpPr>
        <p:grpSpPr>
          <a:xfrm>
            <a:off x="7530353" y="-179365"/>
            <a:ext cx="1452806" cy="1213465"/>
            <a:chOff x="238325" y="236325"/>
            <a:chExt cx="7138300" cy="5238150"/>
          </a:xfrm>
        </p:grpSpPr>
        <p:sp>
          <p:nvSpPr>
            <p:cNvPr id="3" name="Google Shape;1055;p27">
              <a:extLst>
                <a:ext uri="{FF2B5EF4-FFF2-40B4-BE49-F238E27FC236}">
                  <a16:creationId xmlns:a16="http://schemas.microsoft.com/office/drawing/2014/main" id="{3874FF7A-C3F4-3E31-EE29-74FF731CFF11}"/>
                </a:ext>
              </a:extLst>
            </p:cNvPr>
            <p:cNvSpPr/>
            <p:nvPr/>
          </p:nvSpPr>
          <p:spPr>
            <a:xfrm>
              <a:off x="3577325" y="852800"/>
              <a:ext cx="2123225" cy="816050"/>
            </a:xfrm>
            <a:custGeom>
              <a:avLst/>
              <a:gdLst/>
              <a:ahLst/>
              <a:cxnLst/>
              <a:rect l="l" t="t" r="r" b="b"/>
              <a:pathLst>
                <a:path w="84929" h="32642" extrusionOk="0">
                  <a:moveTo>
                    <a:pt x="1108" y="32637"/>
                  </a:moveTo>
                  <a:lnTo>
                    <a:pt x="8835" y="32637"/>
                  </a:lnTo>
                  <a:lnTo>
                    <a:pt x="42465" y="7260"/>
                  </a:lnTo>
                  <a:lnTo>
                    <a:pt x="76095" y="32641"/>
                  </a:lnTo>
                  <a:lnTo>
                    <a:pt x="83822" y="32641"/>
                  </a:lnTo>
                  <a:cubicBezTo>
                    <a:pt x="84573" y="32641"/>
                    <a:pt x="84928" y="31873"/>
                    <a:pt x="84373" y="31451"/>
                  </a:cubicBezTo>
                  <a:lnTo>
                    <a:pt x="43016" y="239"/>
                  </a:lnTo>
                  <a:cubicBezTo>
                    <a:pt x="42686" y="1"/>
                    <a:pt x="42243" y="1"/>
                    <a:pt x="41918" y="239"/>
                  </a:cubicBezTo>
                  <a:lnTo>
                    <a:pt x="556" y="31451"/>
                  </a:lnTo>
                  <a:cubicBezTo>
                    <a:pt x="1" y="31869"/>
                    <a:pt x="360" y="32637"/>
                    <a:pt x="1108" y="3263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056;p27">
              <a:extLst>
                <a:ext uri="{FF2B5EF4-FFF2-40B4-BE49-F238E27FC236}">
                  <a16:creationId xmlns:a16="http://schemas.microsoft.com/office/drawing/2014/main" id="{5FB21713-8955-CD77-4C0F-8BC9F29D4EC5}"/>
                </a:ext>
              </a:extLst>
            </p:cNvPr>
            <p:cNvSpPr/>
            <p:nvPr/>
          </p:nvSpPr>
          <p:spPr>
            <a:xfrm>
              <a:off x="3798275" y="1034275"/>
              <a:ext cx="1681425" cy="4440100"/>
            </a:xfrm>
            <a:custGeom>
              <a:avLst/>
              <a:gdLst/>
              <a:ahLst/>
              <a:cxnLst/>
              <a:rect l="l" t="t" r="r" b="b"/>
              <a:pathLst>
                <a:path w="67257" h="177604" extrusionOk="0">
                  <a:moveTo>
                    <a:pt x="67257" y="25378"/>
                  </a:moveTo>
                  <a:lnTo>
                    <a:pt x="67257" y="177604"/>
                  </a:lnTo>
                  <a:lnTo>
                    <a:pt x="1" y="177604"/>
                  </a:lnTo>
                  <a:lnTo>
                    <a:pt x="1" y="25378"/>
                  </a:lnTo>
                  <a:lnTo>
                    <a:pt x="336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057;p27">
              <a:extLst>
                <a:ext uri="{FF2B5EF4-FFF2-40B4-BE49-F238E27FC236}">
                  <a16:creationId xmlns:a16="http://schemas.microsoft.com/office/drawing/2014/main" id="{68241E6A-D88D-74B6-A385-EA66F86A8F1F}"/>
                </a:ext>
              </a:extLst>
            </p:cNvPr>
            <p:cNvSpPr/>
            <p:nvPr/>
          </p:nvSpPr>
          <p:spPr>
            <a:xfrm>
              <a:off x="3960450" y="1221175"/>
              <a:ext cx="1357100" cy="4128000"/>
            </a:xfrm>
            <a:custGeom>
              <a:avLst/>
              <a:gdLst/>
              <a:ahLst/>
              <a:cxnLst/>
              <a:rect l="l" t="t" r="r" b="b"/>
              <a:pathLst>
                <a:path w="54284" h="165120" extrusionOk="0">
                  <a:moveTo>
                    <a:pt x="54284" y="20487"/>
                  </a:moveTo>
                  <a:lnTo>
                    <a:pt x="54284" y="165120"/>
                  </a:lnTo>
                  <a:lnTo>
                    <a:pt x="0" y="165120"/>
                  </a:lnTo>
                  <a:lnTo>
                    <a:pt x="0" y="20487"/>
                  </a:lnTo>
                  <a:lnTo>
                    <a:pt x="271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58;p27">
              <a:extLst>
                <a:ext uri="{FF2B5EF4-FFF2-40B4-BE49-F238E27FC236}">
                  <a16:creationId xmlns:a16="http://schemas.microsoft.com/office/drawing/2014/main" id="{A03738E8-B41F-3140-4EDC-549059A600AE}"/>
                </a:ext>
              </a:extLst>
            </p:cNvPr>
            <p:cNvSpPr/>
            <p:nvPr/>
          </p:nvSpPr>
          <p:spPr>
            <a:xfrm>
              <a:off x="5263950" y="236325"/>
              <a:ext cx="2112675" cy="815000"/>
            </a:xfrm>
            <a:custGeom>
              <a:avLst/>
              <a:gdLst/>
              <a:ahLst/>
              <a:cxnLst/>
              <a:rect l="l" t="t" r="r" b="b"/>
              <a:pathLst>
                <a:path w="84507" h="32600" extrusionOk="0">
                  <a:moveTo>
                    <a:pt x="1333" y="32600"/>
                  </a:moveTo>
                  <a:lnTo>
                    <a:pt x="8622" y="32600"/>
                  </a:lnTo>
                  <a:cubicBezTo>
                    <a:pt x="21377" y="22972"/>
                    <a:pt x="29267" y="17021"/>
                    <a:pt x="42252" y="7218"/>
                  </a:cubicBezTo>
                  <a:lnTo>
                    <a:pt x="75882" y="32600"/>
                  </a:lnTo>
                  <a:lnTo>
                    <a:pt x="83170" y="32600"/>
                  </a:lnTo>
                  <a:cubicBezTo>
                    <a:pt x="84076" y="32600"/>
                    <a:pt x="84507" y="31672"/>
                    <a:pt x="83834" y="31163"/>
                  </a:cubicBezTo>
                  <a:lnTo>
                    <a:pt x="42920" y="285"/>
                  </a:lnTo>
                  <a:cubicBezTo>
                    <a:pt x="42519" y="1"/>
                    <a:pt x="41984" y="1"/>
                    <a:pt x="41588" y="285"/>
                  </a:cubicBezTo>
                  <a:lnTo>
                    <a:pt x="669" y="31163"/>
                  </a:lnTo>
                  <a:cubicBezTo>
                    <a:pt x="1" y="31672"/>
                    <a:pt x="431" y="32600"/>
                    <a:pt x="1333" y="326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59;p27">
              <a:extLst>
                <a:ext uri="{FF2B5EF4-FFF2-40B4-BE49-F238E27FC236}">
                  <a16:creationId xmlns:a16="http://schemas.microsoft.com/office/drawing/2014/main" id="{5668648F-6059-8010-655C-077F1D4C2606}"/>
                </a:ext>
              </a:extLst>
            </p:cNvPr>
            <p:cNvSpPr/>
            <p:nvPr/>
          </p:nvSpPr>
          <p:spPr>
            <a:xfrm>
              <a:off x="5479475" y="416775"/>
              <a:ext cx="1681525" cy="5057600"/>
            </a:xfrm>
            <a:custGeom>
              <a:avLst/>
              <a:gdLst/>
              <a:ahLst/>
              <a:cxnLst/>
              <a:rect l="l" t="t" r="r" b="b"/>
              <a:pathLst>
                <a:path w="67261" h="202304" extrusionOk="0">
                  <a:moveTo>
                    <a:pt x="67261" y="25382"/>
                  </a:moveTo>
                  <a:lnTo>
                    <a:pt x="67261" y="202304"/>
                  </a:lnTo>
                  <a:lnTo>
                    <a:pt x="1" y="202304"/>
                  </a:lnTo>
                  <a:lnTo>
                    <a:pt x="1" y="25382"/>
                  </a:lnTo>
                  <a:cubicBezTo>
                    <a:pt x="12752" y="15754"/>
                    <a:pt x="20646" y="9803"/>
                    <a:pt x="33631" y="0"/>
                  </a:cubicBezTo>
                  <a:close/>
                </a:path>
              </a:pathLst>
            </a:custGeom>
            <a:solidFill>
              <a:schemeClr val="accent3"/>
            </a:solidFill>
            <a:ln>
              <a:noFill/>
            </a:ln>
          </p:spPr>
          <p:txBody>
            <a:bodyPr spcFirstLastPara="1" wrap="square" lIns="91425" tIns="91425" rIns="91425" bIns="91425" anchor="ctr" anchorCtr="0">
              <a:noAutofit/>
            </a:bodyPr>
            <a:lstStyle/>
            <a:p>
              <a:pPr marL="1250817" lvl="0" indent="0" algn="l" rtl="0">
                <a:spcBef>
                  <a:spcPts val="0"/>
                </a:spcBef>
                <a:spcAft>
                  <a:spcPts val="0"/>
                </a:spcAft>
                <a:buNone/>
              </a:pPr>
              <a:r>
                <a:rPr lang="en"/>
                <a:t>		</a:t>
              </a:r>
              <a:endParaRPr/>
            </a:p>
          </p:txBody>
        </p:sp>
        <p:sp>
          <p:nvSpPr>
            <p:cNvPr id="8" name="Google Shape;1060;p27">
              <a:extLst>
                <a:ext uri="{FF2B5EF4-FFF2-40B4-BE49-F238E27FC236}">
                  <a16:creationId xmlns:a16="http://schemas.microsoft.com/office/drawing/2014/main" id="{B56696EB-2343-25AF-3E75-A29B4AC85C87}"/>
                </a:ext>
              </a:extLst>
            </p:cNvPr>
            <p:cNvSpPr/>
            <p:nvPr/>
          </p:nvSpPr>
          <p:spPr>
            <a:xfrm>
              <a:off x="5641725" y="603775"/>
              <a:ext cx="1357025" cy="4745400"/>
            </a:xfrm>
            <a:custGeom>
              <a:avLst/>
              <a:gdLst/>
              <a:ahLst/>
              <a:cxnLst/>
              <a:rect l="l" t="t" r="r" b="b"/>
              <a:pathLst>
                <a:path w="54281" h="189816" extrusionOk="0">
                  <a:moveTo>
                    <a:pt x="54280" y="20483"/>
                  </a:moveTo>
                  <a:lnTo>
                    <a:pt x="54280" y="189816"/>
                  </a:lnTo>
                  <a:lnTo>
                    <a:pt x="1" y="189816"/>
                  </a:lnTo>
                  <a:lnTo>
                    <a:pt x="1" y="20483"/>
                  </a:lnTo>
                  <a:lnTo>
                    <a:pt x="271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61;p27">
              <a:extLst>
                <a:ext uri="{FF2B5EF4-FFF2-40B4-BE49-F238E27FC236}">
                  <a16:creationId xmlns:a16="http://schemas.microsoft.com/office/drawing/2014/main" id="{5754114A-23CE-7165-1936-F2B041866A45}"/>
                </a:ext>
              </a:extLst>
            </p:cNvPr>
            <p:cNvSpPr/>
            <p:nvPr/>
          </p:nvSpPr>
          <p:spPr>
            <a:xfrm>
              <a:off x="1909725" y="1369250"/>
              <a:ext cx="2094600" cy="813425"/>
            </a:xfrm>
            <a:custGeom>
              <a:avLst/>
              <a:gdLst/>
              <a:ahLst/>
              <a:cxnLst/>
              <a:rect l="l" t="t" r="r" b="b"/>
              <a:pathLst>
                <a:path w="83784" h="32537" extrusionOk="0">
                  <a:moveTo>
                    <a:pt x="1725" y="32536"/>
                  </a:moveTo>
                  <a:lnTo>
                    <a:pt x="8262" y="32536"/>
                  </a:lnTo>
                  <a:lnTo>
                    <a:pt x="41892" y="7155"/>
                  </a:lnTo>
                  <a:lnTo>
                    <a:pt x="75522" y="32536"/>
                  </a:lnTo>
                  <a:lnTo>
                    <a:pt x="82058" y="32536"/>
                  </a:lnTo>
                  <a:cubicBezTo>
                    <a:pt x="83228" y="32536"/>
                    <a:pt x="83783" y="31334"/>
                    <a:pt x="82919" y="30682"/>
                  </a:cubicBezTo>
                  <a:lnTo>
                    <a:pt x="42752" y="368"/>
                  </a:lnTo>
                  <a:cubicBezTo>
                    <a:pt x="42263" y="0"/>
                    <a:pt x="41520" y="0"/>
                    <a:pt x="41031" y="368"/>
                  </a:cubicBezTo>
                  <a:lnTo>
                    <a:pt x="865" y="30682"/>
                  </a:lnTo>
                  <a:cubicBezTo>
                    <a:pt x="0" y="31338"/>
                    <a:pt x="556" y="32536"/>
                    <a:pt x="1725" y="3253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62;p27">
              <a:extLst>
                <a:ext uri="{FF2B5EF4-FFF2-40B4-BE49-F238E27FC236}">
                  <a16:creationId xmlns:a16="http://schemas.microsoft.com/office/drawing/2014/main" id="{24B82674-BD01-345C-89DD-FFB0B5351CE7}"/>
                </a:ext>
              </a:extLst>
            </p:cNvPr>
            <p:cNvSpPr/>
            <p:nvPr/>
          </p:nvSpPr>
          <p:spPr>
            <a:xfrm>
              <a:off x="2116250" y="1548125"/>
              <a:ext cx="1681525" cy="3926250"/>
            </a:xfrm>
            <a:custGeom>
              <a:avLst/>
              <a:gdLst/>
              <a:ahLst/>
              <a:cxnLst/>
              <a:rect l="l" t="t" r="r" b="b"/>
              <a:pathLst>
                <a:path w="67261" h="157050" extrusionOk="0">
                  <a:moveTo>
                    <a:pt x="67261" y="25381"/>
                  </a:moveTo>
                  <a:lnTo>
                    <a:pt x="67261" y="157050"/>
                  </a:lnTo>
                  <a:lnTo>
                    <a:pt x="1" y="157050"/>
                  </a:lnTo>
                  <a:lnTo>
                    <a:pt x="1" y="25381"/>
                  </a:lnTo>
                  <a:lnTo>
                    <a:pt x="336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63;p27">
              <a:extLst>
                <a:ext uri="{FF2B5EF4-FFF2-40B4-BE49-F238E27FC236}">
                  <a16:creationId xmlns:a16="http://schemas.microsoft.com/office/drawing/2014/main" id="{FD705607-2B61-5A8C-6361-53B5CFD4E7B5}"/>
                </a:ext>
              </a:extLst>
            </p:cNvPr>
            <p:cNvSpPr/>
            <p:nvPr/>
          </p:nvSpPr>
          <p:spPr>
            <a:xfrm>
              <a:off x="2278500" y="1735125"/>
              <a:ext cx="1357025" cy="3614050"/>
            </a:xfrm>
            <a:custGeom>
              <a:avLst/>
              <a:gdLst/>
              <a:ahLst/>
              <a:cxnLst/>
              <a:rect l="l" t="t" r="r" b="b"/>
              <a:pathLst>
                <a:path w="54281" h="144562" extrusionOk="0">
                  <a:moveTo>
                    <a:pt x="54280" y="20483"/>
                  </a:moveTo>
                  <a:lnTo>
                    <a:pt x="54280" y="144562"/>
                  </a:lnTo>
                  <a:lnTo>
                    <a:pt x="1" y="144562"/>
                  </a:lnTo>
                  <a:lnTo>
                    <a:pt x="1" y="20483"/>
                  </a:lnTo>
                  <a:lnTo>
                    <a:pt x="271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64;p27">
              <a:extLst>
                <a:ext uri="{FF2B5EF4-FFF2-40B4-BE49-F238E27FC236}">
                  <a16:creationId xmlns:a16="http://schemas.microsoft.com/office/drawing/2014/main" id="{BC1E08CF-6060-7D03-4629-6CD701BC68F0}"/>
                </a:ext>
              </a:extLst>
            </p:cNvPr>
            <p:cNvSpPr/>
            <p:nvPr/>
          </p:nvSpPr>
          <p:spPr>
            <a:xfrm>
              <a:off x="238325" y="1990100"/>
              <a:ext cx="2085425" cy="812600"/>
            </a:xfrm>
            <a:custGeom>
              <a:avLst/>
              <a:gdLst/>
              <a:ahLst/>
              <a:cxnLst/>
              <a:rect l="l" t="t" r="r" b="b"/>
              <a:pathLst>
                <a:path w="83417" h="32504" extrusionOk="0">
                  <a:moveTo>
                    <a:pt x="1926" y="32503"/>
                  </a:moveTo>
                  <a:lnTo>
                    <a:pt x="8079" y="32503"/>
                  </a:lnTo>
                  <a:lnTo>
                    <a:pt x="41709" y="7126"/>
                  </a:lnTo>
                  <a:lnTo>
                    <a:pt x="75339" y="32503"/>
                  </a:lnTo>
                  <a:lnTo>
                    <a:pt x="81491" y="32503"/>
                  </a:lnTo>
                  <a:cubicBezTo>
                    <a:pt x="82798" y="32503"/>
                    <a:pt x="83416" y="31167"/>
                    <a:pt x="82452" y="30436"/>
                  </a:cubicBezTo>
                  <a:lnTo>
                    <a:pt x="42669" y="410"/>
                  </a:lnTo>
                  <a:cubicBezTo>
                    <a:pt x="42122" y="1"/>
                    <a:pt x="41295" y="1"/>
                    <a:pt x="40752" y="410"/>
                  </a:cubicBezTo>
                  <a:lnTo>
                    <a:pt x="970" y="30436"/>
                  </a:lnTo>
                  <a:cubicBezTo>
                    <a:pt x="1" y="31167"/>
                    <a:pt x="623" y="32503"/>
                    <a:pt x="1926" y="3250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65;p27">
              <a:extLst>
                <a:ext uri="{FF2B5EF4-FFF2-40B4-BE49-F238E27FC236}">
                  <a16:creationId xmlns:a16="http://schemas.microsoft.com/office/drawing/2014/main" id="{3F4EE44F-A7B9-CC6B-889B-F9A49FCD985F}"/>
                </a:ext>
              </a:extLst>
            </p:cNvPr>
            <p:cNvSpPr/>
            <p:nvPr/>
          </p:nvSpPr>
          <p:spPr>
            <a:xfrm>
              <a:off x="440275" y="2168250"/>
              <a:ext cx="1681525" cy="3306225"/>
            </a:xfrm>
            <a:custGeom>
              <a:avLst/>
              <a:gdLst/>
              <a:ahLst/>
              <a:cxnLst/>
              <a:rect l="l" t="t" r="r" b="b"/>
              <a:pathLst>
                <a:path w="67261" h="132249" extrusionOk="0">
                  <a:moveTo>
                    <a:pt x="67261" y="25377"/>
                  </a:moveTo>
                  <a:lnTo>
                    <a:pt x="67261" y="132249"/>
                  </a:lnTo>
                  <a:lnTo>
                    <a:pt x="1" y="132249"/>
                  </a:lnTo>
                  <a:lnTo>
                    <a:pt x="1" y="25377"/>
                  </a:lnTo>
                  <a:lnTo>
                    <a:pt x="336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66;p27">
              <a:extLst>
                <a:ext uri="{FF2B5EF4-FFF2-40B4-BE49-F238E27FC236}">
                  <a16:creationId xmlns:a16="http://schemas.microsoft.com/office/drawing/2014/main" id="{75187C64-805C-C5BF-C98F-BD741FD4E281}"/>
                </a:ext>
              </a:extLst>
            </p:cNvPr>
            <p:cNvSpPr/>
            <p:nvPr/>
          </p:nvSpPr>
          <p:spPr>
            <a:xfrm>
              <a:off x="602550" y="2355150"/>
              <a:ext cx="1357100" cy="2994025"/>
            </a:xfrm>
            <a:custGeom>
              <a:avLst/>
              <a:gdLst/>
              <a:ahLst/>
              <a:cxnLst/>
              <a:rect l="l" t="t" r="r" b="b"/>
              <a:pathLst>
                <a:path w="54284" h="119761" extrusionOk="0">
                  <a:moveTo>
                    <a:pt x="54284" y="20482"/>
                  </a:moveTo>
                  <a:lnTo>
                    <a:pt x="54284" y="119761"/>
                  </a:lnTo>
                  <a:lnTo>
                    <a:pt x="0" y="119761"/>
                  </a:lnTo>
                  <a:lnTo>
                    <a:pt x="0" y="20482"/>
                  </a:lnTo>
                  <a:lnTo>
                    <a:pt x="27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TextBox 14">
            <a:extLst>
              <a:ext uri="{FF2B5EF4-FFF2-40B4-BE49-F238E27FC236}">
                <a16:creationId xmlns:a16="http://schemas.microsoft.com/office/drawing/2014/main" id="{BE6E5DC3-98FA-F4E8-4C8E-FA21BF7EAF1D}"/>
              </a:ext>
            </a:extLst>
          </p:cNvPr>
          <p:cNvSpPr txBox="1"/>
          <p:nvPr/>
        </p:nvSpPr>
        <p:spPr>
          <a:xfrm>
            <a:off x="751433" y="1050323"/>
            <a:ext cx="7858223" cy="738664"/>
          </a:xfrm>
          <a:prstGeom prst="rect">
            <a:avLst/>
          </a:prstGeom>
          <a:noFill/>
        </p:spPr>
        <p:txBody>
          <a:bodyPr wrap="square" rtlCol="0">
            <a:spAutoFit/>
          </a:bodyPr>
          <a:lstStyle/>
          <a:p>
            <a:r>
              <a:rPr lang="en-US" dirty="0">
                <a:latin typeface="+mn-lt"/>
              </a:rPr>
              <a:t>A comparison of Random Forest and </a:t>
            </a:r>
            <a:r>
              <a:rPr lang="en-US" dirty="0" err="1">
                <a:latin typeface="+mn-lt"/>
              </a:rPr>
              <a:t>XGBoost</a:t>
            </a:r>
            <a:r>
              <a:rPr lang="en-US" dirty="0">
                <a:latin typeface="+mn-lt"/>
              </a:rPr>
              <a:t> models using our housing dataset was conducted, focusing on Mean Squared Error (MSE), Root Mean Squared Error (RMSE), and R-squared (R²) values as our evaluation metrics.</a:t>
            </a:r>
          </a:p>
        </p:txBody>
      </p:sp>
      <p:sp>
        <p:nvSpPr>
          <p:cNvPr id="19" name="TextBox 18">
            <a:extLst>
              <a:ext uri="{FF2B5EF4-FFF2-40B4-BE49-F238E27FC236}">
                <a16:creationId xmlns:a16="http://schemas.microsoft.com/office/drawing/2014/main" id="{FC4799CC-FFB6-F010-6FFA-D875F0900477}"/>
              </a:ext>
            </a:extLst>
          </p:cNvPr>
          <p:cNvSpPr txBox="1"/>
          <p:nvPr/>
        </p:nvSpPr>
        <p:spPr>
          <a:xfrm>
            <a:off x="4340772" y="1592600"/>
            <a:ext cx="4803228" cy="2462213"/>
          </a:xfrm>
          <a:prstGeom prst="rect">
            <a:avLst/>
          </a:prstGeom>
          <a:noFill/>
        </p:spPr>
        <p:txBody>
          <a:bodyPr wrap="square" rtlCol="0">
            <a:spAutoFit/>
          </a:bodyPr>
          <a:lstStyle/>
          <a:p>
            <a:r>
              <a:rPr lang="en-US" b="1" dirty="0">
                <a:latin typeface="+mn-lt"/>
              </a:rPr>
              <a:t>Random Forest Regressor: </a:t>
            </a:r>
            <a:r>
              <a:rPr lang="en-US" dirty="0">
                <a:latin typeface="+mn-lt"/>
              </a:rPr>
              <a:t>Achieved an MSE of 7.524, an RMSE of 2.783, and an R² of 0.890; the scatter plot indicated a strong correlation, but with higher dispersion in high-value housing predictions.</a:t>
            </a:r>
          </a:p>
          <a:p>
            <a:endParaRPr lang="en-US" dirty="0">
              <a:latin typeface="+mn-lt"/>
            </a:endParaRPr>
          </a:p>
          <a:p>
            <a:r>
              <a:rPr lang="en-US" b="1" dirty="0" err="1">
                <a:latin typeface="+mn-lt"/>
              </a:rPr>
              <a:t>XGBoost</a:t>
            </a:r>
            <a:r>
              <a:rPr lang="en-US" b="1" dirty="0">
                <a:latin typeface="+mn-lt"/>
              </a:rPr>
              <a:t> Regressor</a:t>
            </a:r>
            <a:r>
              <a:rPr lang="en-US" dirty="0">
                <a:latin typeface="+mn-lt"/>
              </a:rPr>
              <a:t>: Recorded an MSE of 7.563, an RMSE of 2.750, and an R² of 0.893; its predictions closely tracked actual values with less dispersion at higher price ranges, suggesting it may better handle complex patterns and outliers in high-end housing data.</a:t>
            </a:r>
          </a:p>
          <a:p>
            <a:endParaRPr lang="en-US" dirty="0">
              <a:latin typeface="+mn-lt"/>
            </a:endParaRPr>
          </a:p>
        </p:txBody>
      </p:sp>
      <p:pic>
        <p:nvPicPr>
          <p:cNvPr id="21" name="Picture 20">
            <a:extLst>
              <a:ext uri="{FF2B5EF4-FFF2-40B4-BE49-F238E27FC236}">
                <a16:creationId xmlns:a16="http://schemas.microsoft.com/office/drawing/2014/main" id="{F449AB9C-B0B1-2F2A-74A2-30151B422351}"/>
              </a:ext>
            </a:extLst>
          </p:cNvPr>
          <p:cNvPicPr>
            <a:picLocks noChangeAspect="1"/>
          </p:cNvPicPr>
          <p:nvPr/>
        </p:nvPicPr>
        <p:blipFill>
          <a:blip r:embed="rId3"/>
          <a:stretch>
            <a:fillRect/>
          </a:stretch>
        </p:blipFill>
        <p:spPr>
          <a:xfrm>
            <a:off x="433025" y="1805209"/>
            <a:ext cx="3813154" cy="3229245"/>
          </a:xfrm>
          <a:prstGeom prst="rect">
            <a:avLst/>
          </a:prstGeom>
        </p:spPr>
      </p:pic>
      <p:sp>
        <p:nvSpPr>
          <p:cNvPr id="28" name="TextBox 27">
            <a:extLst>
              <a:ext uri="{FF2B5EF4-FFF2-40B4-BE49-F238E27FC236}">
                <a16:creationId xmlns:a16="http://schemas.microsoft.com/office/drawing/2014/main" id="{1B0EB774-9FB4-3801-CB67-B67EDD344F4A}"/>
              </a:ext>
            </a:extLst>
          </p:cNvPr>
          <p:cNvSpPr txBox="1"/>
          <p:nvPr/>
        </p:nvSpPr>
        <p:spPr>
          <a:xfrm>
            <a:off x="4340772" y="3962480"/>
            <a:ext cx="4713888" cy="954107"/>
          </a:xfrm>
          <a:prstGeom prst="rect">
            <a:avLst/>
          </a:prstGeom>
          <a:noFill/>
        </p:spPr>
        <p:txBody>
          <a:bodyPr wrap="square">
            <a:spAutoFit/>
          </a:bodyPr>
          <a:lstStyle/>
          <a:p>
            <a:r>
              <a:rPr lang="en-US" b="1" dirty="0"/>
              <a:t>To </a:t>
            </a:r>
            <a:r>
              <a:rPr lang="en-US" b="1" dirty="0" err="1"/>
              <a:t>summarise</a:t>
            </a:r>
            <a:r>
              <a:rPr lang="en-US" dirty="0"/>
              <a:t>, </a:t>
            </a:r>
            <a:r>
              <a:rPr lang="en-US" dirty="0" err="1"/>
              <a:t>XGBoost's</a:t>
            </a:r>
            <a:r>
              <a:rPr lang="en-US" dirty="0"/>
              <a:t> performance in the high-value segment indicated a more refined approach, making it a potentially better choice for models targeting higher-priced housing predictions.</a:t>
            </a:r>
            <a:endParaRPr lang="en-CA" dirty="0"/>
          </a:p>
        </p:txBody>
      </p:sp>
    </p:spTree>
    <p:extLst>
      <p:ext uri="{BB962C8B-B14F-4D97-AF65-F5344CB8AC3E}">
        <p14:creationId xmlns:p14="http://schemas.microsoft.com/office/powerpoint/2010/main" val="2154067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7"/>
          <p:cNvSpPr txBox="1">
            <a:spLocks noGrp="1"/>
          </p:cNvSpPr>
          <p:nvPr>
            <p:ph type="ctrTitle"/>
          </p:nvPr>
        </p:nvSpPr>
        <p:spPr>
          <a:xfrm>
            <a:off x="958715" y="290877"/>
            <a:ext cx="3867300" cy="82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Conclusion</a:t>
            </a:r>
            <a:endParaRPr dirty="0">
              <a:solidFill>
                <a:srgbClr val="434343"/>
              </a:solidFill>
            </a:endParaRPr>
          </a:p>
        </p:txBody>
      </p:sp>
      <p:sp>
        <p:nvSpPr>
          <p:cNvPr id="196" name="Google Shape;196;p17"/>
          <p:cNvSpPr txBox="1"/>
          <p:nvPr/>
        </p:nvSpPr>
        <p:spPr>
          <a:xfrm>
            <a:off x="5591475" y="3022413"/>
            <a:ext cx="2419500" cy="5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3000" dirty="0">
              <a:solidFill>
                <a:srgbClr val="74C1B9"/>
              </a:solidFill>
              <a:latin typeface="Montserrat Black"/>
              <a:ea typeface="Montserrat Black"/>
              <a:cs typeface="Montserrat Black"/>
              <a:sym typeface="Montserrat Black"/>
            </a:endParaRPr>
          </a:p>
        </p:txBody>
      </p:sp>
      <p:sp>
        <p:nvSpPr>
          <p:cNvPr id="3" name="TextBox 2">
            <a:extLst>
              <a:ext uri="{FF2B5EF4-FFF2-40B4-BE49-F238E27FC236}">
                <a16:creationId xmlns:a16="http://schemas.microsoft.com/office/drawing/2014/main" id="{035ADCE8-EB64-F0F2-C332-58CBFBAF2D90}"/>
              </a:ext>
            </a:extLst>
          </p:cNvPr>
          <p:cNvSpPr txBox="1"/>
          <p:nvPr/>
        </p:nvSpPr>
        <p:spPr>
          <a:xfrm>
            <a:off x="798077" y="1248768"/>
            <a:ext cx="7583924" cy="3108543"/>
          </a:xfrm>
          <a:prstGeom prst="rect">
            <a:avLst/>
          </a:prstGeom>
          <a:noFill/>
        </p:spPr>
        <p:txBody>
          <a:bodyPr wrap="square" rtlCol="0">
            <a:spAutoFit/>
          </a:bodyPr>
          <a:lstStyle/>
          <a:p>
            <a:pPr marL="285750" indent="-285750" algn="just">
              <a:buFont typeface="Arial" panose="020B0604020202020204" pitchFamily="34" charset="0"/>
              <a:buChar char="•"/>
            </a:pPr>
            <a:r>
              <a:rPr lang="en-US" dirty="0"/>
              <a:t>To summarize, the application of machine learning to forecast housing prices resulted in encouraging outcomes. The comprehensive analysis offered insights into the variables affecting housing prices, and the trained models showed a respectable degree of precision and dependability.  </a:t>
            </a:r>
          </a:p>
          <a:p>
            <a:pPr algn="just"/>
            <a:r>
              <a:rPr lang="en-US" dirty="0"/>
              <a:t> </a:t>
            </a:r>
          </a:p>
          <a:p>
            <a:pPr marL="285750" indent="-285750" algn="just">
              <a:buFont typeface="Arial" panose="020B0604020202020204" pitchFamily="34" charset="0"/>
              <a:buChar char="•"/>
            </a:pPr>
            <a:r>
              <a:rPr lang="en-US" dirty="0"/>
              <a:t>When </a:t>
            </a:r>
            <a:r>
              <a:rPr lang="en-US" dirty="0" err="1"/>
              <a:t>RandomForestRegressor</a:t>
            </a:r>
            <a:r>
              <a:rPr lang="en-US" dirty="0"/>
              <a:t> and </a:t>
            </a:r>
            <a:r>
              <a:rPr lang="en-US" dirty="0" err="1"/>
              <a:t>XGBoost</a:t>
            </a:r>
            <a:r>
              <a:rPr lang="en-US" dirty="0"/>
              <a:t> were compared, </a:t>
            </a:r>
            <a:r>
              <a:rPr lang="en-US" dirty="0" err="1"/>
              <a:t>RandomForestRegressor</a:t>
            </a:r>
            <a:r>
              <a:rPr lang="en-US" dirty="0"/>
              <a:t> performed better. The most important features that contributed to the predictions were found through the feature importance analysis, which offered insightful information about the housing market. </a:t>
            </a:r>
          </a:p>
          <a:p>
            <a:pPr algn="just"/>
            <a:endParaRPr lang="en-US" dirty="0"/>
          </a:p>
          <a:p>
            <a:pPr marL="285750" indent="-285750" algn="just">
              <a:buFont typeface="Arial" panose="020B0604020202020204" pitchFamily="34" charset="0"/>
              <a:buChar char="•"/>
            </a:pPr>
            <a:r>
              <a:rPr lang="en-US" dirty="0"/>
              <a:t>The possible advantages and disadvantages of applying this application in the real estate sector were examined through the discussion of monetary value estimates and risk assessments. To ensure that the application keeps getting better, this report's conclusion included recommendations for more work and research. </a:t>
            </a:r>
            <a:endParaRPr lang="en-CA"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7"/>
          <p:cNvSpPr txBox="1">
            <a:spLocks noGrp="1"/>
          </p:cNvSpPr>
          <p:nvPr>
            <p:ph type="ctrTitle"/>
          </p:nvPr>
        </p:nvSpPr>
        <p:spPr>
          <a:xfrm>
            <a:off x="1832189" y="2366419"/>
            <a:ext cx="3867300" cy="82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b="1">
                <a:solidFill>
                  <a:schemeClr val="lt2"/>
                </a:solidFill>
                <a:latin typeface="+mj-lt"/>
              </a:rPr>
              <a:t>THANK YOU</a:t>
            </a:r>
            <a:endParaRPr sz="4800" b="1" dirty="0">
              <a:solidFill>
                <a:srgbClr val="434343"/>
              </a:solidFill>
              <a:latin typeface="+mj-lt"/>
            </a:endParaRPr>
          </a:p>
        </p:txBody>
      </p:sp>
      <p:grpSp>
        <p:nvGrpSpPr>
          <p:cNvPr id="5" name="Google Shape;1867;p36">
            <a:extLst>
              <a:ext uri="{FF2B5EF4-FFF2-40B4-BE49-F238E27FC236}">
                <a16:creationId xmlns:a16="http://schemas.microsoft.com/office/drawing/2014/main" id="{C95FA1BB-61F7-7B90-D637-2B7897B84356}"/>
              </a:ext>
            </a:extLst>
          </p:cNvPr>
          <p:cNvGrpSpPr/>
          <p:nvPr/>
        </p:nvGrpSpPr>
        <p:grpSpPr>
          <a:xfrm>
            <a:off x="6086323" y="1653090"/>
            <a:ext cx="3481645" cy="3406550"/>
            <a:chOff x="4095386" y="2301250"/>
            <a:chExt cx="2149164" cy="2102809"/>
          </a:xfrm>
        </p:grpSpPr>
        <p:sp>
          <p:nvSpPr>
            <p:cNvPr id="6" name="Google Shape;1868;p36">
              <a:extLst>
                <a:ext uri="{FF2B5EF4-FFF2-40B4-BE49-F238E27FC236}">
                  <a16:creationId xmlns:a16="http://schemas.microsoft.com/office/drawing/2014/main" id="{B83E0460-031D-D2AF-E828-70BA4A942785}"/>
                </a:ext>
              </a:extLst>
            </p:cNvPr>
            <p:cNvSpPr/>
            <p:nvPr/>
          </p:nvSpPr>
          <p:spPr>
            <a:xfrm>
              <a:off x="4095386" y="3018809"/>
              <a:ext cx="804850" cy="1043075"/>
            </a:xfrm>
            <a:custGeom>
              <a:avLst/>
              <a:gdLst/>
              <a:ahLst/>
              <a:cxnLst/>
              <a:rect l="l" t="t" r="r" b="b"/>
              <a:pathLst>
                <a:path w="32194" h="41723" extrusionOk="0">
                  <a:moveTo>
                    <a:pt x="16306" y="0"/>
                  </a:moveTo>
                  <a:cubicBezTo>
                    <a:pt x="15667" y="0"/>
                    <a:pt x="15019" y="35"/>
                    <a:pt x="14365" y="107"/>
                  </a:cubicBezTo>
                  <a:cubicBezTo>
                    <a:pt x="7098" y="867"/>
                    <a:pt x="1268" y="6275"/>
                    <a:pt x="465" y="13035"/>
                  </a:cubicBezTo>
                  <a:cubicBezTo>
                    <a:pt x="1" y="16879"/>
                    <a:pt x="1099" y="20682"/>
                    <a:pt x="3550" y="23639"/>
                  </a:cubicBezTo>
                  <a:cubicBezTo>
                    <a:pt x="5366" y="25878"/>
                    <a:pt x="6296" y="28709"/>
                    <a:pt x="6127" y="31582"/>
                  </a:cubicBezTo>
                  <a:cubicBezTo>
                    <a:pt x="6084" y="31793"/>
                    <a:pt x="6084" y="32004"/>
                    <a:pt x="6127" y="32215"/>
                  </a:cubicBezTo>
                  <a:cubicBezTo>
                    <a:pt x="6127" y="37454"/>
                    <a:pt x="10647" y="41637"/>
                    <a:pt x="16266" y="41721"/>
                  </a:cubicBezTo>
                  <a:cubicBezTo>
                    <a:pt x="16322" y="41722"/>
                    <a:pt x="16377" y="41723"/>
                    <a:pt x="16432" y="41723"/>
                  </a:cubicBezTo>
                  <a:cubicBezTo>
                    <a:pt x="21936" y="41723"/>
                    <a:pt x="26534" y="37571"/>
                    <a:pt x="26659" y="32384"/>
                  </a:cubicBezTo>
                  <a:cubicBezTo>
                    <a:pt x="26659" y="31920"/>
                    <a:pt x="26659" y="31455"/>
                    <a:pt x="26575" y="30990"/>
                  </a:cubicBezTo>
                  <a:cubicBezTo>
                    <a:pt x="26279" y="28413"/>
                    <a:pt x="27082" y="25878"/>
                    <a:pt x="28772" y="23935"/>
                  </a:cubicBezTo>
                  <a:cubicBezTo>
                    <a:pt x="30968" y="21358"/>
                    <a:pt x="32194" y="18105"/>
                    <a:pt x="32194" y="14683"/>
                  </a:cubicBezTo>
                  <a:cubicBezTo>
                    <a:pt x="32154" y="6571"/>
                    <a:pt x="25068" y="0"/>
                    <a:pt x="163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869;p36">
              <a:extLst>
                <a:ext uri="{FF2B5EF4-FFF2-40B4-BE49-F238E27FC236}">
                  <a16:creationId xmlns:a16="http://schemas.microsoft.com/office/drawing/2014/main" id="{26BF22F5-BC1E-4D3E-C617-605B9667FD4B}"/>
                </a:ext>
              </a:extLst>
            </p:cNvPr>
            <p:cNvSpPr/>
            <p:nvPr/>
          </p:nvSpPr>
          <p:spPr>
            <a:xfrm>
              <a:off x="4343611" y="3422034"/>
              <a:ext cx="323200" cy="982025"/>
            </a:xfrm>
            <a:custGeom>
              <a:avLst/>
              <a:gdLst/>
              <a:ahLst/>
              <a:cxnLst/>
              <a:rect l="l" t="t" r="r" b="b"/>
              <a:pathLst>
                <a:path w="12928" h="39281" extrusionOk="0">
                  <a:moveTo>
                    <a:pt x="6295" y="1"/>
                  </a:moveTo>
                  <a:cubicBezTo>
                    <a:pt x="5894" y="1"/>
                    <a:pt x="5492" y="265"/>
                    <a:pt x="5450" y="793"/>
                  </a:cubicBezTo>
                  <a:lnTo>
                    <a:pt x="5492" y="8524"/>
                  </a:lnTo>
                  <a:lnTo>
                    <a:pt x="1690" y="3328"/>
                  </a:lnTo>
                  <a:cubicBezTo>
                    <a:pt x="1515" y="3102"/>
                    <a:pt x="1250" y="2981"/>
                    <a:pt x="994" y="2981"/>
                  </a:cubicBezTo>
                  <a:cubicBezTo>
                    <a:pt x="817" y="2981"/>
                    <a:pt x="645" y="3038"/>
                    <a:pt x="507" y="3159"/>
                  </a:cubicBezTo>
                  <a:cubicBezTo>
                    <a:pt x="84" y="3412"/>
                    <a:pt x="0" y="3961"/>
                    <a:pt x="296" y="4342"/>
                  </a:cubicBezTo>
                  <a:lnTo>
                    <a:pt x="5196" y="11017"/>
                  </a:lnTo>
                  <a:cubicBezTo>
                    <a:pt x="5281" y="11143"/>
                    <a:pt x="5365" y="11228"/>
                    <a:pt x="5492" y="11270"/>
                  </a:cubicBezTo>
                  <a:lnTo>
                    <a:pt x="5619" y="38436"/>
                  </a:lnTo>
                  <a:cubicBezTo>
                    <a:pt x="5619" y="38900"/>
                    <a:pt x="5999" y="39281"/>
                    <a:pt x="6464" y="39281"/>
                  </a:cubicBezTo>
                  <a:cubicBezTo>
                    <a:pt x="6971" y="39281"/>
                    <a:pt x="7351" y="38900"/>
                    <a:pt x="7309" y="38436"/>
                  </a:cubicBezTo>
                  <a:lnTo>
                    <a:pt x="7224" y="17861"/>
                  </a:lnTo>
                  <a:lnTo>
                    <a:pt x="12632" y="11355"/>
                  </a:lnTo>
                  <a:cubicBezTo>
                    <a:pt x="12928" y="10974"/>
                    <a:pt x="12886" y="10468"/>
                    <a:pt x="12548" y="10172"/>
                  </a:cubicBezTo>
                  <a:cubicBezTo>
                    <a:pt x="12381" y="10024"/>
                    <a:pt x="12182" y="9957"/>
                    <a:pt x="11986" y="9957"/>
                  </a:cubicBezTo>
                  <a:cubicBezTo>
                    <a:pt x="11735" y="9957"/>
                    <a:pt x="11489" y="10066"/>
                    <a:pt x="11322" y="10256"/>
                  </a:cubicBezTo>
                  <a:lnTo>
                    <a:pt x="7224" y="15199"/>
                  </a:lnTo>
                  <a:lnTo>
                    <a:pt x="7140" y="793"/>
                  </a:lnTo>
                  <a:cubicBezTo>
                    <a:pt x="7098" y="265"/>
                    <a:pt x="6696" y="1"/>
                    <a:pt x="629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870;p36">
              <a:extLst>
                <a:ext uri="{FF2B5EF4-FFF2-40B4-BE49-F238E27FC236}">
                  <a16:creationId xmlns:a16="http://schemas.microsoft.com/office/drawing/2014/main" id="{DA64340B-B0B5-07C1-A723-A42CD4A2FE05}"/>
                </a:ext>
              </a:extLst>
            </p:cNvPr>
            <p:cNvSpPr/>
            <p:nvPr/>
          </p:nvSpPr>
          <p:spPr>
            <a:xfrm>
              <a:off x="5047850" y="2301250"/>
              <a:ext cx="972775" cy="1260800"/>
            </a:xfrm>
            <a:custGeom>
              <a:avLst/>
              <a:gdLst/>
              <a:ahLst/>
              <a:cxnLst/>
              <a:rect l="l" t="t" r="r" b="b"/>
              <a:pathLst>
                <a:path w="38911" h="50432" extrusionOk="0">
                  <a:moveTo>
                    <a:pt x="19282" y="1"/>
                  </a:moveTo>
                  <a:cubicBezTo>
                    <a:pt x="8639" y="1"/>
                    <a:pt x="1" y="8002"/>
                    <a:pt x="1" y="17856"/>
                  </a:cubicBezTo>
                  <a:cubicBezTo>
                    <a:pt x="1" y="21954"/>
                    <a:pt x="1521" y="25926"/>
                    <a:pt x="4225" y="29010"/>
                  </a:cubicBezTo>
                  <a:cubicBezTo>
                    <a:pt x="6253" y="31333"/>
                    <a:pt x="7225" y="34417"/>
                    <a:pt x="6845" y="37502"/>
                  </a:cubicBezTo>
                  <a:cubicBezTo>
                    <a:pt x="6760" y="38093"/>
                    <a:pt x="6760" y="38642"/>
                    <a:pt x="6760" y="39234"/>
                  </a:cubicBezTo>
                  <a:cubicBezTo>
                    <a:pt x="6969" y="45451"/>
                    <a:pt x="12494" y="50432"/>
                    <a:pt x="19142" y="50432"/>
                  </a:cubicBezTo>
                  <a:cubicBezTo>
                    <a:pt x="19225" y="50432"/>
                    <a:pt x="19309" y="50431"/>
                    <a:pt x="19392" y="50429"/>
                  </a:cubicBezTo>
                  <a:cubicBezTo>
                    <a:pt x="26194" y="50303"/>
                    <a:pt x="31602" y="45191"/>
                    <a:pt x="31602" y="38896"/>
                  </a:cubicBezTo>
                  <a:lnTo>
                    <a:pt x="31602" y="38177"/>
                  </a:lnTo>
                  <a:cubicBezTo>
                    <a:pt x="31391" y="34671"/>
                    <a:pt x="32447" y="31249"/>
                    <a:pt x="34644" y="28545"/>
                  </a:cubicBezTo>
                  <a:cubicBezTo>
                    <a:pt x="37601" y="24954"/>
                    <a:pt x="38911" y="20307"/>
                    <a:pt x="38362" y="15702"/>
                  </a:cubicBezTo>
                  <a:cubicBezTo>
                    <a:pt x="37305" y="7548"/>
                    <a:pt x="30292" y="1042"/>
                    <a:pt x="21462" y="112"/>
                  </a:cubicBezTo>
                  <a:cubicBezTo>
                    <a:pt x="20728" y="37"/>
                    <a:pt x="20000" y="1"/>
                    <a:pt x="192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871;p36">
              <a:extLst>
                <a:ext uri="{FF2B5EF4-FFF2-40B4-BE49-F238E27FC236}">
                  <a16:creationId xmlns:a16="http://schemas.microsoft.com/office/drawing/2014/main" id="{DD88AA8B-403C-7802-CA86-ED5ADFABFB3E}"/>
                </a:ext>
              </a:extLst>
            </p:cNvPr>
            <p:cNvSpPr/>
            <p:nvPr/>
          </p:nvSpPr>
          <p:spPr>
            <a:xfrm>
              <a:off x="5337925" y="2783550"/>
              <a:ext cx="382750" cy="1449125"/>
            </a:xfrm>
            <a:custGeom>
              <a:avLst/>
              <a:gdLst/>
              <a:ahLst/>
              <a:cxnLst/>
              <a:rect l="l" t="t" r="r" b="b"/>
              <a:pathLst>
                <a:path w="15310" h="57965" extrusionOk="0">
                  <a:moveTo>
                    <a:pt x="7705" y="1"/>
                  </a:moveTo>
                  <a:cubicBezTo>
                    <a:pt x="7325" y="1"/>
                    <a:pt x="6987" y="339"/>
                    <a:pt x="6987" y="719"/>
                  </a:cubicBezTo>
                  <a:lnTo>
                    <a:pt x="6987" y="11070"/>
                  </a:lnTo>
                  <a:lnTo>
                    <a:pt x="1832" y="3972"/>
                  </a:lnTo>
                  <a:cubicBezTo>
                    <a:pt x="1676" y="3743"/>
                    <a:pt x="1464" y="3648"/>
                    <a:pt x="1256" y="3648"/>
                  </a:cubicBezTo>
                  <a:cubicBezTo>
                    <a:pt x="735" y="3648"/>
                    <a:pt x="239" y="4243"/>
                    <a:pt x="692" y="4817"/>
                  </a:cubicBezTo>
                  <a:lnTo>
                    <a:pt x="6564" y="12886"/>
                  </a:lnTo>
                  <a:cubicBezTo>
                    <a:pt x="6649" y="13055"/>
                    <a:pt x="6818" y="13140"/>
                    <a:pt x="6944" y="13182"/>
                  </a:cubicBezTo>
                  <a:lnTo>
                    <a:pt x="6944" y="19012"/>
                  </a:lnTo>
                  <a:lnTo>
                    <a:pt x="1410" y="12422"/>
                  </a:lnTo>
                  <a:cubicBezTo>
                    <a:pt x="1257" y="12289"/>
                    <a:pt x="1090" y="12233"/>
                    <a:pt x="931" y="12233"/>
                  </a:cubicBezTo>
                  <a:cubicBezTo>
                    <a:pt x="428" y="12233"/>
                    <a:pt x="1" y="12795"/>
                    <a:pt x="354" y="13309"/>
                  </a:cubicBezTo>
                  <a:lnTo>
                    <a:pt x="6987" y="21251"/>
                  </a:lnTo>
                  <a:lnTo>
                    <a:pt x="6987" y="57247"/>
                  </a:lnTo>
                  <a:cubicBezTo>
                    <a:pt x="6987" y="57627"/>
                    <a:pt x="7282" y="57923"/>
                    <a:pt x="7663" y="57965"/>
                  </a:cubicBezTo>
                  <a:cubicBezTo>
                    <a:pt x="8085" y="57923"/>
                    <a:pt x="8381" y="57627"/>
                    <a:pt x="8381" y="57247"/>
                  </a:cubicBezTo>
                  <a:lnTo>
                    <a:pt x="8381" y="21251"/>
                  </a:lnTo>
                  <a:lnTo>
                    <a:pt x="15014" y="13309"/>
                  </a:lnTo>
                  <a:cubicBezTo>
                    <a:pt x="15309" y="13013"/>
                    <a:pt x="15267" y="12591"/>
                    <a:pt x="14971" y="12337"/>
                  </a:cubicBezTo>
                  <a:cubicBezTo>
                    <a:pt x="14834" y="12219"/>
                    <a:pt x="14661" y="12156"/>
                    <a:pt x="14489" y="12156"/>
                  </a:cubicBezTo>
                  <a:cubicBezTo>
                    <a:pt x="14290" y="12156"/>
                    <a:pt x="14093" y="12240"/>
                    <a:pt x="13957" y="12422"/>
                  </a:cubicBezTo>
                  <a:lnTo>
                    <a:pt x="8381" y="19012"/>
                  </a:lnTo>
                  <a:lnTo>
                    <a:pt x="8381" y="13182"/>
                  </a:lnTo>
                  <a:cubicBezTo>
                    <a:pt x="8550" y="13140"/>
                    <a:pt x="8719" y="13055"/>
                    <a:pt x="8803" y="12886"/>
                  </a:cubicBezTo>
                  <a:lnTo>
                    <a:pt x="14676" y="4817"/>
                  </a:lnTo>
                  <a:cubicBezTo>
                    <a:pt x="15129" y="4243"/>
                    <a:pt x="14632" y="3648"/>
                    <a:pt x="14111" y="3648"/>
                  </a:cubicBezTo>
                  <a:cubicBezTo>
                    <a:pt x="13903" y="3648"/>
                    <a:pt x="13692" y="3743"/>
                    <a:pt x="13535" y="3972"/>
                  </a:cubicBezTo>
                  <a:lnTo>
                    <a:pt x="8381" y="11070"/>
                  </a:lnTo>
                  <a:lnTo>
                    <a:pt x="8381" y="719"/>
                  </a:lnTo>
                  <a:cubicBezTo>
                    <a:pt x="8381" y="339"/>
                    <a:pt x="8085" y="1"/>
                    <a:pt x="770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872;p36">
              <a:extLst>
                <a:ext uri="{FF2B5EF4-FFF2-40B4-BE49-F238E27FC236}">
                  <a16:creationId xmlns:a16="http://schemas.microsoft.com/office/drawing/2014/main" id="{69CC705E-4C2E-C1F1-B0FD-7CCA6D4C4621}"/>
                </a:ext>
              </a:extLst>
            </p:cNvPr>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873;p36">
              <a:extLst>
                <a:ext uri="{FF2B5EF4-FFF2-40B4-BE49-F238E27FC236}">
                  <a16:creationId xmlns:a16="http://schemas.microsoft.com/office/drawing/2014/main" id="{E64243B3-24B4-4EB1-BF7B-67C8CC641CE6}"/>
                </a:ext>
              </a:extLst>
            </p:cNvPr>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 name="Picture 11">
            <a:extLst>
              <a:ext uri="{FF2B5EF4-FFF2-40B4-BE49-F238E27FC236}">
                <a16:creationId xmlns:a16="http://schemas.microsoft.com/office/drawing/2014/main" id="{F730B6EE-2009-67AD-0FC7-5ACF34B0E981}"/>
              </a:ext>
            </a:extLst>
          </p:cNvPr>
          <p:cNvPicPr>
            <a:picLocks noChangeAspect="1"/>
          </p:cNvPicPr>
          <p:nvPr/>
        </p:nvPicPr>
        <p:blipFill>
          <a:blip r:embed="rId3"/>
          <a:stretch>
            <a:fillRect/>
          </a:stretch>
        </p:blipFill>
        <p:spPr>
          <a:xfrm>
            <a:off x="6661457" y="3101003"/>
            <a:ext cx="2407996" cy="2042497"/>
          </a:xfrm>
          <a:prstGeom prst="rect">
            <a:avLst/>
          </a:prstGeom>
        </p:spPr>
      </p:pic>
      <p:pic>
        <p:nvPicPr>
          <p:cNvPr id="13" name="Picture 12">
            <a:extLst>
              <a:ext uri="{FF2B5EF4-FFF2-40B4-BE49-F238E27FC236}">
                <a16:creationId xmlns:a16="http://schemas.microsoft.com/office/drawing/2014/main" id="{2F3D52A5-AEBE-4CE1-F95B-FEE7F96812CA}"/>
              </a:ext>
            </a:extLst>
          </p:cNvPr>
          <p:cNvPicPr>
            <a:picLocks noChangeAspect="1"/>
          </p:cNvPicPr>
          <p:nvPr/>
        </p:nvPicPr>
        <p:blipFill>
          <a:blip r:embed="rId4"/>
          <a:stretch>
            <a:fillRect/>
          </a:stretch>
        </p:blipFill>
        <p:spPr>
          <a:xfrm>
            <a:off x="3745920" y="265738"/>
            <a:ext cx="1652159" cy="975445"/>
          </a:xfrm>
          <a:prstGeom prst="rect">
            <a:avLst/>
          </a:prstGeom>
        </p:spPr>
      </p:pic>
      <p:pic>
        <p:nvPicPr>
          <p:cNvPr id="14" name="Picture 13">
            <a:extLst>
              <a:ext uri="{FF2B5EF4-FFF2-40B4-BE49-F238E27FC236}">
                <a16:creationId xmlns:a16="http://schemas.microsoft.com/office/drawing/2014/main" id="{1D90285E-BD5F-617F-179F-37E8C37B2434}"/>
              </a:ext>
            </a:extLst>
          </p:cNvPr>
          <p:cNvPicPr>
            <a:picLocks noChangeAspect="1"/>
          </p:cNvPicPr>
          <p:nvPr/>
        </p:nvPicPr>
        <p:blipFill>
          <a:blip r:embed="rId5"/>
          <a:stretch>
            <a:fillRect/>
          </a:stretch>
        </p:blipFill>
        <p:spPr>
          <a:xfrm>
            <a:off x="292581" y="436440"/>
            <a:ext cx="1066892" cy="634039"/>
          </a:xfrm>
          <a:prstGeom prst="rect">
            <a:avLst/>
          </a:prstGeom>
        </p:spPr>
      </p:pic>
    </p:spTree>
    <p:extLst>
      <p:ext uri="{BB962C8B-B14F-4D97-AF65-F5344CB8AC3E}">
        <p14:creationId xmlns:p14="http://schemas.microsoft.com/office/powerpoint/2010/main" val="509527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1"/>
        <p:cNvGrpSpPr/>
        <p:nvPr/>
      </p:nvGrpSpPr>
      <p:grpSpPr>
        <a:xfrm>
          <a:off x="0" y="0"/>
          <a:ext cx="0" cy="0"/>
          <a:chOff x="0" y="0"/>
          <a:chExt cx="0" cy="0"/>
        </a:xfrm>
      </p:grpSpPr>
      <p:sp>
        <p:nvSpPr>
          <p:cNvPr id="152" name="Google Shape;152;p16"/>
          <p:cNvSpPr txBox="1">
            <a:spLocks noGrp="1"/>
          </p:cNvSpPr>
          <p:nvPr>
            <p:ph type="ctrTitle" idx="15"/>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b="1">
                <a:solidFill>
                  <a:schemeClr val="tx1"/>
                </a:solidFill>
                <a:latin typeface="+mn-lt"/>
              </a:rPr>
              <a:t>TABLE OF CONTENTS</a:t>
            </a:r>
            <a:endParaRPr sz="1400" b="1">
              <a:solidFill>
                <a:schemeClr val="tx1"/>
              </a:solidFill>
              <a:latin typeface="+mn-lt"/>
            </a:endParaRPr>
          </a:p>
        </p:txBody>
      </p:sp>
      <p:grpSp>
        <p:nvGrpSpPr>
          <p:cNvPr id="174" name="Google Shape;174;p16"/>
          <p:cNvGrpSpPr/>
          <p:nvPr/>
        </p:nvGrpSpPr>
        <p:grpSpPr>
          <a:xfrm>
            <a:off x="8299800" y="2848140"/>
            <a:ext cx="1038447" cy="2176554"/>
            <a:chOff x="2106350" y="2477950"/>
            <a:chExt cx="872425" cy="1828576"/>
          </a:xfrm>
        </p:grpSpPr>
        <p:sp>
          <p:nvSpPr>
            <p:cNvPr id="175" name="Google Shape;175;p16"/>
            <p:cNvSpPr/>
            <p:nvPr/>
          </p:nvSpPr>
          <p:spPr>
            <a:xfrm>
              <a:off x="2106350" y="2477950"/>
              <a:ext cx="872425" cy="1131600"/>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6"/>
            <p:cNvSpPr/>
            <p:nvPr/>
          </p:nvSpPr>
          <p:spPr>
            <a:xfrm>
              <a:off x="2366600" y="3007376"/>
              <a:ext cx="343900" cy="1299150"/>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16"/>
          <p:cNvGrpSpPr/>
          <p:nvPr/>
        </p:nvGrpSpPr>
        <p:grpSpPr>
          <a:xfrm>
            <a:off x="8193163" y="4113913"/>
            <a:ext cx="755602" cy="1299808"/>
            <a:chOff x="5609750" y="3138575"/>
            <a:chExt cx="634800" cy="1092000"/>
          </a:xfrm>
        </p:grpSpPr>
        <p:sp>
          <p:nvSpPr>
            <p:cNvPr id="178" name="Google Shape;178;p16"/>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6"/>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73;p16">
            <a:extLst>
              <a:ext uri="{FF2B5EF4-FFF2-40B4-BE49-F238E27FC236}">
                <a16:creationId xmlns:a16="http://schemas.microsoft.com/office/drawing/2014/main" id="{842C8885-7F57-DAC3-FD6C-9E1B4E0911FD}"/>
              </a:ext>
            </a:extLst>
          </p:cNvPr>
          <p:cNvSpPr txBox="1">
            <a:spLocks/>
          </p:cNvSpPr>
          <p:nvPr/>
        </p:nvSpPr>
        <p:spPr>
          <a:xfrm>
            <a:off x="2881008" y="3546833"/>
            <a:ext cx="2322300" cy="41618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434343"/>
              </a:buClr>
              <a:buSzPts val="1200"/>
              <a:buFont typeface="Montserrat ExtraBold"/>
              <a:buNone/>
              <a:defRPr sz="1200" b="0" i="0" u="none" strike="noStrike" cap="none">
                <a:solidFill>
                  <a:srgbClr val="434343"/>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rgbClr val="434343"/>
              </a:buClr>
              <a:buSzPts val="1200"/>
              <a:buFont typeface="Squada One"/>
              <a:buNone/>
              <a:defRPr sz="1200" b="0" i="0" u="none" strike="noStrike" cap="none">
                <a:solidFill>
                  <a:srgbClr val="434343"/>
                </a:solidFill>
                <a:latin typeface="Squada One"/>
                <a:ea typeface="Squada One"/>
                <a:cs typeface="Squada One"/>
                <a:sym typeface="Squada One"/>
              </a:defRPr>
            </a:lvl2pPr>
            <a:lvl3pPr marR="0" lvl="2" algn="ctr" rtl="0">
              <a:lnSpc>
                <a:spcPct val="100000"/>
              </a:lnSpc>
              <a:spcBef>
                <a:spcPts val="0"/>
              </a:spcBef>
              <a:spcAft>
                <a:spcPts val="0"/>
              </a:spcAft>
              <a:buClr>
                <a:srgbClr val="434343"/>
              </a:buClr>
              <a:buSzPts val="1200"/>
              <a:buFont typeface="Squada One"/>
              <a:buNone/>
              <a:defRPr sz="1200" b="0" i="0" u="none" strike="noStrike" cap="none">
                <a:solidFill>
                  <a:srgbClr val="434343"/>
                </a:solidFill>
                <a:latin typeface="Squada One"/>
                <a:ea typeface="Squada One"/>
                <a:cs typeface="Squada One"/>
                <a:sym typeface="Squada One"/>
              </a:defRPr>
            </a:lvl3pPr>
            <a:lvl4pPr marR="0" lvl="3" algn="ctr" rtl="0">
              <a:lnSpc>
                <a:spcPct val="100000"/>
              </a:lnSpc>
              <a:spcBef>
                <a:spcPts val="0"/>
              </a:spcBef>
              <a:spcAft>
                <a:spcPts val="0"/>
              </a:spcAft>
              <a:buClr>
                <a:srgbClr val="434343"/>
              </a:buClr>
              <a:buSzPts val="1200"/>
              <a:buFont typeface="Squada One"/>
              <a:buNone/>
              <a:defRPr sz="1200" b="0" i="0" u="none" strike="noStrike" cap="none">
                <a:solidFill>
                  <a:srgbClr val="434343"/>
                </a:solidFill>
                <a:latin typeface="Squada One"/>
                <a:ea typeface="Squada One"/>
                <a:cs typeface="Squada One"/>
                <a:sym typeface="Squada One"/>
              </a:defRPr>
            </a:lvl4pPr>
            <a:lvl5pPr marR="0" lvl="4" algn="ctr" rtl="0">
              <a:lnSpc>
                <a:spcPct val="100000"/>
              </a:lnSpc>
              <a:spcBef>
                <a:spcPts val="0"/>
              </a:spcBef>
              <a:spcAft>
                <a:spcPts val="0"/>
              </a:spcAft>
              <a:buClr>
                <a:srgbClr val="434343"/>
              </a:buClr>
              <a:buSzPts val="1200"/>
              <a:buFont typeface="Squada One"/>
              <a:buNone/>
              <a:defRPr sz="1200" b="0" i="0" u="none" strike="noStrike" cap="none">
                <a:solidFill>
                  <a:srgbClr val="434343"/>
                </a:solidFill>
                <a:latin typeface="Squada One"/>
                <a:ea typeface="Squada One"/>
                <a:cs typeface="Squada One"/>
                <a:sym typeface="Squada One"/>
              </a:defRPr>
            </a:lvl5pPr>
            <a:lvl6pPr marR="0" lvl="5" algn="ctr" rtl="0">
              <a:lnSpc>
                <a:spcPct val="100000"/>
              </a:lnSpc>
              <a:spcBef>
                <a:spcPts val="0"/>
              </a:spcBef>
              <a:spcAft>
                <a:spcPts val="0"/>
              </a:spcAft>
              <a:buClr>
                <a:srgbClr val="434343"/>
              </a:buClr>
              <a:buSzPts val="1200"/>
              <a:buFont typeface="Squada One"/>
              <a:buNone/>
              <a:defRPr sz="1200" b="0" i="0" u="none" strike="noStrike" cap="none">
                <a:solidFill>
                  <a:srgbClr val="434343"/>
                </a:solidFill>
                <a:latin typeface="Squada One"/>
                <a:ea typeface="Squada One"/>
                <a:cs typeface="Squada One"/>
                <a:sym typeface="Squada One"/>
              </a:defRPr>
            </a:lvl6pPr>
            <a:lvl7pPr marR="0" lvl="6" algn="ctr" rtl="0">
              <a:lnSpc>
                <a:spcPct val="100000"/>
              </a:lnSpc>
              <a:spcBef>
                <a:spcPts val="0"/>
              </a:spcBef>
              <a:spcAft>
                <a:spcPts val="0"/>
              </a:spcAft>
              <a:buClr>
                <a:srgbClr val="434343"/>
              </a:buClr>
              <a:buSzPts val="1200"/>
              <a:buFont typeface="Squada One"/>
              <a:buNone/>
              <a:defRPr sz="1200" b="0" i="0" u="none" strike="noStrike" cap="none">
                <a:solidFill>
                  <a:srgbClr val="434343"/>
                </a:solidFill>
                <a:latin typeface="Squada One"/>
                <a:ea typeface="Squada One"/>
                <a:cs typeface="Squada One"/>
                <a:sym typeface="Squada One"/>
              </a:defRPr>
            </a:lvl7pPr>
            <a:lvl8pPr marR="0" lvl="7" algn="ctr" rtl="0">
              <a:lnSpc>
                <a:spcPct val="100000"/>
              </a:lnSpc>
              <a:spcBef>
                <a:spcPts val="0"/>
              </a:spcBef>
              <a:spcAft>
                <a:spcPts val="0"/>
              </a:spcAft>
              <a:buClr>
                <a:srgbClr val="434343"/>
              </a:buClr>
              <a:buSzPts val="1200"/>
              <a:buFont typeface="Squada One"/>
              <a:buNone/>
              <a:defRPr sz="1200" b="0" i="0" u="none" strike="noStrike" cap="none">
                <a:solidFill>
                  <a:srgbClr val="434343"/>
                </a:solidFill>
                <a:latin typeface="Squada One"/>
                <a:ea typeface="Squada One"/>
                <a:cs typeface="Squada One"/>
                <a:sym typeface="Squada One"/>
              </a:defRPr>
            </a:lvl8pPr>
            <a:lvl9pPr marR="0" lvl="8" algn="ctr" rtl="0">
              <a:lnSpc>
                <a:spcPct val="100000"/>
              </a:lnSpc>
              <a:spcBef>
                <a:spcPts val="0"/>
              </a:spcBef>
              <a:spcAft>
                <a:spcPts val="0"/>
              </a:spcAft>
              <a:buClr>
                <a:srgbClr val="434343"/>
              </a:buClr>
              <a:buSzPts val="1200"/>
              <a:buFont typeface="Squada One"/>
              <a:buNone/>
              <a:defRPr sz="1200" b="0" i="0" u="none" strike="noStrike" cap="none">
                <a:solidFill>
                  <a:srgbClr val="434343"/>
                </a:solidFill>
                <a:latin typeface="Squada One"/>
                <a:ea typeface="Squada One"/>
                <a:cs typeface="Squada One"/>
                <a:sym typeface="Squada One"/>
              </a:defRPr>
            </a:lvl9pPr>
          </a:lstStyle>
          <a:p>
            <a:endParaRPr lang="en-CA" sz="1400" dirty="0">
              <a:solidFill>
                <a:schemeClr val="tx1"/>
              </a:solidFill>
              <a:latin typeface="+mn-lt"/>
            </a:endParaRPr>
          </a:p>
        </p:txBody>
      </p:sp>
      <p:sp>
        <p:nvSpPr>
          <p:cNvPr id="21" name="Rounded Rectangle 2">
            <a:extLst>
              <a:ext uri="{FF2B5EF4-FFF2-40B4-BE49-F238E27FC236}">
                <a16:creationId xmlns:a16="http://schemas.microsoft.com/office/drawing/2014/main" id="{4F121F53-A8CF-261E-47E0-77FBDCA7BEC9}"/>
              </a:ext>
            </a:extLst>
          </p:cNvPr>
          <p:cNvSpPr/>
          <p:nvPr/>
        </p:nvSpPr>
        <p:spPr>
          <a:xfrm>
            <a:off x="2422582" y="1088594"/>
            <a:ext cx="3975041" cy="322400"/>
          </a:xfrm>
          <a:prstGeom prst="roundRect">
            <a:avLst>
              <a:gd name="adj" fmla="val 29433"/>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PROJECT OVERVIEW</a:t>
            </a:r>
          </a:p>
        </p:txBody>
      </p:sp>
      <p:sp>
        <p:nvSpPr>
          <p:cNvPr id="22" name="Rounded Rectangle 3">
            <a:extLst>
              <a:ext uri="{FF2B5EF4-FFF2-40B4-BE49-F238E27FC236}">
                <a16:creationId xmlns:a16="http://schemas.microsoft.com/office/drawing/2014/main" id="{3524265B-CA41-95E9-9B59-185341A479DB}"/>
              </a:ext>
            </a:extLst>
          </p:cNvPr>
          <p:cNvSpPr/>
          <p:nvPr/>
        </p:nvSpPr>
        <p:spPr>
          <a:xfrm>
            <a:off x="2422582" y="1520464"/>
            <a:ext cx="3975041" cy="322400"/>
          </a:xfrm>
          <a:prstGeom prst="roundRect">
            <a:avLst>
              <a:gd name="adj" fmla="val 29433"/>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0"/>
              </a:spcBef>
            </a:pPr>
            <a:r>
              <a:rPr lang="en-IN">
                <a:solidFill>
                  <a:schemeClr val="tx1"/>
                </a:solidFill>
              </a:rPr>
              <a:t>ESSENTIAL ELEMENTS FOR DATASET</a:t>
            </a:r>
          </a:p>
        </p:txBody>
      </p:sp>
      <p:sp>
        <p:nvSpPr>
          <p:cNvPr id="23" name="Rounded Rectangle 4">
            <a:extLst>
              <a:ext uri="{FF2B5EF4-FFF2-40B4-BE49-F238E27FC236}">
                <a16:creationId xmlns:a16="http://schemas.microsoft.com/office/drawing/2014/main" id="{3711430D-EAB5-60E9-56B4-D7A01AF579F0}"/>
              </a:ext>
            </a:extLst>
          </p:cNvPr>
          <p:cNvSpPr/>
          <p:nvPr/>
        </p:nvSpPr>
        <p:spPr>
          <a:xfrm>
            <a:off x="2422582" y="1946508"/>
            <a:ext cx="3975041" cy="322400"/>
          </a:xfrm>
          <a:prstGeom prst="roundRect">
            <a:avLst>
              <a:gd name="adj" fmla="val 29433"/>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DATA INFORMATION</a:t>
            </a:r>
          </a:p>
        </p:txBody>
      </p:sp>
      <p:sp>
        <p:nvSpPr>
          <p:cNvPr id="24" name="Rounded Rectangle 5">
            <a:extLst>
              <a:ext uri="{FF2B5EF4-FFF2-40B4-BE49-F238E27FC236}">
                <a16:creationId xmlns:a16="http://schemas.microsoft.com/office/drawing/2014/main" id="{2E7A5DC3-AD6D-D75D-7C40-1A69CC298751}"/>
              </a:ext>
            </a:extLst>
          </p:cNvPr>
          <p:cNvSpPr/>
          <p:nvPr/>
        </p:nvSpPr>
        <p:spPr>
          <a:xfrm>
            <a:off x="2422582" y="2378076"/>
            <a:ext cx="3975041" cy="322400"/>
          </a:xfrm>
          <a:prstGeom prst="roundRect">
            <a:avLst>
              <a:gd name="adj" fmla="val 29433"/>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DATA PROCESSING</a:t>
            </a:r>
            <a:endParaRPr lang="en-US" dirty="0">
              <a:solidFill>
                <a:schemeClr val="tx1"/>
              </a:solidFill>
            </a:endParaRPr>
          </a:p>
        </p:txBody>
      </p:sp>
      <p:sp>
        <p:nvSpPr>
          <p:cNvPr id="25" name="Rounded Rectangle 6">
            <a:extLst>
              <a:ext uri="{FF2B5EF4-FFF2-40B4-BE49-F238E27FC236}">
                <a16:creationId xmlns:a16="http://schemas.microsoft.com/office/drawing/2014/main" id="{6CAC1480-CF06-C98D-3D1C-5A45BC65B2E7}"/>
              </a:ext>
            </a:extLst>
          </p:cNvPr>
          <p:cNvSpPr/>
          <p:nvPr/>
        </p:nvSpPr>
        <p:spPr>
          <a:xfrm>
            <a:off x="2422584" y="3230488"/>
            <a:ext cx="3975041" cy="314100"/>
          </a:xfrm>
          <a:prstGeom prst="roundRect">
            <a:avLst>
              <a:gd name="adj" fmla="val 31561"/>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MODEL BUILDING</a:t>
            </a:r>
            <a:endParaRPr lang="en-US" dirty="0">
              <a:solidFill>
                <a:schemeClr val="tx1"/>
              </a:solidFill>
            </a:endParaRPr>
          </a:p>
        </p:txBody>
      </p:sp>
      <p:sp>
        <p:nvSpPr>
          <p:cNvPr id="26" name="Rounded Rectangle 9">
            <a:extLst>
              <a:ext uri="{FF2B5EF4-FFF2-40B4-BE49-F238E27FC236}">
                <a16:creationId xmlns:a16="http://schemas.microsoft.com/office/drawing/2014/main" id="{E50E37C6-7478-6047-876E-96F8F729C28A}"/>
              </a:ext>
            </a:extLst>
          </p:cNvPr>
          <p:cNvSpPr/>
          <p:nvPr/>
        </p:nvSpPr>
        <p:spPr>
          <a:xfrm>
            <a:off x="2422584" y="4531196"/>
            <a:ext cx="3975041" cy="314101"/>
          </a:xfrm>
          <a:prstGeom prst="roundRect">
            <a:avLst>
              <a:gd name="adj" fmla="val 31561"/>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CONCLUSION</a:t>
            </a:r>
          </a:p>
        </p:txBody>
      </p:sp>
      <p:sp>
        <p:nvSpPr>
          <p:cNvPr id="27" name="Rounded Rectangle 5">
            <a:extLst>
              <a:ext uri="{FF2B5EF4-FFF2-40B4-BE49-F238E27FC236}">
                <a16:creationId xmlns:a16="http://schemas.microsoft.com/office/drawing/2014/main" id="{FAAEECAA-00A2-4D75-70F5-77D2E20E18FF}"/>
              </a:ext>
            </a:extLst>
          </p:cNvPr>
          <p:cNvSpPr/>
          <p:nvPr/>
        </p:nvSpPr>
        <p:spPr>
          <a:xfrm>
            <a:off x="2422583" y="2809644"/>
            <a:ext cx="3975041" cy="322400"/>
          </a:xfrm>
          <a:prstGeom prst="roundRect">
            <a:avLst>
              <a:gd name="adj" fmla="val 29433"/>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rPr>
              <a:t>EXPLORATORY DATA ANALYSIS</a:t>
            </a:r>
            <a:endParaRPr lang="en-GB" dirty="0">
              <a:solidFill>
                <a:schemeClr val="tx1"/>
              </a:solidFill>
            </a:endParaRPr>
          </a:p>
        </p:txBody>
      </p:sp>
      <p:sp>
        <p:nvSpPr>
          <p:cNvPr id="28" name="Rounded Rectangle 9">
            <a:extLst>
              <a:ext uri="{FF2B5EF4-FFF2-40B4-BE49-F238E27FC236}">
                <a16:creationId xmlns:a16="http://schemas.microsoft.com/office/drawing/2014/main" id="{F7ED6016-0D1D-31B7-B14F-C361FACB0780}"/>
              </a:ext>
            </a:extLst>
          </p:cNvPr>
          <p:cNvSpPr/>
          <p:nvPr/>
        </p:nvSpPr>
        <p:spPr>
          <a:xfrm>
            <a:off x="2422583" y="4094384"/>
            <a:ext cx="3975041" cy="314101"/>
          </a:xfrm>
          <a:prstGeom prst="roundRect">
            <a:avLst>
              <a:gd name="adj" fmla="val 31561"/>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MODEL COMPARISON</a:t>
            </a:r>
          </a:p>
        </p:txBody>
      </p:sp>
      <p:sp>
        <p:nvSpPr>
          <p:cNvPr id="29" name="Rounded Rectangle 9">
            <a:extLst>
              <a:ext uri="{FF2B5EF4-FFF2-40B4-BE49-F238E27FC236}">
                <a16:creationId xmlns:a16="http://schemas.microsoft.com/office/drawing/2014/main" id="{E9FA04F5-3D9B-47AE-EC00-DB5B1ABF4362}"/>
              </a:ext>
            </a:extLst>
          </p:cNvPr>
          <p:cNvSpPr/>
          <p:nvPr/>
        </p:nvSpPr>
        <p:spPr>
          <a:xfrm>
            <a:off x="2422583" y="3657572"/>
            <a:ext cx="3975041" cy="314101"/>
          </a:xfrm>
          <a:prstGeom prst="roundRect">
            <a:avLst>
              <a:gd name="adj" fmla="val 31561"/>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MODEL EVALUATION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7"/>
          <p:cNvSpPr txBox="1">
            <a:spLocks noGrp="1"/>
          </p:cNvSpPr>
          <p:nvPr>
            <p:ph type="ctrTitle"/>
          </p:nvPr>
        </p:nvSpPr>
        <p:spPr>
          <a:xfrm>
            <a:off x="448608" y="518984"/>
            <a:ext cx="4442257" cy="77661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a:t>PROJECT OVERVIEW</a:t>
            </a:r>
            <a:endParaRPr lang="en-IN" dirty="0"/>
          </a:p>
        </p:txBody>
      </p:sp>
      <p:sp>
        <p:nvSpPr>
          <p:cNvPr id="185" name="Google Shape;185;p17"/>
          <p:cNvSpPr txBox="1">
            <a:spLocks noGrp="1"/>
          </p:cNvSpPr>
          <p:nvPr>
            <p:ph type="subTitle" idx="1"/>
          </p:nvPr>
        </p:nvSpPr>
        <p:spPr>
          <a:xfrm>
            <a:off x="390943" y="1494786"/>
            <a:ext cx="5255568" cy="304901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600" b="0" i="0" dirty="0">
                <a:solidFill>
                  <a:srgbClr val="000000"/>
                </a:solidFill>
                <a:effectLst/>
                <a:latin typeface="+mn-lt"/>
              </a:rPr>
              <a:t>The project aims to forecast home prices using machine learning. The </a:t>
            </a:r>
            <a:r>
              <a:rPr lang="en-US" sz="1600" b="0" i="0">
                <a:solidFill>
                  <a:srgbClr val="000000"/>
                </a:solidFill>
                <a:effectLst/>
                <a:latin typeface="+mn-lt"/>
              </a:rPr>
              <a:t>Boston housing prices </a:t>
            </a:r>
            <a:r>
              <a:rPr lang="en-US" sz="1600" b="0" i="0" dirty="0">
                <a:solidFill>
                  <a:srgbClr val="000000"/>
                </a:solidFill>
                <a:effectLst/>
                <a:latin typeface="+mn-lt"/>
              </a:rPr>
              <a:t>dataset includes a variety of variables, such as property taxes, crime rates, community features, and the number of rooms, that affect housing costs. Making more educated judgments can be facilitated by precise forecasts for investors, homeowners, and real estate agents. </a:t>
            </a:r>
            <a:endParaRPr sz="1600" dirty="0">
              <a:solidFill>
                <a:srgbClr val="434343"/>
              </a:solidFill>
              <a:latin typeface="+mn-lt"/>
            </a:endParaRPr>
          </a:p>
        </p:txBody>
      </p:sp>
      <p:grpSp>
        <p:nvGrpSpPr>
          <p:cNvPr id="186" name="Google Shape;186;p17"/>
          <p:cNvGrpSpPr/>
          <p:nvPr/>
        </p:nvGrpSpPr>
        <p:grpSpPr>
          <a:xfrm>
            <a:off x="5811131" y="1111432"/>
            <a:ext cx="2501669" cy="1907859"/>
            <a:chOff x="1029600" y="238175"/>
            <a:chExt cx="5360625" cy="5164750"/>
          </a:xfrm>
        </p:grpSpPr>
        <p:sp>
          <p:nvSpPr>
            <p:cNvPr id="187" name="Google Shape;187;p17"/>
            <p:cNvSpPr/>
            <p:nvPr/>
          </p:nvSpPr>
          <p:spPr>
            <a:xfrm>
              <a:off x="1029600" y="238175"/>
              <a:ext cx="5317100" cy="4055200"/>
            </a:xfrm>
            <a:custGeom>
              <a:avLst/>
              <a:gdLst/>
              <a:ahLst/>
              <a:cxnLst/>
              <a:rect l="l" t="t" r="r" b="b"/>
              <a:pathLst>
                <a:path w="212684" h="162208" extrusionOk="0">
                  <a:moveTo>
                    <a:pt x="109441" y="1"/>
                  </a:moveTo>
                  <a:cubicBezTo>
                    <a:pt x="79644" y="1"/>
                    <a:pt x="50872" y="12897"/>
                    <a:pt x="31068" y="36025"/>
                  </a:cubicBezTo>
                  <a:cubicBezTo>
                    <a:pt x="33570" y="35218"/>
                    <a:pt x="36296" y="34711"/>
                    <a:pt x="38970" y="34711"/>
                  </a:cubicBezTo>
                  <a:cubicBezTo>
                    <a:pt x="39179" y="34711"/>
                    <a:pt x="39388" y="34714"/>
                    <a:pt x="39596" y="34720"/>
                  </a:cubicBezTo>
                  <a:cubicBezTo>
                    <a:pt x="39668" y="34719"/>
                    <a:pt x="39740" y="34719"/>
                    <a:pt x="39812" y="34719"/>
                  </a:cubicBezTo>
                  <a:cubicBezTo>
                    <a:pt x="51212" y="34719"/>
                    <a:pt x="61466" y="41574"/>
                    <a:pt x="65877" y="52124"/>
                  </a:cubicBezTo>
                  <a:cubicBezTo>
                    <a:pt x="68408" y="41509"/>
                    <a:pt x="77835" y="34189"/>
                    <a:pt x="88478" y="34189"/>
                  </a:cubicBezTo>
                  <a:cubicBezTo>
                    <a:pt x="89178" y="34189"/>
                    <a:pt x="89883" y="34220"/>
                    <a:pt x="90591" y="34285"/>
                  </a:cubicBezTo>
                  <a:cubicBezTo>
                    <a:pt x="102165" y="35416"/>
                    <a:pt x="111128" y="44815"/>
                    <a:pt x="111564" y="56389"/>
                  </a:cubicBezTo>
                  <a:lnTo>
                    <a:pt x="17405" y="56389"/>
                  </a:lnTo>
                  <a:cubicBezTo>
                    <a:pt x="1" y="90240"/>
                    <a:pt x="2786" y="130967"/>
                    <a:pt x="24541" y="162208"/>
                  </a:cubicBezTo>
                  <a:lnTo>
                    <a:pt x="109388" y="77361"/>
                  </a:lnTo>
                  <a:lnTo>
                    <a:pt x="194235" y="162208"/>
                  </a:lnTo>
                  <a:cubicBezTo>
                    <a:pt x="206244" y="144977"/>
                    <a:pt x="212684" y="124527"/>
                    <a:pt x="212597" y="103468"/>
                  </a:cubicBezTo>
                  <a:cubicBezTo>
                    <a:pt x="212597" y="99726"/>
                    <a:pt x="212423" y="95984"/>
                    <a:pt x="211987" y="92242"/>
                  </a:cubicBezTo>
                  <a:lnTo>
                    <a:pt x="145937" y="92242"/>
                  </a:lnTo>
                  <a:cubicBezTo>
                    <a:pt x="146547" y="79885"/>
                    <a:pt x="156728" y="70138"/>
                    <a:pt x="169085" y="70138"/>
                  </a:cubicBezTo>
                  <a:cubicBezTo>
                    <a:pt x="179789" y="70225"/>
                    <a:pt x="189014" y="77622"/>
                    <a:pt x="191537" y="87978"/>
                  </a:cubicBezTo>
                  <a:cubicBezTo>
                    <a:pt x="194583" y="80668"/>
                    <a:pt x="200500" y="75011"/>
                    <a:pt x="207897" y="72140"/>
                  </a:cubicBezTo>
                  <a:cubicBezTo>
                    <a:pt x="196584" y="36460"/>
                    <a:pt x="166823" y="9657"/>
                    <a:pt x="130099" y="2087"/>
                  </a:cubicBezTo>
                  <a:cubicBezTo>
                    <a:pt x="123224" y="685"/>
                    <a:pt x="116305" y="1"/>
                    <a:pt x="109441"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7"/>
            <p:cNvSpPr/>
            <p:nvPr/>
          </p:nvSpPr>
          <p:spPr>
            <a:xfrm>
              <a:off x="1643125" y="2170000"/>
              <a:ext cx="4242350" cy="3232925"/>
            </a:xfrm>
            <a:custGeom>
              <a:avLst/>
              <a:gdLst/>
              <a:ahLst/>
              <a:cxnLst/>
              <a:rect l="l" t="t" r="r" b="b"/>
              <a:pathLst>
                <a:path w="169694" h="129317" extrusionOk="0">
                  <a:moveTo>
                    <a:pt x="84847" y="1"/>
                  </a:moveTo>
                  <a:lnTo>
                    <a:pt x="0" y="84848"/>
                  </a:lnTo>
                  <a:cubicBezTo>
                    <a:pt x="19232" y="112695"/>
                    <a:pt x="50995" y="129316"/>
                    <a:pt x="84847" y="129316"/>
                  </a:cubicBezTo>
                  <a:cubicBezTo>
                    <a:pt x="118699" y="129316"/>
                    <a:pt x="150375" y="112695"/>
                    <a:pt x="169694" y="84848"/>
                  </a:cubicBezTo>
                  <a:lnTo>
                    <a:pt x="8484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7"/>
            <p:cNvSpPr/>
            <p:nvPr/>
          </p:nvSpPr>
          <p:spPr>
            <a:xfrm>
              <a:off x="1138400" y="1978550"/>
              <a:ext cx="5251825" cy="2817375"/>
            </a:xfrm>
            <a:custGeom>
              <a:avLst/>
              <a:gdLst/>
              <a:ahLst/>
              <a:cxnLst/>
              <a:rect l="l" t="t" r="r" b="b"/>
              <a:pathLst>
                <a:path w="210073" h="112695" extrusionOk="0">
                  <a:moveTo>
                    <a:pt x="105036" y="1"/>
                  </a:moveTo>
                  <a:lnTo>
                    <a:pt x="0" y="105037"/>
                  </a:lnTo>
                  <a:lnTo>
                    <a:pt x="7658" y="112695"/>
                  </a:lnTo>
                  <a:lnTo>
                    <a:pt x="105036" y="15317"/>
                  </a:lnTo>
                  <a:lnTo>
                    <a:pt x="202414" y="112695"/>
                  </a:lnTo>
                  <a:lnTo>
                    <a:pt x="210072" y="105037"/>
                  </a:lnTo>
                  <a:lnTo>
                    <a:pt x="10503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7"/>
            <p:cNvSpPr/>
            <p:nvPr/>
          </p:nvSpPr>
          <p:spPr>
            <a:xfrm>
              <a:off x="3357450" y="3714650"/>
              <a:ext cx="813700" cy="813700"/>
            </a:xfrm>
            <a:custGeom>
              <a:avLst/>
              <a:gdLst/>
              <a:ahLst/>
              <a:cxnLst/>
              <a:rect l="l" t="t" r="r" b="b"/>
              <a:pathLst>
                <a:path w="32548" h="32548" extrusionOk="0">
                  <a:moveTo>
                    <a:pt x="16274" y="1"/>
                  </a:moveTo>
                  <a:cubicBezTo>
                    <a:pt x="7311" y="1"/>
                    <a:pt x="1" y="7311"/>
                    <a:pt x="1" y="16274"/>
                  </a:cubicBezTo>
                  <a:cubicBezTo>
                    <a:pt x="1" y="25237"/>
                    <a:pt x="7311" y="32547"/>
                    <a:pt x="16274" y="32547"/>
                  </a:cubicBezTo>
                  <a:cubicBezTo>
                    <a:pt x="25237" y="32547"/>
                    <a:pt x="32547" y="25237"/>
                    <a:pt x="32547" y="16274"/>
                  </a:cubicBezTo>
                  <a:cubicBezTo>
                    <a:pt x="32547" y="7311"/>
                    <a:pt x="25237" y="1"/>
                    <a:pt x="162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7"/>
            <p:cNvSpPr/>
            <p:nvPr/>
          </p:nvSpPr>
          <p:spPr>
            <a:xfrm>
              <a:off x="3115975" y="3635175"/>
              <a:ext cx="1133500" cy="971500"/>
            </a:xfrm>
            <a:custGeom>
              <a:avLst/>
              <a:gdLst/>
              <a:ahLst/>
              <a:cxnLst/>
              <a:rect l="l" t="t" r="r" b="b"/>
              <a:pathLst>
                <a:path w="45340" h="38860" extrusionOk="0">
                  <a:moveTo>
                    <a:pt x="25933" y="6400"/>
                  </a:moveTo>
                  <a:cubicBezTo>
                    <a:pt x="33156" y="6400"/>
                    <a:pt x="38986" y="12230"/>
                    <a:pt x="38986" y="19453"/>
                  </a:cubicBezTo>
                  <a:cubicBezTo>
                    <a:pt x="38986" y="27336"/>
                    <a:pt x="32544" y="32555"/>
                    <a:pt x="25842" y="32555"/>
                  </a:cubicBezTo>
                  <a:cubicBezTo>
                    <a:pt x="22630" y="32555"/>
                    <a:pt x="19359" y="31356"/>
                    <a:pt x="16709" y="28677"/>
                  </a:cubicBezTo>
                  <a:cubicBezTo>
                    <a:pt x="8442" y="20497"/>
                    <a:pt x="14272" y="6400"/>
                    <a:pt x="25933" y="6400"/>
                  </a:cubicBezTo>
                  <a:close/>
                  <a:moveTo>
                    <a:pt x="25788" y="0"/>
                  </a:moveTo>
                  <a:cubicBezTo>
                    <a:pt x="21017" y="0"/>
                    <a:pt x="16150" y="1765"/>
                    <a:pt x="12183" y="5703"/>
                  </a:cubicBezTo>
                  <a:cubicBezTo>
                    <a:pt x="0" y="17974"/>
                    <a:pt x="8616" y="38859"/>
                    <a:pt x="25933" y="38859"/>
                  </a:cubicBezTo>
                  <a:cubicBezTo>
                    <a:pt x="36637" y="38859"/>
                    <a:pt x="45339" y="30157"/>
                    <a:pt x="45339" y="19453"/>
                  </a:cubicBezTo>
                  <a:cubicBezTo>
                    <a:pt x="45339" y="7734"/>
                    <a:pt x="35775" y="0"/>
                    <a:pt x="2578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7"/>
            <p:cNvSpPr/>
            <p:nvPr/>
          </p:nvSpPr>
          <p:spPr>
            <a:xfrm>
              <a:off x="3775175" y="3686375"/>
              <a:ext cx="25" cy="815850"/>
            </a:xfrm>
            <a:custGeom>
              <a:avLst/>
              <a:gdLst/>
              <a:ahLst/>
              <a:cxnLst/>
              <a:rect l="l" t="t" r="r" b="b"/>
              <a:pathLst>
                <a:path w="1" h="32634" extrusionOk="0">
                  <a:moveTo>
                    <a:pt x="0" y="1"/>
                  </a:moveTo>
                  <a:lnTo>
                    <a:pt x="0" y="32634"/>
                  </a:lnTo>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7"/>
            <p:cNvSpPr/>
            <p:nvPr/>
          </p:nvSpPr>
          <p:spPr>
            <a:xfrm>
              <a:off x="3694675" y="3686375"/>
              <a:ext cx="163175" cy="815850"/>
            </a:xfrm>
            <a:custGeom>
              <a:avLst/>
              <a:gdLst/>
              <a:ahLst/>
              <a:cxnLst/>
              <a:rect l="l" t="t" r="r" b="b"/>
              <a:pathLst>
                <a:path w="6527" h="32634" extrusionOk="0">
                  <a:moveTo>
                    <a:pt x="0" y="1"/>
                  </a:moveTo>
                  <a:lnTo>
                    <a:pt x="0" y="32634"/>
                  </a:lnTo>
                  <a:lnTo>
                    <a:pt x="6527" y="32634"/>
                  </a:lnTo>
                  <a:lnTo>
                    <a:pt x="652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7"/>
            <p:cNvSpPr/>
            <p:nvPr/>
          </p:nvSpPr>
          <p:spPr>
            <a:xfrm>
              <a:off x="3340050" y="4121500"/>
              <a:ext cx="844150" cy="25"/>
            </a:xfrm>
            <a:custGeom>
              <a:avLst/>
              <a:gdLst/>
              <a:ahLst/>
              <a:cxnLst/>
              <a:rect l="l" t="t" r="r" b="b"/>
              <a:pathLst>
                <a:path w="33766" h="1" extrusionOk="0">
                  <a:moveTo>
                    <a:pt x="1" y="0"/>
                  </a:moveTo>
                  <a:lnTo>
                    <a:pt x="33765" y="0"/>
                  </a:lnTo>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7"/>
            <p:cNvSpPr/>
            <p:nvPr/>
          </p:nvSpPr>
          <p:spPr>
            <a:xfrm>
              <a:off x="3340050" y="4038825"/>
              <a:ext cx="844150" cy="163175"/>
            </a:xfrm>
            <a:custGeom>
              <a:avLst/>
              <a:gdLst/>
              <a:ahLst/>
              <a:cxnLst/>
              <a:rect l="l" t="t" r="r" b="b"/>
              <a:pathLst>
                <a:path w="33766" h="6527" extrusionOk="0">
                  <a:moveTo>
                    <a:pt x="1" y="0"/>
                  </a:moveTo>
                  <a:lnTo>
                    <a:pt x="1" y="6527"/>
                  </a:lnTo>
                  <a:lnTo>
                    <a:pt x="33765" y="6527"/>
                  </a:lnTo>
                  <a:lnTo>
                    <a:pt x="3376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 name="Google Shape;196;p17"/>
          <p:cNvSpPr txBox="1"/>
          <p:nvPr/>
        </p:nvSpPr>
        <p:spPr>
          <a:xfrm>
            <a:off x="5591475" y="3022413"/>
            <a:ext cx="2419500" cy="5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solidFill>
                  <a:srgbClr val="74C1B9"/>
                </a:solidFill>
                <a:latin typeface="Montserrat Light"/>
                <a:ea typeface="Montserrat Light"/>
                <a:cs typeface="Montserrat Light"/>
                <a:sym typeface="Montserrat Light"/>
              </a:rPr>
              <a:t>MY</a:t>
            </a:r>
            <a:r>
              <a:rPr lang="en" sz="3000" dirty="0">
                <a:solidFill>
                  <a:srgbClr val="74C1B9"/>
                </a:solidFill>
                <a:latin typeface="Montserrat Black"/>
                <a:ea typeface="Montserrat Black"/>
                <a:cs typeface="Montserrat Black"/>
                <a:sym typeface="Montserrat Black"/>
              </a:rPr>
              <a:t>HOME</a:t>
            </a:r>
            <a:endParaRPr sz="3000" dirty="0">
              <a:solidFill>
                <a:srgbClr val="74C1B9"/>
              </a:solidFill>
              <a:latin typeface="Montserrat Black"/>
              <a:ea typeface="Montserrat Black"/>
              <a:cs typeface="Montserrat Black"/>
              <a:sym typeface="Montserrat Black"/>
            </a:endParaRPr>
          </a:p>
        </p:txBody>
      </p:sp>
      <p:sp>
        <p:nvSpPr>
          <p:cNvPr id="197" name="Google Shape;197;p17"/>
          <p:cNvSpPr txBox="1"/>
          <p:nvPr/>
        </p:nvSpPr>
        <p:spPr>
          <a:xfrm>
            <a:off x="6493349" y="3432281"/>
            <a:ext cx="2419500" cy="5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434343"/>
                </a:solidFill>
                <a:latin typeface="Montserrat Light"/>
                <a:ea typeface="Montserrat Light"/>
                <a:cs typeface="Montserrat Light"/>
                <a:sym typeface="Montserrat Light"/>
              </a:rPr>
              <a:t>REAL ESTATE</a:t>
            </a:r>
            <a:endParaRPr sz="1200">
              <a:solidFill>
                <a:srgbClr val="434343"/>
              </a:solidFill>
              <a:latin typeface="Montserrat Light"/>
              <a:ea typeface="Montserrat Light"/>
              <a:cs typeface="Montserrat Light"/>
              <a:sym typeface="Montserrat Light"/>
            </a:endParaRPr>
          </a:p>
        </p:txBody>
      </p:sp>
    </p:spTree>
    <p:extLst>
      <p:ext uri="{BB962C8B-B14F-4D97-AF65-F5344CB8AC3E}">
        <p14:creationId xmlns:p14="http://schemas.microsoft.com/office/powerpoint/2010/main" val="2282419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ctrTitle"/>
          </p:nvPr>
        </p:nvSpPr>
        <p:spPr>
          <a:xfrm>
            <a:off x="790974" y="563549"/>
            <a:ext cx="7281872" cy="1012702"/>
          </a:xfrm>
          <a:prstGeom prst="rect">
            <a:avLst/>
          </a:prstGeom>
        </p:spPr>
        <p:txBody>
          <a:bodyPr spcFirstLastPara="1" wrap="square" lIns="91425" tIns="91425" rIns="91425" bIns="91425" anchor="b" anchorCtr="0">
            <a:noAutofit/>
          </a:bodyPr>
          <a:lstStyle/>
          <a:p>
            <a:r>
              <a:rPr lang="nn-NO" sz="2800" b="1" dirty="0">
                <a:solidFill>
                  <a:schemeClr val="tx1"/>
                </a:solidFill>
                <a:latin typeface="+mj-lt"/>
              </a:rPr>
              <a:t>Essential Element for Data Set</a:t>
            </a:r>
            <a:br>
              <a:rPr lang="en-US" sz="2800" dirty="0">
                <a:solidFill>
                  <a:schemeClr val="tx1"/>
                </a:solidFill>
                <a:latin typeface="HK Grotesk Bold"/>
              </a:rPr>
            </a:br>
            <a:endParaRPr sz="2800" dirty="0">
              <a:solidFill>
                <a:schemeClr val="tx1"/>
              </a:solidFill>
            </a:endParaRPr>
          </a:p>
        </p:txBody>
      </p:sp>
      <p:sp>
        <p:nvSpPr>
          <p:cNvPr id="141" name="Google Shape;141;p15"/>
          <p:cNvSpPr txBox="1"/>
          <p:nvPr/>
        </p:nvSpPr>
        <p:spPr>
          <a:xfrm flipH="1">
            <a:off x="1796083" y="1147096"/>
            <a:ext cx="7380868" cy="3432855"/>
          </a:xfrm>
          <a:prstGeom prst="rect">
            <a:avLst/>
          </a:prstGeom>
          <a:noFill/>
          <a:ln>
            <a:noFill/>
          </a:ln>
        </p:spPr>
        <p:txBody>
          <a:bodyPr spcFirstLastPara="1" wrap="square" lIns="91425" tIns="91425" rIns="91425" bIns="91425" anchor="t" anchorCtr="0">
            <a:noAutofit/>
          </a:bodyPr>
          <a:lstStyle/>
          <a:p>
            <a:r>
              <a:rPr lang="en-CA" b="1">
                <a:solidFill>
                  <a:srgbClr val="000000"/>
                </a:solidFill>
                <a:latin typeface="+mn-lt"/>
              </a:rPr>
              <a:t>Variable Information:</a:t>
            </a:r>
            <a:endParaRPr lang="en-US" b="1" i="0" dirty="0">
              <a:solidFill>
                <a:srgbClr val="0D0D0D"/>
              </a:solidFill>
              <a:effectLst/>
              <a:highlight>
                <a:srgbClr val="FFFFFF"/>
              </a:highlight>
              <a:latin typeface="+mn-lt"/>
            </a:endParaRPr>
          </a:p>
          <a:p>
            <a:pPr marL="342900" indent="-342900" algn="l">
              <a:buFont typeface="+mj-lt"/>
              <a:buAutoNum type="arabicPeriod"/>
            </a:pPr>
            <a:r>
              <a:rPr lang="en-US" b="1" i="0">
                <a:solidFill>
                  <a:srgbClr val="0D0D0D"/>
                </a:solidFill>
                <a:effectLst/>
                <a:highlight>
                  <a:srgbClr val="FFFFFF"/>
                </a:highlight>
                <a:latin typeface="+mn-lt"/>
              </a:rPr>
              <a:t>CRIM</a:t>
            </a:r>
            <a:r>
              <a:rPr lang="en-US" b="0" i="0">
                <a:solidFill>
                  <a:srgbClr val="0D0D0D"/>
                </a:solidFill>
                <a:effectLst/>
                <a:highlight>
                  <a:srgbClr val="FFFFFF"/>
                </a:highlight>
                <a:latin typeface="+mn-lt"/>
              </a:rPr>
              <a:t>: </a:t>
            </a:r>
            <a:r>
              <a:rPr lang="en-US" b="0" i="0" dirty="0">
                <a:solidFill>
                  <a:srgbClr val="0D0D0D"/>
                </a:solidFill>
                <a:effectLst/>
                <a:highlight>
                  <a:srgbClr val="FFFFFF"/>
                </a:highlight>
                <a:latin typeface="+mn-lt"/>
              </a:rPr>
              <a:t>Per capita crime rate by town.</a:t>
            </a:r>
          </a:p>
          <a:p>
            <a:pPr marL="342900" indent="-342900" algn="l">
              <a:buFont typeface="+mj-lt"/>
              <a:buAutoNum type="arabicPeriod"/>
            </a:pPr>
            <a:r>
              <a:rPr lang="en-US" b="1" i="0">
                <a:solidFill>
                  <a:srgbClr val="0D0D0D"/>
                </a:solidFill>
                <a:effectLst/>
                <a:highlight>
                  <a:srgbClr val="FFFFFF"/>
                </a:highlight>
                <a:latin typeface="+mn-lt"/>
              </a:rPr>
              <a:t>ZN</a:t>
            </a:r>
            <a:r>
              <a:rPr lang="en-US" b="0" i="0">
                <a:solidFill>
                  <a:srgbClr val="0D0D0D"/>
                </a:solidFill>
                <a:effectLst/>
                <a:highlight>
                  <a:srgbClr val="FFFFFF"/>
                </a:highlight>
                <a:latin typeface="+mn-lt"/>
              </a:rPr>
              <a:t>: </a:t>
            </a:r>
            <a:r>
              <a:rPr lang="en-US" b="0" i="0" dirty="0">
                <a:solidFill>
                  <a:srgbClr val="0D0D0D"/>
                </a:solidFill>
                <a:effectLst/>
                <a:highlight>
                  <a:srgbClr val="FFFFFF"/>
                </a:highlight>
                <a:latin typeface="+mn-lt"/>
              </a:rPr>
              <a:t>Proportion of residential land zoned for large lots.</a:t>
            </a:r>
          </a:p>
          <a:p>
            <a:pPr marL="342900" indent="-342900" algn="l">
              <a:buFont typeface="+mj-lt"/>
              <a:buAutoNum type="arabicPeriod"/>
            </a:pPr>
            <a:r>
              <a:rPr lang="en-US" b="1" i="0" dirty="0">
                <a:solidFill>
                  <a:srgbClr val="0D0D0D"/>
                </a:solidFill>
                <a:effectLst/>
                <a:highlight>
                  <a:srgbClr val="FFFFFF"/>
                </a:highlight>
                <a:latin typeface="+mn-lt"/>
              </a:rPr>
              <a:t>INDUS</a:t>
            </a:r>
            <a:r>
              <a:rPr lang="en-US" b="0" i="0" dirty="0">
                <a:solidFill>
                  <a:srgbClr val="0D0D0D"/>
                </a:solidFill>
                <a:effectLst/>
                <a:highlight>
                  <a:srgbClr val="FFFFFF"/>
                </a:highlight>
                <a:latin typeface="+mn-lt"/>
              </a:rPr>
              <a:t>: Proportion of non-retail business acres per town.</a:t>
            </a:r>
          </a:p>
          <a:p>
            <a:pPr marL="342900" indent="-342900" algn="l">
              <a:buFont typeface="+mj-lt"/>
              <a:buAutoNum type="arabicPeriod"/>
            </a:pPr>
            <a:r>
              <a:rPr lang="en-US" b="1" i="0" dirty="0">
                <a:solidFill>
                  <a:srgbClr val="0D0D0D"/>
                </a:solidFill>
                <a:effectLst/>
                <a:highlight>
                  <a:srgbClr val="FFFFFF"/>
                </a:highlight>
                <a:latin typeface="+mn-lt"/>
              </a:rPr>
              <a:t>CHAS</a:t>
            </a:r>
            <a:r>
              <a:rPr lang="en-US" b="0" i="0" dirty="0">
                <a:solidFill>
                  <a:srgbClr val="0D0D0D"/>
                </a:solidFill>
                <a:effectLst/>
                <a:highlight>
                  <a:srgbClr val="FFFFFF"/>
                </a:highlight>
                <a:latin typeface="+mn-lt"/>
              </a:rPr>
              <a:t>: Charles River dummy variable (1 if tract bounds river; 0 otherwise).</a:t>
            </a:r>
          </a:p>
          <a:p>
            <a:pPr marL="342900" indent="-342900" algn="l">
              <a:buFont typeface="+mj-lt"/>
              <a:buAutoNum type="arabicPeriod"/>
            </a:pPr>
            <a:r>
              <a:rPr lang="en-US" b="1" i="0" dirty="0">
                <a:solidFill>
                  <a:srgbClr val="0D0D0D"/>
                </a:solidFill>
                <a:effectLst/>
                <a:highlight>
                  <a:srgbClr val="FFFFFF"/>
                </a:highlight>
                <a:latin typeface="+mn-lt"/>
              </a:rPr>
              <a:t>NOX</a:t>
            </a:r>
            <a:r>
              <a:rPr lang="en-US" b="0" i="0" dirty="0">
                <a:solidFill>
                  <a:srgbClr val="0D0D0D"/>
                </a:solidFill>
                <a:effectLst/>
                <a:highlight>
                  <a:srgbClr val="FFFFFF"/>
                </a:highlight>
                <a:latin typeface="+mn-lt"/>
              </a:rPr>
              <a:t>: Nitrogen oxide concentration (parts per 10 million).</a:t>
            </a:r>
          </a:p>
          <a:p>
            <a:pPr marL="342900" indent="-342900" algn="l">
              <a:buFont typeface="+mj-lt"/>
              <a:buAutoNum type="arabicPeriod"/>
            </a:pPr>
            <a:r>
              <a:rPr lang="en-US" b="1" i="0" dirty="0">
                <a:solidFill>
                  <a:srgbClr val="0D0D0D"/>
                </a:solidFill>
                <a:effectLst/>
                <a:highlight>
                  <a:srgbClr val="FFFFFF"/>
                </a:highlight>
                <a:latin typeface="+mn-lt"/>
              </a:rPr>
              <a:t>RM</a:t>
            </a:r>
            <a:r>
              <a:rPr lang="en-US" b="0" i="0" dirty="0">
                <a:solidFill>
                  <a:srgbClr val="0D0D0D"/>
                </a:solidFill>
                <a:effectLst/>
                <a:highlight>
                  <a:srgbClr val="FFFFFF"/>
                </a:highlight>
                <a:latin typeface="+mn-lt"/>
              </a:rPr>
              <a:t>: Average number of rooms per dwelling.</a:t>
            </a:r>
          </a:p>
          <a:p>
            <a:pPr marL="342900" indent="-342900" algn="l">
              <a:buFont typeface="+mj-lt"/>
              <a:buAutoNum type="arabicPeriod"/>
            </a:pPr>
            <a:r>
              <a:rPr lang="en-US" b="1" i="0" dirty="0">
                <a:solidFill>
                  <a:srgbClr val="0D0D0D"/>
                </a:solidFill>
                <a:effectLst/>
                <a:highlight>
                  <a:srgbClr val="FFFFFF"/>
                </a:highlight>
                <a:latin typeface="+mn-lt"/>
              </a:rPr>
              <a:t>AGE</a:t>
            </a:r>
            <a:r>
              <a:rPr lang="en-US" b="0" i="0" dirty="0">
                <a:solidFill>
                  <a:srgbClr val="0D0D0D"/>
                </a:solidFill>
                <a:effectLst/>
                <a:highlight>
                  <a:srgbClr val="FFFFFF"/>
                </a:highlight>
                <a:latin typeface="+mn-lt"/>
              </a:rPr>
              <a:t>: Proportion of owner-occupied units built prior to 1940.</a:t>
            </a:r>
          </a:p>
          <a:p>
            <a:pPr marL="342900" indent="-342900" algn="l">
              <a:buFont typeface="+mj-lt"/>
              <a:buAutoNum type="arabicPeriod"/>
            </a:pPr>
            <a:r>
              <a:rPr lang="en-US" b="1" i="0" dirty="0">
                <a:solidFill>
                  <a:srgbClr val="0D0D0D"/>
                </a:solidFill>
                <a:effectLst/>
                <a:highlight>
                  <a:srgbClr val="FFFFFF"/>
                </a:highlight>
                <a:latin typeface="+mn-lt"/>
              </a:rPr>
              <a:t>DIS</a:t>
            </a:r>
            <a:r>
              <a:rPr lang="en-US" b="0" i="0" dirty="0">
                <a:solidFill>
                  <a:srgbClr val="0D0D0D"/>
                </a:solidFill>
                <a:effectLst/>
                <a:highlight>
                  <a:srgbClr val="FFFFFF"/>
                </a:highlight>
                <a:latin typeface="+mn-lt"/>
              </a:rPr>
              <a:t>: Weighted distance to major employment centers.</a:t>
            </a:r>
          </a:p>
          <a:p>
            <a:pPr marL="342900" indent="-342900" algn="l">
              <a:buFont typeface="+mj-lt"/>
              <a:buAutoNum type="arabicPeriod"/>
            </a:pPr>
            <a:r>
              <a:rPr lang="en-US" b="1" i="0" dirty="0">
                <a:solidFill>
                  <a:srgbClr val="0D0D0D"/>
                </a:solidFill>
                <a:effectLst/>
                <a:highlight>
                  <a:srgbClr val="FFFFFF"/>
                </a:highlight>
                <a:latin typeface="+mn-lt"/>
              </a:rPr>
              <a:t>RAD</a:t>
            </a:r>
            <a:r>
              <a:rPr lang="en-US" b="0" i="0" dirty="0">
                <a:solidFill>
                  <a:srgbClr val="0D0D0D"/>
                </a:solidFill>
                <a:effectLst/>
                <a:highlight>
                  <a:srgbClr val="FFFFFF"/>
                </a:highlight>
                <a:latin typeface="+mn-lt"/>
              </a:rPr>
              <a:t>: Index of accessibility to radial highways.</a:t>
            </a:r>
          </a:p>
          <a:p>
            <a:pPr marL="342900" indent="-342900" algn="l">
              <a:buFont typeface="+mj-lt"/>
              <a:buAutoNum type="arabicPeriod"/>
            </a:pPr>
            <a:r>
              <a:rPr lang="en-US" b="1" i="0">
                <a:solidFill>
                  <a:srgbClr val="0D0D0D"/>
                </a:solidFill>
                <a:effectLst/>
                <a:highlight>
                  <a:srgbClr val="FFFFFF"/>
                </a:highlight>
                <a:latin typeface="+mn-lt"/>
              </a:rPr>
              <a:t>TAX</a:t>
            </a:r>
            <a:r>
              <a:rPr lang="en-US" b="0" i="0">
                <a:solidFill>
                  <a:srgbClr val="0D0D0D"/>
                </a:solidFill>
                <a:effectLst/>
                <a:highlight>
                  <a:srgbClr val="FFFFFF"/>
                </a:highlight>
                <a:latin typeface="+mn-lt"/>
              </a:rPr>
              <a:t>: </a:t>
            </a:r>
            <a:r>
              <a:rPr lang="en-US" b="0" i="0" dirty="0">
                <a:solidFill>
                  <a:srgbClr val="0D0D0D"/>
                </a:solidFill>
                <a:effectLst/>
                <a:highlight>
                  <a:srgbClr val="FFFFFF"/>
                </a:highlight>
                <a:latin typeface="+mn-lt"/>
              </a:rPr>
              <a:t>Full-value property tax rate per $10,000.</a:t>
            </a:r>
          </a:p>
          <a:p>
            <a:pPr marL="342900" indent="-342900" algn="l">
              <a:buFont typeface="+mj-lt"/>
              <a:buAutoNum type="arabicPeriod"/>
            </a:pPr>
            <a:r>
              <a:rPr lang="en-US" b="1" i="0">
                <a:solidFill>
                  <a:srgbClr val="0D0D0D"/>
                </a:solidFill>
                <a:effectLst/>
                <a:highlight>
                  <a:srgbClr val="FFFFFF"/>
                </a:highlight>
                <a:latin typeface="+mn-lt"/>
              </a:rPr>
              <a:t>PTRATIO </a:t>
            </a:r>
            <a:r>
              <a:rPr lang="en-US" b="0" i="0">
                <a:solidFill>
                  <a:srgbClr val="0D0D0D"/>
                </a:solidFill>
                <a:effectLst/>
                <a:highlight>
                  <a:srgbClr val="FFFFFF"/>
                </a:highlight>
                <a:latin typeface="+mn-lt"/>
              </a:rPr>
              <a:t>: </a:t>
            </a:r>
            <a:r>
              <a:rPr lang="en-US" b="0" i="0" dirty="0">
                <a:solidFill>
                  <a:srgbClr val="0D0D0D"/>
                </a:solidFill>
                <a:effectLst/>
                <a:highlight>
                  <a:srgbClr val="FFFFFF"/>
                </a:highlight>
                <a:latin typeface="+mn-lt"/>
              </a:rPr>
              <a:t>Pupil-teacher ratio by town.</a:t>
            </a:r>
          </a:p>
          <a:p>
            <a:pPr marL="342900" indent="-342900" algn="l">
              <a:buFont typeface="+mj-lt"/>
              <a:buAutoNum type="arabicPeriod"/>
            </a:pPr>
            <a:r>
              <a:rPr lang="en-US" b="1" i="0" dirty="0">
                <a:solidFill>
                  <a:srgbClr val="0D0D0D"/>
                </a:solidFill>
                <a:effectLst/>
                <a:highlight>
                  <a:srgbClr val="FFFFFF"/>
                </a:highlight>
                <a:latin typeface="+mn-lt"/>
              </a:rPr>
              <a:t>B</a:t>
            </a:r>
            <a:r>
              <a:rPr lang="en-US" b="0" i="0" dirty="0">
                <a:solidFill>
                  <a:srgbClr val="0D0D0D"/>
                </a:solidFill>
                <a:effectLst/>
                <a:highlight>
                  <a:srgbClr val="FFFFFF"/>
                </a:highlight>
                <a:latin typeface="+mn-lt"/>
              </a:rPr>
              <a:t>: Proportion of Black residents.</a:t>
            </a:r>
          </a:p>
          <a:p>
            <a:pPr marL="342900" indent="-342900" algn="l">
              <a:buFont typeface="+mj-lt"/>
              <a:buAutoNum type="arabicPeriod"/>
            </a:pPr>
            <a:r>
              <a:rPr lang="en-US" b="1" i="0" dirty="0">
                <a:solidFill>
                  <a:srgbClr val="0D0D0D"/>
                </a:solidFill>
                <a:effectLst/>
                <a:highlight>
                  <a:srgbClr val="FFFFFF"/>
                </a:highlight>
                <a:latin typeface="+mn-lt"/>
              </a:rPr>
              <a:t>LSTAT</a:t>
            </a:r>
            <a:r>
              <a:rPr lang="en-US" b="0" i="0" dirty="0">
                <a:solidFill>
                  <a:srgbClr val="0D0D0D"/>
                </a:solidFill>
                <a:effectLst/>
                <a:highlight>
                  <a:srgbClr val="FFFFFF"/>
                </a:highlight>
                <a:latin typeface="+mn-lt"/>
              </a:rPr>
              <a:t>: Percentage of lower status of the population.</a:t>
            </a:r>
          </a:p>
          <a:p>
            <a:pPr marL="342900" indent="-342900" algn="l">
              <a:buFont typeface="+mj-lt"/>
              <a:buAutoNum type="arabicPeriod"/>
            </a:pPr>
            <a:r>
              <a:rPr lang="en-US" b="1" i="0" dirty="0">
                <a:solidFill>
                  <a:srgbClr val="0D0D0D"/>
                </a:solidFill>
                <a:effectLst/>
                <a:highlight>
                  <a:srgbClr val="FFFFFF"/>
                </a:highlight>
                <a:latin typeface="+mn-lt"/>
              </a:rPr>
              <a:t>MEDV</a:t>
            </a:r>
            <a:r>
              <a:rPr lang="en-US" b="0" i="0" dirty="0">
                <a:solidFill>
                  <a:srgbClr val="0D0D0D"/>
                </a:solidFill>
                <a:effectLst/>
                <a:highlight>
                  <a:srgbClr val="FFFFFF"/>
                </a:highlight>
                <a:latin typeface="+mn-lt"/>
              </a:rPr>
              <a:t>: Median value of owner-occupied homes in $1,000s.</a:t>
            </a:r>
          </a:p>
        </p:txBody>
      </p:sp>
      <p:grpSp>
        <p:nvGrpSpPr>
          <p:cNvPr id="142" name="Google Shape;142;p15"/>
          <p:cNvGrpSpPr/>
          <p:nvPr/>
        </p:nvGrpSpPr>
        <p:grpSpPr>
          <a:xfrm>
            <a:off x="732897" y="3217904"/>
            <a:ext cx="927302" cy="2083860"/>
            <a:chOff x="2449930" y="2556776"/>
            <a:chExt cx="1339065" cy="3009185"/>
          </a:xfrm>
        </p:grpSpPr>
        <p:sp>
          <p:nvSpPr>
            <p:cNvPr id="143" name="Google Shape;143;p15"/>
            <p:cNvSpPr/>
            <p:nvPr/>
          </p:nvSpPr>
          <p:spPr>
            <a:xfrm>
              <a:off x="2449930" y="2556776"/>
              <a:ext cx="1339065" cy="2243750"/>
            </a:xfrm>
            <a:custGeom>
              <a:avLst/>
              <a:gdLst/>
              <a:ahLst/>
              <a:cxnLst/>
              <a:rect l="l" t="t" r="r" b="b"/>
              <a:pathLst>
                <a:path w="62727" h="105106" extrusionOk="0">
                  <a:moveTo>
                    <a:pt x="31083" y="0"/>
                  </a:moveTo>
                  <a:cubicBezTo>
                    <a:pt x="30660" y="0"/>
                    <a:pt x="30078" y="77"/>
                    <a:pt x="29410" y="366"/>
                  </a:cubicBezTo>
                  <a:cubicBezTo>
                    <a:pt x="23250" y="2407"/>
                    <a:pt x="21611" y="16772"/>
                    <a:pt x="21172" y="24241"/>
                  </a:cubicBezTo>
                  <a:cubicBezTo>
                    <a:pt x="21082" y="25817"/>
                    <a:pt x="20271" y="27035"/>
                    <a:pt x="19296" y="27035"/>
                  </a:cubicBezTo>
                  <a:cubicBezTo>
                    <a:pt x="19260" y="27035"/>
                    <a:pt x="19224" y="27033"/>
                    <a:pt x="19188" y="27030"/>
                  </a:cubicBezTo>
                  <a:cubicBezTo>
                    <a:pt x="19071" y="27019"/>
                    <a:pt x="18950" y="27014"/>
                    <a:pt x="18825" y="27014"/>
                  </a:cubicBezTo>
                  <a:cubicBezTo>
                    <a:pt x="16566" y="27014"/>
                    <a:pt x="13102" y="28718"/>
                    <a:pt x="11108" y="31917"/>
                  </a:cubicBezTo>
                  <a:cubicBezTo>
                    <a:pt x="8196" y="36601"/>
                    <a:pt x="8495" y="49895"/>
                    <a:pt x="8858" y="56599"/>
                  </a:cubicBezTo>
                  <a:cubicBezTo>
                    <a:pt x="8957" y="58430"/>
                    <a:pt x="8037" y="59917"/>
                    <a:pt x="6895" y="59917"/>
                  </a:cubicBezTo>
                  <a:cubicBezTo>
                    <a:pt x="6888" y="59917"/>
                    <a:pt x="6881" y="59917"/>
                    <a:pt x="6874" y="59917"/>
                  </a:cubicBezTo>
                  <a:cubicBezTo>
                    <a:pt x="6854" y="59917"/>
                    <a:pt x="6835" y="59916"/>
                    <a:pt x="6815" y="59916"/>
                  </a:cubicBezTo>
                  <a:cubicBezTo>
                    <a:pt x="2657" y="59916"/>
                    <a:pt x="1204" y="66933"/>
                    <a:pt x="1204" y="66933"/>
                  </a:cubicBezTo>
                  <a:cubicBezTo>
                    <a:pt x="170" y="70668"/>
                    <a:pt x="0" y="74469"/>
                    <a:pt x="472" y="78249"/>
                  </a:cubicBezTo>
                  <a:cubicBezTo>
                    <a:pt x="2716" y="96150"/>
                    <a:pt x="17018" y="105106"/>
                    <a:pt x="31329" y="105106"/>
                  </a:cubicBezTo>
                  <a:cubicBezTo>
                    <a:pt x="45614" y="105106"/>
                    <a:pt x="59909" y="96183"/>
                    <a:pt x="62231" y="78325"/>
                  </a:cubicBezTo>
                  <a:cubicBezTo>
                    <a:pt x="62727" y="74520"/>
                    <a:pt x="62566" y="70692"/>
                    <a:pt x="61526" y="66933"/>
                  </a:cubicBezTo>
                  <a:cubicBezTo>
                    <a:pt x="61526" y="66933"/>
                    <a:pt x="60070" y="59916"/>
                    <a:pt x="55912" y="59916"/>
                  </a:cubicBezTo>
                  <a:cubicBezTo>
                    <a:pt x="55892" y="59916"/>
                    <a:pt x="55872" y="59917"/>
                    <a:pt x="55853" y="59917"/>
                  </a:cubicBezTo>
                  <a:cubicBezTo>
                    <a:pt x="55846" y="59917"/>
                    <a:pt x="55839" y="59917"/>
                    <a:pt x="55832" y="59917"/>
                  </a:cubicBezTo>
                  <a:cubicBezTo>
                    <a:pt x="54689" y="59917"/>
                    <a:pt x="53770" y="58430"/>
                    <a:pt x="53869" y="56599"/>
                  </a:cubicBezTo>
                  <a:cubicBezTo>
                    <a:pt x="54232" y="49895"/>
                    <a:pt x="54534" y="36601"/>
                    <a:pt x="51619" y="31917"/>
                  </a:cubicBezTo>
                  <a:cubicBezTo>
                    <a:pt x="49627" y="28718"/>
                    <a:pt x="46161" y="27014"/>
                    <a:pt x="43904" y="27014"/>
                  </a:cubicBezTo>
                  <a:cubicBezTo>
                    <a:pt x="43780" y="27014"/>
                    <a:pt x="43659" y="27019"/>
                    <a:pt x="43542" y="27030"/>
                  </a:cubicBezTo>
                  <a:cubicBezTo>
                    <a:pt x="43505" y="27033"/>
                    <a:pt x="43470" y="27035"/>
                    <a:pt x="43434" y="27035"/>
                  </a:cubicBezTo>
                  <a:cubicBezTo>
                    <a:pt x="42459" y="27035"/>
                    <a:pt x="41648" y="25817"/>
                    <a:pt x="41555" y="24241"/>
                  </a:cubicBezTo>
                  <a:cubicBezTo>
                    <a:pt x="41119" y="16772"/>
                    <a:pt x="39480" y="2407"/>
                    <a:pt x="33317" y="366"/>
                  </a:cubicBezTo>
                  <a:cubicBezTo>
                    <a:pt x="32649" y="77"/>
                    <a:pt x="32066" y="0"/>
                    <a:pt x="31644" y="0"/>
                  </a:cubicBezTo>
                  <a:cubicBezTo>
                    <a:pt x="31540" y="0"/>
                    <a:pt x="31447" y="5"/>
                    <a:pt x="31363" y="12"/>
                  </a:cubicBezTo>
                  <a:cubicBezTo>
                    <a:pt x="31280" y="5"/>
                    <a:pt x="31186" y="0"/>
                    <a:pt x="31083" y="0"/>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a:off x="2876464" y="3265233"/>
              <a:ext cx="475943" cy="2300727"/>
            </a:xfrm>
            <a:custGeom>
              <a:avLst/>
              <a:gdLst/>
              <a:ahLst/>
              <a:cxnLst/>
              <a:rect l="l" t="t" r="r" b="b"/>
              <a:pathLst>
                <a:path w="22295" h="107775" extrusionOk="0">
                  <a:moveTo>
                    <a:pt x="11420" y="1"/>
                  </a:moveTo>
                  <a:cubicBezTo>
                    <a:pt x="10633" y="1"/>
                    <a:pt x="9998" y="639"/>
                    <a:pt x="9998" y="1425"/>
                  </a:cubicBezTo>
                  <a:lnTo>
                    <a:pt x="9998" y="44649"/>
                  </a:lnTo>
                  <a:lnTo>
                    <a:pt x="1966" y="35011"/>
                  </a:lnTo>
                  <a:cubicBezTo>
                    <a:pt x="1760" y="34764"/>
                    <a:pt x="1464" y="34636"/>
                    <a:pt x="1167" y="34636"/>
                  </a:cubicBezTo>
                  <a:cubicBezTo>
                    <a:pt x="933" y="34636"/>
                    <a:pt x="697" y="34715"/>
                    <a:pt x="503" y="34878"/>
                  </a:cubicBezTo>
                  <a:cubicBezTo>
                    <a:pt x="61" y="35244"/>
                    <a:pt x="1" y="35900"/>
                    <a:pt x="370" y="36342"/>
                  </a:cubicBezTo>
                  <a:lnTo>
                    <a:pt x="9998" y="47894"/>
                  </a:lnTo>
                  <a:lnTo>
                    <a:pt x="9998" y="106350"/>
                  </a:lnTo>
                  <a:cubicBezTo>
                    <a:pt x="9998" y="107136"/>
                    <a:pt x="10633" y="107774"/>
                    <a:pt x="11420" y="107774"/>
                  </a:cubicBezTo>
                  <a:cubicBezTo>
                    <a:pt x="12206" y="107774"/>
                    <a:pt x="12844" y="107136"/>
                    <a:pt x="12844" y="106350"/>
                  </a:cubicBezTo>
                  <a:lnTo>
                    <a:pt x="12844" y="34905"/>
                  </a:lnTo>
                  <a:lnTo>
                    <a:pt x="21944" y="24414"/>
                  </a:lnTo>
                  <a:cubicBezTo>
                    <a:pt x="22294" y="23997"/>
                    <a:pt x="22246" y="23377"/>
                    <a:pt x="21835" y="23020"/>
                  </a:cubicBezTo>
                  <a:cubicBezTo>
                    <a:pt x="21646" y="22857"/>
                    <a:pt x="21414" y="22776"/>
                    <a:pt x="21183" y="22776"/>
                  </a:cubicBezTo>
                  <a:cubicBezTo>
                    <a:pt x="20909" y="22776"/>
                    <a:pt x="20637" y="22889"/>
                    <a:pt x="20441" y="23108"/>
                  </a:cubicBezTo>
                  <a:lnTo>
                    <a:pt x="20441" y="23111"/>
                  </a:lnTo>
                  <a:lnTo>
                    <a:pt x="12844" y="31866"/>
                  </a:lnTo>
                  <a:lnTo>
                    <a:pt x="12844" y="19413"/>
                  </a:lnTo>
                  <a:lnTo>
                    <a:pt x="21944" y="8922"/>
                  </a:lnTo>
                  <a:cubicBezTo>
                    <a:pt x="22294" y="8505"/>
                    <a:pt x="22246" y="7885"/>
                    <a:pt x="21835" y="7528"/>
                  </a:cubicBezTo>
                  <a:cubicBezTo>
                    <a:pt x="21646" y="7364"/>
                    <a:pt x="21414" y="7284"/>
                    <a:pt x="21183" y="7284"/>
                  </a:cubicBezTo>
                  <a:cubicBezTo>
                    <a:pt x="20909" y="7284"/>
                    <a:pt x="20637" y="7396"/>
                    <a:pt x="20441" y="7615"/>
                  </a:cubicBezTo>
                  <a:lnTo>
                    <a:pt x="12844" y="16373"/>
                  </a:lnTo>
                  <a:lnTo>
                    <a:pt x="12844" y="1425"/>
                  </a:lnTo>
                  <a:cubicBezTo>
                    <a:pt x="12844" y="639"/>
                    <a:pt x="12206" y="1"/>
                    <a:pt x="1142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 name="Google Shape;145;p15"/>
          <p:cNvGrpSpPr/>
          <p:nvPr/>
        </p:nvGrpSpPr>
        <p:grpSpPr>
          <a:xfrm>
            <a:off x="-2" y="3587707"/>
            <a:ext cx="1282408" cy="1701863"/>
            <a:chOff x="1231043" y="3326737"/>
            <a:chExt cx="1851853" cy="2457564"/>
          </a:xfrm>
        </p:grpSpPr>
        <p:sp>
          <p:nvSpPr>
            <p:cNvPr id="146" name="Google Shape;146;p15"/>
            <p:cNvSpPr/>
            <p:nvPr/>
          </p:nvSpPr>
          <p:spPr>
            <a:xfrm>
              <a:off x="1231043" y="3326737"/>
              <a:ext cx="1851853" cy="1904112"/>
            </a:xfrm>
            <a:custGeom>
              <a:avLst/>
              <a:gdLst/>
              <a:ahLst/>
              <a:cxnLst/>
              <a:rect l="l" t="t" r="r" b="b"/>
              <a:pathLst>
                <a:path w="86748" h="89196" extrusionOk="0">
                  <a:moveTo>
                    <a:pt x="43054" y="1"/>
                  </a:moveTo>
                  <a:cubicBezTo>
                    <a:pt x="42402" y="1"/>
                    <a:pt x="41751" y="88"/>
                    <a:pt x="41123" y="262"/>
                  </a:cubicBezTo>
                  <a:cubicBezTo>
                    <a:pt x="34016" y="1728"/>
                    <a:pt x="32123" y="12041"/>
                    <a:pt x="31621" y="17405"/>
                  </a:cubicBezTo>
                  <a:cubicBezTo>
                    <a:pt x="31513" y="18538"/>
                    <a:pt x="30574" y="19411"/>
                    <a:pt x="29452" y="19411"/>
                  </a:cubicBezTo>
                  <a:cubicBezTo>
                    <a:pt x="29411" y="19411"/>
                    <a:pt x="29370" y="19410"/>
                    <a:pt x="29329" y="19407"/>
                  </a:cubicBezTo>
                  <a:cubicBezTo>
                    <a:pt x="29192" y="19400"/>
                    <a:pt x="29051" y="19396"/>
                    <a:pt x="28905" y="19396"/>
                  </a:cubicBezTo>
                  <a:cubicBezTo>
                    <a:pt x="26301" y="19396"/>
                    <a:pt x="22308" y="20621"/>
                    <a:pt x="20011" y="22918"/>
                  </a:cubicBezTo>
                  <a:cubicBezTo>
                    <a:pt x="16648" y="26278"/>
                    <a:pt x="16996" y="35825"/>
                    <a:pt x="17414" y="40637"/>
                  </a:cubicBezTo>
                  <a:cubicBezTo>
                    <a:pt x="17531" y="41954"/>
                    <a:pt x="16467" y="43020"/>
                    <a:pt x="15150" y="43020"/>
                  </a:cubicBezTo>
                  <a:cubicBezTo>
                    <a:pt x="15142" y="43020"/>
                    <a:pt x="15135" y="43020"/>
                    <a:pt x="15127" y="43020"/>
                  </a:cubicBezTo>
                  <a:cubicBezTo>
                    <a:pt x="15104" y="43020"/>
                    <a:pt x="15081" y="43019"/>
                    <a:pt x="15059" y="43019"/>
                  </a:cubicBezTo>
                  <a:cubicBezTo>
                    <a:pt x="10264" y="43019"/>
                    <a:pt x="8583" y="48058"/>
                    <a:pt x="8583" y="48058"/>
                  </a:cubicBezTo>
                  <a:cubicBezTo>
                    <a:pt x="1" y="67367"/>
                    <a:pt x="37751" y="86679"/>
                    <a:pt x="42399" y="88968"/>
                  </a:cubicBezTo>
                  <a:cubicBezTo>
                    <a:pt x="42704" y="89116"/>
                    <a:pt x="43037" y="89195"/>
                    <a:pt x="43376" y="89195"/>
                  </a:cubicBezTo>
                  <a:cubicBezTo>
                    <a:pt x="43714" y="89195"/>
                    <a:pt x="44047" y="89116"/>
                    <a:pt x="44349" y="88968"/>
                  </a:cubicBezTo>
                  <a:cubicBezTo>
                    <a:pt x="48998" y="86679"/>
                    <a:pt x="86748" y="67367"/>
                    <a:pt x="78165" y="48058"/>
                  </a:cubicBezTo>
                  <a:cubicBezTo>
                    <a:pt x="78165" y="48058"/>
                    <a:pt x="76488" y="43019"/>
                    <a:pt x="71693" y="43019"/>
                  </a:cubicBezTo>
                  <a:cubicBezTo>
                    <a:pt x="71670" y="43019"/>
                    <a:pt x="71647" y="43020"/>
                    <a:pt x="71624" y="43020"/>
                  </a:cubicBezTo>
                  <a:cubicBezTo>
                    <a:pt x="71617" y="43020"/>
                    <a:pt x="71609" y="43020"/>
                    <a:pt x="71602" y="43020"/>
                  </a:cubicBezTo>
                  <a:cubicBezTo>
                    <a:pt x="70282" y="43020"/>
                    <a:pt x="69224" y="41954"/>
                    <a:pt x="69335" y="40637"/>
                  </a:cubicBezTo>
                  <a:cubicBezTo>
                    <a:pt x="69755" y="35825"/>
                    <a:pt x="70103" y="26278"/>
                    <a:pt x="66740" y="22918"/>
                  </a:cubicBezTo>
                  <a:cubicBezTo>
                    <a:pt x="64443" y="20621"/>
                    <a:pt x="60448" y="19396"/>
                    <a:pt x="57843" y="19396"/>
                  </a:cubicBezTo>
                  <a:cubicBezTo>
                    <a:pt x="57697" y="19396"/>
                    <a:pt x="57556" y="19400"/>
                    <a:pt x="57420" y="19407"/>
                  </a:cubicBezTo>
                  <a:cubicBezTo>
                    <a:pt x="57379" y="19410"/>
                    <a:pt x="57338" y="19411"/>
                    <a:pt x="57297" y="19411"/>
                  </a:cubicBezTo>
                  <a:cubicBezTo>
                    <a:pt x="56174" y="19411"/>
                    <a:pt x="55236" y="18535"/>
                    <a:pt x="55130" y="17405"/>
                  </a:cubicBezTo>
                  <a:cubicBezTo>
                    <a:pt x="54625" y="12041"/>
                    <a:pt x="52735" y="1728"/>
                    <a:pt x="45629" y="262"/>
                  </a:cubicBezTo>
                  <a:cubicBezTo>
                    <a:pt x="44997" y="88"/>
                    <a:pt x="44348" y="1"/>
                    <a:pt x="43697" y="1"/>
                  </a:cubicBezTo>
                  <a:cubicBezTo>
                    <a:pt x="43590" y="1"/>
                    <a:pt x="43483" y="3"/>
                    <a:pt x="43376" y="8"/>
                  </a:cubicBezTo>
                  <a:cubicBezTo>
                    <a:pt x="43269" y="3"/>
                    <a:pt x="43162" y="1"/>
                    <a:pt x="43054"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a:off x="1899813" y="3980288"/>
              <a:ext cx="541266" cy="1804013"/>
            </a:xfrm>
            <a:custGeom>
              <a:avLst/>
              <a:gdLst/>
              <a:ahLst/>
              <a:cxnLst/>
              <a:rect l="l" t="t" r="r" b="b"/>
              <a:pathLst>
                <a:path w="25355" h="84507" extrusionOk="0">
                  <a:moveTo>
                    <a:pt x="12681" y="1"/>
                  </a:moveTo>
                  <a:cubicBezTo>
                    <a:pt x="12064" y="1"/>
                    <a:pt x="11565" y="500"/>
                    <a:pt x="11565" y="1117"/>
                  </a:cubicBezTo>
                  <a:lnTo>
                    <a:pt x="11565" y="34600"/>
                  </a:lnTo>
                  <a:lnTo>
                    <a:pt x="2111" y="23256"/>
                  </a:lnTo>
                  <a:cubicBezTo>
                    <a:pt x="1890" y="22990"/>
                    <a:pt x="1571" y="22854"/>
                    <a:pt x="1251" y="22854"/>
                  </a:cubicBezTo>
                  <a:cubicBezTo>
                    <a:pt x="999" y="22854"/>
                    <a:pt x="746" y="22938"/>
                    <a:pt x="539" y="23111"/>
                  </a:cubicBezTo>
                  <a:cubicBezTo>
                    <a:pt x="64" y="23507"/>
                    <a:pt x="1" y="24212"/>
                    <a:pt x="397" y="24687"/>
                  </a:cubicBezTo>
                  <a:lnTo>
                    <a:pt x="11565" y="38087"/>
                  </a:lnTo>
                  <a:lnTo>
                    <a:pt x="11565" y="83391"/>
                  </a:lnTo>
                  <a:cubicBezTo>
                    <a:pt x="11565" y="84008"/>
                    <a:pt x="12064" y="84507"/>
                    <a:pt x="12681" y="84507"/>
                  </a:cubicBezTo>
                  <a:cubicBezTo>
                    <a:pt x="13295" y="84507"/>
                    <a:pt x="13797" y="84008"/>
                    <a:pt x="13797" y="83391"/>
                  </a:cubicBezTo>
                  <a:lnTo>
                    <a:pt x="13797" y="28419"/>
                  </a:lnTo>
                  <a:lnTo>
                    <a:pt x="24950" y="15560"/>
                  </a:lnTo>
                  <a:cubicBezTo>
                    <a:pt x="25355" y="15094"/>
                    <a:pt x="25303" y="14390"/>
                    <a:pt x="24838" y="13984"/>
                  </a:cubicBezTo>
                  <a:cubicBezTo>
                    <a:pt x="24627" y="13801"/>
                    <a:pt x="24367" y="13711"/>
                    <a:pt x="24109" y="13711"/>
                  </a:cubicBezTo>
                  <a:cubicBezTo>
                    <a:pt x="23796" y="13711"/>
                    <a:pt x="23485" y="13843"/>
                    <a:pt x="23265" y="14099"/>
                  </a:cubicBezTo>
                  <a:lnTo>
                    <a:pt x="13797" y="25013"/>
                  </a:lnTo>
                  <a:lnTo>
                    <a:pt x="13797" y="1117"/>
                  </a:lnTo>
                  <a:cubicBezTo>
                    <a:pt x="13797" y="500"/>
                    <a:pt x="13298" y="1"/>
                    <a:pt x="1268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8"/>
          <p:cNvSpPr txBox="1">
            <a:spLocks noGrp="1"/>
          </p:cNvSpPr>
          <p:nvPr>
            <p:ph type="ctrTitle"/>
          </p:nvPr>
        </p:nvSpPr>
        <p:spPr>
          <a:xfrm>
            <a:off x="722171" y="925545"/>
            <a:ext cx="5012400" cy="314100"/>
          </a:xfrm>
          <a:prstGeom prst="rect">
            <a:avLst/>
          </a:prstGeom>
        </p:spPr>
        <p:txBody>
          <a:bodyPr spcFirstLastPara="1" wrap="square" lIns="91425" tIns="91425" rIns="91425" bIns="91425" anchor="b" anchorCtr="0">
            <a:noAutofit/>
          </a:bodyPr>
          <a:lstStyle/>
          <a:p>
            <a:pPr marL="0" marR="0" lvl="0" indent="0" defTabSz="914400" rtl="0" eaLnBrk="1" fontAlgn="auto" latinLnBrk="0" hangingPunct="1">
              <a:lnSpc>
                <a:spcPts val="5375"/>
              </a:lnSpc>
              <a:spcBef>
                <a:spcPts val="0"/>
              </a:spcBef>
              <a:spcAft>
                <a:spcPts val="0"/>
              </a:spcAft>
              <a:tabLst/>
              <a:defRPr/>
            </a:pPr>
            <a:br>
              <a:rPr kumimoji="0" lang="en-US" sz="8800" b="1" i="0" u="none" strike="noStrike" kern="1200" cap="none" spc="0" normalizeH="0" baseline="0" noProof="0" dirty="0">
                <a:ln>
                  <a:noFill/>
                </a:ln>
                <a:solidFill>
                  <a:srgbClr val="731F7D"/>
                </a:solidFill>
                <a:effectLst/>
                <a:uLnTx/>
                <a:uFillTx/>
                <a:latin typeface="Halant Medium"/>
                <a:ea typeface="+mn-ea"/>
                <a:cs typeface="+mn-cs"/>
              </a:rPr>
            </a:br>
            <a:r>
              <a:rPr kumimoji="0" lang="en-US" sz="2800" b="1" i="0" u="none" strike="noStrike" kern="1200" cap="none" spc="0" normalizeH="0" baseline="0" noProof="0" dirty="0">
                <a:ln>
                  <a:noFill/>
                </a:ln>
                <a:solidFill>
                  <a:schemeClr val="tx1"/>
                </a:solidFill>
                <a:effectLst/>
                <a:uLnTx/>
                <a:uFillTx/>
                <a:latin typeface="+mj-lt"/>
                <a:ea typeface="+mn-ea"/>
                <a:cs typeface="+mn-cs"/>
              </a:rPr>
              <a:t>D</a:t>
            </a:r>
            <a:r>
              <a:rPr lang="en-US" sz="2800" b="1" kern="1200" dirty="0" err="1">
                <a:solidFill>
                  <a:schemeClr val="tx1"/>
                </a:solidFill>
                <a:latin typeface="+mj-lt"/>
                <a:ea typeface="+mn-ea"/>
                <a:cs typeface="+mn-cs"/>
              </a:rPr>
              <a:t>ata</a:t>
            </a:r>
            <a:r>
              <a:rPr lang="en-US" sz="2800" b="1" kern="1200" dirty="0">
                <a:solidFill>
                  <a:schemeClr val="tx1"/>
                </a:solidFill>
                <a:latin typeface="+mj-lt"/>
                <a:ea typeface="+mn-ea"/>
                <a:cs typeface="+mn-cs"/>
              </a:rPr>
              <a:t> Information </a:t>
            </a:r>
            <a:endParaRPr lang="en-CA" sz="2800" b="1" dirty="0">
              <a:solidFill>
                <a:schemeClr val="tx1"/>
              </a:solidFill>
            </a:endParaRPr>
          </a:p>
        </p:txBody>
      </p:sp>
      <p:sp>
        <p:nvSpPr>
          <p:cNvPr id="204" name="Google Shape;204;p18"/>
          <p:cNvSpPr txBox="1"/>
          <p:nvPr/>
        </p:nvSpPr>
        <p:spPr>
          <a:xfrm>
            <a:off x="696725" y="2115175"/>
            <a:ext cx="1907100" cy="61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endParaRPr sz="1200" dirty="0">
              <a:solidFill>
                <a:srgbClr val="434343"/>
              </a:solidFill>
              <a:latin typeface="EB Garamond"/>
              <a:ea typeface="EB Garamond"/>
              <a:cs typeface="EB Garamond"/>
              <a:sym typeface="EB Garamond"/>
            </a:endParaRPr>
          </a:p>
        </p:txBody>
      </p:sp>
      <p:sp>
        <p:nvSpPr>
          <p:cNvPr id="206" name="Google Shape;206;p18"/>
          <p:cNvSpPr txBox="1"/>
          <p:nvPr/>
        </p:nvSpPr>
        <p:spPr>
          <a:xfrm>
            <a:off x="3765181" y="1852914"/>
            <a:ext cx="1343400" cy="33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dirty="0">
              <a:solidFill>
                <a:srgbClr val="434343"/>
              </a:solidFill>
              <a:latin typeface="Montserrat ExtraBold"/>
              <a:ea typeface="Montserrat ExtraBold"/>
              <a:cs typeface="Montserrat ExtraBold"/>
              <a:sym typeface="Montserrat ExtraBold"/>
            </a:endParaRPr>
          </a:p>
        </p:txBody>
      </p:sp>
      <p:sp>
        <p:nvSpPr>
          <p:cNvPr id="209" name="Google Shape;209;p18"/>
          <p:cNvSpPr txBox="1"/>
          <p:nvPr/>
        </p:nvSpPr>
        <p:spPr>
          <a:xfrm>
            <a:off x="6307525" y="2115175"/>
            <a:ext cx="1907100" cy="61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endParaRPr sz="1200" dirty="0">
              <a:solidFill>
                <a:srgbClr val="434343"/>
              </a:solidFill>
              <a:latin typeface="EB Garamond"/>
              <a:ea typeface="EB Garamond"/>
              <a:cs typeface="EB Garamond"/>
              <a:sym typeface="EB Garamond"/>
            </a:endParaRPr>
          </a:p>
        </p:txBody>
      </p:sp>
      <p:grpSp>
        <p:nvGrpSpPr>
          <p:cNvPr id="211" name="Google Shape;211;p18"/>
          <p:cNvGrpSpPr/>
          <p:nvPr/>
        </p:nvGrpSpPr>
        <p:grpSpPr>
          <a:xfrm>
            <a:off x="-33119" y="4460231"/>
            <a:ext cx="1028570" cy="677894"/>
            <a:chOff x="1928200" y="3132125"/>
            <a:chExt cx="1512825" cy="997050"/>
          </a:xfrm>
        </p:grpSpPr>
        <p:sp>
          <p:nvSpPr>
            <p:cNvPr id="212" name="Google Shape;212;p18"/>
            <p:cNvSpPr/>
            <p:nvPr/>
          </p:nvSpPr>
          <p:spPr>
            <a:xfrm>
              <a:off x="2718300" y="3132125"/>
              <a:ext cx="416325" cy="261200"/>
            </a:xfrm>
            <a:custGeom>
              <a:avLst/>
              <a:gdLst/>
              <a:ahLst/>
              <a:cxnLst/>
              <a:rect l="l" t="t" r="r" b="b"/>
              <a:pathLst>
                <a:path w="16653" h="10448" extrusionOk="0">
                  <a:moveTo>
                    <a:pt x="8336" y="1"/>
                  </a:moveTo>
                  <a:cubicBezTo>
                    <a:pt x="6313" y="1"/>
                    <a:pt x="4597" y="1526"/>
                    <a:pt x="4396" y="3554"/>
                  </a:cubicBezTo>
                  <a:cubicBezTo>
                    <a:pt x="4104" y="3469"/>
                    <a:pt x="3804" y="3432"/>
                    <a:pt x="3503" y="3432"/>
                  </a:cubicBezTo>
                  <a:cubicBezTo>
                    <a:pt x="1569" y="3432"/>
                    <a:pt x="0" y="5000"/>
                    <a:pt x="0" y="6935"/>
                  </a:cubicBezTo>
                  <a:cubicBezTo>
                    <a:pt x="0" y="8869"/>
                    <a:pt x="1569" y="10447"/>
                    <a:pt x="3503" y="10447"/>
                  </a:cubicBezTo>
                  <a:lnTo>
                    <a:pt x="13581" y="10447"/>
                  </a:lnTo>
                  <a:cubicBezTo>
                    <a:pt x="15271" y="10447"/>
                    <a:pt x="16652" y="9067"/>
                    <a:pt x="16652" y="7376"/>
                  </a:cubicBezTo>
                  <a:cubicBezTo>
                    <a:pt x="16652" y="5682"/>
                    <a:pt x="15281" y="4305"/>
                    <a:pt x="13598" y="4305"/>
                  </a:cubicBezTo>
                  <a:cubicBezTo>
                    <a:pt x="13592" y="4305"/>
                    <a:pt x="13587" y="4305"/>
                    <a:pt x="13581" y="4305"/>
                  </a:cubicBezTo>
                  <a:cubicBezTo>
                    <a:pt x="13093" y="4305"/>
                    <a:pt x="12614" y="4418"/>
                    <a:pt x="12182" y="4643"/>
                  </a:cubicBezTo>
                  <a:cubicBezTo>
                    <a:pt x="12238" y="4389"/>
                    <a:pt x="12266" y="4127"/>
                    <a:pt x="12266" y="3864"/>
                  </a:cubicBezTo>
                  <a:cubicBezTo>
                    <a:pt x="12219" y="1779"/>
                    <a:pt x="10557" y="88"/>
                    <a:pt x="8481" y="3"/>
                  </a:cubicBezTo>
                  <a:cubicBezTo>
                    <a:pt x="8432" y="2"/>
                    <a:pt x="8384" y="1"/>
                    <a:pt x="8336" y="1"/>
                  </a:cubicBezTo>
                  <a:close/>
                </a:path>
              </a:pathLst>
            </a:custGeom>
            <a:solidFill>
              <a:srgbClr val="FF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8"/>
            <p:cNvSpPr/>
            <p:nvPr/>
          </p:nvSpPr>
          <p:spPr>
            <a:xfrm>
              <a:off x="2850725" y="3580650"/>
              <a:ext cx="512350" cy="548525"/>
            </a:xfrm>
            <a:custGeom>
              <a:avLst/>
              <a:gdLst/>
              <a:ahLst/>
              <a:cxnLst/>
              <a:rect l="l" t="t" r="r" b="b"/>
              <a:pathLst>
                <a:path w="20494" h="21941" extrusionOk="0">
                  <a:moveTo>
                    <a:pt x="10242" y="1"/>
                  </a:moveTo>
                  <a:cubicBezTo>
                    <a:pt x="9942" y="1"/>
                    <a:pt x="9641" y="76"/>
                    <a:pt x="9373" y="226"/>
                  </a:cubicBezTo>
                  <a:lnTo>
                    <a:pt x="892" y="5054"/>
                  </a:lnTo>
                  <a:cubicBezTo>
                    <a:pt x="338" y="5364"/>
                    <a:pt x="0" y="5946"/>
                    <a:pt x="0" y="6585"/>
                  </a:cubicBezTo>
                  <a:lnTo>
                    <a:pt x="0" y="20184"/>
                  </a:lnTo>
                  <a:cubicBezTo>
                    <a:pt x="0" y="21151"/>
                    <a:pt x="789" y="21940"/>
                    <a:pt x="1756" y="21940"/>
                  </a:cubicBezTo>
                  <a:lnTo>
                    <a:pt x="18728" y="21940"/>
                  </a:lnTo>
                  <a:cubicBezTo>
                    <a:pt x="19705" y="21940"/>
                    <a:pt x="20493" y="21151"/>
                    <a:pt x="20493" y="20175"/>
                  </a:cubicBezTo>
                  <a:lnTo>
                    <a:pt x="20493" y="6585"/>
                  </a:lnTo>
                  <a:cubicBezTo>
                    <a:pt x="20493" y="5946"/>
                    <a:pt x="20155" y="5364"/>
                    <a:pt x="19601" y="5054"/>
                  </a:cubicBezTo>
                  <a:lnTo>
                    <a:pt x="11111" y="226"/>
                  </a:lnTo>
                  <a:cubicBezTo>
                    <a:pt x="10843" y="76"/>
                    <a:pt x="10543" y="1"/>
                    <a:pt x="10242"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8"/>
            <p:cNvSpPr/>
            <p:nvPr/>
          </p:nvSpPr>
          <p:spPr>
            <a:xfrm>
              <a:off x="2993700" y="3850450"/>
              <a:ext cx="226375" cy="278725"/>
            </a:xfrm>
            <a:custGeom>
              <a:avLst/>
              <a:gdLst/>
              <a:ahLst/>
              <a:cxnLst/>
              <a:rect l="l" t="t" r="r" b="b"/>
              <a:pathLst>
                <a:path w="9055" h="11149" extrusionOk="0">
                  <a:moveTo>
                    <a:pt x="1757" y="0"/>
                  </a:moveTo>
                  <a:cubicBezTo>
                    <a:pt x="780" y="0"/>
                    <a:pt x="1" y="780"/>
                    <a:pt x="1" y="1756"/>
                  </a:cubicBezTo>
                  <a:lnTo>
                    <a:pt x="1" y="11148"/>
                  </a:lnTo>
                  <a:lnTo>
                    <a:pt x="9055" y="11148"/>
                  </a:lnTo>
                  <a:lnTo>
                    <a:pt x="9055" y="1756"/>
                  </a:lnTo>
                  <a:cubicBezTo>
                    <a:pt x="9055" y="780"/>
                    <a:pt x="8266" y="0"/>
                    <a:pt x="729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8"/>
            <p:cNvSpPr/>
            <p:nvPr/>
          </p:nvSpPr>
          <p:spPr>
            <a:xfrm>
              <a:off x="2844375" y="3580650"/>
              <a:ext cx="596650" cy="250800"/>
            </a:xfrm>
            <a:custGeom>
              <a:avLst/>
              <a:gdLst/>
              <a:ahLst/>
              <a:cxnLst/>
              <a:rect l="l" t="t" r="r" b="b"/>
              <a:pathLst>
                <a:path w="23866" h="10032" extrusionOk="0">
                  <a:moveTo>
                    <a:pt x="10496" y="1"/>
                  </a:moveTo>
                  <a:cubicBezTo>
                    <a:pt x="10196" y="1"/>
                    <a:pt x="9895" y="76"/>
                    <a:pt x="9627" y="226"/>
                  </a:cubicBezTo>
                  <a:lnTo>
                    <a:pt x="1137" y="5054"/>
                  </a:lnTo>
                  <a:cubicBezTo>
                    <a:pt x="292" y="5533"/>
                    <a:pt x="1" y="6613"/>
                    <a:pt x="480" y="7458"/>
                  </a:cubicBezTo>
                  <a:cubicBezTo>
                    <a:pt x="803" y="8028"/>
                    <a:pt x="1399" y="8346"/>
                    <a:pt x="2012" y="8346"/>
                  </a:cubicBezTo>
                  <a:cubicBezTo>
                    <a:pt x="2308" y="8346"/>
                    <a:pt x="2608" y="8272"/>
                    <a:pt x="2884" y="8116"/>
                  </a:cubicBezTo>
                  <a:lnTo>
                    <a:pt x="10501" y="3786"/>
                  </a:lnTo>
                  <a:lnTo>
                    <a:pt x="21086" y="9797"/>
                  </a:lnTo>
                  <a:cubicBezTo>
                    <a:pt x="21347" y="9946"/>
                    <a:pt x="21646" y="10031"/>
                    <a:pt x="21954" y="10031"/>
                  </a:cubicBezTo>
                  <a:lnTo>
                    <a:pt x="21954" y="10031"/>
                  </a:lnTo>
                  <a:cubicBezTo>
                    <a:pt x="22751" y="10029"/>
                    <a:pt x="23453" y="9495"/>
                    <a:pt x="23659" y="8726"/>
                  </a:cubicBezTo>
                  <a:cubicBezTo>
                    <a:pt x="23866" y="7946"/>
                    <a:pt x="23518" y="7129"/>
                    <a:pt x="22823" y="6735"/>
                  </a:cubicBezTo>
                  <a:lnTo>
                    <a:pt x="11365" y="226"/>
                  </a:lnTo>
                  <a:cubicBezTo>
                    <a:pt x="11097" y="76"/>
                    <a:pt x="10797" y="1"/>
                    <a:pt x="10496" y="1"/>
                  </a:cubicBezTo>
                  <a:close/>
                  <a:moveTo>
                    <a:pt x="21954" y="10031"/>
                  </a:moveTo>
                  <a:lnTo>
                    <a:pt x="21954" y="10031"/>
                  </a:lnTo>
                  <a:cubicBezTo>
                    <a:pt x="21953" y="10031"/>
                    <a:pt x="21951" y="10031"/>
                    <a:pt x="21950" y="10031"/>
                  </a:cubicBezTo>
                  <a:lnTo>
                    <a:pt x="21959" y="10031"/>
                  </a:lnTo>
                  <a:cubicBezTo>
                    <a:pt x="21957" y="10031"/>
                    <a:pt x="21956" y="10031"/>
                    <a:pt x="21954" y="10031"/>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8"/>
            <p:cNvSpPr/>
            <p:nvPr/>
          </p:nvSpPr>
          <p:spPr>
            <a:xfrm>
              <a:off x="2015075" y="3146825"/>
              <a:ext cx="912200" cy="982350"/>
            </a:xfrm>
            <a:custGeom>
              <a:avLst/>
              <a:gdLst/>
              <a:ahLst/>
              <a:cxnLst/>
              <a:rect l="l" t="t" r="r" b="b"/>
              <a:pathLst>
                <a:path w="36488" h="39294" extrusionOk="0">
                  <a:moveTo>
                    <a:pt x="18241" y="0"/>
                  </a:moveTo>
                  <a:cubicBezTo>
                    <a:pt x="17941" y="0"/>
                    <a:pt x="17643" y="78"/>
                    <a:pt x="17375" y="233"/>
                  </a:cubicBezTo>
                  <a:lnTo>
                    <a:pt x="892" y="9596"/>
                  </a:lnTo>
                  <a:cubicBezTo>
                    <a:pt x="338" y="9906"/>
                    <a:pt x="0" y="10488"/>
                    <a:pt x="0" y="11118"/>
                  </a:cubicBezTo>
                  <a:lnTo>
                    <a:pt x="0" y="37537"/>
                  </a:lnTo>
                  <a:cubicBezTo>
                    <a:pt x="0" y="38504"/>
                    <a:pt x="789" y="39293"/>
                    <a:pt x="1757" y="39293"/>
                  </a:cubicBezTo>
                  <a:lnTo>
                    <a:pt x="36488" y="39293"/>
                  </a:lnTo>
                  <a:lnTo>
                    <a:pt x="36488" y="11118"/>
                  </a:lnTo>
                  <a:cubicBezTo>
                    <a:pt x="36488" y="10488"/>
                    <a:pt x="36140" y="9906"/>
                    <a:pt x="35596" y="9596"/>
                  </a:cubicBezTo>
                  <a:lnTo>
                    <a:pt x="19113" y="233"/>
                  </a:lnTo>
                  <a:cubicBezTo>
                    <a:pt x="18841" y="78"/>
                    <a:pt x="18540" y="0"/>
                    <a:pt x="18241"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8"/>
            <p:cNvSpPr/>
            <p:nvPr/>
          </p:nvSpPr>
          <p:spPr>
            <a:xfrm>
              <a:off x="2282025" y="3668700"/>
              <a:ext cx="378300" cy="460475"/>
            </a:xfrm>
            <a:custGeom>
              <a:avLst/>
              <a:gdLst/>
              <a:ahLst/>
              <a:cxnLst/>
              <a:rect l="l" t="t" r="r" b="b"/>
              <a:pathLst>
                <a:path w="15132" h="18419" extrusionOk="0">
                  <a:moveTo>
                    <a:pt x="1757" y="1"/>
                  </a:moveTo>
                  <a:cubicBezTo>
                    <a:pt x="780" y="1"/>
                    <a:pt x="1" y="790"/>
                    <a:pt x="1" y="1757"/>
                  </a:cubicBezTo>
                  <a:lnTo>
                    <a:pt x="1" y="18418"/>
                  </a:lnTo>
                  <a:lnTo>
                    <a:pt x="15131" y="18418"/>
                  </a:lnTo>
                  <a:lnTo>
                    <a:pt x="15131" y="1757"/>
                  </a:lnTo>
                  <a:cubicBezTo>
                    <a:pt x="15131" y="790"/>
                    <a:pt x="14342" y="1"/>
                    <a:pt x="1337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8"/>
            <p:cNvSpPr/>
            <p:nvPr/>
          </p:nvSpPr>
          <p:spPr>
            <a:xfrm>
              <a:off x="1928200" y="3146825"/>
              <a:ext cx="1083150" cy="367875"/>
            </a:xfrm>
            <a:custGeom>
              <a:avLst/>
              <a:gdLst/>
              <a:ahLst/>
              <a:cxnLst/>
              <a:rect l="l" t="t" r="r" b="b"/>
              <a:pathLst>
                <a:path w="43326" h="14715" extrusionOk="0">
                  <a:moveTo>
                    <a:pt x="21716" y="0"/>
                  </a:moveTo>
                  <a:cubicBezTo>
                    <a:pt x="21416" y="0"/>
                    <a:pt x="21118" y="78"/>
                    <a:pt x="20850" y="233"/>
                  </a:cubicBezTo>
                  <a:lnTo>
                    <a:pt x="1146" y="11418"/>
                  </a:lnTo>
                  <a:cubicBezTo>
                    <a:pt x="301" y="11897"/>
                    <a:pt x="0" y="12977"/>
                    <a:pt x="489" y="13823"/>
                  </a:cubicBezTo>
                  <a:cubicBezTo>
                    <a:pt x="812" y="14392"/>
                    <a:pt x="1403" y="14710"/>
                    <a:pt x="2014" y="14710"/>
                  </a:cubicBezTo>
                  <a:cubicBezTo>
                    <a:pt x="2309" y="14710"/>
                    <a:pt x="2608" y="14636"/>
                    <a:pt x="2884" y="14480"/>
                  </a:cubicBezTo>
                  <a:lnTo>
                    <a:pt x="21714" y="3783"/>
                  </a:lnTo>
                  <a:lnTo>
                    <a:pt x="40545" y="14480"/>
                  </a:lnTo>
                  <a:cubicBezTo>
                    <a:pt x="40808" y="14630"/>
                    <a:pt x="41109" y="14705"/>
                    <a:pt x="41419" y="14715"/>
                  </a:cubicBezTo>
                  <a:cubicBezTo>
                    <a:pt x="42217" y="14715"/>
                    <a:pt x="42921" y="14179"/>
                    <a:pt x="43119" y="13409"/>
                  </a:cubicBezTo>
                  <a:cubicBezTo>
                    <a:pt x="43325" y="12630"/>
                    <a:pt x="42987" y="11813"/>
                    <a:pt x="42292" y="11418"/>
                  </a:cubicBezTo>
                  <a:lnTo>
                    <a:pt x="22588" y="233"/>
                  </a:lnTo>
                  <a:cubicBezTo>
                    <a:pt x="22316" y="78"/>
                    <a:pt x="22015" y="0"/>
                    <a:pt x="21716" y="0"/>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8"/>
          <p:cNvGrpSpPr/>
          <p:nvPr/>
        </p:nvGrpSpPr>
        <p:grpSpPr>
          <a:xfrm>
            <a:off x="906606" y="4337567"/>
            <a:ext cx="993176" cy="823443"/>
            <a:chOff x="202950" y="1579375"/>
            <a:chExt cx="1537900" cy="1275075"/>
          </a:xfrm>
        </p:grpSpPr>
        <p:sp>
          <p:nvSpPr>
            <p:cNvPr id="220" name="Google Shape;220;p18"/>
            <p:cNvSpPr/>
            <p:nvPr/>
          </p:nvSpPr>
          <p:spPr>
            <a:xfrm>
              <a:off x="1221225" y="2527600"/>
              <a:ext cx="519625" cy="326850"/>
            </a:xfrm>
            <a:custGeom>
              <a:avLst/>
              <a:gdLst/>
              <a:ahLst/>
              <a:cxnLst/>
              <a:rect l="l" t="t" r="r" b="b"/>
              <a:pathLst>
                <a:path w="20785" h="13074" extrusionOk="0">
                  <a:moveTo>
                    <a:pt x="11242" y="0"/>
                  </a:moveTo>
                  <a:cubicBezTo>
                    <a:pt x="10960" y="0"/>
                    <a:pt x="10698" y="19"/>
                    <a:pt x="10425" y="38"/>
                  </a:cubicBezTo>
                  <a:cubicBezTo>
                    <a:pt x="4048" y="583"/>
                    <a:pt x="0" y="7119"/>
                    <a:pt x="2357" y="13074"/>
                  </a:cubicBezTo>
                  <a:lnTo>
                    <a:pt x="19282" y="13074"/>
                  </a:lnTo>
                  <a:cubicBezTo>
                    <a:pt x="19798" y="13074"/>
                    <a:pt x="20259" y="12726"/>
                    <a:pt x="20409" y="12229"/>
                  </a:cubicBezTo>
                  <a:cubicBezTo>
                    <a:pt x="20662" y="11355"/>
                    <a:pt x="20784" y="10463"/>
                    <a:pt x="20784" y="9561"/>
                  </a:cubicBezTo>
                  <a:cubicBezTo>
                    <a:pt x="20784" y="4283"/>
                    <a:pt x="16511" y="10"/>
                    <a:pt x="11242"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8"/>
            <p:cNvSpPr/>
            <p:nvPr/>
          </p:nvSpPr>
          <p:spPr>
            <a:xfrm>
              <a:off x="1221225" y="2528550"/>
              <a:ext cx="388125" cy="325900"/>
            </a:xfrm>
            <a:custGeom>
              <a:avLst/>
              <a:gdLst/>
              <a:ahLst/>
              <a:cxnLst/>
              <a:rect l="l" t="t" r="r" b="b"/>
              <a:pathLst>
                <a:path w="15525" h="13036" extrusionOk="0">
                  <a:moveTo>
                    <a:pt x="10425" y="0"/>
                  </a:moveTo>
                  <a:cubicBezTo>
                    <a:pt x="4048" y="545"/>
                    <a:pt x="0" y="7081"/>
                    <a:pt x="2357" y="13036"/>
                  </a:cubicBezTo>
                  <a:lnTo>
                    <a:pt x="15177" y="13036"/>
                  </a:lnTo>
                  <a:cubicBezTo>
                    <a:pt x="15412" y="12294"/>
                    <a:pt x="15525" y="11524"/>
                    <a:pt x="15525" y="10754"/>
                  </a:cubicBezTo>
                  <a:cubicBezTo>
                    <a:pt x="15525" y="7513"/>
                    <a:pt x="13478" y="4630"/>
                    <a:pt x="10425" y="3541"/>
                  </a:cubicBezTo>
                  <a:lnTo>
                    <a:pt x="10425" y="0"/>
                  </a:ln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8"/>
            <p:cNvSpPr/>
            <p:nvPr/>
          </p:nvSpPr>
          <p:spPr>
            <a:xfrm>
              <a:off x="202950" y="2527725"/>
              <a:ext cx="513475" cy="326725"/>
            </a:xfrm>
            <a:custGeom>
              <a:avLst/>
              <a:gdLst/>
              <a:ahLst/>
              <a:cxnLst/>
              <a:rect l="l" t="t" r="r" b="b"/>
              <a:pathLst>
                <a:path w="20539" h="13069" extrusionOk="0">
                  <a:moveTo>
                    <a:pt x="10943" y="0"/>
                  </a:moveTo>
                  <a:cubicBezTo>
                    <a:pt x="4641" y="0"/>
                    <a:pt x="0" y="6072"/>
                    <a:pt x="1783" y="12224"/>
                  </a:cubicBezTo>
                  <a:cubicBezTo>
                    <a:pt x="1933" y="12721"/>
                    <a:pt x="2393" y="13069"/>
                    <a:pt x="2910" y="13069"/>
                  </a:cubicBezTo>
                  <a:lnTo>
                    <a:pt x="19843" y="13069"/>
                  </a:lnTo>
                  <a:cubicBezTo>
                    <a:pt x="20313" y="11886"/>
                    <a:pt x="20538" y="10627"/>
                    <a:pt x="20510" y="9359"/>
                  </a:cubicBezTo>
                  <a:cubicBezTo>
                    <a:pt x="20416" y="4381"/>
                    <a:pt x="16444" y="268"/>
                    <a:pt x="11466" y="14"/>
                  </a:cubicBezTo>
                  <a:cubicBezTo>
                    <a:pt x="11290" y="5"/>
                    <a:pt x="11116" y="0"/>
                    <a:pt x="10943" y="0"/>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8"/>
            <p:cNvSpPr/>
            <p:nvPr/>
          </p:nvSpPr>
          <p:spPr>
            <a:xfrm>
              <a:off x="476900" y="1599450"/>
              <a:ext cx="968575" cy="1254775"/>
            </a:xfrm>
            <a:custGeom>
              <a:avLst/>
              <a:gdLst/>
              <a:ahLst/>
              <a:cxnLst/>
              <a:rect l="l" t="t" r="r" b="b"/>
              <a:pathLst>
                <a:path w="38743" h="50191" extrusionOk="0">
                  <a:moveTo>
                    <a:pt x="19376" y="0"/>
                  </a:moveTo>
                  <a:lnTo>
                    <a:pt x="1" y="17394"/>
                  </a:lnTo>
                  <a:lnTo>
                    <a:pt x="1" y="49017"/>
                  </a:lnTo>
                  <a:cubicBezTo>
                    <a:pt x="1" y="49665"/>
                    <a:pt x="527" y="50191"/>
                    <a:pt x="1175" y="50191"/>
                  </a:cubicBezTo>
                  <a:lnTo>
                    <a:pt x="38742" y="50191"/>
                  </a:lnTo>
                  <a:lnTo>
                    <a:pt x="38742" y="17394"/>
                  </a:lnTo>
                  <a:lnTo>
                    <a:pt x="19376"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8"/>
            <p:cNvSpPr/>
            <p:nvPr/>
          </p:nvSpPr>
          <p:spPr>
            <a:xfrm>
              <a:off x="715225" y="2123975"/>
              <a:ext cx="730250" cy="730475"/>
            </a:xfrm>
            <a:custGeom>
              <a:avLst/>
              <a:gdLst/>
              <a:ahLst/>
              <a:cxnLst/>
              <a:rect l="l" t="t" r="r" b="b"/>
              <a:pathLst>
                <a:path w="29210" h="29219" extrusionOk="0">
                  <a:moveTo>
                    <a:pt x="29209" y="1"/>
                  </a:moveTo>
                  <a:lnTo>
                    <a:pt x="0" y="29219"/>
                  </a:lnTo>
                  <a:lnTo>
                    <a:pt x="29209" y="29219"/>
                  </a:lnTo>
                  <a:lnTo>
                    <a:pt x="29209"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8"/>
            <p:cNvSpPr/>
            <p:nvPr/>
          </p:nvSpPr>
          <p:spPr>
            <a:xfrm>
              <a:off x="1227800" y="2380150"/>
              <a:ext cx="118125" cy="295150"/>
            </a:xfrm>
            <a:custGeom>
              <a:avLst/>
              <a:gdLst/>
              <a:ahLst/>
              <a:cxnLst/>
              <a:rect l="l" t="t" r="r" b="b"/>
              <a:pathLst>
                <a:path w="4725" h="11806" extrusionOk="0">
                  <a:moveTo>
                    <a:pt x="1249" y="0"/>
                  </a:moveTo>
                  <a:cubicBezTo>
                    <a:pt x="564" y="0"/>
                    <a:pt x="0" y="554"/>
                    <a:pt x="0" y="1240"/>
                  </a:cubicBezTo>
                  <a:lnTo>
                    <a:pt x="0" y="11806"/>
                  </a:lnTo>
                  <a:lnTo>
                    <a:pt x="4724" y="11806"/>
                  </a:lnTo>
                  <a:lnTo>
                    <a:pt x="4724" y="1240"/>
                  </a:lnTo>
                  <a:cubicBezTo>
                    <a:pt x="4724" y="554"/>
                    <a:pt x="4170" y="0"/>
                    <a:pt x="348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8"/>
            <p:cNvSpPr/>
            <p:nvPr/>
          </p:nvSpPr>
          <p:spPr>
            <a:xfrm>
              <a:off x="576700" y="2380150"/>
              <a:ext cx="117875" cy="295150"/>
            </a:xfrm>
            <a:custGeom>
              <a:avLst/>
              <a:gdLst/>
              <a:ahLst/>
              <a:cxnLst/>
              <a:rect l="l" t="t" r="r" b="b"/>
              <a:pathLst>
                <a:path w="4715" h="11806" extrusionOk="0">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8"/>
            <p:cNvSpPr/>
            <p:nvPr/>
          </p:nvSpPr>
          <p:spPr>
            <a:xfrm>
              <a:off x="476900" y="2675275"/>
              <a:ext cx="968800" cy="179175"/>
            </a:xfrm>
            <a:custGeom>
              <a:avLst/>
              <a:gdLst/>
              <a:ahLst/>
              <a:cxnLst/>
              <a:rect l="l" t="t" r="r" b="b"/>
              <a:pathLst>
                <a:path w="38752" h="7167" extrusionOk="0">
                  <a:moveTo>
                    <a:pt x="1" y="1"/>
                  </a:moveTo>
                  <a:lnTo>
                    <a:pt x="1" y="5993"/>
                  </a:lnTo>
                  <a:cubicBezTo>
                    <a:pt x="1" y="6641"/>
                    <a:pt x="527" y="7167"/>
                    <a:pt x="1175" y="7167"/>
                  </a:cubicBezTo>
                  <a:lnTo>
                    <a:pt x="38752" y="7167"/>
                  </a:lnTo>
                  <a:lnTo>
                    <a:pt x="38752" y="1"/>
                  </a:lnTo>
                  <a:close/>
                </a:path>
              </a:pathLst>
            </a:custGeom>
            <a:solidFill>
              <a:srgbClr val="5F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8"/>
            <p:cNvSpPr/>
            <p:nvPr/>
          </p:nvSpPr>
          <p:spPr>
            <a:xfrm>
              <a:off x="476900" y="2675275"/>
              <a:ext cx="968575" cy="178950"/>
            </a:xfrm>
            <a:custGeom>
              <a:avLst/>
              <a:gdLst/>
              <a:ahLst/>
              <a:cxnLst/>
              <a:rect l="l" t="t" r="r" b="b"/>
              <a:pathLst>
                <a:path w="38743" h="7158" extrusionOk="0">
                  <a:moveTo>
                    <a:pt x="1" y="1"/>
                  </a:moveTo>
                  <a:lnTo>
                    <a:pt x="1" y="5984"/>
                  </a:lnTo>
                  <a:cubicBezTo>
                    <a:pt x="1" y="6632"/>
                    <a:pt x="527" y="7158"/>
                    <a:pt x="1175" y="7158"/>
                  </a:cubicBezTo>
                  <a:lnTo>
                    <a:pt x="38742" y="7158"/>
                  </a:lnTo>
                  <a:lnTo>
                    <a:pt x="38742" y="1"/>
                  </a:ln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8"/>
            <p:cNvSpPr/>
            <p:nvPr/>
          </p:nvSpPr>
          <p:spPr>
            <a:xfrm>
              <a:off x="715225" y="2675275"/>
              <a:ext cx="730250" cy="178950"/>
            </a:xfrm>
            <a:custGeom>
              <a:avLst/>
              <a:gdLst/>
              <a:ahLst/>
              <a:cxnLst/>
              <a:rect l="l" t="t" r="r" b="b"/>
              <a:pathLst>
                <a:path w="29210" h="7158" extrusionOk="0">
                  <a:moveTo>
                    <a:pt x="7157" y="1"/>
                  </a:moveTo>
                  <a:lnTo>
                    <a:pt x="0" y="7158"/>
                  </a:lnTo>
                  <a:lnTo>
                    <a:pt x="29209" y="7158"/>
                  </a:lnTo>
                  <a:lnTo>
                    <a:pt x="29209" y="1"/>
                  </a:ln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8"/>
            <p:cNvSpPr/>
            <p:nvPr/>
          </p:nvSpPr>
          <p:spPr>
            <a:xfrm>
              <a:off x="809375" y="2380150"/>
              <a:ext cx="303625" cy="474300"/>
            </a:xfrm>
            <a:custGeom>
              <a:avLst/>
              <a:gdLst/>
              <a:ahLst/>
              <a:cxnLst/>
              <a:rect l="l" t="t" r="r" b="b"/>
              <a:pathLst>
                <a:path w="12145" h="18972" extrusionOk="0">
                  <a:moveTo>
                    <a:pt x="1250" y="0"/>
                  </a:moveTo>
                  <a:cubicBezTo>
                    <a:pt x="564" y="0"/>
                    <a:pt x="1" y="554"/>
                    <a:pt x="1" y="1240"/>
                  </a:cubicBezTo>
                  <a:lnTo>
                    <a:pt x="1" y="18972"/>
                  </a:lnTo>
                  <a:lnTo>
                    <a:pt x="12144" y="18972"/>
                  </a:lnTo>
                  <a:lnTo>
                    <a:pt x="12144" y="1240"/>
                  </a:lnTo>
                  <a:cubicBezTo>
                    <a:pt x="12144" y="554"/>
                    <a:pt x="11590" y="0"/>
                    <a:pt x="1090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8"/>
            <p:cNvSpPr/>
            <p:nvPr/>
          </p:nvSpPr>
          <p:spPr>
            <a:xfrm>
              <a:off x="476900" y="1599450"/>
              <a:ext cx="968575" cy="627175"/>
            </a:xfrm>
            <a:custGeom>
              <a:avLst/>
              <a:gdLst/>
              <a:ahLst/>
              <a:cxnLst/>
              <a:rect l="l" t="t" r="r" b="b"/>
              <a:pathLst>
                <a:path w="38743" h="25087" extrusionOk="0">
                  <a:moveTo>
                    <a:pt x="19376" y="0"/>
                  </a:moveTo>
                  <a:lnTo>
                    <a:pt x="1" y="17394"/>
                  </a:lnTo>
                  <a:lnTo>
                    <a:pt x="1" y="25086"/>
                  </a:lnTo>
                  <a:lnTo>
                    <a:pt x="19376" y="7692"/>
                  </a:lnTo>
                  <a:lnTo>
                    <a:pt x="38742" y="25086"/>
                  </a:lnTo>
                  <a:lnTo>
                    <a:pt x="38742" y="17394"/>
                  </a:lnTo>
                  <a:lnTo>
                    <a:pt x="19376"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8"/>
            <p:cNvSpPr/>
            <p:nvPr/>
          </p:nvSpPr>
          <p:spPr>
            <a:xfrm>
              <a:off x="323575" y="1579375"/>
              <a:ext cx="1275450" cy="648050"/>
            </a:xfrm>
            <a:custGeom>
              <a:avLst/>
              <a:gdLst/>
              <a:ahLst/>
              <a:cxnLst/>
              <a:rect l="l" t="t" r="r" b="b"/>
              <a:pathLst>
                <a:path w="51018" h="25922" extrusionOk="0">
                  <a:moveTo>
                    <a:pt x="25506" y="0"/>
                  </a:moveTo>
                  <a:cubicBezTo>
                    <a:pt x="24838" y="0"/>
                    <a:pt x="24171" y="240"/>
                    <a:pt x="23640" y="719"/>
                  </a:cubicBezTo>
                  <a:lnTo>
                    <a:pt x="555" y="21447"/>
                  </a:lnTo>
                  <a:cubicBezTo>
                    <a:pt x="38" y="21907"/>
                    <a:pt x="1" y="22686"/>
                    <a:pt x="461" y="23203"/>
                  </a:cubicBezTo>
                  <a:lnTo>
                    <a:pt x="2536" y="25513"/>
                  </a:lnTo>
                  <a:cubicBezTo>
                    <a:pt x="2777" y="25784"/>
                    <a:pt x="3115" y="25921"/>
                    <a:pt x="3454" y="25921"/>
                  </a:cubicBezTo>
                  <a:cubicBezTo>
                    <a:pt x="3750" y="25921"/>
                    <a:pt x="4047" y="25817"/>
                    <a:pt x="4283" y="25607"/>
                  </a:cubicBezTo>
                  <a:lnTo>
                    <a:pt x="25509" y="6551"/>
                  </a:lnTo>
                  <a:lnTo>
                    <a:pt x="46726" y="25607"/>
                  </a:lnTo>
                  <a:cubicBezTo>
                    <a:pt x="46962" y="25817"/>
                    <a:pt x="47259" y="25921"/>
                    <a:pt x="47556" y="25921"/>
                  </a:cubicBezTo>
                  <a:cubicBezTo>
                    <a:pt x="47896" y="25921"/>
                    <a:pt x="48236" y="25784"/>
                    <a:pt x="48482" y="25513"/>
                  </a:cubicBezTo>
                  <a:lnTo>
                    <a:pt x="50558" y="23203"/>
                  </a:lnTo>
                  <a:cubicBezTo>
                    <a:pt x="51018" y="22686"/>
                    <a:pt x="50971" y="21907"/>
                    <a:pt x="50464" y="21447"/>
                  </a:cubicBezTo>
                  <a:lnTo>
                    <a:pt x="27378" y="719"/>
                  </a:lnTo>
                  <a:cubicBezTo>
                    <a:pt x="26843" y="240"/>
                    <a:pt x="26174" y="0"/>
                    <a:pt x="25506" y="0"/>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8"/>
            <p:cNvSpPr/>
            <p:nvPr/>
          </p:nvSpPr>
          <p:spPr>
            <a:xfrm>
              <a:off x="1015775" y="2593800"/>
              <a:ext cx="46275" cy="71875"/>
            </a:xfrm>
            <a:custGeom>
              <a:avLst/>
              <a:gdLst/>
              <a:ahLst/>
              <a:cxnLst/>
              <a:rect l="l" t="t" r="r" b="b"/>
              <a:pathLst>
                <a:path w="1851" h="2875" extrusionOk="0">
                  <a:moveTo>
                    <a:pt x="921" y="1"/>
                  </a:moveTo>
                  <a:cubicBezTo>
                    <a:pt x="413" y="1"/>
                    <a:pt x="0" y="424"/>
                    <a:pt x="19" y="940"/>
                  </a:cubicBezTo>
                  <a:lnTo>
                    <a:pt x="19" y="1964"/>
                  </a:lnTo>
                  <a:cubicBezTo>
                    <a:pt x="19" y="2471"/>
                    <a:pt x="423" y="2875"/>
                    <a:pt x="921" y="2875"/>
                  </a:cubicBezTo>
                  <a:cubicBezTo>
                    <a:pt x="1428" y="2875"/>
                    <a:pt x="1832" y="2471"/>
                    <a:pt x="1832" y="1964"/>
                  </a:cubicBezTo>
                  <a:lnTo>
                    <a:pt x="1832" y="940"/>
                  </a:lnTo>
                  <a:cubicBezTo>
                    <a:pt x="1850" y="424"/>
                    <a:pt x="1437" y="1"/>
                    <a:pt x="921" y="1"/>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8"/>
            <p:cNvSpPr/>
            <p:nvPr/>
          </p:nvSpPr>
          <p:spPr>
            <a:xfrm>
              <a:off x="827225" y="2009625"/>
              <a:ext cx="258075" cy="248250"/>
            </a:xfrm>
            <a:custGeom>
              <a:avLst/>
              <a:gdLst/>
              <a:ahLst/>
              <a:cxnLst/>
              <a:rect l="l" t="t" r="r" b="b"/>
              <a:pathLst>
                <a:path w="10323" h="9930" extrusionOk="0">
                  <a:moveTo>
                    <a:pt x="5363" y="1"/>
                  </a:moveTo>
                  <a:cubicBezTo>
                    <a:pt x="3353" y="1"/>
                    <a:pt x="1541" y="1203"/>
                    <a:pt x="771" y="3063"/>
                  </a:cubicBezTo>
                  <a:cubicBezTo>
                    <a:pt x="0" y="4922"/>
                    <a:pt x="432" y="7054"/>
                    <a:pt x="1851" y="8472"/>
                  </a:cubicBezTo>
                  <a:cubicBezTo>
                    <a:pt x="2801" y="9422"/>
                    <a:pt x="4071" y="9930"/>
                    <a:pt x="5365" y="9930"/>
                  </a:cubicBezTo>
                  <a:cubicBezTo>
                    <a:pt x="6003" y="9930"/>
                    <a:pt x="6647" y="9807"/>
                    <a:pt x="7260" y="9553"/>
                  </a:cubicBezTo>
                  <a:cubicBezTo>
                    <a:pt x="9120" y="8782"/>
                    <a:pt x="10322" y="6970"/>
                    <a:pt x="10322" y="4960"/>
                  </a:cubicBezTo>
                  <a:cubicBezTo>
                    <a:pt x="10322" y="2217"/>
                    <a:pt x="8106" y="1"/>
                    <a:pt x="536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8"/>
            <p:cNvSpPr/>
            <p:nvPr/>
          </p:nvSpPr>
          <p:spPr>
            <a:xfrm>
              <a:off x="1235775" y="2642175"/>
              <a:ext cx="355775" cy="212275"/>
            </a:xfrm>
            <a:custGeom>
              <a:avLst/>
              <a:gdLst/>
              <a:ahLst/>
              <a:cxnLst/>
              <a:rect l="l" t="t" r="r" b="b"/>
              <a:pathLst>
                <a:path w="14231" h="8491" extrusionOk="0">
                  <a:moveTo>
                    <a:pt x="7316" y="1"/>
                  </a:moveTo>
                  <a:cubicBezTo>
                    <a:pt x="7155" y="1"/>
                    <a:pt x="6992" y="7"/>
                    <a:pt x="6828" y="19"/>
                  </a:cubicBezTo>
                  <a:cubicBezTo>
                    <a:pt x="2658" y="339"/>
                    <a:pt x="0" y="4603"/>
                    <a:pt x="1541" y="8491"/>
                  </a:cubicBezTo>
                  <a:lnTo>
                    <a:pt x="12201" y="8491"/>
                  </a:lnTo>
                  <a:cubicBezTo>
                    <a:pt x="12745" y="8482"/>
                    <a:pt x="13215" y="8106"/>
                    <a:pt x="13346" y="7580"/>
                  </a:cubicBezTo>
                  <a:cubicBezTo>
                    <a:pt x="14230" y="3665"/>
                    <a:pt x="11241" y="1"/>
                    <a:pt x="7316"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 name="Google Shape;237;p18"/>
          <p:cNvGrpSpPr/>
          <p:nvPr/>
        </p:nvGrpSpPr>
        <p:grpSpPr>
          <a:xfrm>
            <a:off x="295118" y="3583012"/>
            <a:ext cx="1069946" cy="1054048"/>
            <a:chOff x="5747675" y="2477612"/>
            <a:chExt cx="1629525" cy="1605313"/>
          </a:xfrm>
        </p:grpSpPr>
        <p:sp>
          <p:nvSpPr>
            <p:cNvPr id="238" name="Google Shape;238;p18"/>
            <p:cNvSpPr/>
            <p:nvPr/>
          </p:nvSpPr>
          <p:spPr>
            <a:xfrm>
              <a:off x="7149400" y="3843875"/>
              <a:ext cx="68375" cy="170725"/>
            </a:xfrm>
            <a:custGeom>
              <a:avLst/>
              <a:gdLst/>
              <a:ahLst/>
              <a:cxnLst/>
              <a:rect l="l" t="t" r="r" b="b"/>
              <a:pathLst>
                <a:path w="2735" h="6829" extrusionOk="0">
                  <a:moveTo>
                    <a:pt x="1372" y="0"/>
                  </a:moveTo>
                  <a:cubicBezTo>
                    <a:pt x="555" y="0"/>
                    <a:pt x="1" y="545"/>
                    <a:pt x="1" y="1362"/>
                  </a:cubicBezTo>
                  <a:lnTo>
                    <a:pt x="1" y="6828"/>
                  </a:lnTo>
                  <a:lnTo>
                    <a:pt x="2734" y="6828"/>
                  </a:lnTo>
                  <a:lnTo>
                    <a:pt x="2734" y="1362"/>
                  </a:lnTo>
                  <a:cubicBezTo>
                    <a:pt x="2734" y="545"/>
                    <a:pt x="2189" y="0"/>
                    <a:pt x="1372" y="0"/>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8"/>
            <p:cNvSpPr/>
            <p:nvPr/>
          </p:nvSpPr>
          <p:spPr>
            <a:xfrm>
              <a:off x="6534700" y="2580200"/>
              <a:ext cx="68350" cy="205000"/>
            </a:xfrm>
            <a:custGeom>
              <a:avLst/>
              <a:gdLst/>
              <a:ahLst/>
              <a:cxnLst/>
              <a:rect l="l" t="t" r="r" b="b"/>
              <a:pathLst>
                <a:path w="2734" h="8200" extrusionOk="0">
                  <a:moveTo>
                    <a:pt x="1372" y="0"/>
                  </a:moveTo>
                  <a:cubicBezTo>
                    <a:pt x="546" y="0"/>
                    <a:pt x="1" y="545"/>
                    <a:pt x="1" y="1371"/>
                  </a:cubicBezTo>
                  <a:lnTo>
                    <a:pt x="1" y="6828"/>
                  </a:lnTo>
                  <a:cubicBezTo>
                    <a:pt x="1" y="7655"/>
                    <a:pt x="546" y="8199"/>
                    <a:pt x="1372" y="8199"/>
                  </a:cubicBezTo>
                  <a:cubicBezTo>
                    <a:pt x="2189" y="8199"/>
                    <a:pt x="2734" y="7655"/>
                    <a:pt x="2734" y="6828"/>
                  </a:cubicBezTo>
                  <a:lnTo>
                    <a:pt x="2734" y="1371"/>
                  </a:lnTo>
                  <a:cubicBezTo>
                    <a:pt x="2734" y="545"/>
                    <a:pt x="2189" y="0"/>
                    <a:pt x="1372" y="0"/>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8"/>
            <p:cNvSpPr/>
            <p:nvPr/>
          </p:nvSpPr>
          <p:spPr>
            <a:xfrm>
              <a:off x="6159025" y="2750900"/>
              <a:ext cx="819725" cy="1263700"/>
            </a:xfrm>
            <a:custGeom>
              <a:avLst/>
              <a:gdLst/>
              <a:ahLst/>
              <a:cxnLst/>
              <a:rect l="l" t="t" r="r" b="b"/>
              <a:pathLst>
                <a:path w="32789" h="50548" extrusionOk="0">
                  <a:moveTo>
                    <a:pt x="10933" y="0"/>
                  </a:moveTo>
                  <a:cubicBezTo>
                    <a:pt x="10106" y="0"/>
                    <a:pt x="9562" y="545"/>
                    <a:pt x="9562" y="1371"/>
                  </a:cubicBezTo>
                  <a:lnTo>
                    <a:pt x="9562" y="4104"/>
                  </a:lnTo>
                  <a:cubicBezTo>
                    <a:pt x="9562" y="4921"/>
                    <a:pt x="9017" y="5466"/>
                    <a:pt x="8200" y="5466"/>
                  </a:cubicBezTo>
                  <a:lnTo>
                    <a:pt x="1372" y="5466"/>
                  </a:lnTo>
                  <a:cubicBezTo>
                    <a:pt x="545" y="5466"/>
                    <a:pt x="1" y="6011"/>
                    <a:pt x="1" y="6837"/>
                  </a:cubicBezTo>
                  <a:lnTo>
                    <a:pt x="1" y="50547"/>
                  </a:lnTo>
                  <a:lnTo>
                    <a:pt x="32788" y="50547"/>
                  </a:lnTo>
                  <a:lnTo>
                    <a:pt x="32788" y="6828"/>
                  </a:lnTo>
                  <a:cubicBezTo>
                    <a:pt x="32788" y="6011"/>
                    <a:pt x="32243" y="5466"/>
                    <a:pt x="31426" y="5466"/>
                  </a:cubicBezTo>
                  <a:lnTo>
                    <a:pt x="24589" y="5466"/>
                  </a:lnTo>
                  <a:cubicBezTo>
                    <a:pt x="23772" y="5466"/>
                    <a:pt x="23227" y="4921"/>
                    <a:pt x="23227" y="4104"/>
                  </a:cubicBezTo>
                  <a:lnTo>
                    <a:pt x="23227" y="1371"/>
                  </a:lnTo>
                  <a:cubicBezTo>
                    <a:pt x="23227" y="554"/>
                    <a:pt x="22682" y="0"/>
                    <a:pt x="21856"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8"/>
            <p:cNvSpPr/>
            <p:nvPr/>
          </p:nvSpPr>
          <p:spPr>
            <a:xfrm>
              <a:off x="6261400" y="2990150"/>
              <a:ext cx="614975" cy="136450"/>
            </a:xfrm>
            <a:custGeom>
              <a:avLst/>
              <a:gdLst/>
              <a:ahLst/>
              <a:cxnLst/>
              <a:rect l="l" t="t" r="r" b="b"/>
              <a:pathLst>
                <a:path w="24599" h="5458" extrusionOk="0">
                  <a:moveTo>
                    <a:pt x="1372" y="0"/>
                  </a:moveTo>
                  <a:cubicBezTo>
                    <a:pt x="555" y="0"/>
                    <a:pt x="1" y="536"/>
                    <a:pt x="1" y="1362"/>
                  </a:cubicBezTo>
                  <a:lnTo>
                    <a:pt x="1" y="4095"/>
                  </a:lnTo>
                  <a:cubicBezTo>
                    <a:pt x="1" y="4912"/>
                    <a:pt x="545" y="5457"/>
                    <a:pt x="1372" y="5457"/>
                  </a:cubicBezTo>
                  <a:lnTo>
                    <a:pt x="23227" y="5457"/>
                  </a:lnTo>
                  <a:cubicBezTo>
                    <a:pt x="24044" y="5457"/>
                    <a:pt x="24598" y="4912"/>
                    <a:pt x="24598" y="4095"/>
                  </a:cubicBezTo>
                  <a:lnTo>
                    <a:pt x="24598" y="1362"/>
                  </a:lnTo>
                  <a:cubicBezTo>
                    <a:pt x="24598" y="545"/>
                    <a:pt x="24053" y="0"/>
                    <a:pt x="23227"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8"/>
            <p:cNvSpPr/>
            <p:nvPr/>
          </p:nvSpPr>
          <p:spPr>
            <a:xfrm>
              <a:off x="6261400" y="3194900"/>
              <a:ext cx="614975" cy="136675"/>
            </a:xfrm>
            <a:custGeom>
              <a:avLst/>
              <a:gdLst/>
              <a:ahLst/>
              <a:cxnLst/>
              <a:rect l="l" t="t" r="r" b="b"/>
              <a:pathLst>
                <a:path w="24599" h="5467" extrusionOk="0">
                  <a:moveTo>
                    <a:pt x="1372" y="0"/>
                  </a:moveTo>
                  <a:cubicBezTo>
                    <a:pt x="555" y="0"/>
                    <a:pt x="1" y="545"/>
                    <a:pt x="1" y="1371"/>
                  </a:cubicBezTo>
                  <a:lnTo>
                    <a:pt x="1" y="4104"/>
                  </a:lnTo>
                  <a:cubicBezTo>
                    <a:pt x="1" y="4921"/>
                    <a:pt x="545" y="5466"/>
                    <a:pt x="1372" y="5466"/>
                  </a:cubicBezTo>
                  <a:lnTo>
                    <a:pt x="23227" y="5466"/>
                  </a:lnTo>
                  <a:cubicBezTo>
                    <a:pt x="24044" y="5466"/>
                    <a:pt x="24598" y="4921"/>
                    <a:pt x="24598" y="4104"/>
                  </a:cubicBezTo>
                  <a:lnTo>
                    <a:pt x="24598" y="1371"/>
                  </a:lnTo>
                  <a:cubicBezTo>
                    <a:pt x="24598" y="545"/>
                    <a:pt x="24053" y="0"/>
                    <a:pt x="23227"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8"/>
            <p:cNvSpPr/>
            <p:nvPr/>
          </p:nvSpPr>
          <p:spPr>
            <a:xfrm>
              <a:off x="6261400" y="3399875"/>
              <a:ext cx="614975" cy="136675"/>
            </a:xfrm>
            <a:custGeom>
              <a:avLst/>
              <a:gdLst/>
              <a:ahLst/>
              <a:cxnLst/>
              <a:rect l="l" t="t" r="r" b="b"/>
              <a:pathLst>
                <a:path w="24599" h="5467" extrusionOk="0">
                  <a:moveTo>
                    <a:pt x="1372" y="0"/>
                  </a:moveTo>
                  <a:cubicBezTo>
                    <a:pt x="555" y="0"/>
                    <a:pt x="1" y="545"/>
                    <a:pt x="1" y="1362"/>
                  </a:cubicBezTo>
                  <a:lnTo>
                    <a:pt x="1" y="4095"/>
                  </a:lnTo>
                  <a:cubicBezTo>
                    <a:pt x="1" y="4922"/>
                    <a:pt x="545" y="5466"/>
                    <a:pt x="1372" y="5466"/>
                  </a:cubicBezTo>
                  <a:lnTo>
                    <a:pt x="23227" y="5466"/>
                  </a:lnTo>
                  <a:cubicBezTo>
                    <a:pt x="24044" y="5466"/>
                    <a:pt x="24598" y="4922"/>
                    <a:pt x="24598" y="4095"/>
                  </a:cubicBezTo>
                  <a:lnTo>
                    <a:pt x="24598" y="1362"/>
                  </a:lnTo>
                  <a:cubicBezTo>
                    <a:pt x="24598" y="545"/>
                    <a:pt x="24053" y="0"/>
                    <a:pt x="23227"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 name="Google Shape;244;p18"/>
            <p:cNvSpPr/>
            <p:nvPr/>
          </p:nvSpPr>
          <p:spPr>
            <a:xfrm>
              <a:off x="6261400" y="3604850"/>
              <a:ext cx="614975" cy="136675"/>
            </a:xfrm>
            <a:custGeom>
              <a:avLst/>
              <a:gdLst/>
              <a:ahLst/>
              <a:cxnLst/>
              <a:rect l="l" t="t" r="r" b="b"/>
              <a:pathLst>
                <a:path w="24599" h="5467" extrusionOk="0">
                  <a:moveTo>
                    <a:pt x="1372" y="0"/>
                  </a:moveTo>
                  <a:cubicBezTo>
                    <a:pt x="555" y="0"/>
                    <a:pt x="1" y="545"/>
                    <a:pt x="1" y="1362"/>
                  </a:cubicBezTo>
                  <a:lnTo>
                    <a:pt x="1" y="4095"/>
                  </a:lnTo>
                  <a:cubicBezTo>
                    <a:pt x="1" y="4912"/>
                    <a:pt x="545" y="5466"/>
                    <a:pt x="1372" y="5466"/>
                  </a:cubicBezTo>
                  <a:lnTo>
                    <a:pt x="23227" y="5466"/>
                  </a:lnTo>
                  <a:cubicBezTo>
                    <a:pt x="24044" y="5466"/>
                    <a:pt x="24598" y="4922"/>
                    <a:pt x="24598" y="4095"/>
                  </a:cubicBezTo>
                  <a:lnTo>
                    <a:pt x="24598" y="1362"/>
                  </a:lnTo>
                  <a:cubicBezTo>
                    <a:pt x="24598" y="545"/>
                    <a:pt x="24053" y="0"/>
                    <a:pt x="23227"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8"/>
            <p:cNvSpPr/>
            <p:nvPr/>
          </p:nvSpPr>
          <p:spPr>
            <a:xfrm>
              <a:off x="5817625" y="4014575"/>
              <a:ext cx="1502750" cy="68350"/>
            </a:xfrm>
            <a:custGeom>
              <a:avLst/>
              <a:gdLst/>
              <a:ahLst/>
              <a:cxnLst/>
              <a:rect l="l" t="t" r="r" b="b"/>
              <a:pathLst>
                <a:path w="60110" h="2734" extrusionOk="0">
                  <a:moveTo>
                    <a:pt x="1363" y="0"/>
                  </a:moveTo>
                  <a:cubicBezTo>
                    <a:pt x="546" y="0"/>
                    <a:pt x="1" y="545"/>
                    <a:pt x="1" y="1371"/>
                  </a:cubicBezTo>
                  <a:cubicBezTo>
                    <a:pt x="1" y="2188"/>
                    <a:pt x="546" y="2733"/>
                    <a:pt x="1363" y="2733"/>
                  </a:cubicBezTo>
                  <a:lnTo>
                    <a:pt x="58738" y="2733"/>
                  </a:lnTo>
                  <a:cubicBezTo>
                    <a:pt x="59555" y="2733"/>
                    <a:pt x="60109" y="2188"/>
                    <a:pt x="60109" y="1371"/>
                  </a:cubicBezTo>
                  <a:cubicBezTo>
                    <a:pt x="60109" y="545"/>
                    <a:pt x="59565" y="0"/>
                    <a:pt x="58738"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8"/>
            <p:cNvSpPr/>
            <p:nvPr/>
          </p:nvSpPr>
          <p:spPr>
            <a:xfrm>
              <a:off x="6466375" y="3809600"/>
              <a:ext cx="205000" cy="205000"/>
            </a:xfrm>
            <a:custGeom>
              <a:avLst/>
              <a:gdLst/>
              <a:ahLst/>
              <a:cxnLst/>
              <a:rect l="l" t="t" r="r" b="b"/>
              <a:pathLst>
                <a:path w="8200" h="8200" extrusionOk="0">
                  <a:moveTo>
                    <a:pt x="1" y="0"/>
                  </a:moveTo>
                  <a:lnTo>
                    <a:pt x="1" y="8199"/>
                  </a:lnTo>
                  <a:lnTo>
                    <a:pt x="8200" y="8199"/>
                  </a:lnTo>
                  <a:lnTo>
                    <a:pt x="8200"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8"/>
            <p:cNvSpPr/>
            <p:nvPr/>
          </p:nvSpPr>
          <p:spPr>
            <a:xfrm>
              <a:off x="6739700" y="3809600"/>
              <a:ext cx="136675" cy="136675"/>
            </a:xfrm>
            <a:custGeom>
              <a:avLst/>
              <a:gdLst/>
              <a:ahLst/>
              <a:cxnLst/>
              <a:rect l="l" t="t" r="r" b="b"/>
              <a:pathLst>
                <a:path w="5467" h="5467" extrusionOk="0">
                  <a:moveTo>
                    <a:pt x="1362" y="0"/>
                  </a:moveTo>
                  <a:cubicBezTo>
                    <a:pt x="545" y="0"/>
                    <a:pt x="0" y="545"/>
                    <a:pt x="0" y="1371"/>
                  </a:cubicBezTo>
                  <a:lnTo>
                    <a:pt x="0" y="4104"/>
                  </a:lnTo>
                  <a:cubicBezTo>
                    <a:pt x="0" y="4921"/>
                    <a:pt x="545" y="5466"/>
                    <a:pt x="1362" y="5466"/>
                  </a:cubicBezTo>
                  <a:lnTo>
                    <a:pt x="4095" y="5466"/>
                  </a:lnTo>
                  <a:cubicBezTo>
                    <a:pt x="4912" y="5466"/>
                    <a:pt x="5466" y="4921"/>
                    <a:pt x="5466" y="4104"/>
                  </a:cubicBezTo>
                  <a:lnTo>
                    <a:pt x="5466" y="1371"/>
                  </a:lnTo>
                  <a:cubicBezTo>
                    <a:pt x="5466" y="554"/>
                    <a:pt x="4921" y="0"/>
                    <a:pt x="409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8"/>
            <p:cNvSpPr/>
            <p:nvPr/>
          </p:nvSpPr>
          <p:spPr>
            <a:xfrm>
              <a:off x="6261400" y="3809600"/>
              <a:ext cx="136675" cy="136675"/>
            </a:xfrm>
            <a:custGeom>
              <a:avLst/>
              <a:gdLst/>
              <a:ahLst/>
              <a:cxnLst/>
              <a:rect l="l" t="t" r="r" b="b"/>
              <a:pathLst>
                <a:path w="5467" h="5467" extrusionOk="0">
                  <a:moveTo>
                    <a:pt x="1372" y="0"/>
                  </a:moveTo>
                  <a:cubicBezTo>
                    <a:pt x="555" y="0"/>
                    <a:pt x="1" y="545"/>
                    <a:pt x="1" y="1371"/>
                  </a:cubicBezTo>
                  <a:lnTo>
                    <a:pt x="1" y="4104"/>
                  </a:lnTo>
                  <a:cubicBezTo>
                    <a:pt x="1" y="4921"/>
                    <a:pt x="545" y="5466"/>
                    <a:pt x="1372" y="5466"/>
                  </a:cubicBezTo>
                  <a:lnTo>
                    <a:pt x="4105" y="5466"/>
                  </a:lnTo>
                  <a:cubicBezTo>
                    <a:pt x="4922" y="5466"/>
                    <a:pt x="5467" y="4921"/>
                    <a:pt x="5467" y="4104"/>
                  </a:cubicBezTo>
                  <a:lnTo>
                    <a:pt x="5467" y="1371"/>
                  </a:lnTo>
                  <a:cubicBezTo>
                    <a:pt x="5467" y="554"/>
                    <a:pt x="4922" y="0"/>
                    <a:pt x="410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8"/>
            <p:cNvSpPr/>
            <p:nvPr/>
          </p:nvSpPr>
          <p:spPr>
            <a:xfrm>
              <a:off x="6381149" y="2477612"/>
              <a:ext cx="409750" cy="136675"/>
            </a:xfrm>
            <a:custGeom>
              <a:avLst/>
              <a:gdLst/>
              <a:ahLst/>
              <a:cxnLst/>
              <a:rect l="l" t="t" r="r" b="b"/>
              <a:pathLst>
                <a:path w="16390" h="5467" extrusionOk="0">
                  <a:moveTo>
                    <a:pt x="2734" y="0"/>
                  </a:moveTo>
                  <a:cubicBezTo>
                    <a:pt x="1907" y="0"/>
                    <a:pt x="1363" y="554"/>
                    <a:pt x="1363" y="1371"/>
                  </a:cubicBezTo>
                  <a:lnTo>
                    <a:pt x="1363" y="4104"/>
                  </a:lnTo>
                  <a:cubicBezTo>
                    <a:pt x="1363" y="4921"/>
                    <a:pt x="818" y="5466"/>
                    <a:pt x="1" y="5466"/>
                  </a:cubicBezTo>
                  <a:lnTo>
                    <a:pt x="16390" y="5466"/>
                  </a:lnTo>
                  <a:cubicBezTo>
                    <a:pt x="15573" y="5466"/>
                    <a:pt x="15028" y="4921"/>
                    <a:pt x="15028" y="4104"/>
                  </a:cubicBezTo>
                  <a:lnTo>
                    <a:pt x="15028" y="1371"/>
                  </a:lnTo>
                  <a:cubicBezTo>
                    <a:pt x="15028" y="554"/>
                    <a:pt x="14483" y="0"/>
                    <a:pt x="13657" y="0"/>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8"/>
            <p:cNvSpPr/>
            <p:nvPr/>
          </p:nvSpPr>
          <p:spPr>
            <a:xfrm>
              <a:off x="6569000" y="3912200"/>
              <a:ext cx="34050" cy="34075"/>
            </a:xfrm>
            <a:custGeom>
              <a:avLst/>
              <a:gdLst/>
              <a:ahLst/>
              <a:cxnLst/>
              <a:rect l="l" t="t" r="r" b="b"/>
              <a:pathLst>
                <a:path w="1362" h="1363" extrusionOk="0">
                  <a:moveTo>
                    <a:pt x="676" y="0"/>
                  </a:moveTo>
                  <a:cubicBezTo>
                    <a:pt x="301" y="0"/>
                    <a:pt x="0" y="301"/>
                    <a:pt x="0" y="686"/>
                  </a:cubicBezTo>
                  <a:cubicBezTo>
                    <a:pt x="0" y="1062"/>
                    <a:pt x="301" y="1362"/>
                    <a:pt x="676" y="1362"/>
                  </a:cubicBezTo>
                  <a:cubicBezTo>
                    <a:pt x="1052" y="1362"/>
                    <a:pt x="1362" y="1062"/>
                    <a:pt x="1362" y="686"/>
                  </a:cubicBezTo>
                  <a:cubicBezTo>
                    <a:pt x="1362" y="301"/>
                    <a:pt x="1052" y="0"/>
                    <a:pt x="676"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8"/>
            <p:cNvSpPr/>
            <p:nvPr/>
          </p:nvSpPr>
          <p:spPr>
            <a:xfrm>
              <a:off x="6534700" y="3912200"/>
              <a:ext cx="34075" cy="34075"/>
            </a:xfrm>
            <a:custGeom>
              <a:avLst/>
              <a:gdLst/>
              <a:ahLst/>
              <a:cxnLst/>
              <a:rect l="l" t="t" r="r" b="b"/>
              <a:pathLst>
                <a:path w="1363" h="1363" extrusionOk="0">
                  <a:moveTo>
                    <a:pt x="686" y="0"/>
                  </a:moveTo>
                  <a:cubicBezTo>
                    <a:pt x="311" y="0"/>
                    <a:pt x="1" y="301"/>
                    <a:pt x="1" y="686"/>
                  </a:cubicBezTo>
                  <a:cubicBezTo>
                    <a:pt x="1" y="1062"/>
                    <a:pt x="311" y="1362"/>
                    <a:pt x="686" y="1362"/>
                  </a:cubicBezTo>
                  <a:cubicBezTo>
                    <a:pt x="1062" y="1362"/>
                    <a:pt x="1363" y="1062"/>
                    <a:pt x="1363" y="686"/>
                  </a:cubicBezTo>
                  <a:cubicBezTo>
                    <a:pt x="1363" y="301"/>
                    <a:pt x="1062" y="0"/>
                    <a:pt x="686"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8"/>
            <p:cNvSpPr/>
            <p:nvPr/>
          </p:nvSpPr>
          <p:spPr>
            <a:xfrm>
              <a:off x="5747675" y="3537800"/>
              <a:ext cx="399875" cy="384750"/>
            </a:xfrm>
            <a:custGeom>
              <a:avLst/>
              <a:gdLst/>
              <a:ahLst/>
              <a:cxnLst/>
              <a:rect l="l" t="t" r="r" b="b"/>
              <a:pathLst>
                <a:path w="15995" h="15390" extrusionOk="0">
                  <a:moveTo>
                    <a:pt x="8295" y="0"/>
                  </a:moveTo>
                  <a:cubicBezTo>
                    <a:pt x="6293" y="0"/>
                    <a:pt x="4324" y="781"/>
                    <a:pt x="2855" y="2250"/>
                  </a:cubicBezTo>
                  <a:cubicBezTo>
                    <a:pt x="657" y="4457"/>
                    <a:pt x="0" y="7763"/>
                    <a:pt x="1193" y="10637"/>
                  </a:cubicBezTo>
                  <a:cubicBezTo>
                    <a:pt x="2376" y="13511"/>
                    <a:pt x="5184" y="15389"/>
                    <a:pt x="8303" y="15389"/>
                  </a:cubicBezTo>
                  <a:cubicBezTo>
                    <a:pt x="12548" y="15380"/>
                    <a:pt x="15985" y="11943"/>
                    <a:pt x="15995" y="7688"/>
                  </a:cubicBezTo>
                  <a:cubicBezTo>
                    <a:pt x="15985" y="4579"/>
                    <a:pt x="14116" y="1771"/>
                    <a:pt x="11242" y="588"/>
                  </a:cubicBezTo>
                  <a:cubicBezTo>
                    <a:pt x="10289" y="192"/>
                    <a:pt x="9288" y="0"/>
                    <a:pt x="8295" y="0"/>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8"/>
            <p:cNvSpPr/>
            <p:nvPr/>
          </p:nvSpPr>
          <p:spPr>
            <a:xfrm>
              <a:off x="5747675" y="3314750"/>
              <a:ext cx="399875" cy="384750"/>
            </a:xfrm>
            <a:custGeom>
              <a:avLst/>
              <a:gdLst/>
              <a:ahLst/>
              <a:cxnLst/>
              <a:rect l="l" t="t" r="r" b="b"/>
              <a:pathLst>
                <a:path w="15995" h="15390" extrusionOk="0">
                  <a:moveTo>
                    <a:pt x="8295" y="0"/>
                  </a:moveTo>
                  <a:cubicBezTo>
                    <a:pt x="6293" y="0"/>
                    <a:pt x="4324" y="781"/>
                    <a:pt x="2855" y="2250"/>
                  </a:cubicBezTo>
                  <a:cubicBezTo>
                    <a:pt x="657" y="4457"/>
                    <a:pt x="0" y="7763"/>
                    <a:pt x="1193" y="10637"/>
                  </a:cubicBezTo>
                  <a:cubicBezTo>
                    <a:pt x="2376" y="13511"/>
                    <a:pt x="5184" y="15389"/>
                    <a:pt x="8303" y="15389"/>
                  </a:cubicBezTo>
                  <a:cubicBezTo>
                    <a:pt x="12548" y="15380"/>
                    <a:pt x="15985" y="11942"/>
                    <a:pt x="15995" y="7688"/>
                  </a:cubicBezTo>
                  <a:cubicBezTo>
                    <a:pt x="15985" y="4579"/>
                    <a:pt x="14116" y="1771"/>
                    <a:pt x="11242" y="588"/>
                  </a:cubicBezTo>
                  <a:cubicBezTo>
                    <a:pt x="10289" y="192"/>
                    <a:pt x="9288" y="0"/>
                    <a:pt x="8295"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8"/>
            <p:cNvSpPr/>
            <p:nvPr/>
          </p:nvSpPr>
          <p:spPr>
            <a:xfrm>
              <a:off x="6977300" y="3514325"/>
              <a:ext cx="399900" cy="384750"/>
            </a:xfrm>
            <a:custGeom>
              <a:avLst/>
              <a:gdLst/>
              <a:ahLst/>
              <a:cxnLst/>
              <a:rect l="l" t="t" r="r" b="b"/>
              <a:pathLst>
                <a:path w="15996" h="15390" extrusionOk="0">
                  <a:moveTo>
                    <a:pt x="8298" y="0"/>
                  </a:moveTo>
                  <a:cubicBezTo>
                    <a:pt x="6299" y="0"/>
                    <a:pt x="4334" y="781"/>
                    <a:pt x="2865" y="2250"/>
                  </a:cubicBezTo>
                  <a:cubicBezTo>
                    <a:pt x="658" y="4457"/>
                    <a:pt x="1" y="7763"/>
                    <a:pt x="1193" y="10637"/>
                  </a:cubicBezTo>
                  <a:cubicBezTo>
                    <a:pt x="2386" y="13511"/>
                    <a:pt x="5194" y="15389"/>
                    <a:pt x="8303" y="15389"/>
                  </a:cubicBezTo>
                  <a:cubicBezTo>
                    <a:pt x="12548" y="15380"/>
                    <a:pt x="15995" y="11942"/>
                    <a:pt x="15995" y="7688"/>
                  </a:cubicBezTo>
                  <a:cubicBezTo>
                    <a:pt x="15995" y="4579"/>
                    <a:pt x="14117" y="1771"/>
                    <a:pt x="11243" y="588"/>
                  </a:cubicBezTo>
                  <a:cubicBezTo>
                    <a:pt x="10290" y="192"/>
                    <a:pt x="9290" y="0"/>
                    <a:pt x="8298"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 name="Google Shape;260;p18"/>
          <p:cNvSpPr/>
          <p:nvPr/>
        </p:nvSpPr>
        <p:spPr>
          <a:xfrm>
            <a:off x="722171" y="3425588"/>
            <a:ext cx="229759" cy="137087"/>
          </a:xfrm>
          <a:custGeom>
            <a:avLst/>
            <a:gdLst/>
            <a:ahLst/>
            <a:cxnLst/>
            <a:rect l="l" t="t" r="r" b="b"/>
            <a:pathLst>
              <a:path w="14231" h="8491" extrusionOk="0">
                <a:moveTo>
                  <a:pt x="7316" y="1"/>
                </a:moveTo>
                <a:cubicBezTo>
                  <a:pt x="7155" y="1"/>
                  <a:pt x="6992" y="7"/>
                  <a:pt x="6828" y="19"/>
                </a:cubicBezTo>
                <a:cubicBezTo>
                  <a:pt x="2658" y="339"/>
                  <a:pt x="0" y="4603"/>
                  <a:pt x="1541" y="8491"/>
                </a:cubicBezTo>
                <a:lnTo>
                  <a:pt x="12201" y="8491"/>
                </a:lnTo>
                <a:cubicBezTo>
                  <a:pt x="12745" y="8482"/>
                  <a:pt x="13215" y="8106"/>
                  <a:pt x="13346" y="7580"/>
                </a:cubicBezTo>
                <a:cubicBezTo>
                  <a:pt x="14230" y="3665"/>
                  <a:pt x="11241" y="1"/>
                  <a:pt x="7316"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7F002B96-F383-50D6-7246-4D958DE1C968}"/>
              </a:ext>
            </a:extLst>
          </p:cNvPr>
          <p:cNvPicPr>
            <a:picLocks noChangeAspect="1"/>
          </p:cNvPicPr>
          <p:nvPr/>
        </p:nvPicPr>
        <p:blipFill>
          <a:blip r:embed="rId3"/>
          <a:stretch>
            <a:fillRect/>
          </a:stretch>
        </p:blipFill>
        <p:spPr>
          <a:xfrm>
            <a:off x="557677" y="1261021"/>
            <a:ext cx="3381172" cy="2867985"/>
          </a:xfrm>
          <a:prstGeom prst="rect">
            <a:avLst/>
          </a:prstGeom>
        </p:spPr>
      </p:pic>
      <p:sp>
        <p:nvSpPr>
          <p:cNvPr id="15" name="Rectangle 7">
            <a:extLst>
              <a:ext uri="{FF2B5EF4-FFF2-40B4-BE49-F238E27FC236}">
                <a16:creationId xmlns:a16="http://schemas.microsoft.com/office/drawing/2014/main" id="{55B73A5E-2DFC-68E9-CF29-6991282A5C4B}"/>
              </a:ext>
            </a:extLst>
          </p:cNvPr>
          <p:cNvSpPr>
            <a:spLocks noChangeArrowheads="1"/>
          </p:cNvSpPr>
          <p:nvPr/>
        </p:nvSpPr>
        <p:spPr bwMode="auto">
          <a:xfrm rot="10800000" flipV="1">
            <a:off x="3679786" y="1531350"/>
            <a:ext cx="5255478"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The Data Frame contains 509 entries with 14 columns, containing data on housing conditions, town attributes, environmental factors, lifestyle and economic indicators, and social aspects. Environmental factors like nitrogen oxide concentration, average rooms per dwelling, and the proportion of owner-occupied units built before 1940 are also included. It provides a comprehensive perspective on housing-related factors, useful for examining patterns in different towns, despite missing values in 'INDUS', 'NOX', 'AGE', 'RAD', and 'LSTAT'.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19"/>
          <p:cNvSpPr txBox="1">
            <a:spLocks noGrp="1"/>
          </p:cNvSpPr>
          <p:nvPr>
            <p:ph type="ctrTitle"/>
          </p:nvPr>
        </p:nvSpPr>
        <p:spPr>
          <a:xfrm>
            <a:off x="713800" y="819191"/>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b="1" dirty="0">
                <a:solidFill>
                  <a:schemeClr val="tx1"/>
                </a:solidFill>
                <a:latin typeface="+mj-lt"/>
              </a:rPr>
              <a:t>Data Processing</a:t>
            </a:r>
            <a:endParaRPr sz="2800" b="1" dirty="0">
              <a:solidFill>
                <a:schemeClr val="tx1"/>
              </a:solidFill>
              <a:latin typeface="+mj-lt"/>
            </a:endParaRPr>
          </a:p>
        </p:txBody>
      </p:sp>
      <p:sp>
        <p:nvSpPr>
          <p:cNvPr id="269" name="Google Shape;269;p19"/>
          <p:cNvSpPr txBox="1"/>
          <p:nvPr/>
        </p:nvSpPr>
        <p:spPr>
          <a:xfrm>
            <a:off x="791375" y="2097975"/>
            <a:ext cx="1907100" cy="608400"/>
          </a:xfrm>
          <a:prstGeom prst="rect">
            <a:avLst/>
          </a:prstGeom>
          <a:noFill/>
          <a:ln>
            <a:noFill/>
          </a:ln>
        </p:spPr>
        <p:txBody>
          <a:bodyPr spcFirstLastPara="1" wrap="square" lIns="91425" tIns="91425" rIns="91425" bIns="91425" anchor="t" anchorCtr="0">
            <a:noAutofit/>
          </a:bodyPr>
          <a:lstStyle/>
          <a:p>
            <a:pPr marL="0" lvl="0" indent="0" algn="ctr" rtl="0">
              <a:spcBef>
                <a:spcPts val="1600"/>
              </a:spcBef>
              <a:spcAft>
                <a:spcPts val="1600"/>
              </a:spcAft>
              <a:buNone/>
            </a:pPr>
            <a:endParaRPr sz="1200" dirty="0">
              <a:solidFill>
                <a:srgbClr val="434343"/>
              </a:solidFill>
              <a:latin typeface="EB Garamond"/>
              <a:ea typeface="EB Garamond"/>
              <a:cs typeface="EB Garamond"/>
              <a:sym typeface="EB Garamond"/>
            </a:endParaRPr>
          </a:p>
        </p:txBody>
      </p:sp>
      <p:sp>
        <p:nvSpPr>
          <p:cNvPr id="270" name="Google Shape;270;p19"/>
          <p:cNvSpPr txBox="1"/>
          <p:nvPr/>
        </p:nvSpPr>
        <p:spPr>
          <a:xfrm>
            <a:off x="3481025" y="2097975"/>
            <a:ext cx="1907100" cy="60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endParaRPr sz="1200" dirty="0">
              <a:solidFill>
                <a:srgbClr val="434343"/>
              </a:solidFill>
              <a:latin typeface="EB Garamond"/>
              <a:ea typeface="EB Garamond"/>
              <a:cs typeface="EB Garamond"/>
              <a:sym typeface="EB Garamond"/>
            </a:endParaRPr>
          </a:p>
        </p:txBody>
      </p:sp>
      <p:grpSp>
        <p:nvGrpSpPr>
          <p:cNvPr id="2" name="Google Shape;1054;p27">
            <a:extLst>
              <a:ext uri="{FF2B5EF4-FFF2-40B4-BE49-F238E27FC236}">
                <a16:creationId xmlns:a16="http://schemas.microsoft.com/office/drawing/2014/main" id="{E18F70A9-548B-CB84-767B-6966284912ED}"/>
              </a:ext>
            </a:extLst>
          </p:cNvPr>
          <p:cNvGrpSpPr/>
          <p:nvPr/>
        </p:nvGrpSpPr>
        <p:grpSpPr>
          <a:xfrm>
            <a:off x="7530353" y="-179365"/>
            <a:ext cx="1452806" cy="1213465"/>
            <a:chOff x="238325" y="236325"/>
            <a:chExt cx="7138300" cy="5238150"/>
          </a:xfrm>
        </p:grpSpPr>
        <p:sp>
          <p:nvSpPr>
            <p:cNvPr id="3" name="Google Shape;1055;p27">
              <a:extLst>
                <a:ext uri="{FF2B5EF4-FFF2-40B4-BE49-F238E27FC236}">
                  <a16:creationId xmlns:a16="http://schemas.microsoft.com/office/drawing/2014/main" id="{3874FF7A-C3F4-3E31-EE29-74FF731CFF11}"/>
                </a:ext>
              </a:extLst>
            </p:cNvPr>
            <p:cNvSpPr/>
            <p:nvPr/>
          </p:nvSpPr>
          <p:spPr>
            <a:xfrm>
              <a:off x="3577325" y="852800"/>
              <a:ext cx="2123225" cy="816050"/>
            </a:xfrm>
            <a:custGeom>
              <a:avLst/>
              <a:gdLst/>
              <a:ahLst/>
              <a:cxnLst/>
              <a:rect l="l" t="t" r="r" b="b"/>
              <a:pathLst>
                <a:path w="84929" h="32642" extrusionOk="0">
                  <a:moveTo>
                    <a:pt x="1108" y="32637"/>
                  </a:moveTo>
                  <a:lnTo>
                    <a:pt x="8835" y="32637"/>
                  </a:lnTo>
                  <a:lnTo>
                    <a:pt x="42465" y="7260"/>
                  </a:lnTo>
                  <a:lnTo>
                    <a:pt x="76095" y="32641"/>
                  </a:lnTo>
                  <a:lnTo>
                    <a:pt x="83822" y="32641"/>
                  </a:lnTo>
                  <a:cubicBezTo>
                    <a:pt x="84573" y="32641"/>
                    <a:pt x="84928" y="31873"/>
                    <a:pt x="84373" y="31451"/>
                  </a:cubicBezTo>
                  <a:lnTo>
                    <a:pt x="43016" y="239"/>
                  </a:lnTo>
                  <a:cubicBezTo>
                    <a:pt x="42686" y="1"/>
                    <a:pt x="42243" y="1"/>
                    <a:pt x="41918" y="239"/>
                  </a:cubicBezTo>
                  <a:lnTo>
                    <a:pt x="556" y="31451"/>
                  </a:lnTo>
                  <a:cubicBezTo>
                    <a:pt x="1" y="31869"/>
                    <a:pt x="360" y="32637"/>
                    <a:pt x="1108" y="3263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056;p27">
              <a:extLst>
                <a:ext uri="{FF2B5EF4-FFF2-40B4-BE49-F238E27FC236}">
                  <a16:creationId xmlns:a16="http://schemas.microsoft.com/office/drawing/2014/main" id="{5FB21713-8955-CD77-4C0F-8BC9F29D4EC5}"/>
                </a:ext>
              </a:extLst>
            </p:cNvPr>
            <p:cNvSpPr/>
            <p:nvPr/>
          </p:nvSpPr>
          <p:spPr>
            <a:xfrm>
              <a:off x="3798275" y="1034275"/>
              <a:ext cx="1681425" cy="4440100"/>
            </a:xfrm>
            <a:custGeom>
              <a:avLst/>
              <a:gdLst/>
              <a:ahLst/>
              <a:cxnLst/>
              <a:rect l="l" t="t" r="r" b="b"/>
              <a:pathLst>
                <a:path w="67257" h="177604" extrusionOk="0">
                  <a:moveTo>
                    <a:pt x="67257" y="25378"/>
                  </a:moveTo>
                  <a:lnTo>
                    <a:pt x="67257" y="177604"/>
                  </a:lnTo>
                  <a:lnTo>
                    <a:pt x="1" y="177604"/>
                  </a:lnTo>
                  <a:lnTo>
                    <a:pt x="1" y="25378"/>
                  </a:lnTo>
                  <a:lnTo>
                    <a:pt x="336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057;p27">
              <a:extLst>
                <a:ext uri="{FF2B5EF4-FFF2-40B4-BE49-F238E27FC236}">
                  <a16:creationId xmlns:a16="http://schemas.microsoft.com/office/drawing/2014/main" id="{68241E6A-D88D-74B6-A385-EA66F86A8F1F}"/>
                </a:ext>
              </a:extLst>
            </p:cNvPr>
            <p:cNvSpPr/>
            <p:nvPr/>
          </p:nvSpPr>
          <p:spPr>
            <a:xfrm>
              <a:off x="3960450" y="1221175"/>
              <a:ext cx="1357100" cy="4128000"/>
            </a:xfrm>
            <a:custGeom>
              <a:avLst/>
              <a:gdLst/>
              <a:ahLst/>
              <a:cxnLst/>
              <a:rect l="l" t="t" r="r" b="b"/>
              <a:pathLst>
                <a:path w="54284" h="165120" extrusionOk="0">
                  <a:moveTo>
                    <a:pt x="54284" y="20487"/>
                  </a:moveTo>
                  <a:lnTo>
                    <a:pt x="54284" y="165120"/>
                  </a:lnTo>
                  <a:lnTo>
                    <a:pt x="0" y="165120"/>
                  </a:lnTo>
                  <a:lnTo>
                    <a:pt x="0" y="20487"/>
                  </a:lnTo>
                  <a:lnTo>
                    <a:pt x="271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58;p27">
              <a:extLst>
                <a:ext uri="{FF2B5EF4-FFF2-40B4-BE49-F238E27FC236}">
                  <a16:creationId xmlns:a16="http://schemas.microsoft.com/office/drawing/2014/main" id="{A03738E8-B41F-3140-4EDC-549059A600AE}"/>
                </a:ext>
              </a:extLst>
            </p:cNvPr>
            <p:cNvSpPr/>
            <p:nvPr/>
          </p:nvSpPr>
          <p:spPr>
            <a:xfrm>
              <a:off x="5263950" y="236325"/>
              <a:ext cx="2112675" cy="815000"/>
            </a:xfrm>
            <a:custGeom>
              <a:avLst/>
              <a:gdLst/>
              <a:ahLst/>
              <a:cxnLst/>
              <a:rect l="l" t="t" r="r" b="b"/>
              <a:pathLst>
                <a:path w="84507" h="32600" extrusionOk="0">
                  <a:moveTo>
                    <a:pt x="1333" y="32600"/>
                  </a:moveTo>
                  <a:lnTo>
                    <a:pt x="8622" y="32600"/>
                  </a:lnTo>
                  <a:cubicBezTo>
                    <a:pt x="21377" y="22972"/>
                    <a:pt x="29267" y="17021"/>
                    <a:pt x="42252" y="7218"/>
                  </a:cubicBezTo>
                  <a:lnTo>
                    <a:pt x="75882" y="32600"/>
                  </a:lnTo>
                  <a:lnTo>
                    <a:pt x="83170" y="32600"/>
                  </a:lnTo>
                  <a:cubicBezTo>
                    <a:pt x="84076" y="32600"/>
                    <a:pt x="84507" y="31672"/>
                    <a:pt x="83834" y="31163"/>
                  </a:cubicBezTo>
                  <a:lnTo>
                    <a:pt x="42920" y="285"/>
                  </a:lnTo>
                  <a:cubicBezTo>
                    <a:pt x="42519" y="1"/>
                    <a:pt x="41984" y="1"/>
                    <a:pt x="41588" y="285"/>
                  </a:cubicBezTo>
                  <a:lnTo>
                    <a:pt x="669" y="31163"/>
                  </a:lnTo>
                  <a:cubicBezTo>
                    <a:pt x="1" y="31672"/>
                    <a:pt x="431" y="32600"/>
                    <a:pt x="1333" y="326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59;p27">
              <a:extLst>
                <a:ext uri="{FF2B5EF4-FFF2-40B4-BE49-F238E27FC236}">
                  <a16:creationId xmlns:a16="http://schemas.microsoft.com/office/drawing/2014/main" id="{5668648F-6059-8010-655C-077F1D4C2606}"/>
                </a:ext>
              </a:extLst>
            </p:cNvPr>
            <p:cNvSpPr/>
            <p:nvPr/>
          </p:nvSpPr>
          <p:spPr>
            <a:xfrm>
              <a:off x="5479475" y="416775"/>
              <a:ext cx="1681525" cy="5057600"/>
            </a:xfrm>
            <a:custGeom>
              <a:avLst/>
              <a:gdLst/>
              <a:ahLst/>
              <a:cxnLst/>
              <a:rect l="l" t="t" r="r" b="b"/>
              <a:pathLst>
                <a:path w="67261" h="202304" extrusionOk="0">
                  <a:moveTo>
                    <a:pt x="67261" y="25382"/>
                  </a:moveTo>
                  <a:lnTo>
                    <a:pt x="67261" y="202304"/>
                  </a:lnTo>
                  <a:lnTo>
                    <a:pt x="1" y="202304"/>
                  </a:lnTo>
                  <a:lnTo>
                    <a:pt x="1" y="25382"/>
                  </a:lnTo>
                  <a:cubicBezTo>
                    <a:pt x="12752" y="15754"/>
                    <a:pt x="20646" y="9803"/>
                    <a:pt x="33631" y="0"/>
                  </a:cubicBezTo>
                  <a:close/>
                </a:path>
              </a:pathLst>
            </a:custGeom>
            <a:solidFill>
              <a:schemeClr val="accent3"/>
            </a:solidFill>
            <a:ln>
              <a:noFill/>
            </a:ln>
          </p:spPr>
          <p:txBody>
            <a:bodyPr spcFirstLastPara="1" wrap="square" lIns="91425" tIns="91425" rIns="91425" bIns="91425" anchor="ctr" anchorCtr="0">
              <a:noAutofit/>
            </a:bodyPr>
            <a:lstStyle/>
            <a:p>
              <a:pPr marL="1250817" lvl="0" indent="0" algn="l" rtl="0">
                <a:spcBef>
                  <a:spcPts val="0"/>
                </a:spcBef>
                <a:spcAft>
                  <a:spcPts val="0"/>
                </a:spcAft>
                <a:buNone/>
              </a:pPr>
              <a:r>
                <a:rPr lang="en"/>
                <a:t>		</a:t>
              </a:r>
              <a:endParaRPr/>
            </a:p>
          </p:txBody>
        </p:sp>
        <p:sp>
          <p:nvSpPr>
            <p:cNvPr id="8" name="Google Shape;1060;p27">
              <a:extLst>
                <a:ext uri="{FF2B5EF4-FFF2-40B4-BE49-F238E27FC236}">
                  <a16:creationId xmlns:a16="http://schemas.microsoft.com/office/drawing/2014/main" id="{B56696EB-2343-25AF-3E75-A29B4AC85C87}"/>
                </a:ext>
              </a:extLst>
            </p:cNvPr>
            <p:cNvSpPr/>
            <p:nvPr/>
          </p:nvSpPr>
          <p:spPr>
            <a:xfrm>
              <a:off x="5641725" y="603775"/>
              <a:ext cx="1357025" cy="4745400"/>
            </a:xfrm>
            <a:custGeom>
              <a:avLst/>
              <a:gdLst/>
              <a:ahLst/>
              <a:cxnLst/>
              <a:rect l="l" t="t" r="r" b="b"/>
              <a:pathLst>
                <a:path w="54281" h="189816" extrusionOk="0">
                  <a:moveTo>
                    <a:pt x="54280" y="20483"/>
                  </a:moveTo>
                  <a:lnTo>
                    <a:pt x="54280" y="189816"/>
                  </a:lnTo>
                  <a:lnTo>
                    <a:pt x="1" y="189816"/>
                  </a:lnTo>
                  <a:lnTo>
                    <a:pt x="1" y="20483"/>
                  </a:lnTo>
                  <a:lnTo>
                    <a:pt x="271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61;p27">
              <a:extLst>
                <a:ext uri="{FF2B5EF4-FFF2-40B4-BE49-F238E27FC236}">
                  <a16:creationId xmlns:a16="http://schemas.microsoft.com/office/drawing/2014/main" id="{5754114A-23CE-7165-1936-F2B041866A45}"/>
                </a:ext>
              </a:extLst>
            </p:cNvPr>
            <p:cNvSpPr/>
            <p:nvPr/>
          </p:nvSpPr>
          <p:spPr>
            <a:xfrm>
              <a:off x="1909725" y="1369250"/>
              <a:ext cx="2094600" cy="813425"/>
            </a:xfrm>
            <a:custGeom>
              <a:avLst/>
              <a:gdLst/>
              <a:ahLst/>
              <a:cxnLst/>
              <a:rect l="l" t="t" r="r" b="b"/>
              <a:pathLst>
                <a:path w="83784" h="32537" extrusionOk="0">
                  <a:moveTo>
                    <a:pt x="1725" y="32536"/>
                  </a:moveTo>
                  <a:lnTo>
                    <a:pt x="8262" y="32536"/>
                  </a:lnTo>
                  <a:lnTo>
                    <a:pt x="41892" y="7155"/>
                  </a:lnTo>
                  <a:lnTo>
                    <a:pt x="75522" y="32536"/>
                  </a:lnTo>
                  <a:lnTo>
                    <a:pt x="82058" y="32536"/>
                  </a:lnTo>
                  <a:cubicBezTo>
                    <a:pt x="83228" y="32536"/>
                    <a:pt x="83783" y="31334"/>
                    <a:pt x="82919" y="30682"/>
                  </a:cubicBezTo>
                  <a:lnTo>
                    <a:pt x="42752" y="368"/>
                  </a:lnTo>
                  <a:cubicBezTo>
                    <a:pt x="42263" y="0"/>
                    <a:pt x="41520" y="0"/>
                    <a:pt x="41031" y="368"/>
                  </a:cubicBezTo>
                  <a:lnTo>
                    <a:pt x="865" y="30682"/>
                  </a:lnTo>
                  <a:cubicBezTo>
                    <a:pt x="0" y="31338"/>
                    <a:pt x="556" y="32536"/>
                    <a:pt x="1725" y="3253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62;p27">
              <a:extLst>
                <a:ext uri="{FF2B5EF4-FFF2-40B4-BE49-F238E27FC236}">
                  <a16:creationId xmlns:a16="http://schemas.microsoft.com/office/drawing/2014/main" id="{24B82674-BD01-345C-89DD-FFB0B5351CE7}"/>
                </a:ext>
              </a:extLst>
            </p:cNvPr>
            <p:cNvSpPr/>
            <p:nvPr/>
          </p:nvSpPr>
          <p:spPr>
            <a:xfrm>
              <a:off x="2116250" y="1548125"/>
              <a:ext cx="1681525" cy="3926250"/>
            </a:xfrm>
            <a:custGeom>
              <a:avLst/>
              <a:gdLst/>
              <a:ahLst/>
              <a:cxnLst/>
              <a:rect l="l" t="t" r="r" b="b"/>
              <a:pathLst>
                <a:path w="67261" h="157050" extrusionOk="0">
                  <a:moveTo>
                    <a:pt x="67261" y="25381"/>
                  </a:moveTo>
                  <a:lnTo>
                    <a:pt x="67261" y="157050"/>
                  </a:lnTo>
                  <a:lnTo>
                    <a:pt x="1" y="157050"/>
                  </a:lnTo>
                  <a:lnTo>
                    <a:pt x="1" y="25381"/>
                  </a:lnTo>
                  <a:lnTo>
                    <a:pt x="336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63;p27">
              <a:extLst>
                <a:ext uri="{FF2B5EF4-FFF2-40B4-BE49-F238E27FC236}">
                  <a16:creationId xmlns:a16="http://schemas.microsoft.com/office/drawing/2014/main" id="{FD705607-2B61-5A8C-6361-53B5CFD4E7B5}"/>
                </a:ext>
              </a:extLst>
            </p:cNvPr>
            <p:cNvSpPr/>
            <p:nvPr/>
          </p:nvSpPr>
          <p:spPr>
            <a:xfrm>
              <a:off x="2278500" y="1735125"/>
              <a:ext cx="1357025" cy="3614050"/>
            </a:xfrm>
            <a:custGeom>
              <a:avLst/>
              <a:gdLst/>
              <a:ahLst/>
              <a:cxnLst/>
              <a:rect l="l" t="t" r="r" b="b"/>
              <a:pathLst>
                <a:path w="54281" h="144562" extrusionOk="0">
                  <a:moveTo>
                    <a:pt x="54280" y="20483"/>
                  </a:moveTo>
                  <a:lnTo>
                    <a:pt x="54280" y="144562"/>
                  </a:lnTo>
                  <a:lnTo>
                    <a:pt x="1" y="144562"/>
                  </a:lnTo>
                  <a:lnTo>
                    <a:pt x="1" y="20483"/>
                  </a:lnTo>
                  <a:lnTo>
                    <a:pt x="271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64;p27">
              <a:extLst>
                <a:ext uri="{FF2B5EF4-FFF2-40B4-BE49-F238E27FC236}">
                  <a16:creationId xmlns:a16="http://schemas.microsoft.com/office/drawing/2014/main" id="{BC1E08CF-6060-7D03-4629-6CD701BC68F0}"/>
                </a:ext>
              </a:extLst>
            </p:cNvPr>
            <p:cNvSpPr/>
            <p:nvPr/>
          </p:nvSpPr>
          <p:spPr>
            <a:xfrm>
              <a:off x="238325" y="1990100"/>
              <a:ext cx="2085425" cy="812600"/>
            </a:xfrm>
            <a:custGeom>
              <a:avLst/>
              <a:gdLst/>
              <a:ahLst/>
              <a:cxnLst/>
              <a:rect l="l" t="t" r="r" b="b"/>
              <a:pathLst>
                <a:path w="83417" h="32504" extrusionOk="0">
                  <a:moveTo>
                    <a:pt x="1926" y="32503"/>
                  </a:moveTo>
                  <a:lnTo>
                    <a:pt x="8079" y="32503"/>
                  </a:lnTo>
                  <a:lnTo>
                    <a:pt x="41709" y="7126"/>
                  </a:lnTo>
                  <a:lnTo>
                    <a:pt x="75339" y="32503"/>
                  </a:lnTo>
                  <a:lnTo>
                    <a:pt x="81491" y="32503"/>
                  </a:lnTo>
                  <a:cubicBezTo>
                    <a:pt x="82798" y="32503"/>
                    <a:pt x="83416" y="31167"/>
                    <a:pt x="82452" y="30436"/>
                  </a:cubicBezTo>
                  <a:lnTo>
                    <a:pt x="42669" y="410"/>
                  </a:lnTo>
                  <a:cubicBezTo>
                    <a:pt x="42122" y="1"/>
                    <a:pt x="41295" y="1"/>
                    <a:pt x="40752" y="410"/>
                  </a:cubicBezTo>
                  <a:lnTo>
                    <a:pt x="970" y="30436"/>
                  </a:lnTo>
                  <a:cubicBezTo>
                    <a:pt x="1" y="31167"/>
                    <a:pt x="623" y="32503"/>
                    <a:pt x="1926" y="3250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65;p27">
              <a:extLst>
                <a:ext uri="{FF2B5EF4-FFF2-40B4-BE49-F238E27FC236}">
                  <a16:creationId xmlns:a16="http://schemas.microsoft.com/office/drawing/2014/main" id="{3F4EE44F-A7B9-CC6B-889B-F9A49FCD985F}"/>
                </a:ext>
              </a:extLst>
            </p:cNvPr>
            <p:cNvSpPr/>
            <p:nvPr/>
          </p:nvSpPr>
          <p:spPr>
            <a:xfrm>
              <a:off x="440275" y="2168250"/>
              <a:ext cx="1681525" cy="3306225"/>
            </a:xfrm>
            <a:custGeom>
              <a:avLst/>
              <a:gdLst/>
              <a:ahLst/>
              <a:cxnLst/>
              <a:rect l="l" t="t" r="r" b="b"/>
              <a:pathLst>
                <a:path w="67261" h="132249" extrusionOk="0">
                  <a:moveTo>
                    <a:pt x="67261" y="25377"/>
                  </a:moveTo>
                  <a:lnTo>
                    <a:pt x="67261" y="132249"/>
                  </a:lnTo>
                  <a:lnTo>
                    <a:pt x="1" y="132249"/>
                  </a:lnTo>
                  <a:lnTo>
                    <a:pt x="1" y="25377"/>
                  </a:lnTo>
                  <a:lnTo>
                    <a:pt x="336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66;p27">
              <a:extLst>
                <a:ext uri="{FF2B5EF4-FFF2-40B4-BE49-F238E27FC236}">
                  <a16:creationId xmlns:a16="http://schemas.microsoft.com/office/drawing/2014/main" id="{75187C64-805C-C5BF-C98F-BD741FD4E281}"/>
                </a:ext>
              </a:extLst>
            </p:cNvPr>
            <p:cNvSpPr/>
            <p:nvPr/>
          </p:nvSpPr>
          <p:spPr>
            <a:xfrm>
              <a:off x="602550" y="2355150"/>
              <a:ext cx="1357100" cy="2994025"/>
            </a:xfrm>
            <a:custGeom>
              <a:avLst/>
              <a:gdLst/>
              <a:ahLst/>
              <a:cxnLst/>
              <a:rect l="l" t="t" r="r" b="b"/>
              <a:pathLst>
                <a:path w="54284" h="119761" extrusionOk="0">
                  <a:moveTo>
                    <a:pt x="54284" y="20482"/>
                  </a:moveTo>
                  <a:lnTo>
                    <a:pt x="54284" y="119761"/>
                  </a:lnTo>
                  <a:lnTo>
                    <a:pt x="0" y="119761"/>
                  </a:lnTo>
                  <a:lnTo>
                    <a:pt x="0" y="20482"/>
                  </a:lnTo>
                  <a:lnTo>
                    <a:pt x="27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TextBox 14">
            <a:extLst>
              <a:ext uri="{FF2B5EF4-FFF2-40B4-BE49-F238E27FC236}">
                <a16:creationId xmlns:a16="http://schemas.microsoft.com/office/drawing/2014/main" id="{BE6E5DC3-98FA-F4E8-4C8E-FA21BF7EAF1D}"/>
              </a:ext>
            </a:extLst>
          </p:cNvPr>
          <p:cNvSpPr txBox="1"/>
          <p:nvPr/>
        </p:nvSpPr>
        <p:spPr>
          <a:xfrm>
            <a:off x="716975" y="1062762"/>
            <a:ext cx="8266183" cy="4031873"/>
          </a:xfrm>
          <a:prstGeom prst="rect">
            <a:avLst/>
          </a:prstGeom>
          <a:noFill/>
        </p:spPr>
        <p:txBody>
          <a:bodyPr wrap="square" rtlCol="0">
            <a:spAutoFit/>
          </a:bodyPr>
          <a:lstStyle/>
          <a:p>
            <a:pPr algn="just"/>
            <a:r>
              <a:rPr lang="en-US" b="0" i="0" dirty="0">
                <a:solidFill>
                  <a:srgbClr val="000000"/>
                </a:solidFill>
                <a:effectLst/>
                <a:highlight>
                  <a:srgbClr val="FFFFFF"/>
                </a:highlight>
                <a:latin typeface="+mn-lt"/>
              </a:rPr>
              <a:t>The process of preprocessing data involves preparing the dataset for machine learning. It entails addressing missing numbers, eliminating outliers, and cleansing the data.</a:t>
            </a:r>
          </a:p>
          <a:p>
            <a:pPr algn="just"/>
            <a:endParaRPr lang="en-US" b="0" i="0" dirty="0">
              <a:solidFill>
                <a:srgbClr val="000000"/>
              </a:solidFill>
              <a:effectLst/>
              <a:highlight>
                <a:srgbClr val="FFFFFF"/>
              </a:highlight>
              <a:latin typeface="+mn-lt"/>
            </a:endParaRPr>
          </a:p>
          <a:p>
            <a:pPr algn="just"/>
            <a:r>
              <a:rPr lang="en-US" sz="1600" b="1" dirty="0">
                <a:latin typeface="+mn-lt"/>
              </a:rPr>
              <a:t>Managing </a:t>
            </a:r>
            <a:r>
              <a:rPr lang="en-US" sz="1600" b="1">
                <a:latin typeface="+mn-lt"/>
              </a:rPr>
              <a:t>Missing Values</a:t>
            </a:r>
            <a:endParaRPr lang="en-US" sz="1600" b="1" dirty="0">
              <a:latin typeface="+mn-lt"/>
            </a:endParaRPr>
          </a:p>
          <a:p>
            <a:pPr algn="just"/>
            <a:r>
              <a:rPr lang="en-US" dirty="0">
                <a:latin typeface="+mn-lt"/>
              </a:rPr>
              <a:t>To handle missing values in the dataset, we filled gaps in numerical attributes like 'AGE' and 'RM' by appending mean or median values. This approach ensured data integrity, accounting for about 5% of the data, allowing for comprehensive analysis without significant loss of information.</a:t>
            </a:r>
          </a:p>
          <a:p>
            <a:pPr algn="just"/>
            <a:endParaRPr lang="en-US" dirty="0">
              <a:latin typeface="+mn-lt"/>
            </a:endParaRPr>
          </a:p>
          <a:p>
            <a:pPr algn="just"/>
            <a:r>
              <a:rPr lang="en-US" sz="1600" b="1">
                <a:latin typeface="+mn-lt"/>
              </a:rPr>
              <a:t>Handling </a:t>
            </a:r>
            <a:r>
              <a:rPr lang="en-US" sz="1600" b="1" dirty="0">
                <a:latin typeface="+mn-lt"/>
              </a:rPr>
              <a:t>Outliers</a:t>
            </a:r>
          </a:p>
          <a:p>
            <a:pPr algn="just"/>
            <a:r>
              <a:rPr lang="en-US" dirty="0">
                <a:latin typeface="+mn-lt"/>
              </a:rPr>
              <a:t>Outliers were identified in features like 'CRIM' (crime rate) and 'TAX' (tax rate) using the Interquartile Range (IQR) method. Despite identifying over twenty potential outliers, we chose not to </a:t>
            </a:r>
            <a:r>
              <a:rPr lang="en-US">
                <a:latin typeface="+mn-lt"/>
              </a:rPr>
              <a:t>remove them </a:t>
            </a:r>
            <a:r>
              <a:rPr lang="en-US" dirty="0">
                <a:latin typeface="+mn-lt"/>
              </a:rPr>
              <a:t>recognizing that these extreme values might represent real-world scenarios that provide valuable </a:t>
            </a:r>
            <a:r>
              <a:rPr lang="en-US">
                <a:latin typeface="+mn-lt"/>
              </a:rPr>
              <a:t>insights. </a:t>
            </a:r>
            <a:endParaRPr lang="en-US" dirty="0">
              <a:latin typeface="+mn-lt"/>
            </a:endParaRPr>
          </a:p>
          <a:p>
            <a:pPr algn="just"/>
            <a:endParaRPr lang="en-US" dirty="0">
              <a:latin typeface="+mn-lt"/>
            </a:endParaRPr>
          </a:p>
          <a:p>
            <a:pPr algn="just"/>
            <a:r>
              <a:rPr lang="en-US" sz="1600" b="1">
                <a:latin typeface="+mn-lt"/>
              </a:rPr>
              <a:t>Feature </a:t>
            </a:r>
            <a:r>
              <a:rPr lang="en-US" sz="1600" b="1" dirty="0">
                <a:latin typeface="+mn-lt"/>
              </a:rPr>
              <a:t>Engineering</a:t>
            </a:r>
          </a:p>
          <a:p>
            <a:pPr algn="just"/>
            <a:r>
              <a:rPr lang="en-US" dirty="0">
                <a:latin typeface="+mn-lt"/>
              </a:rPr>
              <a:t>Feature engineering involves creating new attributes from existing ones to enhance the model's accuracy. For this dataset, features such as 'tax-to-age' and 'age-to-room' ratios were introduced, offering additional context and improving the model's predictive </a:t>
            </a:r>
            <a:r>
              <a:rPr lang="en-US">
                <a:latin typeface="+mn-lt"/>
              </a:rPr>
              <a:t>performance.</a:t>
            </a:r>
            <a:endParaRPr lang="en-CA" dirty="0">
              <a:latin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19"/>
          <p:cNvSpPr txBox="1">
            <a:spLocks noGrp="1"/>
          </p:cNvSpPr>
          <p:nvPr>
            <p:ph type="ctrTitle"/>
          </p:nvPr>
        </p:nvSpPr>
        <p:spPr>
          <a:xfrm>
            <a:off x="791375" y="848023"/>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b="1">
                <a:solidFill>
                  <a:schemeClr val="tx1"/>
                </a:solidFill>
                <a:latin typeface="+mj-lt"/>
              </a:rPr>
              <a:t>Managing Missing </a:t>
            </a:r>
            <a:r>
              <a:rPr lang="en" sz="2800" b="1" dirty="0">
                <a:solidFill>
                  <a:schemeClr val="tx1"/>
                </a:solidFill>
                <a:latin typeface="+mj-lt"/>
              </a:rPr>
              <a:t>V</a:t>
            </a:r>
            <a:r>
              <a:rPr lang="en" sz="2800" b="1">
                <a:solidFill>
                  <a:schemeClr val="tx1"/>
                </a:solidFill>
                <a:latin typeface="+mj-lt"/>
              </a:rPr>
              <a:t>alues</a:t>
            </a:r>
            <a:endParaRPr sz="2800" b="1" dirty="0">
              <a:solidFill>
                <a:schemeClr val="tx1"/>
              </a:solidFill>
              <a:latin typeface="+mj-lt"/>
            </a:endParaRPr>
          </a:p>
        </p:txBody>
      </p:sp>
      <p:sp>
        <p:nvSpPr>
          <p:cNvPr id="269" name="Google Shape;269;p19"/>
          <p:cNvSpPr txBox="1"/>
          <p:nvPr/>
        </p:nvSpPr>
        <p:spPr>
          <a:xfrm>
            <a:off x="791375" y="2097975"/>
            <a:ext cx="1907100" cy="608400"/>
          </a:xfrm>
          <a:prstGeom prst="rect">
            <a:avLst/>
          </a:prstGeom>
          <a:noFill/>
          <a:ln>
            <a:noFill/>
          </a:ln>
        </p:spPr>
        <p:txBody>
          <a:bodyPr spcFirstLastPara="1" wrap="square" lIns="91425" tIns="91425" rIns="91425" bIns="91425" anchor="t" anchorCtr="0">
            <a:noAutofit/>
          </a:bodyPr>
          <a:lstStyle/>
          <a:p>
            <a:pPr marL="0" lvl="0" indent="0" algn="ctr" rtl="0">
              <a:spcBef>
                <a:spcPts val="1600"/>
              </a:spcBef>
              <a:spcAft>
                <a:spcPts val="1600"/>
              </a:spcAft>
              <a:buNone/>
            </a:pPr>
            <a:endParaRPr sz="1200" dirty="0">
              <a:solidFill>
                <a:srgbClr val="434343"/>
              </a:solidFill>
              <a:latin typeface="EB Garamond"/>
              <a:ea typeface="EB Garamond"/>
              <a:cs typeface="EB Garamond"/>
              <a:sym typeface="EB Garamond"/>
            </a:endParaRPr>
          </a:p>
        </p:txBody>
      </p:sp>
      <p:sp>
        <p:nvSpPr>
          <p:cNvPr id="270" name="Google Shape;270;p19"/>
          <p:cNvSpPr txBox="1"/>
          <p:nvPr/>
        </p:nvSpPr>
        <p:spPr>
          <a:xfrm>
            <a:off x="3481025" y="2097975"/>
            <a:ext cx="1907100" cy="60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endParaRPr sz="1200" dirty="0">
              <a:solidFill>
                <a:srgbClr val="434343"/>
              </a:solidFill>
              <a:latin typeface="EB Garamond"/>
              <a:ea typeface="EB Garamond"/>
              <a:cs typeface="EB Garamond"/>
              <a:sym typeface="EB Garamond"/>
            </a:endParaRPr>
          </a:p>
        </p:txBody>
      </p:sp>
      <p:grpSp>
        <p:nvGrpSpPr>
          <p:cNvPr id="2" name="Google Shape;1054;p27">
            <a:extLst>
              <a:ext uri="{FF2B5EF4-FFF2-40B4-BE49-F238E27FC236}">
                <a16:creationId xmlns:a16="http://schemas.microsoft.com/office/drawing/2014/main" id="{E18F70A9-548B-CB84-767B-6966284912ED}"/>
              </a:ext>
            </a:extLst>
          </p:cNvPr>
          <p:cNvGrpSpPr/>
          <p:nvPr/>
        </p:nvGrpSpPr>
        <p:grpSpPr>
          <a:xfrm>
            <a:off x="7530353" y="-179365"/>
            <a:ext cx="1452806" cy="1213465"/>
            <a:chOff x="238325" y="236325"/>
            <a:chExt cx="7138300" cy="5238150"/>
          </a:xfrm>
        </p:grpSpPr>
        <p:sp>
          <p:nvSpPr>
            <p:cNvPr id="3" name="Google Shape;1055;p27">
              <a:extLst>
                <a:ext uri="{FF2B5EF4-FFF2-40B4-BE49-F238E27FC236}">
                  <a16:creationId xmlns:a16="http://schemas.microsoft.com/office/drawing/2014/main" id="{3874FF7A-C3F4-3E31-EE29-74FF731CFF11}"/>
                </a:ext>
              </a:extLst>
            </p:cNvPr>
            <p:cNvSpPr/>
            <p:nvPr/>
          </p:nvSpPr>
          <p:spPr>
            <a:xfrm>
              <a:off x="3577325" y="852800"/>
              <a:ext cx="2123225" cy="816050"/>
            </a:xfrm>
            <a:custGeom>
              <a:avLst/>
              <a:gdLst/>
              <a:ahLst/>
              <a:cxnLst/>
              <a:rect l="l" t="t" r="r" b="b"/>
              <a:pathLst>
                <a:path w="84929" h="32642" extrusionOk="0">
                  <a:moveTo>
                    <a:pt x="1108" y="32637"/>
                  </a:moveTo>
                  <a:lnTo>
                    <a:pt x="8835" y="32637"/>
                  </a:lnTo>
                  <a:lnTo>
                    <a:pt x="42465" y="7260"/>
                  </a:lnTo>
                  <a:lnTo>
                    <a:pt x="76095" y="32641"/>
                  </a:lnTo>
                  <a:lnTo>
                    <a:pt x="83822" y="32641"/>
                  </a:lnTo>
                  <a:cubicBezTo>
                    <a:pt x="84573" y="32641"/>
                    <a:pt x="84928" y="31873"/>
                    <a:pt x="84373" y="31451"/>
                  </a:cubicBezTo>
                  <a:lnTo>
                    <a:pt x="43016" y="239"/>
                  </a:lnTo>
                  <a:cubicBezTo>
                    <a:pt x="42686" y="1"/>
                    <a:pt x="42243" y="1"/>
                    <a:pt x="41918" y="239"/>
                  </a:cubicBezTo>
                  <a:lnTo>
                    <a:pt x="556" y="31451"/>
                  </a:lnTo>
                  <a:cubicBezTo>
                    <a:pt x="1" y="31869"/>
                    <a:pt x="360" y="32637"/>
                    <a:pt x="1108" y="3263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056;p27">
              <a:extLst>
                <a:ext uri="{FF2B5EF4-FFF2-40B4-BE49-F238E27FC236}">
                  <a16:creationId xmlns:a16="http://schemas.microsoft.com/office/drawing/2014/main" id="{5FB21713-8955-CD77-4C0F-8BC9F29D4EC5}"/>
                </a:ext>
              </a:extLst>
            </p:cNvPr>
            <p:cNvSpPr/>
            <p:nvPr/>
          </p:nvSpPr>
          <p:spPr>
            <a:xfrm>
              <a:off x="3798275" y="1034275"/>
              <a:ext cx="1681425" cy="4440100"/>
            </a:xfrm>
            <a:custGeom>
              <a:avLst/>
              <a:gdLst/>
              <a:ahLst/>
              <a:cxnLst/>
              <a:rect l="l" t="t" r="r" b="b"/>
              <a:pathLst>
                <a:path w="67257" h="177604" extrusionOk="0">
                  <a:moveTo>
                    <a:pt x="67257" y="25378"/>
                  </a:moveTo>
                  <a:lnTo>
                    <a:pt x="67257" y="177604"/>
                  </a:lnTo>
                  <a:lnTo>
                    <a:pt x="1" y="177604"/>
                  </a:lnTo>
                  <a:lnTo>
                    <a:pt x="1" y="25378"/>
                  </a:lnTo>
                  <a:lnTo>
                    <a:pt x="336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057;p27">
              <a:extLst>
                <a:ext uri="{FF2B5EF4-FFF2-40B4-BE49-F238E27FC236}">
                  <a16:creationId xmlns:a16="http://schemas.microsoft.com/office/drawing/2014/main" id="{68241E6A-D88D-74B6-A385-EA66F86A8F1F}"/>
                </a:ext>
              </a:extLst>
            </p:cNvPr>
            <p:cNvSpPr/>
            <p:nvPr/>
          </p:nvSpPr>
          <p:spPr>
            <a:xfrm>
              <a:off x="3960450" y="1221175"/>
              <a:ext cx="1357100" cy="4128000"/>
            </a:xfrm>
            <a:custGeom>
              <a:avLst/>
              <a:gdLst/>
              <a:ahLst/>
              <a:cxnLst/>
              <a:rect l="l" t="t" r="r" b="b"/>
              <a:pathLst>
                <a:path w="54284" h="165120" extrusionOk="0">
                  <a:moveTo>
                    <a:pt x="54284" y="20487"/>
                  </a:moveTo>
                  <a:lnTo>
                    <a:pt x="54284" y="165120"/>
                  </a:lnTo>
                  <a:lnTo>
                    <a:pt x="0" y="165120"/>
                  </a:lnTo>
                  <a:lnTo>
                    <a:pt x="0" y="20487"/>
                  </a:lnTo>
                  <a:lnTo>
                    <a:pt x="271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58;p27">
              <a:extLst>
                <a:ext uri="{FF2B5EF4-FFF2-40B4-BE49-F238E27FC236}">
                  <a16:creationId xmlns:a16="http://schemas.microsoft.com/office/drawing/2014/main" id="{A03738E8-B41F-3140-4EDC-549059A600AE}"/>
                </a:ext>
              </a:extLst>
            </p:cNvPr>
            <p:cNvSpPr/>
            <p:nvPr/>
          </p:nvSpPr>
          <p:spPr>
            <a:xfrm>
              <a:off x="5263950" y="236325"/>
              <a:ext cx="2112675" cy="815000"/>
            </a:xfrm>
            <a:custGeom>
              <a:avLst/>
              <a:gdLst/>
              <a:ahLst/>
              <a:cxnLst/>
              <a:rect l="l" t="t" r="r" b="b"/>
              <a:pathLst>
                <a:path w="84507" h="32600" extrusionOk="0">
                  <a:moveTo>
                    <a:pt x="1333" y="32600"/>
                  </a:moveTo>
                  <a:lnTo>
                    <a:pt x="8622" y="32600"/>
                  </a:lnTo>
                  <a:cubicBezTo>
                    <a:pt x="21377" y="22972"/>
                    <a:pt x="29267" y="17021"/>
                    <a:pt x="42252" y="7218"/>
                  </a:cubicBezTo>
                  <a:lnTo>
                    <a:pt x="75882" y="32600"/>
                  </a:lnTo>
                  <a:lnTo>
                    <a:pt x="83170" y="32600"/>
                  </a:lnTo>
                  <a:cubicBezTo>
                    <a:pt x="84076" y="32600"/>
                    <a:pt x="84507" y="31672"/>
                    <a:pt x="83834" y="31163"/>
                  </a:cubicBezTo>
                  <a:lnTo>
                    <a:pt x="42920" y="285"/>
                  </a:lnTo>
                  <a:cubicBezTo>
                    <a:pt x="42519" y="1"/>
                    <a:pt x="41984" y="1"/>
                    <a:pt x="41588" y="285"/>
                  </a:cubicBezTo>
                  <a:lnTo>
                    <a:pt x="669" y="31163"/>
                  </a:lnTo>
                  <a:cubicBezTo>
                    <a:pt x="1" y="31672"/>
                    <a:pt x="431" y="32600"/>
                    <a:pt x="1333" y="326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59;p27">
              <a:extLst>
                <a:ext uri="{FF2B5EF4-FFF2-40B4-BE49-F238E27FC236}">
                  <a16:creationId xmlns:a16="http://schemas.microsoft.com/office/drawing/2014/main" id="{5668648F-6059-8010-655C-077F1D4C2606}"/>
                </a:ext>
              </a:extLst>
            </p:cNvPr>
            <p:cNvSpPr/>
            <p:nvPr/>
          </p:nvSpPr>
          <p:spPr>
            <a:xfrm>
              <a:off x="5479475" y="416775"/>
              <a:ext cx="1681525" cy="5057600"/>
            </a:xfrm>
            <a:custGeom>
              <a:avLst/>
              <a:gdLst/>
              <a:ahLst/>
              <a:cxnLst/>
              <a:rect l="l" t="t" r="r" b="b"/>
              <a:pathLst>
                <a:path w="67261" h="202304" extrusionOk="0">
                  <a:moveTo>
                    <a:pt x="67261" y="25382"/>
                  </a:moveTo>
                  <a:lnTo>
                    <a:pt x="67261" y="202304"/>
                  </a:lnTo>
                  <a:lnTo>
                    <a:pt x="1" y="202304"/>
                  </a:lnTo>
                  <a:lnTo>
                    <a:pt x="1" y="25382"/>
                  </a:lnTo>
                  <a:cubicBezTo>
                    <a:pt x="12752" y="15754"/>
                    <a:pt x="20646" y="9803"/>
                    <a:pt x="33631" y="0"/>
                  </a:cubicBezTo>
                  <a:close/>
                </a:path>
              </a:pathLst>
            </a:custGeom>
            <a:solidFill>
              <a:schemeClr val="accent3"/>
            </a:solidFill>
            <a:ln>
              <a:noFill/>
            </a:ln>
          </p:spPr>
          <p:txBody>
            <a:bodyPr spcFirstLastPara="1" wrap="square" lIns="91425" tIns="91425" rIns="91425" bIns="91425" anchor="ctr" anchorCtr="0">
              <a:noAutofit/>
            </a:bodyPr>
            <a:lstStyle/>
            <a:p>
              <a:pPr marL="1250817" lvl="0" indent="0" algn="l" rtl="0">
                <a:spcBef>
                  <a:spcPts val="0"/>
                </a:spcBef>
                <a:spcAft>
                  <a:spcPts val="0"/>
                </a:spcAft>
                <a:buNone/>
              </a:pPr>
              <a:r>
                <a:rPr lang="en"/>
                <a:t>		</a:t>
              </a:r>
              <a:endParaRPr/>
            </a:p>
          </p:txBody>
        </p:sp>
        <p:sp>
          <p:nvSpPr>
            <p:cNvPr id="8" name="Google Shape;1060;p27">
              <a:extLst>
                <a:ext uri="{FF2B5EF4-FFF2-40B4-BE49-F238E27FC236}">
                  <a16:creationId xmlns:a16="http://schemas.microsoft.com/office/drawing/2014/main" id="{B56696EB-2343-25AF-3E75-A29B4AC85C87}"/>
                </a:ext>
              </a:extLst>
            </p:cNvPr>
            <p:cNvSpPr/>
            <p:nvPr/>
          </p:nvSpPr>
          <p:spPr>
            <a:xfrm>
              <a:off x="5641725" y="603775"/>
              <a:ext cx="1357025" cy="4745400"/>
            </a:xfrm>
            <a:custGeom>
              <a:avLst/>
              <a:gdLst/>
              <a:ahLst/>
              <a:cxnLst/>
              <a:rect l="l" t="t" r="r" b="b"/>
              <a:pathLst>
                <a:path w="54281" h="189816" extrusionOk="0">
                  <a:moveTo>
                    <a:pt x="54280" y="20483"/>
                  </a:moveTo>
                  <a:lnTo>
                    <a:pt x="54280" y="189816"/>
                  </a:lnTo>
                  <a:lnTo>
                    <a:pt x="1" y="189816"/>
                  </a:lnTo>
                  <a:lnTo>
                    <a:pt x="1" y="20483"/>
                  </a:lnTo>
                  <a:lnTo>
                    <a:pt x="271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61;p27">
              <a:extLst>
                <a:ext uri="{FF2B5EF4-FFF2-40B4-BE49-F238E27FC236}">
                  <a16:creationId xmlns:a16="http://schemas.microsoft.com/office/drawing/2014/main" id="{5754114A-23CE-7165-1936-F2B041866A45}"/>
                </a:ext>
              </a:extLst>
            </p:cNvPr>
            <p:cNvSpPr/>
            <p:nvPr/>
          </p:nvSpPr>
          <p:spPr>
            <a:xfrm>
              <a:off x="1909725" y="1369250"/>
              <a:ext cx="2094600" cy="813425"/>
            </a:xfrm>
            <a:custGeom>
              <a:avLst/>
              <a:gdLst/>
              <a:ahLst/>
              <a:cxnLst/>
              <a:rect l="l" t="t" r="r" b="b"/>
              <a:pathLst>
                <a:path w="83784" h="32537" extrusionOk="0">
                  <a:moveTo>
                    <a:pt x="1725" y="32536"/>
                  </a:moveTo>
                  <a:lnTo>
                    <a:pt x="8262" y="32536"/>
                  </a:lnTo>
                  <a:lnTo>
                    <a:pt x="41892" y="7155"/>
                  </a:lnTo>
                  <a:lnTo>
                    <a:pt x="75522" y="32536"/>
                  </a:lnTo>
                  <a:lnTo>
                    <a:pt x="82058" y="32536"/>
                  </a:lnTo>
                  <a:cubicBezTo>
                    <a:pt x="83228" y="32536"/>
                    <a:pt x="83783" y="31334"/>
                    <a:pt x="82919" y="30682"/>
                  </a:cubicBezTo>
                  <a:lnTo>
                    <a:pt x="42752" y="368"/>
                  </a:lnTo>
                  <a:cubicBezTo>
                    <a:pt x="42263" y="0"/>
                    <a:pt x="41520" y="0"/>
                    <a:pt x="41031" y="368"/>
                  </a:cubicBezTo>
                  <a:lnTo>
                    <a:pt x="865" y="30682"/>
                  </a:lnTo>
                  <a:cubicBezTo>
                    <a:pt x="0" y="31338"/>
                    <a:pt x="556" y="32536"/>
                    <a:pt x="1725" y="3253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62;p27">
              <a:extLst>
                <a:ext uri="{FF2B5EF4-FFF2-40B4-BE49-F238E27FC236}">
                  <a16:creationId xmlns:a16="http://schemas.microsoft.com/office/drawing/2014/main" id="{24B82674-BD01-345C-89DD-FFB0B5351CE7}"/>
                </a:ext>
              </a:extLst>
            </p:cNvPr>
            <p:cNvSpPr/>
            <p:nvPr/>
          </p:nvSpPr>
          <p:spPr>
            <a:xfrm>
              <a:off x="2116250" y="1548125"/>
              <a:ext cx="1681525" cy="3926250"/>
            </a:xfrm>
            <a:custGeom>
              <a:avLst/>
              <a:gdLst/>
              <a:ahLst/>
              <a:cxnLst/>
              <a:rect l="l" t="t" r="r" b="b"/>
              <a:pathLst>
                <a:path w="67261" h="157050" extrusionOk="0">
                  <a:moveTo>
                    <a:pt x="67261" y="25381"/>
                  </a:moveTo>
                  <a:lnTo>
                    <a:pt x="67261" y="157050"/>
                  </a:lnTo>
                  <a:lnTo>
                    <a:pt x="1" y="157050"/>
                  </a:lnTo>
                  <a:lnTo>
                    <a:pt x="1" y="25381"/>
                  </a:lnTo>
                  <a:lnTo>
                    <a:pt x="336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63;p27">
              <a:extLst>
                <a:ext uri="{FF2B5EF4-FFF2-40B4-BE49-F238E27FC236}">
                  <a16:creationId xmlns:a16="http://schemas.microsoft.com/office/drawing/2014/main" id="{FD705607-2B61-5A8C-6361-53B5CFD4E7B5}"/>
                </a:ext>
              </a:extLst>
            </p:cNvPr>
            <p:cNvSpPr/>
            <p:nvPr/>
          </p:nvSpPr>
          <p:spPr>
            <a:xfrm>
              <a:off x="2278500" y="1735125"/>
              <a:ext cx="1357025" cy="3614050"/>
            </a:xfrm>
            <a:custGeom>
              <a:avLst/>
              <a:gdLst/>
              <a:ahLst/>
              <a:cxnLst/>
              <a:rect l="l" t="t" r="r" b="b"/>
              <a:pathLst>
                <a:path w="54281" h="144562" extrusionOk="0">
                  <a:moveTo>
                    <a:pt x="54280" y="20483"/>
                  </a:moveTo>
                  <a:lnTo>
                    <a:pt x="54280" y="144562"/>
                  </a:lnTo>
                  <a:lnTo>
                    <a:pt x="1" y="144562"/>
                  </a:lnTo>
                  <a:lnTo>
                    <a:pt x="1" y="20483"/>
                  </a:lnTo>
                  <a:lnTo>
                    <a:pt x="271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64;p27">
              <a:extLst>
                <a:ext uri="{FF2B5EF4-FFF2-40B4-BE49-F238E27FC236}">
                  <a16:creationId xmlns:a16="http://schemas.microsoft.com/office/drawing/2014/main" id="{BC1E08CF-6060-7D03-4629-6CD701BC68F0}"/>
                </a:ext>
              </a:extLst>
            </p:cNvPr>
            <p:cNvSpPr/>
            <p:nvPr/>
          </p:nvSpPr>
          <p:spPr>
            <a:xfrm>
              <a:off x="238325" y="1990100"/>
              <a:ext cx="2085425" cy="812600"/>
            </a:xfrm>
            <a:custGeom>
              <a:avLst/>
              <a:gdLst/>
              <a:ahLst/>
              <a:cxnLst/>
              <a:rect l="l" t="t" r="r" b="b"/>
              <a:pathLst>
                <a:path w="83417" h="32504" extrusionOk="0">
                  <a:moveTo>
                    <a:pt x="1926" y="32503"/>
                  </a:moveTo>
                  <a:lnTo>
                    <a:pt x="8079" y="32503"/>
                  </a:lnTo>
                  <a:lnTo>
                    <a:pt x="41709" y="7126"/>
                  </a:lnTo>
                  <a:lnTo>
                    <a:pt x="75339" y="32503"/>
                  </a:lnTo>
                  <a:lnTo>
                    <a:pt x="81491" y="32503"/>
                  </a:lnTo>
                  <a:cubicBezTo>
                    <a:pt x="82798" y="32503"/>
                    <a:pt x="83416" y="31167"/>
                    <a:pt x="82452" y="30436"/>
                  </a:cubicBezTo>
                  <a:lnTo>
                    <a:pt x="42669" y="410"/>
                  </a:lnTo>
                  <a:cubicBezTo>
                    <a:pt x="42122" y="1"/>
                    <a:pt x="41295" y="1"/>
                    <a:pt x="40752" y="410"/>
                  </a:cubicBezTo>
                  <a:lnTo>
                    <a:pt x="970" y="30436"/>
                  </a:lnTo>
                  <a:cubicBezTo>
                    <a:pt x="1" y="31167"/>
                    <a:pt x="623" y="32503"/>
                    <a:pt x="1926" y="3250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65;p27">
              <a:extLst>
                <a:ext uri="{FF2B5EF4-FFF2-40B4-BE49-F238E27FC236}">
                  <a16:creationId xmlns:a16="http://schemas.microsoft.com/office/drawing/2014/main" id="{3F4EE44F-A7B9-CC6B-889B-F9A49FCD985F}"/>
                </a:ext>
              </a:extLst>
            </p:cNvPr>
            <p:cNvSpPr/>
            <p:nvPr/>
          </p:nvSpPr>
          <p:spPr>
            <a:xfrm>
              <a:off x="440275" y="2168250"/>
              <a:ext cx="1681525" cy="3306225"/>
            </a:xfrm>
            <a:custGeom>
              <a:avLst/>
              <a:gdLst/>
              <a:ahLst/>
              <a:cxnLst/>
              <a:rect l="l" t="t" r="r" b="b"/>
              <a:pathLst>
                <a:path w="67261" h="132249" extrusionOk="0">
                  <a:moveTo>
                    <a:pt x="67261" y="25377"/>
                  </a:moveTo>
                  <a:lnTo>
                    <a:pt x="67261" y="132249"/>
                  </a:lnTo>
                  <a:lnTo>
                    <a:pt x="1" y="132249"/>
                  </a:lnTo>
                  <a:lnTo>
                    <a:pt x="1" y="25377"/>
                  </a:lnTo>
                  <a:lnTo>
                    <a:pt x="336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66;p27">
              <a:extLst>
                <a:ext uri="{FF2B5EF4-FFF2-40B4-BE49-F238E27FC236}">
                  <a16:creationId xmlns:a16="http://schemas.microsoft.com/office/drawing/2014/main" id="{75187C64-805C-C5BF-C98F-BD741FD4E281}"/>
                </a:ext>
              </a:extLst>
            </p:cNvPr>
            <p:cNvSpPr/>
            <p:nvPr/>
          </p:nvSpPr>
          <p:spPr>
            <a:xfrm>
              <a:off x="602550" y="2355150"/>
              <a:ext cx="1357100" cy="2994025"/>
            </a:xfrm>
            <a:custGeom>
              <a:avLst/>
              <a:gdLst/>
              <a:ahLst/>
              <a:cxnLst/>
              <a:rect l="l" t="t" r="r" b="b"/>
              <a:pathLst>
                <a:path w="54284" h="119761" extrusionOk="0">
                  <a:moveTo>
                    <a:pt x="54284" y="20482"/>
                  </a:moveTo>
                  <a:lnTo>
                    <a:pt x="54284" y="119761"/>
                  </a:lnTo>
                  <a:lnTo>
                    <a:pt x="0" y="119761"/>
                  </a:lnTo>
                  <a:lnTo>
                    <a:pt x="0" y="20482"/>
                  </a:lnTo>
                  <a:lnTo>
                    <a:pt x="27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TextBox 14">
            <a:extLst>
              <a:ext uri="{FF2B5EF4-FFF2-40B4-BE49-F238E27FC236}">
                <a16:creationId xmlns:a16="http://schemas.microsoft.com/office/drawing/2014/main" id="{BE6E5DC3-98FA-F4E8-4C8E-FA21BF7EAF1D}"/>
              </a:ext>
            </a:extLst>
          </p:cNvPr>
          <p:cNvSpPr txBox="1"/>
          <p:nvPr/>
        </p:nvSpPr>
        <p:spPr>
          <a:xfrm>
            <a:off x="791374" y="1207376"/>
            <a:ext cx="7805671" cy="1169551"/>
          </a:xfrm>
          <a:prstGeom prst="rect">
            <a:avLst/>
          </a:prstGeom>
          <a:noFill/>
        </p:spPr>
        <p:txBody>
          <a:bodyPr wrap="square" rtlCol="0">
            <a:spAutoFit/>
          </a:bodyPr>
          <a:lstStyle/>
          <a:p>
            <a:pPr algn="just"/>
            <a:endParaRPr lang="en-US" b="1" dirty="0">
              <a:latin typeface="+mn-lt"/>
            </a:endParaRPr>
          </a:p>
          <a:p>
            <a:pPr algn="just"/>
            <a:r>
              <a:rPr lang="en-US" dirty="0">
                <a:latin typeface="+mn-lt"/>
              </a:rPr>
              <a:t>To handle missing values in the dataset, we filled gaps in numerical attributes like 'AGE' and 'RM' by appending mean or median values. This approach ensured data integrity, accounting for about 5% of the data, allowing for comprehensive analysis without significant loss of information.</a:t>
            </a:r>
          </a:p>
          <a:p>
            <a:pPr algn="just"/>
            <a:r>
              <a:rPr lang="en-US" b="1" dirty="0">
                <a:latin typeface="+mn-lt"/>
              </a:rPr>
              <a:t> </a:t>
            </a:r>
            <a:endParaRPr lang="en-CA" dirty="0">
              <a:latin typeface="+mn-lt"/>
            </a:endParaRPr>
          </a:p>
        </p:txBody>
      </p:sp>
      <p:pic>
        <p:nvPicPr>
          <p:cNvPr id="17" name="Picture 16">
            <a:extLst>
              <a:ext uri="{FF2B5EF4-FFF2-40B4-BE49-F238E27FC236}">
                <a16:creationId xmlns:a16="http://schemas.microsoft.com/office/drawing/2014/main" id="{DD491E4E-E0BB-DF0A-03D3-CADB78180294}"/>
              </a:ext>
            </a:extLst>
          </p:cNvPr>
          <p:cNvPicPr>
            <a:picLocks noChangeAspect="1"/>
          </p:cNvPicPr>
          <p:nvPr/>
        </p:nvPicPr>
        <p:blipFill>
          <a:blip r:embed="rId3"/>
          <a:stretch>
            <a:fillRect/>
          </a:stretch>
        </p:blipFill>
        <p:spPr>
          <a:xfrm>
            <a:off x="947352" y="2349639"/>
            <a:ext cx="6472385" cy="1413833"/>
          </a:xfrm>
          <a:prstGeom prst="rect">
            <a:avLst/>
          </a:prstGeom>
        </p:spPr>
      </p:pic>
    </p:spTree>
    <p:extLst>
      <p:ext uri="{BB962C8B-B14F-4D97-AF65-F5344CB8AC3E}">
        <p14:creationId xmlns:p14="http://schemas.microsoft.com/office/powerpoint/2010/main" val="2031605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19"/>
          <p:cNvSpPr txBox="1">
            <a:spLocks noGrp="1"/>
          </p:cNvSpPr>
          <p:nvPr>
            <p:ph type="ctrTitle"/>
          </p:nvPr>
        </p:nvSpPr>
        <p:spPr>
          <a:xfrm>
            <a:off x="791375" y="848023"/>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b="1" dirty="0">
                <a:solidFill>
                  <a:schemeClr val="tx1"/>
                </a:solidFill>
                <a:latin typeface="+mj-lt"/>
              </a:rPr>
              <a:t>Handling Outliers</a:t>
            </a:r>
            <a:endParaRPr sz="2800" b="1" dirty="0">
              <a:solidFill>
                <a:schemeClr val="tx1"/>
              </a:solidFill>
              <a:latin typeface="+mj-lt"/>
            </a:endParaRPr>
          </a:p>
        </p:txBody>
      </p:sp>
      <p:sp>
        <p:nvSpPr>
          <p:cNvPr id="269" name="Google Shape;269;p19"/>
          <p:cNvSpPr txBox="1"/>
          <p:nvPr/>
        </p:nvSpPr>
        <p:spPr>
          <a:xfrm>
            <a:off x="791375" y="2097975"/>
            <a:ext cx="1907100" cy="608400"/>
          </a:xfrm>
          <a:prstGeom prst="rect">
            <a:avLst/>
          </a:prstGeom>
          <a:noFill/>
          <a:ln>
            <a:noFill/>
          </a:ln>
        </p:spPr>
        <p:txBody>
          <a:bodyPr spcFirstLastPara="1" wrap="square" lIns="91425" tIns="91425" rIns="91425" bIns="91425" anchor="t" anchorCtr="0">
            <a:noAutofit/>
          </a:bodyPr>
          <a:lstStyle/>
          <a:p>
            <a:pPr marL="0" lvl="0" indent="0" algn="ctr" rtl="0">
              <a:spcBef>
                <a:spcPts val="1600"/>
              </a:spcBef>
              <a:spcAft>
                <a:spcPts val="1600"/>
              </a:spcAft>
              <a:buNone/>
            </a:pPr>
            <a:endParaRPr sz="1200" dirty="0">
              <a:solidFill>
                <a:srgbClr val="434343"/>
              </a:solidFill>
              <a:latin typeface="EB Garamond"/>
              <a:ea typeface="EB Garamond"/>
              <a:cs typeface="EB Garamond"/>
              <a:sym typeface="EB Garamond"/>
            </a:endParaRPr>
          </a:p>
        </p:txBody>
      </p:sp>
      <p:sp>
        <p:nvSpPr>
          <p:cNvPr id="270" name="Google Shape;270;p19"/>
          <p:cNvSpPr txBox="1"/>
          <p:nvPr/>
        </p:nvSpPr>
        <p:spPr>
          <a:xfrm>
            <a:off x="3481025" y="2097975"/>
            <a:ext cx="1907100" cy="60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endParaRPr sz="1200" dirty="0">
              <a:solidFill>
                <a:srgbClr val="434343"/>
              </a:solidFill>
              <a:latin typeface="EB Garamond"/>
              <a:ea typeface="EB Garamond"/>
              <a:cs typeface="EB Garamond"/>
              <a:sym typeface="EB Garamond"/>
            </a:endParaRPr>
          </a:p>
        </p:txBody>
      </p:sp>
      <p:grpSp>
        <p:nvGrpSpPr>
          <p:cNvPr id="2" name="Google Shape;1054;p27">
            <a:extLst>
              <a:ext uri="{FF2B5EF4-FFF2-40B4-BE49-F238E27FC236}">
                <a16:creationId xmlns:a16="http://schemas.microsoft.com/office/drawing/2014/main" id="{E18F70A9-548B-CB84-767B-6966284912ED}"/>
              </a:ext>
            </a:extLst>
          </p:cNvPr>
          <p:cNvGrpSpPr/>
          <p:nvPr/>
        </p:nvGrpSpPr>
        <p:grpSpPr>
          <a:xfrm>
            <a:off x="7530353" y="-179365"/>
            <a:ext cx="1452806" cy="1213465"/>
            <a:chOff x="238325" y="236325"/>
            <a:chExt cx="7138300" cy="5238150"/>
          </a:xfrm>
        </p:grpSpPr>
        <p:sp>
          <p:nvSpPr>
            <p:cNvPr id="3" name="Google Shape;1055;p27">
              <a:extLst>
                <a:ext uri="{FF2B5EF4-FFF2-40B4-BE49-F238E27FC236}">
                  <a16:creationId xmlns:a16="http://schemas.microsoft.com/office/drawing/2014/main" id="{3874FF7A-C3F4-3E31-EE29-74FF731CFF11}"/>
                </a:ext>
              </a:extLst>
            </p:cNvPr>
            <p:cNvSpPr/>
            <p:nvPr/>
          </p:nvSpPr>
          <p:spPr>
            <a:xfrm>
              <a:off x="3577325" y="852800"/>
              <a:ext cx="2123225" cy="816050"/>
            </a:xfrm>
            <a:custGeom>
              <a:avLst/>
              <a:gdLst/>
              <a:ahLst/>
              <a:cxnLst/>
              <a:rect l="l" t="t" r="r" b="b"/>
              <a:pathLst>
                <a:path w="84929" h="32642" extrusionOk="0">
                  <a:moveTo>
                    <a:pt x="1108" y="32637"/>
                  </a:moveTo>
                  <a:lnTo>
                    <a:pt x="8835" y="32637"/>
                  </a:lnTo>
                  <a:lnTo>
                    <a:pt x="42465" y="7260"/>
                  </a:lnTo>
                  <a:lnTo>
                    <a:pt x="76095" y="32641"/>
                  </a:lnTo>
                  <a:lnTo>
                    <a:pt x="83822" y="32641"/>
                  </a:lnTo>
                  <a:cubicBezTo>
                    <a:pt x="84573" y="32641"/>
                    <a:pt x="84928" y="31873"/>
                    <a:pt x="84373" y="31451"/>
                  </a:cubicBezTo>
                  <a:lnTo>
                    <a:pt x="43016" y="239"/>
                  </a:lnTo>
                  <a:cubicBezTo>
                    <a:pt x="42686" y="1"/>
                    <a:pt x="42243" y="1"/>
                    <a:pt x="41918" y="239"/>
                  </a:cubicBezTo>
                  <a:lnTo>
                    <a:pt x="556" y="31451"/>
                  </a:lnTo>
                  <a:cubicBezTo>
                    <a:pt x="1" y="31869"/>
                    <a:pt x="360" y="32637"/>
                    <a:pt x="1108" y="3263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056;p27">
              <a:extLst>
                <a:ext uri="{FF2B5EF4-FFF2-40B4-BE49-F238E27FC236}">
                  <a16:creationId xmlns:a16="http://schemas.microsoft.com/office/drawing/2014/main" id="{5FB21713-8955-CD77-4C0F-8BC9F29D4EC5}"/>
                </a:ext>
              </a:extLst>
            </p:cNvPr>
            <p:cNvSpPr/>
            <p:nvPr/>
          </p:nvSpPr>
          <p:spPr>
            <a:xfrm>
              <a:off x="3798275" y="1034275"/>
              <a:ext cx="1681425" cy="4440100"/>
            </a:xfrm>
            <a:custGeom>
              <a:avLst/>
              <a:gdLst/>
              <a:ahLst/>
              <a:cxnLst/>
              <a:rect l="l" t="t" r="r" b="b"/>
              <a:pathLst>
                <a:path w="67257" h="177604" extrusionOk="0">
                  <a:moveTo>
                    <a:pt x="67257" y="25378"/>
                  </a:moveTo>
                  <a:lnTo>
                    <a:pt x="67257" y="177604"/>
                  </a:lnTo>
                  <a:lnTo>
                    <a:pt x="1" y="177604"/>
                  </a:lnTo>
                  <a:lnTo>
                    <a:pt x="1" y="25378"/>
                  </a:lnTo>
                  <a:lnTo>
                    <a:pt x="336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057;p27">
              <a:extLst>
                <a:ext uri="{FF2B5EF4-FFF2-40B4-BE49-F238E27FC236}">
                  <a16:creationId xmlns:a16="http://schemas.microsoft.com/office/drawing/2014/main" id="{68241E6A-D88D-74B6-A385-EA66F86A8F1F}"/>
                </a:ext>
              </a:extLst>
            </p:cNvPr>
            <p:cNvSpPr/>
            <p:nvPr/>
          </p:nvSpPr>
          <p:spPr>
            <a:xfrm>
              <a:off x="3960450" y="1221175"/>
              <a:ext cx="1357100" cy="4128000"/>
            </a:xfrm>
            <a:custGeom>
              <a:avLst/>
              <a:gdLst/>
              <a:ahLst/>
              <a:cxnLst/>
              <a:rect l="l" t="t" r="r" b="b"/>
              <a:pathLst>
                <a:path w="54284" h="165120" extrusionOk="0">
                  <a:moveTo>
                    <a:pt x="54284" y="20487"/>
                  </a:moveTo>
                  <a:lnTo>
                    <a:pt x="54284" y="165120"/>
                  </a:lnTo>
                  <a:lnTo>
                    <a:pt x="0" y="165120"/>
                  </a:lnTo>
                  <a:lnTo>
                    <a:pt x="0" y="20487"/>
                  </a:lnTo>
                  <a:lnTo>
                    <a:pt x="271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58;p27">
              <a:extLst>
                <a:ext uri="{FF2B5EF4-FFF2-40B4-BE49-F238E27FC236}">
                  <a16:creationId xmlns:a16="http://schemas.microsoft.com/office/drawing/2014/main" id="{A03738E8-B41F-3140-4EDC-549059A600AE}"/>
                </a:ext>
              </a:extLst>
            </p:cNvPr>
            <p:cNvSpPr/>
            <p:nvPr/>
          </p:nvSpPr>
          <p:spPr>
            <a:xfrm>
              <a:off x="5263950" y="236325"/>
              <a:ext cx="2112675" cy="815000"/>
            </a:xfrm>
            <a:custGeom>
              <a:avLst/>
              <a:gdLst/>
              <a:ahLst/>
              <a:cxnLst/>
              <a:rect l="l" t="t" r="r" b="b"/>
              <a:pathLst>
                <a:path w="84507" h="32600" extrusionOk="0">
                  <a:moveTo>
                    <a:pt x="1333" y="32600"/>
                  </a:moveTo>
                  <a:lnTo>
                    <a:pt x="8622" y="32600"/>
                  </a:lnTo>
                  <a:cubicBezTo>
                    <a:pt x="21377" y="22972"/>
                    <a:pt x="29267" y="17021"/>
                    <a:pt x="42252" y="7218"/>
                  </a:cubicBezTo>
                  <a:lnTo>
                    <a:pt x="75882" y="32600"/>
                  </a:lnTo>
                  <a:lnTo>
                    <a:pt x="83170" y="32600"/>
                  </a:lnTo>
                  <a:cubicBezTo>
                    <a:pt x="84076" y="32600"/>
                    <a:pt x="84507" y="31672"/>
                    <a:pt x="83834" y="31163"/>
                  </a:cubicBezTo>
                  <a:lnTo>
                    <a:pt x="42920" y="285"/>
                  </a:lnTo>
                  <a:cubicBezTo>
                    <a:pt x="42519" y="1"/>
                    <a:pt x="41984" y="1"/>
                    <a:pt x="41588" y="285"/>
                  </a:cubicBezTo>
                  <a:lnTo>
                    <a:pt x="669" y="31163"/>
                  </a:lnTo>
                  <a:cubicBezTo>
                    <a:pt x="1" y="31672"/>
                    <a:pt x="431" y="32600"/>
                    <a:pt x="1333" y="326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59;p27">
              <a:extLst>
                <a:ext uri="{FF2B5EF4-FFF2-40B4-BE49-F238E27FC236}">
                  <a16:creationId xmlns:a16="http://schemas.microsoft.com/office/drawing/2014/main" id="{5668648F-6059-8010-655C-077F1D4C2606}"/>
                </a:ext>
              </a:extLst>
            </p:cNvPr>
            <p:cNvSpPr/>
            <p:nvPr/>
          </p:nvSpPr>
          <p:spPr>
            <a:xfrm>
              <a:off x="5479475" y="416775"/>
              <a:ext cx="1681525" cy="5057600"/>
            </a:xfrm>
            <a:custGeom>
              <a:avLst/>
              <a:gdLst/>
              <a:ahLst/>
              <a:cxnLst/>
              <a:rect l="l" t="t" r="r" b="b"/>
              <a:pathLst>
                <a:path w="67261" h="202304" extrusionOk="0">
                  <a:moveTo>
                    <a:pt x="67261" y="25382"/>
                  </a:moveTo>
                  <a:lnTo>
                    <a:pt x="67261" y="202304"/>
                  </a:lnTo>
                  <a:lnTo>
                    <a:pt x="1" y="202304"/>
                  </a:lnTo>
                  <a:lnTo>
                    <a:pt x="1" y="25382"/>
                  </a:lnTo>
                  <a:cubicBezTo>
                    <a:pt x="12752" y="15754"/>
                    <a:pt x="20646" y="9803"/>
                    <a:pt x="33631" y="0"/>
                  </a:cubicBezTo>
                  <a:close/>
                </a:path>
              </a:pathLst>
            </a:custGeom>
            <a:solidFill>
              <a:schemeClr val="accent3"/>
            </a:solidFill>
            <a:ln>
              <a:noFill/>
            </a:ln>
          </p:spPr>
          <p:txBody>
            <a:bodyPr spcFirstLastPara="1" wrap="square" lIns="91425" tIns="91425" rIns="91425" bIns="91425" anchor="ctr" anchorCtr="0">
              <a:noAutofit/>
            </a:bodyPr>
            <a:lstStyle/>
            <a:p>
              <a:pPr marL="1250817" lvl="0" indent="0" algn="l" rtl="0">
                <a:spcBef>
                  <a:spcPts val="0"/>
                </a:spcBef>
                <a:spcAft>
                  <a:spcPts val="0"/>
                </a:spcAft>
                <a:buNone/>
              </a:pPr>
              <a:r>
                <a:rPr lang="en"/>
                <a:t>		</a:t>
              </a:r>
              <a:endParaRPr/>
            </a:p>
          </p:txBody>
        </p:sp>
        <p:sp>
          <p:nvSpPr>
            <p:cNvPr id="8" name="Google Shape;1060;p27">
              <a:extLst>
                <a:ext uri="{FF2B5EF4-FFF2-40B4-BE49-F238E27FC236}">
                  <a16:creationId xmlns:a16="http://schemas.microsoft.com/office/drawing/2014/main" id="{B56696EB-2343-25AF-3E75-A29B4AC85C87}"/>
                </a:ext>
              </a:extLst>
            </p:cNvPr>
            <p:cNvSpPr/>
            <p:nvPr/>
          </p:nvSpPr>
          <p:spPr>
            <a:xfrm>
              <a:off x="5641725" y="603775"/>
              <a:ext cx="1357025" cy="4745400"/>
            </a:xfrm>
            <a:custGeom>
              <a:avLst/>
              <a:gdLst/>
              <a:ahLst/>
              <a:cxnLst/>
              <a:rect l="l" t="t" r="r" b="b"/>
              <a:pathLst>
                <a:path w="54281" h="189816" extrusionOk="0">
                  <a:moveTo>
                    <a:pt x="54280" y="20483"/>
                  </a:moveTo>
                  <a:lnTo>
                    <a:pt x="54280" y="189816"/>
                  </a:lnTo>
                  <a:lnTo>
                    <a:pt x="1" y="189816"/>
                  </a:lnTo>
                  <a:lnTo>
                    <a:pt x="1" y="20483"/>
                  </a:lnTo>
                  <a:lnTo>
                    <a:pt x="271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61;p27">
              <a:extLst>
                <a:ext uri="{FF2B5EF4-FFF2-40B4-BE49-F238E27FC236}">
                  <a16:creationId xmlns:a16="http://schemas.microsoft.com/office/drawing/2014/main" id="{5754114A-23CE-7165-1936-F2B041866A45}"/>
                </a:ext>
              </a:extLst>
            </p:cNvPr>
            <p:cNvSpPr/>
            <p:nvPr/>
          </p:nvSpPr>
          <p:spPr>
            <a:xfrm>
              <a:off x="1909725" y="1369250"/>
              <a:ext cx="2094600" cy="813425"/>
            </a:xfrm>
            <a:custGeom>
              <a:avLst/>
              <a:gdLst/>
              <a:ahLst/>
              <a:cxnLst/>
              <a:rect l="l" t="t" r="r" b="b"/>
              <a:pathLst>
                <a:path w="83784" h="32537" extrusionOk="0">
                  <a:moveTo>
                    <a:pt x="1725" y="32536"/>
                  </a:moveTo>
                  <a:lnTo>
                    <a:pt x="8262" y="32536"/>
                  </a:lnTo>
                  <a:lnTo>
                    <a:pt x="41892" y="7155"/>
                  </a:lnTo>
                  <a:lnTo>
                    <a:pt x="75522" y="32536"/>
                  </a:lnTo>
                  <a:lnTo>
                    <a:pt x="82058" y="32536"/>
                  </a:lnTo>
                  <a:cubicBezTo>
                    <a:pt x="83228" y="32536"/>
                    <a:pt x="83783" y="31334"/>
                    <a:pt x="82919" y="30682"/>
                  </a:cubicBezTo>
                  <a:lnTo>
                    <a:pt x="42752" y="368"/>
                  </a:lnTo>
                  <a:cubicBezTo>
                    <a:pt x="42263" y="0"/>
                    <a:pt x="41520" y="0"/>
                    <a:pt x="41031" y="368"/>
                  </a:cubicBezTo>
                  <a:lnTo>
                    <a:pt x="865" y="30682"/>
                  </a:lnTo>
                  <a:cubicBezTo>
                    <a:pt x="0" y="31338"/>
                    <a:pt x="556" y="32536"/>
                    <a:pt x="1725" y="3253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62;p27">
              <a:extLst>
                <a:ext uri="{FF2B5EF4-FFF2-40B4-BE49-F238E27FC236}">
                  <a16:creationId xmlns:a16="http://schemas.microsoft.com/office/drawing/2014/main" id="{24B82674-BD01-345C-89DD-FFB0B5351CE7}"/>
                </a:ext>
              </a:extLst>
            </p:cNvPr>
            <p:cNvSpPr/>
            <p:nvPr/>
          </p:nvSpPr>
          <p:spPr>
            <a:xfrm>
              <a:off x="2116250" y="1548125"/>
              <a:ext cx="1681525" cy="3926250"/>
            </a:xfrm>
            <a:custGeom>
              <a:avLst/>
              <a:gdLst/>
              <a:ahLst/>
              <a:cxnLst/>
              <a:rect l="l" t="t" r="r" b="b"/>
              <a:pathLst>
                <a:path w="67261" h="157050" extrusionOk="0">
                  <a:moveTo>
                    <a:pt x="67261" y="25381"/>
                  </a:moveTo>
                  <a:lnTo>
                    <a:pt x="67261" y="157050"/>
                  </a:lnTo>
                  <a:lnTo>
                    <a:pt x="1" y="157050"/>
                  </a:lnTo>
                  <a:lnTo>
                    <a:pt x="1" y="25381"/>
                  </a:lnTo>
                  <a:lnTo>
                    <a:pt x="336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63;p27">
              <a:extLst>
                <a:ext uri="{FF2B5EF4-FFF2-40B4-BE49-F238E27FC236}">
                  <a16:creationId xmlns:a16="http://schemas.microsoft.com/office/drawing/2014/main" id="{FD705607-2B61-5A8C-6361-53B5CFD4E7B5}"/>
                </a:ext>
              </a:extLst>
            </p:cNvPr>
            <p:cNvSpPr/>
            <p:nvPr/>
          </p:nvSpPr>
          <p:spPr>
            <a:xfrm>
              <a:off x="2278500" y="1735125"/>
              <a:ext cx="1357025" cy="3614050"/>
            </a:xfrm>
            <a:custGeom>
              <a:avLst/>
              <a:gdLst/>
              <a:ahLst/>
              <a:cxnLst/>
              <a:rect l="l" t="t" r="r" b="b"/>
              <a:pathLst>
                <a:path w="54281" h="144562" extrusionOk="0">
                  <a:moveTo>
                    <a:pt x="54280" y="20483"/>
                  </a:moveTo>
                  <a:lnTo>
                    <a:pt x="54280" y="144562"/>
                  </a:lnTo>
                  <a:lnTo>
                    <a:pt x="1" y="144562"/>
                  </a:lnTo>
                  <a:lnTo>
                    <a:pt x="1" y="20483"/>
                  </a:lnTo>
                  <a:lnTo>
                    <a:pt x="271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64;p27">
              <a:extLst>
                <a:ext uri="{FF2B5EF4-FFF2-40B4-BE49-F238E27FC236}">
                  <a16:creationId xmlns:a16="http://schemas.microsoft.com/office/drawing/2014/main" id="{BC1E08CF-6060-7D03-4629-6CD701BC68F0}"/>
                </a:ext>
              </a:extLst>
            </p:cNvPr>
            <p:cNvSpPr/>
            <p:nvPr/>
          </p:nvSpPr>
          <p:spPr>
            <a:xfrm>
              <a:off x="238325" y="1990100"/>
              <a:ext cx="2085425" cy="812600"/>
            </a:xfrm>
            <a:custGeom>
              <a:avLst/>
              <a:gdLst/>
              <a:ahLst/>
              <a:cxnLst/>
              <a:rect l="l" t="t" r="r" b="b"/>
              <a:pathLst>
                <a:path w="83417" h="32504" extrusionOk="0">
                  <a:moveTo>
                    <a:pt x="1926" y="32503"/>
                  </a:moveTo>
                  <a:lnTo>
                    <a:pt x="8079" y="32503"/>
                  </a:lnTo>
                  <a:lnTo>
                    <a:pt x="41709" y="7126"/>
                  </a:lnTo>
                  <a:lnTo>
                    <a:pt x="75339" y="32503"/>
                  </a:lnTo>
                  <a:lnTo>
                    <a:pt x="81491" y="32503"/>
                  </a:lnTo>
                  <a:cubicBezTo>
                    <a:pt x="82798" y="32503"/>
                    <a:pt x="83416" y="31167"/>
                    <a:pt x="82452" y="30436"/>
                  </a:cubicBezTo>
                  <a:lnTo>
                    <a:pt x="42669" y="410"/>
                  </a:lnTo>
                  <a:cubicBezTo>
                    <a:pt x="42122" y="1"/>
                    <a:pt x="41295" y="1"/>
                    <a:pt x="40752" y="410"/>
                  </a:cubicBezTo>
                  <a:lnTo>
                    <a:pt x="970" y="30436"/>
                  </a:lnTo>
                  <a:cubicBezTo>
                    <a:pt x="1" y="31167"/>
                    <a:pt x="623" y="32503"/>
                    <a:pt x="1926" y="3250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65;p27">
              <a:extLst>
                <a:ext uri="{FF2B5EF4-FFF2-40B4-BE49-F238E27FC236}">
                  <a16:creationId xmlns:a16="http://schemas.microsoft.com/office/drawing/2014/main" id="{3F4EE44F-A7B9-CC6B-889B-F9A49FCD985F}"/>
                </a:ext>
              </a:extLst>
            </p:cNvPr>
            <p:cNvSpPr/>
            <p:nvPr/>
          </p:nvSpPr>
          <p:spPr>
            <a:xfrm>
              <a:off x="440275" y="2168250"/>
              <a:ext cx="1681525" cy="3306225"/>
            </a:xfrm>
            <a:custGeom>
              <a:avLst/>
              <a:gdLst/>
              <a:ahLst/>
              <a:cxnLst/>
              <a:rect l="l" t="t" r="r" b="b"/>
              <a:pathLst>
                <a:path w="67261" h="132249" extrusionOk="0">
                  <a:moveTo>
                    <a:pt x="67261" y="25377"/>
                  </a:moveTo>
                  <a:lnTo>
                    <a:pt x="67261" y="132249"/>
                  </a:lnTo>
                  <a:lnTo>
                    <a:pt x="1" y="132249"/>
                  </a:lnTo>
                  <a:lnTo>
                    <a:pt x="1" y="25377"/>
                  </a:lnTo>
                  <a:lnTo>
                    <a:pt x="336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66;p27">
              <a:extLst>
                <a:ext uri="{FF2B5EF4-FFF2-40B4-BE49-F238E27FC236}">
                  <a16:creationId xmlns:a16="http://schemas.microsoft.com/office/drawing/2014/main" id="{75187C64-805C-C5BF-C98F-BD741FD4E281}"/>
                </a:ext>
              </a:extLst>
            </p:cNvPr>
            <p:cNvSpPr/>
            <p:nvPr/>
          </p:nvSpPr>
          <p:spPr>
            <a:xfrm>
              <a:off x="602550" y="2355150"/>
              <a:ext cx="1357100" cy="2994025"/>
            </a:xfrm>
            <a:custGeom>
              <a:avLst/>
              <a:gdLst/>
              <a:ahLst/>
              <a:cxnLst/>
              <a:rect l="l" t="t" r="r" b="b"/>
              <a:pathLst>
                <a:path w="54284" h="119761" extrusionOk="0">
                  <a:moveTo>
                    <a:pt x="54284" y="20482"/>
                  </a:moveTo>
                  <a:lnTo>
                    <a:pt x="54284" y="119761"/>
                  </a:lnTo>
                  <a:lnTo>
                    <a:pt x="0" y="119761"/>
                  </a:lnTo>
                  <a:lnTo>
                    <a:pt x="0" y="20482"/>
                  </a:lnTo>
                  <a:lnTo>
                    <a:pt x="27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TextBox 14">
            <a:extLst>
              <a:ext uri="{FF2B5EF4-FFF2-40B4-BE49-F238E27FC236}">
                <a16:creationId xmlns:a16="http://schemas.microsoft.com/office/drawing/2014/main" id="{BE6E5DC3-98FA-F4E8-4C8E-FA21BF7EAF1D}"/>
              </a:ext>
            </a:extLst>
          </p:cNvPr>
          <p:cNvSpPr txBox="1"/>
          <p:nvPr/>
        </p:nvSpPr>
        <p:spPr>
          <a:xfrm>
            <a:off x="869092" y="1207376"/>
            <a:ext cx="7727954" cy="1600438"/>
          </a:xfrm>
          <a:prstGeom prst="rect">
            <a:avLst/>
          </a:prstGeom>
          <a:noFill/>
        </p:spPr>
        <p:txBody>
          <a:bodyPr wrap="square" rtlCol="0">
            <a:spAutoFit/>
          </a:bodyPr>
          <a:lstStyle/>
          <a:p>
            <a:pPr algn="just"/>
            <a:r>
              <a:rPr lang="en-US" dirty="0">
                <a:latin typeface="+mn-lt"/>
              </a:rPr>
              <a:t>The Interquartile Range (IQR) method was used to identify outliers in 'CRIM' (crime rate) and 'TAX' (tax rate) in the housing dataset, revealing over twenty potential outliers. We decided not to remove these outliers, recognizing they could represent realistic data points that provide valuable insights into areas with unique characteristics, like high crime rates or unusual tax scenarios.</a:t>
            </a:r>
          </a:p>
          <a:p>
            <a:pPr algn="just"/>
            <a:endParaRPr lang="en-US" dirty="0">
              <a:latin typeface="+mn-lt"/>
            </a:endParaRPr>
          </a:p>
          <a:p>
            <a:pPr algn="just"/>
            <a:r>
              <a:rPr lang="en-US" b="1" dirty="0">
                <a:latin typeface="+mn-lt"/>
              </a:rPr>
              <a:t> </a:t>
            </a:r>
            <a:endParaRPr lang="en-CA" dirty="0">
              <a:latin typeface="+mn-lt"/>
            </a:endParaRPr>
          </a:p>
        </p:txBody>
      </p:sp>
      <p:pic>
        <p:nvPicPr>
          <p:cNvPr id="18" name="Picture 17">
            <a:extLst>
              <a:ext uri="{FF2B5EF4-FFF2-40B4-BE49-F238E27FC236}">
                <a16:creationId xmlns:a16="http://schemas.microsoft.com/office/drawing/2014/main" id="{3F885E35-D9F0-E971-7D65-3FF82F6BD1DB}"/>
              </a:ext>
            </a:extLst>
          </p:cNvPr>
          <p:cNvPicPr>
            <a:picLocks noChangeAspect="1"/>
          </p:cNvPicPr>
          <p:nvPr/>
        </p:nvPicPr>
        <p:blipFill>
          <a:blip r:embed="rId3"/>
          <a:stretch>
            <a:fillRect/>
          </a:stretch>
        </p:blipFill>
        <p:spPr>
          <a:xfrm>
            <a:off x="1871410" y="2380171"/>
            <a:ext cx="6338505" cy="2433605"/>
          </a:xfrm>
          <a:prstGeom prst="rect">
            <a:avLst/>
          </a:prstGeom>
        </p:spPr>
      </p:pic>
    </p:spTree>
    <p:extLst>
      <p:ext uri="{BB962C8B-B14F-4D97-AF65-F5344CB8AC3E}">
        <p14:creationId xmlns:p14="http://schemas.microsoft.com/office/powerpoint/2010/main" val="310984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9" name="Google Shape;269;p19"/>
          <p:cNvSpPr txBox="1"/>
          <p:nvPr/>
        </p:nvSpPr>
        <p:spPr>
          <a:xfrm>
            <a:off x="694612" y="2064866"/>
            <a:ext cx="1907100" cy="298384"/>
          </a:xfrm>
          <a:prstGeom prst="rect">
            <a:avLst/>
          </a:prstGeom>
          <a:noFill/>
          <a:ln>
            <a:noFill/>
          </a:ln>
        </p:spPr>
        <p:txBody>
          <a:bodyPr spcFirstLastPara="1" wrap="square" lIns="91425" tIns="91425" rIns="91425" bIns="91425" anchor="t" anchorCtr="0">
            <a:noAutofit/>
          </a:bodyPr>
          <a:lstStyle/>
          <a:p>
            <a:pPr marL="0" lvl="0" indent="0" algn="ctr" rtl="0">
              <a:spcBef>
                <a:spcPts val="1600"/>
              </a:spcBef>
              <a:spcAft>
                <a:spcPts val="1600"/>
              </a:spcAft>
              <a:buNone/>
            </a:pPr>
            <a:endParaRPr sz="1200" dirty="0">
              <a:solidFill>
                <a:srgbClr val="434343"/>
              </a:solidFill>
              <a:latin typeface="EB Garamond"/>
              <a:ea typeface="EB Garamond"/>
              <a:cs typeface="EB Garamond"/>
              <a:sym typeface="EB Garamond"/>
            </a:endParaRPr>
          </a:p>
        </p:txBody>
      </p:sp>
      <p:sp>
        <p:nvSpPr>
          <p:cNvPr id="270" name="Google Shape;270;p19"/>
          <p:cNvSpPr txBox="1"/>
          <p:nvPr/>
        </p:nvSpPr>
        <p:spPr>
          <a:xfrm>
            <a:off x="3481025" y="2097975"/>
            <a:ext cx="1907100" cy="60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endParaRPr sz="1200" dirty="0">
              <a:solidFill>
                <a:srgbClr val="434343"/>
              </a:solidFill>
              <a:latin typeface="EB Garamond"/>
              <a:ea typeface="EB Garamond"/>
              <a:cs typeface="EB Garamond"/>
              <a:sym typeface="EB Garamond"/>
            </a:endParaRPr>
          </a:p>
        </p:txBody>
      </p:sp>
      <p:grpSp>
        <p:nvGrpSpPr>
          <p:cNvPr id="2" name="Google Shape;1054;p27">
            <a:extLst>
              <a:ext uri="{FF2B5EF4-FFF2-40B4-BE49-F238E27FC236}">
                <a16:creationId xmlns:a16="http://schemas.microsoft.com/office/drawing/2014/main" id="{E18F70A9-548B-CB84-767B-6966284912ED}"/>
              </a:ext>
            </a:extLst>
          </p:cNvPr>
          <p:cNvGrpSpPr/>
          <p:nvPr/>
        </p:nvGrpSpPr>
        <p:grpSpPr>
          <a:xfrm>
            <a:off x="7530353" y="-179365"/>
            <a:ext cx="1452806" cy="1213465"/>
            <a:chOff x="238325" y="236325"/>
            <a:chExt cx="7138300" cy="5238150"/>
          </a:xfrm>
        </p:grpSpPr>
        <p:sp>
          <p:nvSpPr>
            <p:cNvPr id="3" name="Google Shape;1055;p27">
              <a:extLst>
                <a:ext uri="{FF2B5EF4-FFF2-40B4-BE49-F238E27FC236}">
                  <a16:creationId xmlns:a16="http://schemas.microsoft.com/office/drawing/2014/main" id="{3874FF7A-C3F4-3E31-EE29-74FF731CFF11}"/>
                </a:ext>
              </a:extLst>
            </p:cNvPr>
            <p:cNvSpPr/>
            <p:nvPr/>
          </p:nvSpPr>
          <p:spPr>
            <a:xfrm>
              <a:off x="3577325" y="852800"/>
              <a:ext cx="2123225" cy="816050"/>
            </a:xfrm>
            <a:custGeom>
              <a:avLst/>
              <a:gdLst/>
              <a:ahLst/>
              <a:cxnLst/>
              <a:rect l="l" t="t" r="r" b="b"/>
              <a:pathLst>
                <a:path w="84929" h="32642" extrusionOk="0">
                  <a:moveTo>
                    <a:pt x="1108" y="32637"/>
                  </a:moveTo>
                  <a:lnTo>
                    <a:pt x="8835" y="32637"/>
                  </a:lnTo>
                  <a:lnTo>
                    <a:pt x="42465" y="7260"/>
                  </a:lnTo>
                  <a:lnTo>
                    <a:pt x="76095" y="32641"/>
                  </a:lnTo>
                  <a:lnTo>
                    <a:pt x="83822" y="32641"/>
                  </a:lnTo>
                  <a:cubicBezTo>
                    <a:pt x="84573" y="32641"/>
                    <a:pt x="84928" y="31873"/>
                    <a:pt x="84373" y="31451"/>
                  </a:cubicBezTo>
                  <a:lnTo>
                    <a:pt x="43016" y="239"/>
                  </a:lnTo>
                  <a:cubicBezTo>
                    <a:pt x="42686" y="1"/>
                    <a:pt x="42243" y="1"/>
                    <a:pt x="41918" y="239"/>
                  </a:cubicBezTo>
                  <a:lnTo>
                    <a:pt x="556" y="31451"/>
                  </a:lnTo>
                  <a:cubicBezTo>
                    <a:pt x="1" y="31869"/>
                    <a:pt x="360" y="32637"/>
                    <a:pt x="1108" y="3263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056;p27">
              <a:extLst>
                <a:ext uri="{FF2B5EF4-FFF2-40B4-BE49-F238E27FC236}">
                  <a16:creationId xmlns:a16="http://schemas.microsoft.com/office/drawing/2014/main" id="{5FB21713-8955-CD77-4C0F-8BC9F29D4EC5}"/>
                </a:ext>
              </a:extLst>
            </p:cNvPr>
            <p:cNvSpPr/>
            <p:nvPr/>
          </p:nvSpPr>
          <p:spPr>
            <a:xfrm>
              <a:off x="3798275" y="1034275"/>
              <a:ext cx="1681425" cy="4440100"/>
            </a:xfrm>
            <a:custGeom>
              <a:avLst/>
              <a:gdLst/>
              <a:ahLst/>
              <a:cxnLst/>
              <a:rect l="l" t="t" r="r" b="b"/>
              <a:pathLst>
                <a:path w="67257" h="177604" extrusionOk="0">
                  <a:moveTo>
                    <a:pt x="67257" y="25378"/>
                  </a:moveTo>
                  <a:lnTo>
                    <a:pt x="67257" y="177604"/>
                  </a:lnTo>
                  <a:lnTo>
                    <a:pt x="1" y="177604"/>
                  </a:lnTo>
                  <a:lnTo>
                    <a:pt x="1" y="25378"/>
                  </a:lnTo>
                  <a:lnTo>
                    <a:pt x="336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057;p27">
              <a:extLst>
                <a:ext uri="{FF2B5EF4-FFF2-40B4-BE49-F238E27FC236}">
                  <a16:creationId xmlns:a16="http://schemas.microsoft.com/office/drawing/2014/main" id="{68241E6A-D88D-74B6-A385-EA66F86A8F1F}"/>
                </a:ext>
              </a:extLst>
            </p:cNvPr>
            <p:cNvSpPr/>
            <p:nvPr/>
          </p:nvSpPr>
          <p:spPr>
            <a:xfrm>
              <a:off x="3960450" y="1221175"/>
              <a:ext cx="1357100" cy="4128000"/>
            </a:xfrm>
            <a:custGeom>
              <a:avLst/>
              <a:gdLst/>
              <a:ahLst/>
              <a:cxnLst/>
              <a:rect l="l" t="t" r="r" b="b"/>
              <a:pathLst>
                <a:path w="54284" h="165120" extrusionOk="0">
                  <a:moveTo>
                    <a:pt x="54284" y="20487"/>
                  </a:moveTo>
                  <a:lnTo>
                    <a:pt x="54284" y="165120"/>
                  </a:lnTo>
                  <a:lnTo>
                    <a:pt x="0" y="165120"/>
                  </a:lnTo>
                  <a:lnTo>
                    <a:pt x="0" y="20487"/>
                  </a:lnTo>
                  <a:lnTo>
                    <a:pt x="271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58;p27">
              <a:extLst>
                <a:ext uri="{FF2B5EF4-FFF2-40B4-BE49-F238E27FC236}">
                  <a16:creationId xmlns:a16="http://schemas.microsoft.com/office/drawing/2014/main" id="{A03738E8-B41F-3140-4EDC-549059A600AE}"/>
                </a:ext>
              </a:extLst>
            </p:cNvPr>
            <p:cNvSpPr/>
            <p:nvPr/>
          </p:nvSpPr>
          <p:spPr>
            <a:xfrm>
              <a:off x="5263950" y="236325"/>
              <a:ext cx="2112675" cy="815000"/>
            </a:xfrm>
            <a:custGeom>
              <a:avLst/>
              <a:gdLst/>
              <a:ahLst/>
              <a:cxnLst/>
              <a:rect l="l" t="t" r="r" b="b"/>
              <a:pathLst>
                <a:path w="84507" h="32600" extrusionOk="0">
                  <a:moveTo>
                    <a:pt x="1333" y="32600"/>
                  </a:moveTo>
                  <a:lnTo>
                    <a:pt x="8622" y="32600"/>
                  </a:lnTo>
                  <a:cubicBezTo>
                    <a:pt x="21377" y="22972"/>
                    <a:pt x="29267" y="17021"/>
                    <a:pt x="42252" y="7218"/>
                  </a:cubicBezTo>
                  <a:lnTo>
                    <a:pt x="75882" y="32600"/>
                  </a:lnTo>
                  <a:lnTo>
                    <a:pt x="83170" y="32600"/>
                  </a:lnTo>
                  <a:cubicBezTo>
                    <a:pt x="84076" y="32600"/>
                    <a:pt x="84507" y="31672"/>
                    <a:pt x="83834" y="31163"/>
                  </a:cubicBezTo>
                  <a:lnTo>
                    <a:pt x="42920" y="285"/>
                  </a:lnTo>
                  <a:cubicBezTo>
                    <a:pt x="42519" y="1"/>
                    <a:pt x="41984" y="1"/>
                    <a:pt x="41588" y="285"/>
                  </a:cubicBezTo>
                  <a:lnTo>
                    <a:pt x="669" y="31163"/>
                  </a:lnTo>
                  <a:cubicBezTo>
                    <a:pt x="1" y="31672"/>
                    <a:pt x="431" y="32600"/>
                    <a:pt x="1333" y="326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59;p27">
              <a:extLst>
                <a:ext uri="{FF2B5EF4-FFF2-40B4-BE49-F238E27FC236}">
                  <a16:creationId xmlns:a16="http://schemas.microsoft.com/office/drawing/2014/main" id="{5668648F-6059-8010-655C-077F1D4C2606}"/>
                </a:ext>
              </a:extLst>
            </p:cNvPr>
            <p:cNvSpPr/>
            <p:nvPr/>
          </p:nvSpPr>
          <p:spPr>
            <a:xfrm>
              <a:off x="5479475" y="416775"/>
              <a:ext cx="1681525" cy="5057600"/>
            </a:xfrm>
            <a:custGeom>
              <a:avLst/>
              <a:gdLst/>
              <a:ahLst/>
              <a:cxnLst/>
              <a:rect l="l" t="t" r="r" b="b"/>
              <a:pathLst>
                <a:path w="67261" h="202304" extrusionOk="0">
                  <a:moveTo>
                    <a:pt x="67261" y="25382"/>
                  </a:moveTo>
                  <a:lnTo>
                    <a:pt x="67261" y="202304"/>
                  </a:lnTo>
                  <a:lnTo>
                    <a:pt x="1" y="202304"/>
                  </a:lnTo>
                  <a:lnTo>
                    <a:pt x="1" y="25382"/>
                  </a:lnTo>
                  <a:cubicBezTo>
                    <a:pt x="12752" y="15754"/>
                    <a:pt x="20646" y="9803"/>
                    <a:pt x="33631" y="0"/>
                  </a:cubicBezTo>
                  <a:close/>
                </a:path>
              </a:pathLst>
            </a:custGeom>
            <a:solidFill>
              <a:schemeClr val="accent3"/>
            </a:solidFill>
            <a:ln>
              <a:noFill/>
            </a:ln>
          </p:spPr>
          <p:txBody>
            <a:bodyPr spcFirstLastPara="1" wrap="square" lIns="91425" tIns="91425" rIns="91425" bIns="91425" anchor="ctr" anchorCtr="0">
              <a:noAutofit/>
            </a:bodyPr>
            <a:lstStyle/>
            <a:p>
              <a:pPr marL="1250817" lvl="0" indent="0" algn="l" rtl="0">
                <a:spcBef>
                  <a:spcPts val="0"/>
                </a:spcBef>
                <a:spcAft>
                  <a:spcPts val="0"/>
                </a:spcAft>
                <a:buNone/>
              </a:pPr>
              <a:r>
                <a:rPr lang="en"/>
                <a:t>		</a:t>
              </a:r>
              <a:endParaRPr/>
            </a:p>
          </p:txBody>
        </p:sp>
        <p:sp>
          <p:nvSpPr>
            <p:cNvPr id="8" name="Google Shape;1060;p27">
              <a:extLst>
                <a:ext uri="{FF2B5EF4-FFF2-40B4-BE49-F238E27FC236}">
                  <a16:creationId xmlns:a16="http://schemas.microsoft.com/office/drawing/2014/main" id="{B56696EB-2343-25AF-3E75-A29B4AC85C87}"/>
                </a:ext>
              </a:extLst>
            </p:cNvPr>
            <p:cNvSpPr/>
            <p:nvPr/>
          </p:nvSpPr>
          <p:spPr>
            <a:xfrm>
              <a:off x="5641725" y="603775"/>
              <a:ext cx="1357025" cy="4745400"/>
            </a:xfrm>
            <a:custGeom>
              <a:avLst/>
              <a:gdLst/>
              <a:ahLst/>
              <a:cxnLst/>
              <a:rect l="l" t="t" r="r" b="b"/>
              <a:pathLst>
                <a:path w="54281" h="189816" extrusionOk="0">
                  <a:moveTo>
                    <a:pt x="54280" y="20483"/>
                  </a:moveTo>
                  <a:lnTo>
                    <a:pt x="54280" y="189816"/>
                  </a:lnTo>
                  <a:lnTo>
                    <a:pt x="1" y="189816"/>
                  </a:lnTo>
                  <a:lnTo>
                    <a:pt x="1" y="20483"/>
                  </a:lnTo>
                  <a:lnTo>
                    <a:pt x="271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61;p27">
              <a:extLst>
                <a:ext uri="{FF2B5EF4-FFF2-40B4-BE49-F238E27FC236}">
                  <a16:creationId xmlns:a16="http://schemas.microsoft.com/office/drawing/2014/main" id="{5754114A-23CE-7165-1936-F2B041866A45}"/>
                </a:ext>
              </a:extLst>
            </p:cNvPr>
            <p:cNvSpPr/>
            <p:nvPr/>
          </p:nvSpPr>
          <p:spPr>
            <a:xfrm>
              <a:off x="1909725" y="1369250"/>
              <a:ext cx="2094600" cy="813425"/>
            </a:xfrm>
            <a:custGeom>
              <a:avLst/>
              <a:gdLst/>
              <a:ahLst/>
              <a:cxnLst/>
              <a:rect l="l" t="t" r="r" b="b"/>
              <a:pathLst>
                <a:path w="83784" h="32537" extrusionOk="0">
                  <a:moveTo>
                    <a:pt x="1725" y="32536"/>
                  </a:moveTo>
                  <a:lnTo>
                    <a:pt x="8262" y="32536"/>
                  </a:lnTo>
                  <a:lnTo>
                    <a:pt x="41892" y="7155"/>
                  </a:lnTo>
                  <a:lnTo>
                    <a:pt x="75522" y="32536"/>
                  </a:lnTo>
                  <a:lnTo>
                    <a:pt x="82058" y="32536"/>
                  </a:lnTo>
                  <a:cubicBezTo>
                    <a:pt x="83228" y="32536"/>
                    <a:pt x="83783" y="31334"/>
                    <a:pt x="82919" y="30682"/>
                  </a:cubicBezTo>
                  <a:lnTo>
                    <a:pt x="42752" y="368"/>
                  </a:lnTo>
                  <a:cubicBezTo>
                    <a:pt x="42263" y="0"/>
                    <a:pt x="41520" y="0"/>
                    <a:pt x="41031" y="368"/>
                  </a:cubicBezTo>
                  <a:lnTo>
                    <a:pt x="865" y="30682"/>
                  </a:lnTo>
                  <a:cubicBezTo>
                    <a:pt x="0" y="31338"/>
                    <a:pt x="556" y="32536"/>
                    <a:pt x="1725" y="3253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62;p27">
              <a:extLst>
                <a:ext uri="{FF2B5EF4-FFF2-40B4-BE49-F238E27FC236}">
                  <a16:creationId xmlns:a16="http://schemas.microsoft.com/office/drawing/2014/main" id="{24B82674-BD01-345C-89DD-FFB0B5351CE7}"/>
                </a:ext>
              </a:extLst>
            </p:cNvPr>
            <p:cNvSpPr/>
            <p:nvPr/>
          </p:nvSpPr>
          <p:spPr>
            <a:xfrm>
              <a:off x="2116250" y="1548125"/>
              <a:ext cx="1681525" cy="3926250"/>
            </a:xfrm>
            <a:custGeom>
              <a:avLst/>
              <a:gdLst/>
              <a:ahLst/>
              <a:cxnLst/>
              <a:rect l="l" t="t" r="r" b="b"/>
              <a:pathLst>
                <a:path w="67261" h="157050" extrusionOk="0">
                  <a:moveTo>
                    <a:pt x="67261" y="25381"/>
                  </a:moveTo>
                  <a:lnTo>
                    <a:pt x="67261" y="157050"/>
                  </a:lnTo>
                  <a:lnTo>
                    <a:pt x="1" y="157050"/>
                  </a:lnTo>
                  <a:lnTo>
                    <a:pt x="1" y="25381"/>
                  </a:lnTo>
                  <a:lnTo>
                    <a:pt x="336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63;p27">
              <a:extLst>
                <a:ext uri="{FF2B5EF4-FFF2-40B4-BE49-F238E27FC236}">
                  <a16:creationId xmlns:a16="http://schemas.microsoft.com/office/drawing/2014/main" id="{FD705607-2B61-5A8C-6361-53B5CFD4E7B5}"/>
                </a:ext>
              </a:extLst>
            </p:cNvPr>
            <p:cNvSpPr/>
            <p:nvPr/>
          </p:nvSpPr>
          <p:spPr>
            <a:xfrm>
              <a:off x="2278500" y="1735125"/>
              <a:ext cx="1357025" cy="3614050"/>
            </a:xfrm>
            <a:custGeom>
              <a:avLst/>
              <a:gdLst/>
              <a:ahLst/>
              <a:cxnLst/>
              <a:rect l="l" t="t" r="r" b="b"/>
              <a:pathLst>
                <a:path w="54281" h="144562" extrusionOk="0">
                  <a:moveTo>
                    <a:pt x="54280" y="20483"/>
                  </a:moveTo>
                  <a:lnTo>
                    <a:pt x="54280" y="144562"/>
                  </a:lnTo>
                  <a:lnTo>
                    <a:pt x="1" y="144562"/>
                  </a:lnTo>
                  <a:lnTo>
                    <a:pt x="1" y="20483"/>
                  </a:lnTo>
                  <a:lnTo>
                    <a:pt x="271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64;p27">
              <a:extLst>
                <a:ext uri="{FF2B5EF4-FFF2-40B4-BE49-F238E27FC236}">
                  <a16:creationId xmlns:a16="http://schemas.microsoft.com/office/drawing/2014/main" id="{BC1E08CF-6060-7D03-4629-6CD701BC68F0}"/>
                </a:ext>
              </a:extLst>
            </p:cNvPr>
            <p:cNvSpPr/>
            <p:nvPr/>
          </p:nvSpPr>
          <p:spPr>
            <a:xfrm>
              <a:off x="238325" y="1990100"/>
              <a:ext cx="2085425" cy="812600"/>
            </a:xfrm>
            <a:custGeom>
              <a:avLst/>
              <a:gdLst/>
              <a:ahLst/>
              <a:cxnLst/>
              <a:rect l="l" t="t" r="r" b="b"/>
              <a:pathLst>
                <a:path w="83417" h="32504" extrusionOk="0">
                  <a:moveTo>
                    <a:pt x="1926" y="32503"/>
                  </a:moveTo>
                  <a:lnTo>
                    <a:pt x="8079" y="32503"/>
                  </a:lnTo>
                  <a:lnTo>
                    <a:pt x="41709" y="7126"/>
                  </a:lnTo>
                  <a:lnTo>
                    <a:pt x="75339" y="32503"/>
                  </a:lnTo>
                  <a:lnTo>
                    <a:pt x="81491" y="32503"/>
                  </a:lnTo>
                  <a:cubicBezTo>
                    <a:pt x="82798" y="32503"/>
                    <a:pt x="83416" y="31167"/>
                    <a:pt x="82452" y="30436"/>
                  </a:cubicBezTo>
                  <a:lnTo>
                    <a:pt x="42669" y="410"/>
                  </a:lnTo>
                  <a:cubicBezTo>
                    <a:pt x="42122" y="1"/>
                    <a:pt x="41295" y="1"/>
                    <a:pt x="40752" y="410"/>
                  </a:cubicBezTo>
                  <a:lnTo>
                    <a:pt x="970" y="30436"/>
                  </a:lnTo>
                  <a:cubicBezTo>
                    <a:pt x="1" y="31167"/>
                    <a:pt x="623" y="32503"/>
                    <a:pt x="1926" y="3250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65;p27">
              <a:extLst>
                <a:ext uri="{FF2B5EF4-FFF2-40B4-BE49-F238E27FC236}">
                  <a16:creationId xmlns:a16="http://schemas.microsoft.com/office/drawing/2014/main" id="{3F4EE44F-A7B9-CC6B-889B-F9A49FCD985F}"/>
                </a:ext>
              </a:extLst>
            </p:cNvPr>
            <p:cNvSpPr/>
            <p:nvPr/>
          </p:nvSpPr>
          <p:spPr>
            <a:xfrm>
              <a:off x="440275" y="2168250"/>
              <a:ext cx="1681525" cy="3306225"/>
            </a:xfrm>
            <a:custGeom>
              <a:avLst/>
              <a:gdLst/>
              <a:ahLst/>
              <a:cxnLst/>
              <a:rect l="l" t="t" r="r" b="b"/>
              <a:pathLst>
                <a:path w="67261" h="132249" extrusionOk="0">
                  <a:moveTo>
                    <a:pt x="67261" y="25377"/>
                  </a:moveTo>
                  <a:lnTo>
                    <a:pt x="67261" y="132249"/>
                  </a:lnTo>
                  <a:lnTo>
                    <a:pt x="1" y="132249"/>
                  </a:lnTo>
                  <a:lnTo>
                    <a:pt x="1" y="25377"/>
                  </a:lnTo>
                  <a:lnTo>
                    <a:pt x="336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66;p27">
              <a:extLst>
                <a:ext uri="{FF2B5EF4-FFF2-40B4-BE49-F238E27FC236}">
                  <a16:creationId xmlns:a16="http://schemas.microsoft.com/office/drawing/2014/main" id="{75187C64-805C-C5BF-C98F-BD741FD4E281}"/>
                </a:ext>
              </a:extLst>
            </p:cNvPr>
            <p:cNvSpPr/>
            <p:nvPr/>
          </p:nvSpPr>
          <p:spPr>
            <a:xfrm>
              <a:off x="602550" y="2355150"/>
              <a:ext cx="1357100" cy="2994025"/>
            </a:xfrm>
            <a:custGeom>
              <a:avLst/>
              <a:gdLst/>
              <a:ahLst/>
              <a:cxnLst/>
              <a:rect l="l" t="t" r="r" b="b"/>
              <a:pathLst>
                <a:path w="54284" h="119761" extrusionOk="0">
                  <a:moveTo>
                    <a:pt x="54284" y="20482"/>
                  </a:moveTo>
                  <a:lnTo>
                    <a:pt x="54284" y="119761"/>
                  </a:lnTo>
                  <a:lnTo>
                    <a:pt x="0" y="119761"/>
                  </a:lnTo>
                  <a:lnTo>
                    <a:pt x="0" y="20482"/>
                  </a:lnTo>
                  <a:lnTo>
                    <a:pt x="27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TextBox 14">
            <a:extLst>
              <a:ext uri="{FF2B5EF4-FFF2-40B4-BE49-F238E27FC236}">
                <a16:creationId xmlns:a16="http://schemas.microsoft.com/office/drawing/2014/main" id="{BE6E5DC3-98FA-F4E8-4C8E-FA21BF7EAF1D}"/>
              </a:ext>
            </a:extLst>
          </p:cNvPr>
          <p:cNvSpPr txBox="1"/>
          <p:nvPr/>
        </p:nvSpPr>
        <p:spPr>
          <a:xfrm>
            <a:off x="663146" y="1207376"/>
            <a:ext cx="7933900" cy="738664"/>
          </a:xfrm>
          <a:prstGeom prst="rect">
            <a:avLst/>
          </a:prstGeom>
          <a:noFill/>
        </p:spPr>
        <p:txBody>
          <a:bodyPr wrap="square" rtlCol="0">
            <a:spAutoFit/>
          </a:bodyPr>
          <a:lstStyle/>
          <a:p>
            <a:pPr algn="just"/>
            <a:r>
              <a:rPr lang="en-US" b="0" i="0" dirty="0">
                <a:solidFill>
                  <a:srgbClr val="000000"/>
                </a:solidFill>
                <a:effectLst/>
                <a:highlight>
                  <a:srgbClr val="FFFFFF"/>
                </a:highlight>
                <a:latin typeface="+mn-lt"/>
              </a:rPr>
              <a:t>Exploratory Data Analysis (EDA) is a useful tool for figuring out patterns and connections as well as the structure of the information. We investigated the data and discovered correlations between attributes using a variety of visualization approaches</a:t>
            </a:r>
            <a:r>
              <a:rPr lang="en-CA" b="0" i="0" dirty="0">
                <a:solidFill>
                  <a:srgbClr val="000000"/>
                </a:solidFill>
                <a:effectLst/>
                <a:highlight>
                  <a:srgbClr val="FFFFFF"/>
                </a:highlight>
                <a:latin typeface="+mn-lt"/>
              </a:rPr>
              <a:t>.</a:t>
            </a:r>
            <a:endParaRPr lang="en-CA" dirty="0">
              <a:latin typeface="+mn-lt"/>
            </a:endParaRPr>
          </a:p>
        </p:txBody>
      </p:sp>
      <p:sp>
        <p:nvSpPr>
          <p:cNvPr id="18" name="Title 17">
            <a:extLst>
              <a:ext uri="{FF2B5EF4-FFF2-40B4-BE49-F238E27FC236}">
                <a16:creationId xmlns:a16="http://schemas.microsoft.com/office/drawing/2014/main" id="{91E057E7-65F8-EFEA-DD26-1632677407A1}"/>
              </a:ext>
            </a:extLst>
          </p:cNvPr>
          <p:cNvSpPr>
            <a:spLocks noGrp="1"/>
          </p:cNvSpPr>
          <p:nvPr>
            <p:ph type="ctrTitle"/>
          </p:nvPr>
        </p:nvSpPr>
        <p:spPr>
          <a:xfrm>
            <a:off x="791375" y="467075"/>
            <a:ext cx="6398102" cy="688386"/>
          </a:xfrm>
        </p:spPr>
        <p:txBody>
          <a:bodyPr/>
          <a:lstStyle/>
          <a:p>
            <a:r>
              <a:rPr lang="en-CA" sz="2800" b="1" dirty="0">
                <a:solidFill>
                  <a:schemeClr val="tx1"/>
                </a:solidFill>
                <a:latin typeface="+mj-lt"/>
              </a:rPr>
              <a:t>Exploratory Data Analysis (EDA) </a:t>
            </a:r>
          </a:p>
        </p:txBody>
      </p:sp>
      <p:sp>
        <p:nvSpPr>
          <p:cNvPr id="21" name="TextBox 20">
            <a:extLst>
              <a:ext uri="{FF2B5EF4-FFF2-40B4-BE49-F238E27FC236}">
                <a16:creationId xmlns:a16="http://schemas.microsoft.com/office/drawing/2014/main" id="{83E038DF-1935-84AB-ECFD-CE8422ED6D5A}"/>
              </a:ext>
            </a:extLst>
          </p:cNvPr>
          <p:cNvSpPr txBox="1"/>
          <p:nvPr/>
        </p:nvSpPr>
        <p:spPr>
          <a:xfrm>
            <a:off x="1609761" y="1977640"/>
            <a:ext cx="1363246" cy="307777"/>
          </a:xfrm>
          <a:prstGeom prst="rect">
            <a:avLst/>
          </a:prstGeom>
          <a:noFill/>
        </p:spPr>
        <p:txBody>
          <a:bodyPr wrap="square" rtlCol="0">
            <a:spAutoFit/>
          </a:bodyPr>
          <a:lstStyle/>
          <a:p>
            <a:r>
              <a:rPr lang="en-CA" b="1" i="0" dirty="0">
                <a:solidFill>
                  <a:srgbClr val="000000"/>
                </a:solidFill>
                <a:effectLst/>
                <a:latin typeface="+mn-lt"/>
              </a:rPr>
              <a:t>Histograms</a:t>
            </a:r>
            <a:endParaRPr lang="en-CA" dirty="0">
              <a:latin typeface="+mn-lt"/>
            </a:endParaRPr>
          </a:p>
        </p:txBody>
      </p:sp>
      <p:sp>
        <p:nvSpPr>
          <p:cNvPr id="22" name="TextBox 21">
            <a:extLst>
              <a:ext uri="{FF2B5EF4-FFF2-40B4-BE49-F238E27FC236}">
                <a16:creationId xmlns:a16="http://schemas.microsoft.com/office/drawing/2014/main" id="{7244FC05-EA9D-BF8B-CB07-86647D61C61C}"/>
              </a:ext>
            </a:extLst>
          </p:cNvPr>
          <p:cNvSpPr txBox="1"/>
          <p:nvPr/>
        </p:nvSpPr>
        <p:spPr>
          <a:xfrm>
            <a:off x="6404162" y="1947678"/>
            <a:ext cx="1645115" cy="307777"/>
          </a:xfrm>
          <a:prstGeom prst="rect">
            <a:avLst/>
          </a:prstGeom>
          <a:noFill/>
        </p:spPr>
        <p:txBody>
          <a:bodyPr wrap="square" rtlCol="0">
            <a:spAutoFit/>
          </a:bodyPr>
          <a:lstStyle/>
          <a:p>
            <a:r>
              <a:rPr lang="en-CA" b="1" i="0" dirty="0">
                <a:solidFill>
                  <a:srgbClr val="000000"/>
                </a:solidFill>
                <a:effectLst/>
                <a:latin typeface="+mn-lt"/>
              </a:rPr>
              <a:t>Box plots</a:t>
            </a:r>
            <a:endParaRPr lang="en-CA" dirty="0">
              <a:latin typeface="+mn-lt"/>
            </a:endParaRPr>
          </a:p>
        </p:txBody>
      </p:sp>
      <p:pic>
        <p:nvPicPr>
          <p:cNvPr id="24" name="Picture 23">
            <a:extLst>
              <a:ext uri="{FF2B5EF4-FFF2-40B4-BE49-F238E27FC236}">
                <a16:creationId xmlns:a16="http://schemas.microsoft.com/office/drawing/2014/main" id="{D262E4FC-5CAC-C028-1A2F-C546C6B15367}"/>
              </a:ext>
            </a:extLst>
          </p:cNvPr>
          <p:cNvPicPr>
            <a:picLocks noChangeAspect="1"/>
          </p:cNvPicPr>
          <p:nvPr/>
        </p:nvPicPr>
        <p:blipFill>
          <a:blip r:embed="rId3"/>
          <a:stretch>
            <a:fillRect/>
          </a:stretch>
        </p:blipFill>
        <p:spPr>
          <a:xfrm>
            <a:off x="432066" y="2363250"/>
            <a:ext cx="3558360" cy="2617897"/>
          </a:xfrm>
          <a:prstGeom prst="rect">
            <a:avLst/>
          </a:prstGeom>
        </p:spPr>
      </p:pic>
      <p:pic>
        <p:nvPicPr>
          <p:cNvPr id="26" name="Picture 25">
            <a:extLst>
              <a:ext uri="{FF2B5EF4-FFF2-40B4-BE49-F238E27FC236}">
                <a16:creationId xmlns:a16="http://schemas.microsoft.com/office/drawing/2014/main" id="{70FF4103-7861-3CA6-8BA6-B6B4E96B6E75}"/>
              </a:ext>
            </a:extLst>
          </p:cNvPr>
          <p:cNvPicPr>
            <a:picLocks noChangeAspect="1"/>
          </p:cNvPicPr>
          <p:nvPr/>
        </p:nvPicPr>
        <p:blipFill>
          <a:blip r:embed="rId4"/>
          <a:stretch>
            <a:fillRect/>
          </a:stretch>
        </p:blipFill>
        <p:spPr>
          <a:xfrm>
            <a:off x="4568460" y="2308996"/>
            <a:ext cx="4189824" cy="2566321"/>
          </a:xfrm>
          <a:prstGeom prst="rect">
            <a:avLst/>
          </a:prstGeom>
        </p:spPr>
      </p:pic>
    </p:spTree>
    <p:extLst>
      <p:ext uri="{BB962C8B-B14F-4D97-AF65-F5344CB8AC3E}">
        <p14:creationId xmlns:p14="http://schemas.microsoft.com/office/powerpoint/2010/main" val="1938724691"/>
      </p:ext>
    </p:extLst>
  </p:cSld>
  <p:clrMapOvr>
    <a:masterClrMapping/>
  </p:clrMapOvr>
</p:sld>
</file>

<file path=ppt/theme/theme1.xml><?xml version="1.0" encoding="utf-8"?>
<a:theme xmlns:a="http://schemas.openxmlformats.org/drawingml/2006/main" name="Real Estate Marketing Plan ">
  <a:themeElements>
    <a:clrScheme name="Simple Light">
      <a:dk1>
        <a:srgbClr val="000000"/>
      </a:dk1>
      <a:lt1>
        <a:srgbClr val="FFFFFF"/>
      </a:lt1>
      <a:dk2>
        <a:srgbClr val="D39C2D"/>
      </a:dk2>
      <a:lt2>
        <a:srgbClr val="F9BF3E"/>
      </a:lt2>
      <a:accent1>
        <a:srgbClr val="FFCB64"/>
      </a:accent1>
      <a:accent2>
        <a:srgbClr val="FCD977"/>
      </a:accent2>
      <a:accent3>
        <a:srgbClr val="FFE48D"/>
      </a:accent3>
      <a:accent4>
        <a:srgbClr val="74C1B9"/>
      </a:accent4>
      <a:accent5>
        <a:srgbClr val="9AD7D2"/>
      </a:accent5>
      <a:accent6>
        <a:srgbClr val="E2A334"/>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TotalTime>
  <Words>1247</Words>
  <Application>Microsoft Office PowerPoint</Application>
  <PresentationFormat>On-screen Show (16:9)</PresentationFormat>
  <Paragraphs>101</Paragraphs>
  <Slides>15</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EB Garamond</vt:lpstr>
      <vt:lpstr>Fira Sans Extra Condensed Medium</vt:lpstr>
      <vt:lpstr>Halant Medium</vt:lpstr>
      <vt:lpstr>Montserrat ExtraBold</vt:lpstr>
      <vt:lpstr>Arial</vt:lpstr>
      <vt:lpstr>HK Grotesk Bold</vt:lpstr>
      <vt:lpstr>Montserrat Light</vt:lpstr>
      <vt:lpstr>Montserrat Black</vt:lpstr>
      <vt:lpstr>Real Estate Marketing Plan </vt:lpstr>
      <vt:lpstr>Housing Price Prediction</vt:lpstr>
      <vt:lpstr>TABLE OF CONTENTS</vt:lpstr>
      <vt:lpstr>PROJECT OVERVIEW</vt:lpstr>
      <vt:lpstr>Essential Element for Data Set </vt:lpstr>
      <vt:lpstr> Data Information </vt:lpstr>
      <vt:lpstr>Data Processing</vt:lpstr>
      <vt:lpstr>Managing Missing Values</vt:lpstr>
      <vt:lpstr>Handling Outliers</vt:lpstr>
      <vt:lpstr>Exploratory Data Analysis (EDA) </vt:lpstr>
      <vt:lpstr>Correlation Analysis </vt:lpstr>
      <vt:lpstr>Model Building</vt:lpstr>
      <vt:lpstr>Model Evaluation  </vt:lpstr>
      <vt:lpstr>Model Comparison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Housing Prices</dc:title>
  <dc:creator>Nitika Nitika</dc:creator>
  <cp:lastModifiedBy>Priya Kaipu</cp:lastModifiedBy>
  <cp:revision>5</cp:revision>
  <dcterms:modified xsi:type="dcterms:W3CDTF">2024-04-21T03:35:21Z</dcterms:modified>
</cp:coreProperties>
</file>