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58" r:id="rId5"/>
    <p:sldId id="259" r:id="rId6"/>
    <p:sldId id="260" r:id="rId7"/>
    <p:sldId id="261" r:id="rId8"/>
    <p:sldId id="262" r:id="rId9"/>
    <p:sldId id="263" r:id="rId10"/>
    <p:sldId id="271"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00"/>
  </p:normalViewPr>
  <p:slideViewPr>
    <p:cSldViewPr snapToGrid="0" snapToObjects="1">
      <p:cViewPr varScale="1">
        <p:scale>
          <a:sx n="75" d="100"/>
          <a:sy n="75" d="100"/>
        </p:scale>
        <p:origin x="19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7BB27E-185E-B945-901B-F650334FF405}"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178201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BB27E-185E-B945-901B-F650334FF405}"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162440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BB27E-185E-B945-901B-F650334FF405}"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47034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BB27E-185E-B945-901B-F650334FF405}"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148692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7BB27E-185E-B945-901B-F650334FF405}"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53357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7BB27E-185E-B945-901B-F650334FF405}"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210533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7BB27E-185E-B945-901B-F650334FF405}" type="datetimeFigureOut">
              <a:rPr lang="en-US" smtClean="0"/>
              <a:t>11/18/18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31914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7BB27E-185E-B945-901B-F650334FF405}" type="datetimeFigureOut">
              <a:rPr lang="en-US" smtClean="0"/>
              <a:t>11/18/18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156655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BB27E-185E-B945-901B-F650334FF405}" type="datetimeFigureOut">
              <a:rPr lang="en-US" smtClean="0"/>
              <a:t>11/18/18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98941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BB27E-185E-B945-901B-F650334FF405}"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114221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BB27E-185E-B945-901B-F650334FF405}"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1DB5-1926-A248-85BB-E1C13372CEBD}" type="slidenum">
              <a:rPr lang="en-US" smtClean="0"/>
              <a:t>‹#›</a:t>
            </a:fld>
            <a:endParaRPr lang="en-US"/>
          </a:p>
        </p:txBody>
      </p:sp>
    </p:spTree>
    <p:extLst>
      <p:ext uri="{BB962C8B-B14F-4D97-AF65-F5344CB8AC3E}">
        <p14:creationId xmlns:p14="http://schemas.microsoft.com/office/powerpoint/2010/main" val="7893515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BB27E-185E-B945-901B-F650334FF405}" type="datetimeFigureOut">
              <a:rPr lang="en-US" smtClean="0"/>
              <a:t>11/18/18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81DB5-1926-A248-85BB-E1C13372CEBD}" type="slidenum">
              <a:rPr lang="en-US" smtClean="0"/>
              <a:t>‹#›</a:t>
            </a:fld>
            <a:endParaRPr lang="en-US"/>
          </a:p>
        </p:txBody>
      </p:sp>
    </p:spTree>
    <p:extLst>
      <p:ext uri="{BB962C8B-B14F-4D97-AF65-F5344CB8AC3E}">
        <p14:creationId xmlns:p14="http://schemas.microsoft.com/office/powerpoint/2010/main" val="1231328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SPEAR PHISHING</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Harmandeep</a:t>
            </a:r>
            <a:r>
              <a:rPr lang="en-US" dirty="0" smtClean="0"/>
              <a:t> Singh </a:t>
            </a:r>
            <a:r>
              <a:rPr lang="en-US" dirty="0" err="1" smtClean="0"/>
              <a:t>Sethi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49" y="690563"/>
            <a:ext cx="1792817" cy="5645466"/>
          </a:xfrm>
          <a:prstGeom prst="rect">
            <a:avLst/>
          </a:prstGeom>
        </p:spPr>
      </p:pic>
    </p:spTree>
    <p:extLst>
      <p:ext uri="{BB962C8B-B14F-4D97-AF65-F5344CB8AC3E}">
        <p14:creationId xmlns:p14="http://schemas.microsoft.com/office/powerpoint/2010/main" val="13122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Individual Level</a:t>
            </a:r>
          </a:p>
          <a:p>
            <a:pPr>
              <a:buFontTx/>
              <a:buChar char="-"/>
            </a:pPr>
            <a:r>
              <a:rPr lang="en-US" dirty="0" smtClean="0"/>
              <a:t>Individual can lose their sensitive data such as credit card information, Social security number, bank details</a:t>
            </a:r>
          </a:p>
          <a:p>
            <a:pPr>
              <a:buFontTx/>
              <a:buChar char="-"/>
            </a:pPr>
            <a:r>
              <a:rPr lang="en-US" dirty="0" smtClean="0"/>
              <a:t>It can lead to lose of their personal records, history, health records and family information</a:t>
            </a:r>
          </a:p>
          <a:p>
            <a:pPr>
              <a:buFontTx/>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933" y="3801533"/>
            <a:ext cx="4402667" cy="2885603"/>
          </a:xfrm>
          <a:prstGeom prst="rect">
            <a:avLst/>
          </a:prstGeom>
        </p:spPr>
      </p:pic>
    </p:spTree>
    <p:extLst>
      <p:ext uri="{BB962C8B-B14F-4D97-AF65-F5344CB8AC3E}">
        <p14:creationId xmlns:p14="http://schemas.microsoft.com/office/powerpoint/2010/main" val="69404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Do If You Click On </a:t>
            </a:r>
            <a:r>
              <a:rPr lang="en-US" b="1" dirty="0" smtClean="0"/>
              <a:t>a Spear </a:t>
            </a:r>
            <a:r>
              <a:rPr lang="en-US" b="1" dirty="0"/>
              <a:t>Phishing </a:t>
            </a:r>
            <a:r>
              <a:rPr lang="en-US" b="1" dirty="0" smtClean="0"/>
              <a:t>Link?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Immediate Steps:</a:t>
            </a:r>
          </a:p>
          <a:p>
            <a:r>
              <a:rPr lang="en-US" b="1" dirty="0"/>
              <a:t>T</a:t>
            </a:r>
            <a:r>
              <a:rPr lang="en-US" b="1" dirty="0" smtClean="0"/>
              <a:t>erminate </a:t>
            </a:r>
            <a:r>
              <a:rPr lang="en-US" b="1" dirty="0"/>
              <a:t>the session</a:t>
            </a:r>
            <a:r>
              <a:rPr lang="en-US" b="1" dirty="0" smtClean="0"/>
              <a:t>.</a:t>
            </a:r>
          </a:p>
          <a:p>
            <a:pPr>
              <a:buFontTx/>
              <a:buChar char="-"/>
            </a:pPr>
            <a:r>
              <a:rPr lang="en-US" sz="2000" dirty="0" smtClean="0"/>
              <a:t>Disconnect </a:t>
            </a:r>
            <a:r>
              <a:rPr lang="en-US" sz="2000" dirty="0"/>
              <a:t>your device from the Internet by disconnecting the </a:t>
            </a:r>
            <a:r>
              <a:rPr lang="en-US" sz="2000" dirty="0" err="1"/>
              <a:t>ethernet</a:t>
            </a:r>
            <a:r>
              <a:rPr lang="en-US" sz="2000" dirty="0"/>
              <a:t> cable that comes from </a:t>
            </a:r>
            <a:r>
              <a:rPr lang="en-US" sz="2000" dirty="0" smtClean="0"/>
              <a:t> your </a:t>
            </a:r>
            <a:r>
              <a:rPr lang="en-US" sz="2000" dirty="0"/>
              <a:t>router and connects to your device. If you are using Wi-Fi, simply turn the power off to the router or disconnect the computer from the </a:t>
            </a:r>
            <a:r>
              <a:rPr lang="en-US" sz="2000" dirty="0" smtClean="0"/>
              <a:t>Wi-Fi</a:t>
            </a:r>
            <a:endParaRPr lang="en-US" sz="2000" b="1" dirty="0"/>
          </a:p>
          <a:p>
            <a:r>
              <a:rPr lang="en-US" b="1" dirty="0"/>
              <a:t>Back up all of your files</a:t>
            </a:r>
            <a:r>
              <a:rPr lang="en-US" b="1" dirty="0" smtClean="0"/>
              <a:t>.</a:t>
            </a:r>
          </a:p>
          <a:p>
            <a:pPr>
              <a:buFontTx/>
              <a:buChar char="-"/>
            </a:pPr>
            <a:r>
              <a:rPr lang="en-US" sz="2000" dirty="0" smtClean="0"/>
              <a:t>Now </a:t>
            </a:r>
            <a:r>
              <a:rPr lang="en-US" sz="2000" dirty="0"/>
              <a:t>that you are not connected to the outside </a:t>
            </a:r>
            <a:r>
              <a:rPr lang="en-US" sz="2000" dirty="0" smtClean="0"/>
              <a:t>world, you </a:t>
            </a:r>
            <a:r>
              <a:rPr lang="en-US" sz="2000" dirty="0"/>
              <a:t>should conduct a backup of all your files. You can save your backup onto a DVD, thumb </a:t>
            </a:r>
            <a:r>
              <a:rPr lang="en-US" sz="2000" dirty="0" err="1" smtClean="0"/>
              <a:t>drive,or</a:t>
            </a:r>
            <a:r>
              <a:rPr lang="en-US" sz="2000" dirty="0" smtClean="0"/>
              <a:t> </a:t>
            </a:r>
            <a:r>
              <a:rPr lang="en-US" sz="2000" dirty="0"/>
              <a:t>an external hard drive</a:t>
            </a:r>
            <a:endParaRPr lang="en-US" sz="2000" b="1" dirty="0"/>
          </a:p>
          <a:p>
            <a:r>
              <a:rPr lang="en-US" b="1" dirty="0"/>
              <a:t>Conduct a full system scan using your antivirus/anti-malware software</a:t>
            </a:r>
            <a:r>
              <a:rPr lang="en-US" b="1" dirty="0" smtClean="0"/>
              <a:t>.</a:t>
            </a:r>
          </a:p>
          <a:p>
            <a:pPr>
              <a:buFontTx/>
              <a:buChar char="-"/>
            </a:pPr>
            <a:r>
              <a:rPr lang="en-US" sz="2000" dirty="0" smtClean="0"/>
              <a:t>Remember </a:t>
            </a:r>
            <a:r>
              <a:rPr lang="en-US" sz="2000" dirty="0"/>
              <a:t>to ensure that your operating system and anti-virus/malware are kept up to date with </a:t>
            </a:r>
            <a:r>
              <a:rPr lang="en-US" sz="2000" dirty="0" smtClean="0"/>
              <a:t>the </a:t>
            </a:r>
            <a:r>
              <a:rPr lang="en-US" sz="2000" dirty="0"/>
              <a:t>latest security updates. You should turn on the “Automatic Update” function in both</a:t>
            </a:r>
            <a:r>
              <a:rPr lang="en-US" sz="2000" dirty="0" smtClean="0"/>
              <a:t>.</a:t>
            </a:r>
            <a:endParaRPr lang="en-US" sz="2000" dirty="0"/>
          </a:p>
        </p:txBody>
      </p:sp>
    </p:spTree>
    <p:extLst>
      <p:ext uri="{BB962C8B-B14F-4D97-AF65-F5344CB8AC3E}">
        <p14:creationId xmlns:p14="http://schemas.microsoft.com/office/powerpoint/2010/main" val="137071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Later stage:</a:t>
            </a:r>
            <a:endParaRPr lang="en-US" b="1" dirty="0" smtClean="0"/>
          </a:p>
          <a:p>
            <a:r>
              <a:rPr lang="en-US" b="1" dirty="0" smtClean="0"/>
              <a:t>Change the password to your email application</a:t>
            </a:r>
          </a:p>
          <a:p>
            <a:pPr marL="0" indent="0">
              <a:buNone/>
            </a:pPr>
            <a:r>
              <a:rPr lang="en-US" b="1" dirty="0" smtClean="0"/>
              <a:t>- </a:t>
            </a:r>
            <a:r>
              <a:rPr lang="en-US" dirty="0"/>
              <a:t> </a:t>
            </a:r>
            <a:r>
              <a:rPr lang="en-US" sz="2000" dirty="0"/>
              <a:t>While </a:t>
            </a:r>
            <a:r>
              <a:rPr lang="en-US" sz="2000" dirty="0" smtClean="0"/>
              <a:t>changing your password, </a:t>
            </a:r>
            <a:r>
              <a:rPr lang="en-US" sz="2000" dirty="0"/>
              <a:t>consider activating two-factor authentication</a:t>
            </a:r>
            <a:endParaRPr lang="en-US" sz="2000" b="1" dirty="0" smtClean="0"/>
          </a:p>
          <a:p>
            <a:r>
              <a:rPr lang="en-US" b="1" dirty="0" smtClean="0"/>
              <a:t>Report the attack to your company</a:t>
            </a:r>
            <a:r>
              <a:rPr lang="mr-IN" b="1" dirty="0" smtClean="0"/>
              <a:t>’</a:t>
            </a:r>
            <a:r>
              <a:rPr lang="en-US" b="1" dirty="0" smtClean="0"/>
              <a:t>s security team</a:t>
            </a:r>
          </a:p>
          <a:p>
            <a:pPr marL="0" indent="0">
              <a:buNone/>
            </a:pPr>
            <a:r>
              <a:rPr lang="en-US" b="1" dirty="0" smtClean="0"/>
              <a:t> </a:t>
            </a:r>
          </a:p>
          <a:p>
            <a:r>
              <a:rPr lang="en-US" b="1" dirty="0" smtClean="0"/>
              <a:t>Follow your company policy.</a:t>
            </a:r>
          </a:p>
          <a:p>
            <a:pPr>
              <a:buFontTx/>
              <a:buChar char="-"/>
            </a:pPr>
            <a:r>
              <a:rPr lang="en-US" sz="2200" dirty="0" smtClean="0"/>
              <a:t>If </a:t>
            </a:r>
            <a:r>
              <a:rPr lang="en-US" sz="2200" dirty="0"/>
              <a:t>you fall victim to this sort of attack at your organization, follow the </a:t>
            </a:r>
            <a:r>
              <a:rPr lang="en-US" sz="2200" dirty="0" smtClean="0"/>
              <a:t>policy </a:t>
            </a:r>
            <a:r>
              <a:rPr lang="en-US" sz="2200" dirty="0"/>
              <a:t>that is prescribed by your employer. It would not be a bad idea to turn off your computer to help prevent the spread of any infection into the network</a:t>
            </a:r>
            <a:r>
              <a:rPr lang="en-US" sz="2200" dirty="0" smtClean="0"/>
              <a:t>.</a:t>
            </a:r>
          </a:p>
        </p:txBody>
      </p:sp>
    </p:spTree>
    <p:extLst>
      <p:ext uri="{BB962C8B-B14F-4D97-AF65-F5344CB8AC3E}">
        <p14:creationId xmlns:p14="http://schemas.microsoft.com/office/powerpoint/2010/main" val="44650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avoid a spear phishing attack?</a:t>
            </a:r>
            <a:endParaRPr lang="en-US" b="1" dirty="0"/>
          </a:p>
        </p:txBody>
      </p:sp>
      <p:sp>
        <p:nvSpPr>
          <p:cNvPr id="3" name="Content Placeholder 2"/>
          <p:cNvSpPr>
            <a:spLocks noGrp="1"/>
          </p:cNvSpPr>
          <p:nvPr>
            <p:ph idx="1"/>
          </p:nvPr>
        </p:nvSpPr>
        <p:spPr>
          <a:xfrm>
            <a:off x="838200" y="1825625"/>
            <a:ext cx="7476067" cy="4351338"/>
          </a:xfrm>
        </p:spPr>
        <p:txBody>
          <a:bodyPr>
            <a:normAutofit fontScale="92500" lnSpcReduction="10000"/>
          </a:bodyPr>
          <a:lstStyle/>
          <a:p>
            <a:r>
              <a:rPr lang="en-US" dirty="0"/>
              <a:t>Watch what personal information you post on the internet: Look at your online profiles. How much personal information is available for potential attackers to view</a:t>
            </a:r>
            <a:r>
              <a:rPr lang="en-US" dirty="0" smtClean="0"/>
              <a:t>?</a:t>
            </a:r>
          </a:p>
          <a:p>
            <a:r>
              <a:rPr lang="en-US" dirty="0"/>
              <a:t>Have smart passwords: Do not just use one password or variations of passwords for every account that you own</a:t>
            </a:r>
            <a:r>
              <a:rPr lang="en-US" dirty="0" smtClean="0"/>
              <a:t>.</a:t>
            </a:r>
          </a:p>
          <a:p>
            <a:r>
              <a:rPr lang="en-US" dirty="0"/>
              <a:t>Frequently update your software: If your software provider notifies you that there is a new update, do it right away. The majority of software systems include security software updates that should help to protect you from common attacks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267" y="1516063"/>
            <a:ext cx="3560233" cy="4660900"/>
          </a:xfrm>
          <a:prstGeom prst="rect">
            <a:avLst/>
          </a:prstGeom>
        </p:spPr>
      </p:pic>
    </p:spTree>
    <p:extLst>
      <p:ext uri="{BB962C8B-B14F-4D97-AF65-F5344CB8AC3E}">
        <p14:creationId xmlns:p14="http://schemas.microsoft.com/office/powerpoint/2010/main" val="33549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Do not click links in emails: If an organization, such as your bank, sends you a link, launch your browser and go directly to the bank’s site instead of clicking on the link itself. You can also check the destination of a link by hovering your mouse over it. If the URL does not match the link’s anchor text or the email’s stated destination, there is a good chance that it could be malicious. </a:t>
            </a:r>
            <a:endParaRPr lang="en-US" sz="2400" dirty="0" smtClean="0"/>
          </a:p>
          <a:p>
            <a:r>
              <a:rPr lang="en-US" sz="2400" dirty="0"/>
              <a:t>Implement a data protection program at your organization: A data protection program that combines user education around data security best practices and implementation of a data protection solution will help to prevent data loss due to spear-phishing attacks.</a:t>
            </a:r>
          </a:p>
        </p:txBody>
      </p:sp>
    </p:spTree>
    <p:extLst>
      <p:ext uri="{BB962C8B-B14F-4D97-AF65-F5344CB8AC3E}">
        <p14:creationId xmlns:p14="http://schemas.microsoft.com/office/powerpoint/2010/main" val="69465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Spear Phishing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spoofed email is sent to an enterprise’s sysadmin from someone claiming to represent </a:t>
            </a:r>
            <a:r>
              <a:rPr lang="en-US" dirty="0" err="1"/>
              <a:t>www.itservices.com</a:t>
            </a:r>
            <a:r>
              <a:rPr lang="en-US" dirty="0"/>
              <a:t>, a database management SaaS provider. The email uses the </a:t>
            </a:r>
            <a:r>
              <a:rPr lang="en-US" dirty="0" err="1"/>
              <a:t>itservices.com</a:t>
            </a:r>
            <a:r>
              <a:rPr lang="en-US" dirty="0"/>
              <a:t> customer mailing template.</a:t>
            </a:r>
          </a:p>
          <a:p>
            <a:r>
              <a:rPr lang="en-US" dirty="0"/>
              <a:t>The email claims that </a:t>
            </a:r>
            <a:r>
              <a:rPr lang="en-US" dirty="0" err="1"/>
              <a:t>itservices.com</a:t>
            </a:r>
            <a:r>
              <a:rPr lang="en-US" dirty="0"/>
              <a:t> is offering a free new service for a limited time and invites the user to sign up for the service using the enclosed link</a:t>
            </a:r>
            <a:r>
              <a:rPr lang="en-US" dirty="0" smtClean="0"/>
              <a:t>.</a:t>
            </a:r>
          </a:p>
          <a:p>
            <a:r>
              <a:rPr lang="en-US" dirty="0"/>
              <a:t>After clicking on the link, the sysadmin is redirected to a login page on </a:t>
            </a:r>
            <a:r>
              <a:rPr lang="en-US" dirty="0" err="1"/>
              <a:t>itservice.com</a:t>
            </a:r>
            <a:r>
              <a:rPr lang="en-US" dirty="0"/>
              <a:t>, a fake website identical to the </a:t>
            </a:r>
            <a:r>
              <a:rPr lang="en-US" dirty="0" err="1"/>
              <a:t>itservices.com</a:t>
            </a:r>
            <a:r>
              <a:rPr lang="en-US" dirty="0"/>
              <a:t> registration page.</a:t>
            </a:r>
          </a:p>
          <a:p>
            <a:r>
              <a:rPr lang="en-US" dirty="0"/>
              <a:t>At the same time, a command and control agent is installed on the sysadmin’s machine, which can then be used as a backdoor into the enterprise’s network to execute the first stage of an APT.</a:t>
            </a:r>
          </a:p>
          <a:p>
            <a:endParaRPr lang="en-US" dirty="0"/>
          </a:p>
        </p:txBody>
      </p:sp>
    </p:spTree>
    <p:extLst>
      <p:ext uri="{BB962C8B-B14F-4D97-AF65-F5344CB8AC3E}">
        <p14:creationId xmlns:p14="http://schemas.microsoft.com/office/powerpoint/2010/main" val="99652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2" y="127086"/>
            <a:ext cx="11647357" cy="6730914"/>
          </a:xfrm>
        </p:spPr>
      </p:pic>
    </p:spTree>
    <p:extLst>
      <p:ext uri="{BB962C8B-B14F-4D97-AF65-F5344CB8AC3E}">
        <p14:creationId xmlns:p14="http://schemas.microsoft.com/office/powerpoint/2010/main" val="142184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b="1" dirty="0" smtClean="0"/>
              <a:t>What is Spear Phishing? </a:t>
            </a:r>
          </a:p>
          <a:p>
            <a:pPr marL="0" indent="0">
              <a:buNone/>
            </a:pPr>
            <a:r>
              <a:rPr lang="en-US" sz="2000" dirty="0" smtClean="0"/>
              <a:t>	- Phishing vs Spear phishing</a:t>
            </a:r>
          </a:p>
          <a:p>
            <a:pPr marL="0" indent="0">
              <a:buNone/>
            </a:pPr>
            <a:r>
              <a:rPr lang="en-US" sz="2000" dirty="0"/>
              <a:t>	</a:t>
            </a:r>
            <a:r>
              <a:rPr lang="en-US" sz="2000" dirty="0" smtClean="0"/>
              <a:t>- How does spear phishing works?</a:t>
            </a:r>
          </a:p>
          <a:p>
            <a:r>
              <a:rPr lang="en-US" b="1" dirty="0" smtClean="0"/>
              <a:t>How to identify Spear phishing campaigns?</a:t>
            </a:r>
          </a:p>
          <a:p>
            <a:pPr marL="0" indent="0">
              <a:buNone/>
            </a:pPr>
            <a:r>
              <a:rPr lang="en-US" sz="2000" dirty="0" smtClean="0"/>
              <a:t>	- Ways to identify the attacks.</a:t>
            </a:r>
          </a:p>
          <a:p>
            <a:r>
              <a:rPr lang="en-US" b="1" dirty="0"/>
              <a:t>D</a:t>
            </a:r>
            <a:r>
              <a:rPr lang="en-US" b="1" dirty="0" smtClean="0"/>
              <a:t>anger/impact of these campaigns?</a:t>
            </a:r>
          </a:p>
          <a:p>
            <a:pPr lvl="2">
              <a:buFontTx/>
              <a:buChar char="-"/>
            </a:pPr>
            <a:r>
              <a:rPr lang="en-US" dirty="0" smtClean="0"/>
              <a:t>Organization level</a:t>
            </a:r>
          </a:p>
          <a:p>
            <a:pPr lvl="2">
              <a:buFontTx/>
              <a:buChar char="-"/>
            </a:pPr>
            <a:r>
              <a:rPr lang="en-US" dirty="0" smtClean="0"/>
              <a:t>Individual level</a:t>
            </a:r>
          </a:p>
          <a:p>
            <a:endParaRPr lang="en-US" dirty="0"/>
          </a:p>
        </p:txBody>
      </p:sp>
    </p:spTree>
    <p:extLst>
      <p:ext uri="{BB962C8B-B14F-4D97-AF65-F5344CB8AC3E}">
        <p14:creationId xmlns:p14="http://schemas.microsoft.com/office/powerpoint/2010/main" val="170565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What to do if you are a victim of Spear phishing attack?</a:t>
            </a:r>
          </a:p>
          <a:p>
            <a:pPr lvl="2">
              <a:buFontTx/>
              <a:buChar char="-"/>
            </a:pPr>
            <a:r>
              <a:rPr lang="en-US" dirty="0" smtClean="0"/>
              <a:t>Immediate Response</a:t>
            </a:r>
          </a:p>
          <a:p>
            <a:pPr lvl="2">
              <a:buFontTx/>
              <a:buChar char="-"/>
            </a:pPr>
            <a:r>
              <a:rPr lang="en-US" dirty="0" smtClean="0"/>
              <a:t>Steps to follow later</a:t>
            </a:r>
          </a:p>
          <a:p>
            <a:endParaRPr lang="en-US" dirty="0" smtClean="0"/>
          </a:p>
          <a:p>
            <a:r>
              <a:rPr lang="en-US" b="1" dirty="0" smtClean="0"/>
              <a:t>How to avoid Spear phishing cyberattack </a:t>
            </a:r>
          </a:p>
          <a:p>
            <a:pPr marL="0" indent="0">
              <a:buNone/>
            </a:pPr>
            <a:r>
              <a:rPr lang="en-US" sz="2000" dirty="0" smtClean="0"/>
              <a:t>	- Do’s and Don’t</a:t>
            </a:r>
          </a:p>
          <a:p>
            <a:pPr marL="0" indent="0">
              <a:buNone/>
            </a:pPr>
            <a:endParaRPr lang="en-US" dirty="0"/>
          </a:p>
          <a:p>
            <a:r>
              <a:rPr lang="en-US" b="1" dirty="0" smtClean="0"/>
              <a:t>An Example of Spear Phishing</a:t>
            </a:r>
            <a:endParaRPr lang="en-US" b="1" dirty="0"/>
          </a:p>
        </p:txBody>
      </p:sp>
    </p:spTree>
    <p:extLst>
      <p:ext uri="{BB962C8B-B14F-4D97-AF65-F5344CB8AC3E}">
        <p14:creationId xmlns:p14="http://schemas.microsoft.com/office/powerpoint/2010/main" val="151918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Spear phishing?</a:t>
            </a:r>
            <a:endParaRPr lang="en-US" b="1" dirty="0"/>
          </a:p>
        </p:txBody>
      </p:sp>
      <p:sp>
        <p:nvSpPr>
          <p:cNvPr id="3" name="Content Placeholder 2"/>
          <p:cNvSpPr>
            <a:spLocks noGrp="1"/>
          </p:cNvSpPr>
          <p:nvPr>
            <p:ph idx="1"/>
          </p:nvPr>
        </p:nvSpPr>
        <p:spPr/>
        <p:txBody>
          <a:bodyPr/>
          <a:lstStyle/>
          <a:p>
            <a:r>
              <a:rPr lang="en-US" dirty="0" smtClean="0"/>
              <a:t>Spear Phishing is a type of cyberattack where an email or some sort of electronic communication spam message is targeted towards a specific individual, organization or business.</a:t>
            </a:r>
          </a:p>
          <a:p>
            <a:endParaRPr lang="en-US" dirty="0"/>
          </a:p>
          <a:p>
            <a:r>
              <a:rPr lang="en-US" dirty="0" smtClean="0"/>
              <a:t>The goal is to trick targets into clicking a link or opening an attachment which may lead to loss of password, personal details, credit card information </a:t>
            </a:r>
            <a:r>
              <a:rPr lang="en-US" dirty="0" err="1" smtClean="0"/>
              <a:t>etc</a:t>
            </a:r>
            <a:endParaRPr lang="en-US" dirty="0"/>
          </a:p>
        </p:txBody>
      </p:sp>
    </p:spTree>
    <p:extLst>
      <p:ext uri="{BB962C8B-B14F-4D97-AF65-F5344CB8AC3E}">
        <p14:creationId xmlns:p14="http://schemas.microsoft.com/office/powerpoint/2010/main" val="33297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Phishing vs Spear phishing</a:t>
            </a:r>
            <a:endParaRPr lang="en-US" b="1" dirty="0"/>
          </a:p>
        </p:txBody>
      </p:sp>
      <p:sp>
        <p:nvSpPr>
          <p:cNvPr id="3" name="Content Placeholder 2"/>
          <p:cNvSpPr>
            <a:spLocks noGrp="1"/>
          </p:cNvSpPr>
          <p:nvPr>
            <p:ph idx="1"/>
          </p:nvPr>
        </p:nvSpPr>
        <p:spPr>
          <a:xfrm>
            <a:off x="313266" y="2506662"/>
            <a:ext cx="10515600" cy="4351338"/>
          </a:xfrm>
        </p:spPr>
        <p:txBody>
          <a:bodyPr>
            <a:normAutofit/>
          </a:bodyPr>
          <a:lstStyle/>
          <a:p>
            <a:r>
              <a:rPr lang="en-US" sz="2400" dirty="0"/>
              <a:t>Traditional phishing attacks are usually conducted by sending malicious emails to as many people as possible. The attackers know that the more people they reach, the more people are likely to fall </a:t>
            </a:r>
            <a:r>
              <a:rPr lang="en-US" sz="2400" dirty="0" smtClean="0"/>
              <a:t>victim</a:t>
            </a:r>
            <a:endParaRPr lang="en-US" sz="2400" dirty="0"/>
          </a:p>
          <a:p>
            <a:r>
              <a:rPr lang="en-US" sz="2400" dirty="0"/>
              <a:t>A</a:t>
            </a:r>
            <a:r>
              <a:rPr lang="en-US" sz="2400" dirty="0" smtClean="0"/>
              <a:t> </a:t>
            </a:r>
            <a:r>
              <a:rPr lang="en-US" sz="2400" dirty="0"/>
              <a:t>spear phishing attack will be highly </a:t>
            </a:r>
            <a:r>
              <a:rPr lang="en-US" sz="2400" dirty="0" smtClean="0"/>
              <a:t>targeted.</a:t>
            </a:r>
            <a:r>
              <a:rPr lang="en-US" sz="2400" dirty="0"/>
              <a:t> Before crafting the </a:t>
            </a:r>
            <a:r>
              <a:rPr lang="en-US" sz="2400" dirty="0" smtClean="0"/>
              <a:t>message for the attack, </a:t>
            </a:r>
            <a:r>
              <a:rPr lang="en-US" sz="2400" dirty="0"/>
              <a:t>the attacker will research the intended victims’ social media profiles, like LinkedIn, Twitter and Facebook. Afterwards, the attacker will try to build a profile on the victims’ life, work and interests. This will be used to create a highly customized message that will come across as credible and relevant to the victim. In addition, the attacker will gather information about the victims’ friends and colleagues. Such as their names and email addresses. This in order to make the email appear like it is sent from one of them.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762" y="246592"/>
            <a:ext cx="3722571" cy="1981200"/>
          </a:xfrm>
          <a:prstGeom prst="rect">
            <a:avLst/>
          </a:prstGeom>
        </p:spPr>
      </p:pic>
    </p:spTree>
    <p:extLst>
      <p:ext uri="{BB962C8B-B14F-4D97-AF65-F5344CB8AC3E}">
        <p14:creationId xmlns:p14="http://schemas.microsoft.com/office/powerpoint/2010/main" val="146250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does Spear phishing work?</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Spear-phishing attackers target victims who put personal information on the internet. They might view individual profiles while scanning a social networking site. From a profile, they will be able to find a person’s email address, friends list, geographic location, and </a:t>
            </a:r>
            <a:r>
              <a:rPr lang="en-US" dirty="0" smtClean="0"/>
              <a:t>any other posts. </a:t>
            </a:r>
            <a:r>
              <a:rPr lang="en-US" dirty="0"/>
              <a:t>With all of this information, the attacker would be able to act as a friend or a familiar entity and send a convincing but fraudulent message to their target</a:t>
            </a:r>
            <a:r>
              <a:rPr lang="en-US" dirty="0" smtClean="0"/>
              <a:t>.</a:t>
            </a:r>
          </a:p>
          <a:p>
            <a:r>
              <a:rPr lang="en-US" dirty="0" smtClean="0"/>
              <a:t>These </a:t>
            </a:r>
            <a:r>
              <a:rPr lang="en-US" dirty="0"/>
              <a:t>messages often contain urgent explanations on why they need sensitive information. Victims are asked to open a malicious attachment or click on a link that takes them to a spoofed website where they are asked to provide passwords, account numbers, PINs, and access codes</a:t>
            </a:r>
            <a:r>
              <a:rPr lang="en-US" dirty="0" smtClean="0"/>
              <a:t>.</a:t>
            </a:r>
          </a:p>
          <a:p>
            <a:r>
              <a:rPr lang="en-US" dirty="0"/>
              <a:t>An attacker posing as a friend might ask for usernames and passwords for various websites, such as Facebook, so that they would be able to access posted photos. In reality, the attackers will use that password, or variations of it, to access different websites that have confidential information such as credit card details or Social Security Numbers.</a:t>
            </a:r>
          </a:p>
        </p:txBody>
      </p:sp>
    </p:spTree>
    <p:extLst>
      <p:ext uri="{BB962C8B-B14F-4D97-AF65-F5344CB8AC3E}">
        <p14:creationId xmlns:p14="http://schemas.microsoft.com/office/powerpoint/2010/main" val="71644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Identify Spear fishing Campaign?</a:t>
            </a:r>
            <a:endParaRPr lang="en-US" b="1" dirty="0"/>
          </a:p>
        </p:txBody>
      </p:sp>
      <p:sp>
        <p:nvSpPr>
          <p:cNvPr id="3" name="Content Placeholder 2"/>
          <p:cNvSpPr>
            <a:spLocks noGrp="1"/>
          </p:cNvSpPr>
          <p:nvPr>
            <p:ph idx="1"/>
          </p:nvPr>
        </p:nvSpPr>
        <p:spPr/>
        <p:txBody>
          <a:bodyPr>
            <a:normAutofit fontScale="62500" lnSpcReduction="20000"/>
          </a:bodyPr>
          <a:lstStyle/>
          <a:p>
            <a:pPr fontAlgn="base"/>
            <a:r>
              <a:rPr lang="en-US" sz="4500" b="1" dirty="0"/>
              <a:t>Check Sender Email Address and </a:t>
            </a:r>
            <a:r>
              <a:rPr lang="en-US" sz="4500" b="1" dirty="0" smtClean="0"/>
              <a:t>Name</a:t>
            </a:r>
            <a:endParaRPr lang="en-US" sz="4500" b="1" dirty="0"/>
          </a:p>
          <a:p>
            <a:pPr fontAlgn="base">
              <a:buFontTx/>
              <a:buChar char="-"/>
            </a:pPr>
            <a:r>
              <a:rPr lang="en-US" sz="3400" dirty="0" smtClean="0"/>
              <a:t>Attackers often use same name as friends, relatives, colleagues asking to share sensitive information.</a:t>
            </a:r>
          </a:p>
          <a:p>
            <a:pPr marL="0" indent="0" fontAlgn="base">
              <a:buNone/>
            </a:pPr>
            <a:endParaRPr lang="en-US" sz="3400" dirty="0" smtClean="0"/>
          </a:p>
          <a:p>
            <a:pPr fontAlgn="base">
              <a:buFont typeface="Arial" charset="0"/>
              <a:buChar char="•"/>
            </a:pPr>
            <a:r>
              <a:rPr lang="en-US" sz="4500" b="1" dirty="0" smtClean="0"/>
              <a:t>Check </a:t>
            </a:r>
            <a:r>
              <a:rPr lang="en-US" sz="4500" b="1" dirty="0"/>
              <a:t>the Email </a:t>
            </a:r>
            <a:r>
              <a:rPr lang="en-US" sz="4500" b="1" dirty="0" smtClean="0"/>
              <a:t>Format</a:t>
            </a:r>
          </a:p>
          <a:p>
            <a:pPr fontAlgn="base">
              <a:buFontTx/>
              <a:buChar char="-"/>
            </a:pPr>
            <a:r>
              <a:rPr lang="en-US" sz="3400" dirty="0" smtClean="0"/>
              <a:t>If </a:t>
            </a:r>
            <a:r>
              <a:rPr lang="en-US" sz="3400" dirty="0"/>
              <a:t>you observe the email format not matching with any of the emails you used to receive from that sender in the past, take further measures to confirm the legitimacy of the </a:t>
            </a:r>
            <a:r>
              <a:rPr lang="en-US" sz="3400" dirty="0" smtClean="0"/>
              <a:t>email</a:t>
            </a:r>
          </a:p>
          <a:p>
            <a:pPr marL="0" indent="0" fontAlgn="base">
              <a:buNone/>
            </a:pPr>
            <a:endParaRPr lang="en-US" sz="3400" dirty="0"/>
          </a:p>
          <a:p>
            <a:pPr fontAlgn="base"/>
            <a:r>
              <a:rPr lang="en-US" sz="4500" b="1" dirty="0"/>
              <a:t>Scan the </a:t>
            </a:r>
            <a:r>
              <a:rPr lang="en-US" sz="4500" b="1" dirty="0" smtClean="0"/>
              <a:t>Attachments</a:t>
            </a:r>
          </a:p>
          <a:p>
            <a:pPr fontAlgn="base">
              <a:buFontTx/>
              <a:buChar char="-"/>
            </a:pPr>
            <a:r>
              <a:rPr lang="en-US" sz="3400" dirty="0" smtClean="0"/>
              <a:t>Use the </a:t>
            </a:r>
            <a:r>
              <a:rPr lang="en-US" sz="3400" dirty="0"/>
              <a:t>online virus scan tools to make sure the attachments are free from any virus </a:t>
            </a:r>
            <a:r>
              <a:rPr lang="en-US" sz="3400" dirty="0" smtClean="0"/>
              <a:t>or            harmful code.</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196480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smtClean="0"/>
              <a:t>Verify Shared Links</a:t>
            </a:r>
          </a:p>
          <a:p>
            <a:pPr marL="0" indent="0" fontAlgn="base">
              <a:buNone/>
            </a:pPr>
            <a:r>
              <a:rPr lang="en-US" sz="2000" dirty="0" smtClean="0"/>
              <a:t>- </a:t>
            </a:r>
            <a:r>
              <a:rPr lang="en-US" sz="2000" dirty="0"/>
              <a:t>The simple trick to identify the legitimacy of the link is by hovering over the link. It gives you a complete address of the link that you shall be redirected to after clicking. If you see the web address or the link path is suspicious, never click the links</a:t>
            </a:r>
          </a:p>
          <a:p>
            <a:pPr fontAlgn="base"/>
            <a:endParaRPr lang="en-US" dirty="0" smtClean="0"/>
          </a:p>
          <a:p>
            <a:pPr fontAlgn="base"/>
            <a:r>
              <a:rPr lang="en-US" b="1" dirty="0" smtClean="0"/>
              <a:t>Make a Phone Call</a:t>
            </a:r>
          </a:p>
          <a:p>
            <a:pPr marL="0" indent="0" fontAlgn="base">
              <a:buNone/>
            </a:pPr>
            <a:r>
              <a:rPr lang="en-US" sz="2000" dirty="0" smtClean="0"/>
              <a:t>- If </a:t>
            </a:r>
            <a:r>
              <a:rPr lang="en-US" sz="2000" dirty="0"/>
              <a:t>the demand in the email is sensitive and can lead to some bigger problems in case of information leak, don’t hesitate to make a phone call to the sender to confirm the legitimacy of the email and the information demanded. </a:t>
            </a:r>
            <a:r>
              <a:rPr lang="en-US" sz="2000" dirty="0" smtClean="0"/>
              <a:t/>
            </a:r>
            <a:br>
              <a:rPr lang="en-US" sz="2000" dirty="0" smtClean="0"/>
            </a:br>
            <a:endParaRPr lang="en-US" sz="2000" dirty="0"/>
          </a:p>
        </p:txBody>
      </p:sp>
    </p:spTree>
    <p:extLst>
      <p:ext uri="{BB962C8B-B14F-4D97-AF65-F5344CB8AC3E}">
        <p14:creationId xmlns:p14="http://schemas.microsoft.com/office/powerpoint/2010/main" val="36170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Dangers of Spear Phishing attacks</a:t>
            </a:r>
            <a:endParaRPr lang="en-US" b="1" dirty="0"/>
          </a:p>
        </p:txBody>
      </p:sp>
      <p:sp>
        <p:nvSpPr>
          <p:cNvPr id="3" name="Content Placeholder 2"/>
          <p:cNvSpPr>
            <a:spLocks noGrp="1"/>
          </p:cNvSpPr>
          <p:nvPr>
            <p:ph idx="1"/>
          </p:nvPr>
        </p:nvSpPr>
        <p:spPr/>
        <p:txBody>
          <a:bodyPr/>
          <a:lstStyle/>
          <a:p>
            <a:r>
              <a:rPr lang="en-US" b="1" dirty="0" smtClean="0"/>
              <a:t>Organization level</a:t>
            </a:r>
          </a:p>
          <a:p>
            <a:pPr>
              <a:buFontTx/>
              <a:buChar char="-"/>
            </a:pPr>
            <a:r>
              <a:rPr lang="en-US" dirty="0" smtClean="0"/>
              <a:t>Successful attacks can give attackers long-term access to an organization’s sensitive networks, data and assets.</a:t>
            </a:r>
          </a:p>
          <a:p>
            <a:pPr>
              <a:buFontTx/>
              <a:buChar char="-"/>
            </a:pPr>
            <a:r>
              <a:rPr lang="en-US" dirty="0" smtClean="0"/>
              <a:t>It may lead to loss of revenue, sales ,organization’s profile and company’s brand value.</a:t>
            </a:r>
          </a:p>
          <a:p>
            <a:pPr>
              <a:buFontTx/>
              <a:buChar char="-"/>
            </a:pPr>
            <a:r>
              <a:rPr lang="en-US" dirty="0" smtClean="0"/>
              <a:t>The average impact of a successful spear-phishing attack is around $1.6 million. </a:t>
            </a:r>
          </a:p>
          <a:p>
            <a:pPr>
              <a:buFontTx/>
              <a:buChar char="-"/>
            </a:pPr>
            <a:r>
              <a:rPr lang="en-US" dirty="0" smtClean="0"/>
              <a:t>Victims can see drop in their stock prices by </a:t>
            </a:r>
            <a:r>
              <a:rPr lang="en-US" dirty="0" err="1" smtClean="0"/>
              <a:t>upto</a:t>
            </a:r>
            <a:r>
              <a:rPr lang="en-US" dirty="0" smtClean="0"/>
              <a:t> 15%.</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0" y="119010"/>
            <a:ext cx="2159000" cy="2141589"/>
          </a:xfrm>
          <a:prstGeom prst="rect">
            <a:avLst/>
          </a:prstGeom>
        </p:spPr>
      </p:pic>
    </p:spTree>
    <p:extLst>
      <p:ext uri="{BB962C8B-B14F-4D97-AF65-F5344CB8AC3E}">
        <p14:creationId xmlns:p14="http://schemas.microsoft.com/office/powerpoint/2010/main" val="71064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1116</Words>
  <Application>Microsoft Macintosh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SPEAR PHISHING</vt:lpstr>
      <vt:lpstr>AGENDA</vt:lpstr>
      <vt:lpstr>PowerPoint Presentation</vt:lpstr>
      <vt:lpstr>What is Spear phishing?</vt:lpstr>
      <vt:lpstr>Phishing vs Spear phishing</vt:lpstr>
      <vt:lpstr>How does Spear phishing work?</vt:lpstr>
      <vt:lpstr>How to Identify Spear fishing Campaign?</vt:lpstr>
      <vt:lpstr>PowerPoint Presentation</vt:lpstr>
      <vt:lpstr>Dangers of Spear Phishing attacks</vt:lpstr>
      <vt:lpstr>PowerPoint Presentation</vt:lpstr>
      <vt:lpstr>What to Do If You Click On a Spear Phishing Link?</vt:lpstr>
      <vt:lpstr>PowerPoint Presentation</vt:lpstr>
      <vt:lpstr>How to avoid a spear phishing attack?</vt:lpstr>
      <vt:lpstr>PowerPoint Presentation</vt:lpstr>
      <vt:lpstr>An Example of Spear Phishing</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SPEAR PHISHING</dc:title>
  <dc:creator>harman@peeriq.com</dc:creator>
  <cp:lastModifiedBy>harman@peeriq.com</cp:lastModifiedBy>
  <cp:revision>47</cp:revision>
  <dcterms:created xsi:type="dcterms:W3CDTF">2018-11-18T19:41:56Z</dcterms:created>
  <dcterms:modified xsi:type="dcterms:W3CDTF">2018-11-18T21:37:35Z</dcterms:modified>
</cp:coreProperties>
</file>