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1ef9dd2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1ef9dd2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ef9dd2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ef9dd2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ef9dd2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ef9dd2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ef9dd2e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ef9dd2e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body"/>
          </p:nvPr>
        </p:nvSpPr>
        <p:spPr>
          <a:xfrm>
            <a:off x="311700" y="1005400"/>
            <a:ext cx="8520600" cy="3902700"/>
          </a:xfrm>
          <a:prstGeom prst="rect">
            <a:avLst/>
          </a:prstGeom>
        </p:spPr>
        <p:txBody>
          <a:bodyPr anchorCtr="0" anchor="t" bIns="91425" lIns="91425" spcFirstLastPara="1" rIns="91425" wrap="square" tIns="91425">
            <a:noAutofit/>
          </a:bodyPr>
          <a:lstStyle/>
          <a:p>
            <a:pPr indent="0" lvl="0" marL="0" marR="381000" rtl="0" algn="l">
              <a:spcBef>
                <a:spcPts val="0"/>
              </a:spcBef>
              <a:spcAft>
                <a:spcPts val="0"/>
              </a:spcAft>
              <a:buNone/>
            </a:pPr>
            <a:r>
              <a:rPr lang="en" sz="1250">
                <a:solidFill>
                  <a:schemeClr val="dk1"/>
                </a:solidFill>
                <a:highlight>
                  <a:srgbClr val="FFFFFF"/>
                </a:highlight>
              </a:rPr>
              <a:t>1.The game consists of a main menu which contains play, exit, help, resume game ,highScore and totalStars buttons.</a:t>
            </a:r>
            <a:endParaRPr sz="12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250">
                <a:solidFill>
                  <a:schemeClr val="dk1"/>
                </a:solidFill>
                <a:highlight>
                  <a:srgbClr val="FFFFFF"/>
                </a:highlight>
              </a:rPr>
              <a:t>2.The resume game list consists of a maximum of 4 games (game 0 to game 3) and the player has to keep a note on which game he has saved last in order to choose and play the next saved game correctly. Assumption: Once the game is saved and loaded, it should not be saved again.</a:t>
            </a:r>
            <a:endParaRPr sz="12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250">
                <a:solidFill>
                  <a:schemeClr val="dk1"/>
                </a:solidFill>
                <a:highlight>
                  <a:srgbClr val="FFFFFF"/>
                </a:highlight>
              </a:rPr>
              <a:t>3.The total stars comprise of the stars collected amidst all the sessions, whether or not the game is exited. Same goes for highScore.</a:t>
            </a:r>
            <a:endParaRPr sz="12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250">
                <a:solidFill>
                  <a:schemeClr val="dk1"/>
                </a:solidFill>
                <a:highlight>
                  <a:srgbClr val="FFFFFF"/>
                </a:highlight>
              </a:rPr>
              <a:t>4.In the game, the player has to press the jump button located at the bottom right of the screen in order to move the ball up. Which then falls down, as if under gravity. Assumption:There is no defeat in case the ball touches the Y-bound already set.</a:t>
            </a:r>
            <a:endParaRPr sz="12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250">
                <a:solidFill>
                  <a:schemeClr val="dk1"/>
                </a:solidFill>
                <a:highlight>
                  <a:srgbClr val="FFFFFF"/>
                </a:highlight>
              </a:rPr>
              <a:t>5.The Score is visible on the top left corner. </a:t>
            </a:r>
            <a:endParaRPr sz="12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250">
                <a:solidFill>
                  <a:schemeClr val="dk1"/>
                </a:solidFill>
                <a:highlight>
                  <a:srgbClr val="FFFFFF"/>
                </a:highlight>
              </a:rPr>
              <a:t>6.The player can pause the game by pressing the pause button, which then leads to a new screen from where he can either restart the game, resume the game, exit to the main menu or save the state of the game with the switch ball touched.</a:t>
            </a:r>
            <a:endParaRPr sz="1250">
              <a:solidFill>
                <a:schemeClr val="dk1"/>
              </a:solidFill>
              <a:highlight>
                <a:srgbClr val="FFFFFF"/>
              </a:highlight>
            </a:endParaRPr>
          </a:p>
          <a:p>
            <a:pPr indent="0" lvl="0" marL="0" marR="381000" rtl="0" algn="l">
              <a:spcBef>
                <a:spcPts val="0"/>
              </a:spcBef>
              <a:spcAft>
                <a:spcPts val="0"/>
              </a:spcAft>
              <a:buNone/>
            </a:pPr>
            <a:r>
              <a:rPr lang="en" sz="1250">
                <a:solidFill>
                  <a:schemeClr val="dk1"/>
                </a:solidFill>
                <a:highlight>
                  <a:srgbClr val="FFFFFF"/>
                </a:highlight>
              </a:rPr>
              <a:t>7.On hitting an obstacle, the player can either restart, exit to the main menu or continue playing using saved stars(Bound is10 in our case).</a:t>
            </a:r>
            <a:endParaRPr sz="12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250">
                <a:solidFill>
                  <a:schemeClr val="dk1"/>
                </a:solidFill>
                <a:highlight>
                  <a:srgbClr val="FFFFFF"/>
                </a:highlight>
              </a:rPr>
              <a:t>8.We have assumed the game class to be the test class in our code and GameMenu class is prototype for Main class.</a:t>
            </a:r>
            <a:endParaRPr sz="12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1600"/>
              </a:spcAft>
              <a:buNone/>
            </a:pPr>
            <a:r>
              <a:t/>
            </a:r>
            <a:endParaRPr/>
          </a:p>
        </p:txBody>
      </p:sp>
      <p:sp>
        <p:nvSpPr>
          <p:cNvPr id="86" name="Google Shape;86;p13"/>
          <p:cNvSpPr txBox="1"/>
          <p:nvPr>
            <p:ph type="title"/>
          </p:nvPr>
        </p:nvSpPr>
        <p:spPr>
          <a:xfrm>
            <a:off x="210712" y="397606"/>
            <a:ext cx="8520600" cy="607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0"/>
              </a:spcBef>
              <a:spcAft>
                <a:spcPts val="0"/>
              </a:spcAft>
              <a:buNone/>
            </a:pPr>
            <a:r>
              <a:rPr b="1" lang="en" sz="2400" u="sng">
                <a:highlight>
                  <a:srgbClr val="FFFFFF"/>
                </a:highlight>
              </a:rPr>
              <a:t>Features and Assumptions:</a:t>
            </a:r>
            <a:r>
              <a:rPr lang="en" sz="2400">
                <a:solidFill>
                  <a:srgbClr val="222222"/>
                </a:solidFill>
                <a:highlight>
                  <a:srgbClr val="FFFFFF"/>
                </a:highlight>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0"/>
              </a:spcBef>
              <a:spcAft>
                <a:spcPts val="0"/>
              </a:spcAft>
              <a:buClr>
                <a:schemeClr val="dk1"/>
              </a:buClr>
              <a:buSzPts val="1100"/>
              <a:buFont typeface="Arial"/>
              <a:buNone/>
            </a:pPr>
            <a:r>
              <a:rPr b="1" lang="en" sz="2400" u="sng">
                <a:highlight>
                  <a:srgbClr val="FFFFFF"/>
                </a:highlight>
              </a:rPr>
              <a:t>Design and Implementation:</a:t>
            </a:r>
            <a:endParaRPr b="1" sz="850" u="sng">
              <a:highlight>
                <a:srgbClr val="FFFFFF"/>
              </a:highlight>
            </a:endParaRPr>
          </a:p>
          <a:p>
            <a:pPr indent="0" lvl="0" marL="0" rtl="0" algn="l">
              <a:spcBef>
                <a:spcPts val="0"/>
              </a:spcBef>
              <a:spcAft>
                <a:spcPts val="0"/>
              </a:spcAft>
              <a:buNone/>
            </a:pPr>
            <a:r>
              <a:t/>
            </a:r>
            <a:endParaRPr/>
          </a:p>
        </p:txBody>
      </p:sp>
      <p:sp>
        <p:nvSpPr>
          <p:cNvPr id="92" name="Google Shape;92;p14"/>
          <p:cNvSpPr txBox="1"/>
          <p:nvPr>
            <p:ph idx="1" type="body"/>
          </p:nvPr>
        </p:nvSpPr>
        <p:spPr>
          <a:xfrm>
            <a:off x="235500" y="1017800"/>
            <a:ext cx="8520600" cy="3704400"/>
          </a:xfrm>
          <a:prstGeom prst="rect">
            <a:avLst/>
          </a:prstGeom>
        </p:spPr>
        <p:txBody>
          <a:bodyPr anchorCtr="0" anchor="t" bIns="91425" lIns="91425" spcFirstLastPara="1" rIns="91425" wrap="square" tIns="91425">
            <a:noAutofit/>
          </a:bodyPr>
          <a:lstStyle/>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1.FXML files are created for the scenes of highScore, totalScore, help, resume  scenes in the main menu.</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2.FXML files are created for collision hit scenes, pause scene.</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3.Animation timer is used to create animation effect of moving the ball up and the obstacles down.</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4.Various event handlers are used to handle events such as pausing, resuming, restarting , exiting.</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5.Obstacles are created as classes : Circle, Square, Rectangle, Plus. So are stars and colour switch ball.</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6.javaFX.scene.shape.* is used to load various shapes like circle, line which helped in creating the obstacles.</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7.Singleton design pattern is used In the user class and iterator design pattern is used in the gamePlay code.</a:t>
            </a:r>
            <a:endParaRPr sz="1450">
              <a:solidFill>
                <a:schemeClr val="dk1"/>
              </a:solidFill>
              <a:highlight>
                <a:srgbClr val="FFFFFF"/>
              </a:highlight>
            </a:endParaRPr>
          </a:p>
          <a:p>
            <a:pPr indent="0" lvl="0" marL="0" marR="381000" rtl="0" algn="l">
              <a:spcBef>
                <a:spcPts val="0"/>
              </a:spcBef>
              <a:spcAft>
                <a:spcPts val="0"/>
              </a:spcAft>
              <a:buClr>
                <a:schemeClr val="dk1"/>
              </a:buClr>
              <a:buSzPts val="1100"/>
              <a:buFont typeface="Arial"/>
              <a:buNone/>
            </a:pPr>
            <a:r>
              <a:rPr lang="en" sz="1450">
                <a:solidFill>
                  <a:schemeClr val="dk1"/>
                </a:solidFill>
                <a:highlight>
                  <a:srgbClr val="FFFFFF"/>
                </a:highlight>
              </a:rPr>
              <a:t>8.Test and Main classes are helper classes for GameMenu and Game classes.</a:t>
            </a:r>
            <a:endParaRPr sz="14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45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Individual Efforts:</a:t>
            </a:r>
            <a:endParaRPr b="1" sz="2400" u="sng"/>
          </a:p>
        </p:txBody>
      </p:sp>
      <p:sp>
        <p:nvSpPr>
          <p:cNvPr id="98" name="Google Shape;98;p1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Harman Singh - </a:t>
            </a:r>
            <a:endParaRPr>
              <a:solidFill>
                <a:schemeClr val="dk1"/>
              </a:solidFill>
            </a:endParaRPr>
          </a:p>
          <a:p>
            <a:pPr indent="-323850" lvl="0" marL="457200" rtl="0" algn="l">
              <a:spcBef>
                <a:spcPts val="1600"/>
              </a:spcBef>
              <a:spcAft>
                <a:spcPts val="0"/>
              </a:spcAft>
              <a:buClr>
                <a:schemeClr val="dk1"/>
              </a:buClr>
              <a:buSzPts val="1500"/>
              <a:buAutoNum type="arabicPeriod"/>
            </a:pPr>
            <a:r>
              <a:rPr lang="en" sz="1500">
                <a:solidFill>
                  <a:schemeClr val="dk1"/>
                </a:solidFill>
              </a:rPr>
              <a:t>Game logic is handled : Collision, event handlers, serialization.</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Initialisation of the game is handled by placing the gamePlay components aka score, pause button, initial obstacles, stars, color switching ball.</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Difficulty is increased by increasing the speed of transitions, setting autoreverse true.</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The shapes of obstacles are created : Circle, Square, Rectangle, Plus.</a:t>
            </a:r>
            <a:endParaRPr sz="1500">
              <a:solidFill>
                <a:schemeClr val="dk1"/>
              </a:solidFill>
            </a:endParaRPr>
          </a:p>
          <a:p>
            <a:pPr indent="0" lvl="0" marL="457200" rtl="0" algn="l">
              <a:spcBef>
                <a:spcPts val="0"/>
              </a:spcBef>
              <a:spcAft>
                <a:spcPts val="0"/>
              </a:spcAft>
              <a:buNone/>
            </a:pPr>
            <a:r>
              <a:t/>
            </a:r>
            <a:endParaRPr sz="1500">
              <a:solidFill>
                <a:schemeClr val="dk1"/>
              </a:solidFill>
              <a:latin typeface="Arial"/>
              <a:ea typeface="Arial"/>
              <a:cs typeface="Arial"/>
              <a:sym typeface="Arial"/>
            </a:endParaRPr>
          </a:p>
          <a:p>
            <a:pPr indent="0" lvl="0" marL="0" rtl="0" algn="l">
              <a:spcBef>
                <a:spcPts val="0"/>
              </a:spcBef>
              <a:spcAft>
                <a:spcPts val="0"/>
              </a:spcAft>
              <a:buNone/>
            </a:pPr>
            <a:r>
              <a:t/>
            </a:r>
            <a:endParaRPr sz="1500">
              <a:solidFill>
                <a:schemeClr val="dk1"/>
              </a:solidFill>
              <a:latin typeface="Arial"/>
              <a:ea typeface="Arial"/>
              <a:cs typeface="Arial"/>
              <a:sym typeface="Arial"/>
            </a:endParaRPr>
          </a:p>
          <a:p>
            <a:pPr indent="0" lvl="0" marL="0" rtl="0" algn="l">
              <a:spcBef>
                <a:spcPts val="0"/>
              </a:spcBef>
              <a:spcAft>
                <a:spcPts val="1600"/>
              </a:spcAft>
              <a:buNone/>
            </a:pPr>
            <a:r>
              <a:t/>
            </a:r>
            <a:endParaRPr>
              <a:solidFill>
                <a:schemeClr val="dk1"/>
              </a:solidFill>
            </a:endParaRPr>
          </a:p>
        </p:txBody>
      </p:sp>
      <p:sp>
        <p:nvSpPr>
          <p:cNvPr id="99" name="Google Shape;99;p15"/>
          <p:cNvSpPr txBox="1"/>
          <p:nvPr/>
        </p:nvSpPr>
        <p:spPr>
          <a:xfrm>
            <a:off x="4802900" y="1152475"/>
            <a:ext cx="39348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Mihir Bhatia -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FXML for all the scenes are created.</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The animations are handled(Rotate, translate ,scale Transitions)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Animation timer in the main gamePlay is handled.</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AutoNum type="arabicPeriod"/>
            </a:pPr>
            <a:r>
              <a:rPr lang="en" sz="1500">
                <a:solidFill>
                  <a:schemeClr val="dk1"/>
                </a:solidFill>
                <a:latin typeface="Roboto"/>
                <a:ea typeface="Roboto"/>
                <a:cs typeface="Roboto"/>
                <a:sym typeface="Roboto"/>
              </a:rPr>
              <a:t>Class structures for all the objects required are created.</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360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u="sng"/>
              <a:t>Bonus:</a:t>
            </a:r>
            <a:endParaRPr b="1" sz="2500" u="sng"/>
          </a:p>
        </p:txBody>
      </p:sp>
      <p:sp>
        <p:nvSpPr>
          <p:cNvPr id="105" name="Google Shape;105;p16"/>
          <p:cNvSpPr txBox="1"/>
          <p:nvPr>
            <p:ph idx="1" type="body"/>
          </p:nvPr>
        </p:nvSpPr>
        <p:spPr>
          <a:xfrm>
            <a:off x="311700" y="10563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dk1"/>
                </a:solidFill>
                <a:latin typeface="Arial"/>
                <a:ea typeface="Arial"/>
                <a:cs typeface="Arial"/>
                <a:sym typeface="Arial"/>
              </a:rPr>
              <a:t>1.Reset button in highScore which sets the highScore to 0 in the current session.</a:t>
            </a:r>
            <a:endParaRPr sz="1550">
              <a:solidFill>
                <a:schemeClr val="dk1"/>
              </a:solidFill>
              <a:latin typeface="Arial"/>
              <a:ea typeface="Arial"/>
              <a:cs typeface="Arial"/>
              <a:sym typeface="Arial"/>
            </a:endParaRPr>
          </a:p>
          <a:p>
            <a:pPr indent="0" lvl="0" marL="0" rtl="0" algn="l">
              <a:spcBef>
                <a:spcPts val="0"/>
              </a:spcBef>
              <a:spcAft>
                <a:spcPts val="0"/>
              </a:spcAft>
              <a:buNone/>
            </a:pPr>
            <a:r>
              <a:rPr lang="en" sz="1550">
                <a:solidFill>
                  <a:schemeClr val="dk1"/>
                </a:solidFill>
                <a:latin typeface="Arial"/>
                <a:ea typeface="Arial"/>
                <a:cs typeface="Arial"/>
                <a:sym typeface="Arial"/>
              </a:rPr>
              <a:t>2.High Score is considered across all the sessions and not just for one time code run.</a:t>
            </a:r>
            <a:endParaRPr sz="1550">
              <a:solidFill>
                <a:schemeClr val="dk1"/>
              </a:solidFill>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a:p>
            <a:pPr indent="0" lvl="0" marL="0" rtl="0" algn="r">
              <a:spcBef>
                <a:spcPts val="0"/>
              </a:spcBef>
              <a:spcAft>
                <a:spcPts val="0"/>
              </a:spcAft>
              <a:buNone/>
            </a:pPr>
            <a:r>
              <a:t/>
            </a:r>
            <a:endParaRPr>
              <a:solidFill>
                <a:schemeClr val="dk1"/>
              </a:solidFill>
            </a:endParaRPr>
          </a:p>
          <a:p>
            <a:pPr indent="0" lvl="0" marL="0" rtl="0" algn="r">
              <a:spcBef>
                <a:spcPts val="1600"/>
              </a:spcBef>
              <a:spcAft>
                <a:spcPts val="0"/>
              </a:spcAft>
              <a:buNone/>
            </a:pPr>
            <a:r>
              <a:t/>
            </a:r>
            <a:endParaRPr>
              <a:solidFill>
                <a:schemeClr val="dk1"/>
              </a:solidFill>
            </a:endParaRPr>
          </a:p>
          <a:p>
            <a:pPr indent="0" lvl="0" marL="0" rtl="0" algn="r">
              <a:spcBef>
                <a:spcPts val="1600"/>
              </a:spcBef>
              <a:spcAft>
                <a:spcPts val="0"/>
              </a:spcAft>
              <a:buNone/>
            </a:pPr>
            <a:r>
              <a:t/>
            </a:r>
            <a:endParaRPr>
              <a:solidFill>
                <a:schemeClr val="dk1"/>
              </a:solidFill>
            </a:endParaRPr>
          </a:p>
          <a:p>
            <a:pPr indent="0" lvl="0" marL="0" rtl="0" algn="r">
              <a:spcBef>
                <a:spcPts val="1600"/>
              </a:spcBef>
              <a:spcAft>
                <a:spcPts val="1600"/>
              </a:spcAft>
              <a:buNone/>
            </a:pPr>
            <a:r>
              <a:t/>
            </a:r>
            <a:endParaRPr>
              <a:solidFill>
                <a:schemeClr val="dk1"/>
              </a:solidFill>
            </a:endParaRPr>
          </a:p>
        </p:txBody>
      </p:sp>
      <p:sp>
        <p:nvSpPr>
          <p:cNvPr id="106" name="Google Shape;106;p16"/>
          <p:cNvSpPr txBox="1"/>
          <p:nvPr/>
        </p:nvSpPr>
        <p:spPr>
          <a:xfrm>
            <a:off x="4164375" y="3891700"/>
            <a:ext cx="44496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Made By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Harman Singh (2019042)</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Mihir Bhatia(2019060)</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