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32" r:id="rId3"/>
    <p:sldMasterId id="2147483780" r:id="rId4"/>
  </p:sldMasterIdLst>
  <p:notesMasterIdLst>
    <p:notesMasterId r:id="rId15"/>
  </p:notesMasterIdLst>
  <p:sldIdLst>
    <p:sldId id="256" r:id="rId5"/>
    <p:sldId id="293" r:id="rId6"/>
    <p:sldId id="290" r:id="rId7"/>
    <p:sldId id="281" r:id="rId8"/>
    <p:sldId id="282" r:id="rId9"/>
    <p:sldId id="283" r:id="rId10"/>
    <p:sldId id="284" r:id="rId11"/>
    <p:sldId id="291" r:id="rId12"/>
    <p:sldId id="292" r:id="rId13"/>
    <p:sldId id="29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89365"/>
  </p:normalViewPr>
  <p:slideViewPr>
    <p:cSldViewPr snapToGrid="0" snapToObjects="1">
      <p:cViewPr varScale="1">
        <p:scale>
          <a:sx n="107" d="100"/>
          <a:sy n="107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0059A-9967-4F41-BC28-676D9D711B77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4A210-088A-CE48-9807-549F67CE8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71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kspace.com/knowledge_center/article/cms-comparison-drupal-joomla-and-wordpress" TargetMode="External"/><Relationship Id="rId4" Type="http://schemas.openxmlformats.org/officeDocument/2006/relationships/hyperlink" Target="http://trends.builtwith.com/cms" TargetMode="External"/><Relationship Id="rId5" Type="http://schemas.openxmlformats.org/officeDocument/2006/relationships/hyperlink" Target="http://w3techs.com/technologies/overview/content_management/all" TargetMode="External"/><Relationship Id="rId6" Type="http://schemas.openxmlformats.org/officeDocument/2006/relationships/hyperlink" Target="http://cmsmatrix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Easy</a:t>
            </a:r>
            <a:r>
              <a:rPr lang="en-AU" baseline="0" dirty="0" smtClean="0"/>
              <a:t> but limited, very manual, out of date content, authors need to know HTML and FTP to update site…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4A210-088A-CE48-9807-549F67CE895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18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More work, takes more time (page has to load on the server before being delivered to the client), but allows for much more: dynamic/custom content, automatically updated (not out of date), easier to update, multiple</a:t>
            </a:r>
            <a:r>
              <a:rPr lang="en-AU" baseline="0" dirty="0" smtClean="0"/>
              <a:t> authors - don't have to learn how to edit HTML and use FTP…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4A210-088A-CE48-9807-549F67CE895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14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CMSs have been available since the late 1990s.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4A210-088A-CE48-9807-549F67CE895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98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http://www.rackspace.com/knowledge_center/article/cms-comparison-drupal-joomla-and-wordpress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http://trends.builtwith.com/cms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http://w3techs.com/technologies/overview/content_management/all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http://cmsmatrix.org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4A210-088A-CE48-9807-549F67CE895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8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43038"/>
            <a:ext cx="7997825" cy="2211387"/>
          </a:xfrm>
        </p:spPr>
        <p:txBody>
          <a:bodyPr/>
          <a:lstStyle>
            <a:lvl1pPr>
              <a:defRPr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414838"/>
            <a:ext cx="8080375" cy="1444625"/>
          </a:xfrm>
        </p:spPr>
        <p:txBody>
          <a:bodyPr/>
          <a:lstStyle>
            <a:lvl1pPr marL="0" indent="0" algn="ctr">
              <a:buFontTx/>
              <a:buNone/>
              <a:defRPr sz="3400" i="1"/>
            </a:lvl1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9D621C9-88BC-5A4B-85D6-016CC407A4D2}" type="datetime1">
              <a:rPr lang="en-US"/>
              <a:pPr>
                <a:defRPr/>
              </a:pPr>
              <a:t>6/16/16</a:t>
            </a:fld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rgbClr val="222222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22222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9CEA773-1F40-5F4C-8366-9F799E0983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4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64489-A397-C04B-8AD6-90761A1948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74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DDA8-246F-C042-A1BB-37382AB8BB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65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43038"/>
            <a:ext cx="7997825" cy="2211387"/>
          </a:xfrm>
        </p:spPr>
        <p:txBody>
          <a:bodyPr/>
          <a:lstStyle>
            <a:lvl1pPr>
              <a:defRPr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414838"/>
            <a:ext cx="8080375" cy="1444625"/>
          </a:xfrm>
        </p:spPr>
        <p:txBody>
          <a:bodyPr/>
          <a:lstStyle>
            <a:lvl1pPr marL="0" indent="0" algn="ctr">
              <a:buFontTx/>
              <a:buNone/>
              <a:defRPr sz="3400" i="1"/>
            </a:lvl1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AFDCA4-F26F-F847-9475-62A05E75C3B0}" type="datetime1">
              <a:rPr lang="en-US"/>
              <a:pPr>
                <a:defRPr/>
              </a:pPr>
              <a:t>6/16/16</a:t>
            </a:fld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rgbClr val="222222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22222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7BBFB0C-CC2C-6F44-B178-5C373FA53F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74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4380F-A564-C44D-B1EC-FE4BD12B8A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0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5E048-2B79-F242-BAF3-D94C807E75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95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C8DC0-6E3C-B242-8597-BA601CE439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888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E66F-6763-2248-85AF-9C9A71ED6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74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8381C-7588-CA4A-B58A-625B37985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84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CA70C-CDED-1948-9F75-D627CEE48A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355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EE2E-88B7-CC41-9E79-67EF431245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0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AA03D-1F70-DD47-8F4D-33BAC10A18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693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43878-9A7A-6548-BFCA-56BC776D56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983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CF04D-ABF7-0441-8412-57EB18AF3B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40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2BB8A-414A-B042-A2E6-78A1A3ECA5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952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43038"/>
            <a:ext cx="7997825" cy="2211387"/>
          </a:xfrm>
        </p:spPr>
        <p:txBody>
          <a:bodyPr/>
          <a:lstStyle>
            <a:lvl1pPr>
              <a:defRPr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414838"/>
            <a:ext cx="8080375" cy="1444625"/>
          </a:xfrm>
        </p:spPr>
        <p:txBody>
          <a:bodyPr/>
          <a:lstStyle>
            <a:lvl1pPr marL="0" indent="0" algn="ctr">
              <a:buFontTx/>
              <a:buNone/>
              <a:defRPr sz="3400" i="1"/>
            </a:lvl1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17F4C143-8686-8544-B968-F89755F898B6}" type="datetime1">
              <a:rPr lang="en-US"/>
              <a:pPr>
                <a:defRPr/>
              </a:pPr>
              <a:t>6/16/16</a:t>
            </a:fld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rgbClr val="222222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222222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47D06276-5BE9-A445-AA0F-1CE1389E73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95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68F5-8635-7841-9C92-A0B0CFF9CC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545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4DE2-7A06-1249-B78A-4A22BBBBA6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101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22849-E06C-D546-B636-AEB5B10BBB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001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6E41-ABDF-2449-AA5B-1EA61E053A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602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8E81-29AF-3C46-9765-F23F5A1741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407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868B3-10D8-9245-B64B-665F4DED61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7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438B-E89E-AE46-97E5-33FC43B49A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948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3D5F4-C0B2-C543-9C4A-2CC7A01449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804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6E352-3FC2-B241-AA91-FAC22432B1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015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8ED4-AAF6-F049-93F2-507A612330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559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9C967-4D83-904C-81A4-867249F282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0378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4C143-8686-8544-B968-F89755F898B6}" type="datetime1">
              <a:rPr lang="en-US"/>
              <a:pPr>
                <a:defRPr/>
              </a:pPr>
              <a:t>6/16/16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ABDE8-1718-4840-B14B-614698295A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164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24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F9376-F26F-AF44-A800-BDEAE6F76929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34B9C-DACB-8346-8028-2D1D771774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552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1866-CA48-914E-9111-0D4A6CAD811F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57BA-9FC4-6848-A146-EB63C297FA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03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E4C44-850F-D343-8C0B-17E8CD1E8F15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3AFC3-E028-0C4F-953C-2FDFCC6C71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573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D2A31-6E2E-E14F-9DBC-D826C31FEA4B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8175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D2B3B-F73F-3E4A-82AC-F9732F6454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4778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007E4-2388-C744-8F05-C3F6073018BD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5D29F-5855-8D4A-B421-D191515772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64CD3-5B31-4A44-82AD-F4FC3AA731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269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BB36-42D1-4645-98B5-BE6FD80F13E3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2C6A-6241-9E4D-B4C3-B1E792EDD8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7560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8F92C-E26F-D549-8B70-F5AB0B1180C2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C5B66-B336-414C-B57C-DEF30496E2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473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176C-7FF6-494C-A110-F18405B510AE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856D-BA9D-1F47-BC37-21BF0CAB3C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5186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60184-1211-684A-B1DB-319A22FA6F82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90CC-AC27-9A4B-BF9D-AD6B7C11A9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286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D1CAA-286B-CC49-9829-BB9D4DCA1188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EB460-8251-6F45-B623-EF3695184C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93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BEA1D-4926-8144-A2C4-D2D8DBA862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2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A5F0-3C2B-AF45-9DB9-4B19E02800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3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E5486-F019-A44C-9AE9-B2A036C52C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1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710C-2D79-4344-BD5A-6E9FC2661C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2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45512-B5DC-284D-9ED7-78C19D7C74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71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8638" y="6324600"/>
            <a:ext cx="5868987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66B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324600"/>
            <a:ext cx="457200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B3"/>
                </a:solidFill>
              </a:defRPr>
            </a:lvl1pPr>
          </a:lstStyle>
          <a:p>
            <a:pPr>
              <a:defRPr/>
            </a:pPr>
            <a:fld id="{14C7B897-4130-334D-8E14-BFD186043F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9" descr="JCU_&amp;_40th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72200"/>
            <a:ext cx="2024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3988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6988"/>
            <a:ext cx="8077200" cy="4951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8638" y="6324600"/>
            <a:ext cx="5868987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66B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324600"/>
            <a:ext cx="989013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B3"/>
                </a:solidFill>
              </a:defRPr>
            </a:lvl1pPr>
          </a:lstStyle>
          <a:p>
            <a:pPr>
              <a:defRPr/>
            </a:pPr>
            <a:fld id="{18466354-6AD9-8045-AA55-A204ECAF8C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3318" name="Picture 9" descr="JCU_&amp;_40th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50" y="6319838"/>
            <a:ext cx="1022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3988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6988"/>
            <a:ext cx="8077200" cy="4951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8638" y="6324600"/>
            <a:ext cx="5868987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B3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324600"/>
            <a:ext cx="989013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B3"/>
                </a:solidFill>
              </a:defRPr>
            </a:lvl1pPr>
          </a:lstStyle>
          <a:p>
            <a:pPr>
              <a:defRPr/>
            </a:pPr>
            <a:fld id="{37EDFBF3-7BA5-F340-99B9-4CBFDBC6EC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25606" name="Picture 9" descr="JCU_&amp;_40th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50" y="6319838"/>
            <a:ext cx="1022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B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413D8A-F7FD-4A47-9E93-F12C09CA913C}" type="datetimeFigureOut">
              <a:rPr lang="en-US"/>
              <a:pPr>
                <a:defRPr/>
              </a:pPr>
              <a:t>6/16/16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A77601-115B-6D49-B076-C4FA9F4AAB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support.rackspace.com/how-to/cms-comparison-drupal-joomla-and-wordpress/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dsaymarkward/theadviceshop" TargetMode="External"/><Relationship Id="rId4" Type="http://schemas.openxmlformats.org/officeDocument/2006/relationships/hyperlink" Target="https://www.joomla.org/download.html" TargetMode="External"/><Relationship Id="rId5" Type="http://schemas.openxmlformats.org/officeDocument/2006/relationships/hyperlink" Target="https://en-au.wordpress.org/" TargetMode="External"/><Relationship Id="rId1" Type="http://schemas.openxmlformats.org/officeDocument/2006/relationships/slideLayout" Target="../slideLayouts/slideLayout34.xml"/><Relationship Id="rId2" Type="http://schemas.openxmlformats.org/officeDocument/2006/relationships/hyperlink" Target="https://box.scotch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ctrTitle"/>
          </p:nvPr>
        </p:nvSpPr>
        <p:spPr>
          <a:xfrm>
            <a:off x="107950" y="466725"/>
            <a:ext cx="6989763" cy="2133600"/>
          </a:xfrm>
        </p:spPr>
        <p:txBody>
          <a:bodyPr/>
          <a:lstStyle/>
          <a:p>
            <a:pPr eaLnBrk="1" hangingPunct="1"/>
            <a:r>
              <a:rPr lang="en-AU" dirty="0" smtClean="0">
                <a:latin typeface="Arial" charset="0"/>
              </a:rPr>
              <a:t>CP3402 / CP5637</a:t>
            </a:r>
            <a:br>
              <a:rPr lang="en-AU" dirty="0" smtClean="0">
                <a:latin typeface="Arial" charset="0"/>
              </a:rPr>
            </a:br>
            <a:r>
              <a:rPr lang="en-AU" dirty="0" smtClean="0">
                <a:latin typeface="Arial" charset="0"/>
              </a:rPr>
              <a:t>Content Management Systems</a:t>
            </a:r>
            <a:endParaRPr lang="en-AU" dirty="0">
              <a:latin typeface="Arial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type="subTitle" idx="1"/>
          </p:nvPr>
        </p:nvSpPr>
        <p:spPr>
          <a:xfrm>
            <a:off x="107950" y="2997200"/>
            <a:ext cx="7056438" cy="23034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>
                <a:latin typeface="Arial" charset="0"/>
                <a:ea typeface="+mn-ea"/>
                <a:cs typeface="+mn-cs"/>
              </a:rPr>
              <a:t>Week 02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>
                <a:latin typeface="Arial" charset="0"/>
                <a:ea typeface="+mn-ea"/>
                <a:cs typeface="+mn-cs"/>
              </a:rPr>
              <a:t>CMS </a:t>
            </a:r>
            <a:r>
              <a:rPr lang="en-AU" dirty="0" smtClean="0">
                <a:latin typeface="Arial" charset="0"/>
                <a:ea typeface="+mn-ea"/>
                <a:cs typeface="+mn-cs"/>
              </a:rPr>
              <a:t>overview</a:t>
            </a:r>
            <a:endParaRPr lang="en-AU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many advantages to dynamic sites made with CMSs compared with static HTML websites, but they have more overhead and require server software to work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7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Appraise the role of content management technologies to </a:t>
            </a:r>
            <a:r>
              <a:rPr lang="en-US" dirty="0" err="1"/>
              <a:t>organise</a:t>
            </a:r>
            <a:r>
              <a:rPr lang="en-US" dirty="0"/>
              <a:t> and present web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AU" dirty="0" smtClean="0"/>
              <a:t>Examine </a:t>
            </a:r>
            <a:r>
              <a:rPr lang="en-AU" dirty="0"/>
              <a:t>installation and maintenance considerations for modern </a:t>
            </a:r>
            <a:r>
              <a:rPr lang="en-AU" dirty="0" smtClean="0"/>
              <a:t>websites</a:t>
            </a:r>
          </a:p>
          <a:p>
            <a:endParaRPr lang="en-AU" dirty="0"/>
          </a:p>
          <a:p>
            <a:r>
              <a:rPr lang="en-AU" dirty="0" smtClean="0"/>
              <a:t>Introduce benefits of CMSs over static sites as well as how to run dynami</a:t>
            </a:r>
            <a:r>
              <a:rPr lang="en-AU" dirty="0" smtClean="0"/>
              <a:t>c sites and CMSs locally</a:t>
            </a:r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Static vs. Dynamic</a:t>
            </a:r>
            <a:br>
              <a:rPr lang="en-AU" dirty="0" smtClean="0"/>
            </a:br>
            <a:r>
              <a:rPr lang="en-AU" dirty="0" smtClean="0"/>
              <a:t>Websites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9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‘Static’ websites (non-CMS)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Client gets the file they request</a:t>
            </a:r>
          </a:p>
          <a:p>
            <a:r>
              <a:rPr lang="en-AU" dirty="0" smtClean="0"/>
              <a:t>Developer must change the file manually to update (content)</a:t>
            </a:r>
          </a:p>
          <a:p>
            <a:endParaRPr lang="en-AU" dirty="0" smtClean="0"/>
          </a:p>
          <a:p>
            <a:r>
              <a:rPr lang="en-AU" dirty="0" smtClean="0"/>
              <a:t>What problems does this cause?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0" y="3073400"/>
            <a:ext cx="7810500" cy="378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9688" y="6464837"/>
            <a:ext cx="71094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Image source: http</a:t>
            </a:r>
            <a:r>
              <a:rPr lang="en-GB" sz="1050" dirty="0"/>
              <a:t>://</a:t>
            </a:r>
            <a:r>
              <a:rPr lang="en-GB" sz="1050" dirty="0" err="1"/>
              <a:t>www.codeproject.com</a:t>
            </a:r>
            <a:r>
              <a:rPr lang="en-GB" sz="1050" dirty="0"/>
              <a:t>/Articles/114910/What-is-the-difference-between-Web-Farm-and-Web-</a:t>
            </a:r>
            <a:r>
              <a:rPr lang="en-GB" sz="1050" dirty="0" err="1"/>
              <a:t>Ga</a:t>
            </a:r>
            <a:endParaRPr lang="en-GB" sz="1050" dirty="0"/>
          </a:p>
        </p:txBody>
      </p:sp>
      <p:sp>
        <p:nvSpPr>
          <p:cNvPr id="6" name="Rectangle 5"/>
          <p:cNvSpPr/>
          <p:nvPr/>
        </p:nvSpPr>
        <p:spPr>
          <a:xfrm>
            <a:off x="5285678" y="5330283"/>
            <a:ext cx="2932771" cy="113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8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‘Dynamic’ websites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Server creates the page the client requests for each view</a:t>
            </a:r>
          </a:p>
          <a:p>
            <a:r>
              <a:rPr lang="en-AU" dirty="0" smtClean="0"/>
              <a:t>Content can be customised dynamically – from database</a:t>
            </a:r>
          </a:p>
          <a:p>
            <a:endParaRPr lang="en-AU" dirty="0" smtClean="0"/>
          </a:p>
          <a:p>
            <a:r>
              <a:rPr lang="en-AU" dirty="0" smtClean="0"/>
              <a:t>What </a:t>
            </a:r>
            <a:r>
              <a:rPr lang="en-AU" dirty="0"/>
              <a:t>problems does this cause?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0" y="3073400"/>
            <a:ext cx="7810500" cy="378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9688" y="6464837"/>
            <a:ext cx="71094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Image source: http</a:t>
            </a:r>
            <a:r>
              <a:rPr lang="en-GB" sz="1050" dirty="0"/>
              <a:t>://</a:t>
            </a:r>
            <a:r>
              <a:rPr lang="en-GB" sz="1050" dirty="0" err="1"/>
              <a:t>www.codeproject.com</a:t>
            </a:r>
            <a:r>
              <a:rPr lang="en-GB" sz="1050" dirty="0"/>
              <a:t>/Articles/114910/What-is-the-difference-between-Web-Farm-and-Web-</a:t>
            </a:r>
            <a:r>
              <a:rPr lang="en-GB" sz="1050" dirty="0" err="1"/>
              <a:t>Ga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5051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 dynamic sites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Program from scratch:</a:t>
            </a:r>
          </a:p>
          <a:p>
            <a:pPr lvl="1"/>
            <a:r>
              <a:rPr lang="en-AU" dirty="0" smtClean="0"/>
              <a:t>Database, queries </a:t>
            </a:r>
          </a:p>
          <a:p>
            <a:pPr lvl="1"/>
            <a:r>
              <a:rPr lang="en-AU" dirty="0" smtClean="0"/>
              <a:t>User registration</a:t>
            </a:r>
          </a:p>
          <a:p>
            <a:pPr lvl="1"/>
            <a:r>
              <a:rPr lang="en-AU" dirty="0" smtClean="0"/>
              <a:t>Content presentation</a:t>
            </a:r>
          </a:p>
          <a:p>
            <a:pPr lvl="1"/>
            <a:r>
              <a:rPr lang="en-AU" dirty="0" smtClean="0"/>
              <a:t>Create, Read, Update, Delete (CRUD) for content</a:t>
            </a:r>
          </a:p>
          <a:p>
            <a:pPr lvl="1"/>
            <a:r>
              <a:rPr lang="en-AU" dirty="0" smtClean="0"/>
              <a:t>Interactive functionality: commenting, voting, sharing…</a:t>
            </a:r>
          </a:p>
          <a:p>
            <a:endParaRPr lang="en-AU" dirty="0"/>
          </a:p>
          <a:p>
            <a:r>
              <a:rPr lang="en-AU" dirty="0" smtClean="0"/>
              <a:t>Many sites need much the same functionality, so…</a:t>
            </a:r>
          </a:p>
          <a:p>
            <a:pPr lvl="1"/>
            <a:r>
              <a:rPr lang="en-AU" dirty="0" smtClean="0"/>
              <a:t>Don’t reinvent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17958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 Management </a:t>
            </a:r>
            <a:r>
              <a:rPr lang="en-AU" dirty="0" smtClean="0"/>
              <a:t>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“a computer application that allows publishing, editing, modifying, organizing, deleting, and maintaining content from a central interface</a:t>
            </a:r>
            <a:r>
              <a:rPr lang="en-AU" dirty="0" smtClean="0"/>
              <a:t>. </a:t>
            </a:r>
            <a:r>
              <a:rPr lang="en-AU" dirty="0"/>
              <a:t>Such systems of content management provide procedures to manage workflow in a collaborative </a:t>
            </a:r>
            <a:r>
              <a:rPr lang="en-AU" dirty="0" smtClean="0"/>
              <a:t>environment…</a:t>
            </a:r>
            <a:br>
              <a:rPr lang="en-AU" dirty="0" smtClean="0"/>
            </a:br>
            <a:r>
              <a:rPr lang="en-AU" dirty="0"/>
              <a:t>a bundled or stand-alone application to create, deploy, manage and store content on Web pages</a:t>
            </a:r>
            <a:r>
              <a:rPr lang="en-AU" dirty="0" smtClean="0"/>
              <a:t>” – </a:t>
            </a:r>
            <a:r>
              <a:rPr lang="en-AU" i="1" dirty="0" smtClean="0"/>
              <a:t>good old Wikipedia :)</a:t>
            </a:r>
            <a:endParaRPr lang="en-AU" i="1" dirty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9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 3 CMSs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00424"/>
              </p:ext>
            </p:extLst>
          </p:nvPr>
        </p:nvGraphicFramePr>
        <p:xfrm>
          <a:off x="71438" y="1138238"/>
          <a:ext cx="892968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62"/>
                <a:gridCol w="2976562"/>
                <a:gridCol w="297656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WordPress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Joomla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Drupal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AU" sz="2400" b="1" dirty="0" smtClean="0"/>
                        <a:t>Same:</a:t>
                      </a:r>
                      <a:r>
                        <a:rPr lang="en-AU" sz="2400" dirty="0" smtClean="0"/>
                        <a:t> Free, open source, built with PHP &amp; MySQL</a:t>
                      </a:r>
                      <a:endParaRPr lang="en-A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Easiest to use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Middle ground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Most technical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Blog-friendly,</a:t>
                      </a:r>
                      <a:r>
                        <a:rPr lang="en-AU" baseline="0" dirty="0" smtClean="0"/>
                        <a:t> full sites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Flexible custom sites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Complex advanced sites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178300"/>
            <a:ext cx="5892800" cy="267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" y="3311600"/>
            <a:ext cx="4662858" cy="354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5130" y="32128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hlinkClick r:id="rId5"/>
              </a:rPr>
              <a:t>https://support.rackspace.com/how-to/cms-comparison-drupal-joomla-and-wordpress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49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Quick Demos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Vagrant </a:t>
            </a:r>
            <a:r>
              <a:rPr lang="en-AU" dirty="0" err="1" smtClean="0"/>
              <a:t>Localhost</a:t>
            </a:r>
            <a:r>
              <a:rPr lang="en-AU" dirty="0"/>
              <a:t>: </a:t>
            </a:r>
            <a:r>
              <a:rPr lang="en-AU" sz="2400" dirty="0">
                <a:hlinkClick r:id="rId2"/>
              </a:rPr>
              <a:t>https://box.scotch.io</a:t>
            </a:r>
            <a:r>
              <a:rPr lang="en-AU" sz="2400" dirty="0" smtClean="0">
                <a:hlinkClick r:id="rId2"/>
              </a:rPr>
              <a:t>/</a:t>
            </a:r>
            <a:r>
              <a:rPr lang="en-AU" sz="2400" dirty="0" smtClean="0"/>
              <a:t> </a:t>
            </a:r>
          </a:p>
          <a:p>
            <a:r>
              <a:rPr lang="en-AU" dirty="0"/>
              <a:t>Custom </a:t>
            </a:r>
            <a:r>
              <a:rPr lang="en-AU" dirty="0" smtClean="0"/>
              <a:t>site (PHP &amp; SQLite): </a:t>
            </a:r>
            <a:r>
              <a:rPr lang="en-AU" sz="2400" dirty="0">
                <a:hlinkClick r:id="rId3"/>
              </a:rPr>
              <a:t>https://</a:t>
            </a:r>
            <a:r>
              <a:rPr lang="en-AU" sz="2400" dirty="0" smtClean="0">
                <a:hlinkClick r:id="rId3"/>
              </a:rPr>
              <a:t>github.com/lindsaymarkward/theadviceshop</a:t>
            </a:r>
            <a:r>
              <a:rPr lang="en-AU" dirty="0" smtClean="0"/>
              <a:t> </a:t>
            </a:r>
          </a:p>
          <a:p>
            <a:r>
              <a:rPr lang="en-AU" dirty="0"/>
              <a:t>Joomla: </a:t>
            </a:r>
            <a:r>
              <a:rPr lang="en-AU" sz="2400" dirty="0">
                <a:hlinkClick r:id="rId4"/>
              </a:rPr>
              <a:t>https://</a:t>
            </a:r>
            <a:r>
              <a:rPr lang="en-AU" sz="2400" dirty="0" smtClean="0">
                <a:hlinkClick r:id="rId4"/>
              </a:rPr>
              <a:t>www.joomla.org/download.html</a:t>
            </a:r>
            <a:endParaRPr lang="en-AU" dirty="0" smtClean="0"/>
          </a:p>
          <a:p>
            <a:r>
              <a:rPr lang="en-AU" dirty="0"/>
              <a:t>WordPress: </a:t>
            </a:r>
            <a:r>
              <a:rPr lang="en-AU" sz="2400" dirty="0">
                <a:hlinkClick r:id="rId5"/>
              </a:rPr>
              <a:t>https</a:t>
            </a:r>
            <a:r>
              <a:rPr lang="en-AU" sz="2400" dirty="0" smtClean="0">
                <a:hlinkClick r:id="rId5"/>
              </a:rPr>
              <a:t>://wordpress.org</a:t>
            </a:r>
            <a:r>
              <a:rPr lang="en-AU" sz="2400" dirty="0" smtClean="0">
                <a:hlinkClick r:id="rId5"/>
              </a:rPr>
              <a:t>/</a:t>
            </a:r>
            <a:r>
              <a:rPr lang="en-AU" sz="2400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3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JCU40Lecture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CUcircles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112E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Lectures.potx</Template>
  <TotalTime>3112</TotalTime>
  <Words>415</Words>
  <Application>Microsoft Macintosh PowerPoint</Application>
  <PresentationFormat>On-screen Show (4:3)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ＭＳ Ｐゴシック</vt:lpstr>
      <vt:lpstr>Times New Roman</vt:lpstr>
      <vt:lpstr>Wingdings</vt:lpstr>
      <vt:lpstr>Arial</vt:lpstr>
      <vt:lpstr>2_Default Design</vt:lpstr>
      <vt:lpstr>JCU40Lecture</vt:lpstr>
      <vt:lpstr>JCUcircles</vt:lpstr>
      <vt:lpstr>Default Theme</vt:lpstr>
      <vt:lpstr>CP3402 / CP5637 Content Management Systems</vt:lpstr>
      <vt:lpstr>Learning Objectives</vt:lpstr>
      <vt:lpstr>Static vs. Dynamic Websites</vt:lpstr>
      <vt:lpstr>‘Static’ websites (non-CMS)</vt:lpstr>
      <vt:lpstr>‘Dynamic’ websites</vt:lpstr>
      <vt:lpstr>Custom dynamic sites</vt:lpstr>
      <vt:lpstr>Content Management Systems</vt:lpstr>
      <vt:lpstr>Top 3 CMSs</vt:lpstr>
      <vt:lpstr>Quick Demos</vt:lpstr>
      <vt:lpstr>Summary</vt:lpstr>
    </vt:vector>
  </TitlesOfParts>
  <Company>James Cook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CP2010</dc:title>
  <dc:creator>FLBCA</dc:creator>
  <cp:lastModifiedBy>Ward, Lindsay</cp:lastModifiedBy>
  <cp:revision>60</cp:revision>
  <dcterms:created xsi:type="dcterms:W3CDTF">2010-05-18T09:58:28Z</dcterms:created>
  <dcterms:modified xsi:type="dcterms:W3CDTF">2016-06-16T20:37:15Z</dcterms:modified>
</cp:coreProperties>
</file>