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5" r:id="rId6"/>
    <p:sldId id="261" r:id="rId7"/>
    <p:sldId id="275" r:id="rId8"/>
    <p:sldId id="266" r:id="rId9"/>
    <p:sldId id="267" r:id="rId10"/>
    <p:sldId id="276" r:id="rId11"/>
    <p:sldId id="268" r:id="rId12"/>
    <p:sldId id="269" r:id="rId13"/>
    <p:sldId id="270" r:id="rId14"/>
    <p:sldId id="277" r:id="rId15"/>
    <p:sldId id="271" r:id="rId16"/>
    <p:sldId id="272" r:id="rId17"/>
    <p:sldId id="278" r:id="rId18"/>
    <p:sldId id="273" r:id="rId19"/>
    <p:sldId id="274" r:id="rId20"/>
    <p:sldId id="264" r:id="rId21"/>
    <p:sldId id="263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5"/>
    <p:restoredTop sz="94656"/>
  </p:normalViewPr>
  <p:slideViewPr>
    <p:cSldViewPr snapToGrid="0">
      <p:cViewPr varScale="1">
        <p:scale>
          <a:sx n="113" d="100"/>
          <a:sy n="113" d="100"/>
        </p:scale>
        <p:origin x="9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02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</a:t>
            </a:r>
            <a:br>
              <a:rPr lang="en" dirty="0"/>
            </a:br>
            <a:r>
              <a:rPr lang="en" dirty="0"/>
              <a:t>Cyclistic Bike-Share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Harmeet Gill • 13.09.2022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2711-EC70-E143-8D05-6167C8D0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50" y="1802550"/>
            <a:ext cx="7436100" cy="1538400"/>
          </a:xfrm>
        </p:spPr>
        <p:txBody>
          <a:bodyPr/>
          <a:lstStyle/>
          <a:p>
            <a:r>
              <a:rPr lang="en-US" sz="2400" dirty="0"/>
              <a:t>Members take more rides, but casual riders take longer trips.</a:t>
            </a:r>
          </a:p>
        </p:txBody>
      </p:sp>
    </p:spTree>
    <p:extLst>
      <p:ext uri="{BB962C8B-B14F-4D97-AF65-F5344CB8AC3E}">
        <p14:creationId xmlns:p14="http://schemas.microsoft.com/office/powerpoint/2010/main" val="294002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8714-50A8-5A49-B5C4-7B82359D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C6F8-865F-0541-B96E-F46C287B2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C88DC6D-B3E2-2648-AF4F-4D21DD55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94"/>
            <a:ext cx="9144000" cy="46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DD0B-06FD-C04B-A185-7826DB0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A15E-4CC9-E64D-B9E5-4513EFC7C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A5F73AE-9812-144A-9E77-1467BE4B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90"/>
            <a:ext cx="9144000" cy="466771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5DAA978-0995-8940-ADE9-F461A356A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5" t="26063" r="40555" b="17322"/>
          <a:stretch/>
        </p:blipFill>
        <p:spPr>
          <a:xfrm>
            <a:off x="2308338" y="579630"/>
            <a:ext cx="4527323" cy="39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4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B1C33D-0D75-CB40-A356-B6A0BE7B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90"/>
            <a:ext cx="9144000" cy="46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0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2711-EC70-E143-8D05-6167C8D0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50" y="1802550"/>
            <a:ext cx="7436100" cy="1538400"/>
          </a:xfrm>
        </p:spPr>
        <p:txBody>
          <a:bodyPr/>
          <a:lstStyle/>
          <a:p>
            <a:r>
              <a:rPr lang="en-US" sz="2400" dirty="0"/>
              <a:t>As the weather gets better, the number of rides increase.</a:t>
            </a:r>
          </a:p>
        </p:txBody>
      </p:sp>
    </p:spTree>
    <p:extLst>
      <p:ext uri="{BB962C8B-B14F-4D97-AF65-F5344CB8AC3E}">
        <p14:creationId xmlns:p14="http://schemas.microsoft.com/office/powerpoint/2010/main" val="415185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1F2721B-830B-3A41-AD2B-A8BC7CC0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90"/>
            <a:ext cx="9144000" cy="46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395328F-DAC2-0B49-AA78-051933E1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61"/>
            <a:ext cx="9144000" cy="46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4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2711-EC70-E143-8D05-6167C8D0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50" y="1802550"/>
            <a:ext cx="7436100" cy="1538400"/>
          </a:xfrm>
        </p:spPr>
        <p:txBody>
          <a:bodyPr/>
          <a:lstStyle/>
          <a:p>
            <a:r>
              <a:rPr lang="en-US" sz="2400" dirty="0"/>
              <a:t>Members ride during the week, casuals ride on the weekend.</a:t>
            </a:r>
          </a:p>
        </p:txBody>
      </p:sp>
    </p:spTree>
    <p:extLst>
      <p:ext uri="{BB962C8B-B14F-4D97-AF65-F5344CB8AC3E}">
        <p14:creationId xmlns:p14="http://schemas.microsoft.com/office/powerpoint/2010/main" val="348742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C289641-489B-9843-977C-5A84E97D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61"/>
            <a:ext cx="9144000" cy="46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6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18C1F6-9444-EC4E-BCB8-2100AFB2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95"/>
            <a:ext cx="9144000" cy="48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Scenario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Ask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Answers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Recommendations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912650"/>
            <a:ext cx="45720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Recommendations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CA" dirty="0"/>
              <a:t>Focus primary campaigns during the summer months.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CA" dirty="0"/>
              <a:t>Offer weekend-only or summer-only memberships.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CA" dirty="0"/>
              <a:t>Offer weekday student discounts.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2410112" y="1636890"/>
            <a:ext cx="6321600" cy="296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113" indent="0">
              <a:buNone/>
            </a:pPr>
            <a:r>
              <a:rPr lang="en-CA" sz="1400" dirty="0"/>
              <a:t>Look further into </a:t>
            </a:r>
            <a:r>
              <a:rPr lang="en-CA" sz="1400" b="1" dirty="0">
                <a:solidFill>
                  <a:schemeClr val="tx1"/>
                </a:solidFill>
              </a:rPr>
              <a:t>demographic</a:t>
            </a:r>
            <a:r>
              <a:rPr lang="en-CA" sz="1400" dirty="0"/>
              <a:t> data to see the age, occupation, income levels, etc. of all riders to see if there are underlying differences between members and casual riders.</a:t>
            </a:r>
          </a:p>
          <a:p>
            <a:pPr marL="11113" indent="0">
              <a:buNone/>
            </a:pPr>
            <a:endParaRPr lang="en-CA" sz="1400" dirty="0"/>
          </a:p>
          <a:p>
            <a:pPr marL="11113" indent="0">
              <a:buNone/>
            </a:pPr>
            <a:r>
              <a:rPr lang="en-CA" sz="1400" dirty="0"/>
              <a:t>Conduct </a:t>
            </a:r>
            <a:r>
              <a:rPr lang="en-CA" sz="1400" b="1" dirty="0">
                <a:solidFill>
                  <a:schemeClr val="tx1"/>
                </a:solidFill>
              </a:rPr>
              <a:t>customer surveys </a:t>
            </a:r>
            <a:r>
              <a:rPr lang="en-CA" sz="1400" dirty="0"/>
              <a:t>with specific questions – this will provide better insight into cycling habits and preferences.</a:t>
            </a:r>
          </a:p>
          <a:p>
            <a:pPr marL="11113" indent="0">
              <a:buNone/>
            </a:pPr>
            <a:endParaRPr lang="en-CA" sz="1400" dirty="0"/>
          </a:p>
          <a:p>
            <a:pPr marL="11113" indent="0">
              <a:buNone/>
            </a:pPr>
            <a:r>
              <a:rPr lang="en-CA" sz="1400" dirty="0"/>
              <a:t>Compare data pre-, post-, and during the </a:t>
            </a:r>
            <a:r>
              <a:rPr lang="en-CA" sz="1400" b="1" dirty="0">
                <a:solidFill>
                  <a:schemeClr val="tx1"/>
                </a:solidFill>
              </a:rPr>
              <a:t>COVID-19 pandemic </a:t>
            </a:r>
            <a:r>
              <a:rPr lang="en-CA" sz="1400" dirty="0"/>
              <a:t>to see if attitudes towards bike-sharing have changed.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250" y="1419794"/>
            <a:ext cx="641021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Cyclistic first launched in 2016 and has now grown to a fleet of 5,824 bikes and 692 stations across Chicago.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They offer single-ride passes, full-day passes, and annual memberships.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company’s financial analysts have determined that annual members are more profitable than casual riders, therefore, the Director of Marketing wants to focus on converting casual riders into members.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To begin, my team wants to understand the difference between casual riders and annual members.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Ask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6321547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Three questions will guide the future marketing program:</a:t>
            </a:r>
          </a:p>
          <a:p>
            <a:r>
              <a:rPr lang="en-CA" dirty="0"/>
              <a:t>How do annual members and casual riders use Cyclistic bikes differently?</a:t>
            </a:r>
          </a:p>
          <a:p>
            <a:r>
              <a:rPr lang="en-CA" dirty="0"/>
              <a:t>Why would casual riders buy Cyclistic annual memberships?</a:t>
            </a:r>
          </a:p>
          <a:p>
            <a:r>
              <a:rPr lang="en-CA" dirty="0"/>
              <a:t>How can Cyclistic use digital media to influence casual riders to become members?</a:t>
            </a:r>
          </a:p>
          <a:p>
            <a:pPr marL="139700" indent="0">
              <a:buNone/>
            </a:pPr>
            <a:endParaRPr lang="en-CA" dirty="0"/>
          </a:p>
          <a:p>
            <a:pPr marL="139700" indent="0">
              <a:buNone/>
            </a:pPr>
            <a:r>
              <a:rPr lang="en-CA" b="1" dirty="0">
                <a:solidFill>
                  <a:schemeClr val="bg2"/>
                </a:solidFill>
              </a:rPr>
              <a:t>I have been assigned the first question: </a:t>
            </a:r>
            <a:r>
              <a:rPr lang="en-CA" b="1" dirty="0">
                <a:solidFill>
                  <a:schemeClr val="dk1"/>
                </a:solidFill>
              </a:rPr>
              <a:t>How do annual members and casual riders use Cyclistic bikes differently?</a:t>
            </a: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Ask (Contd.)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731767"/>
            <a:ext cx="6321547" cy="215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113" indent="0">
              <a:buNone/>
            </a:pPr>
            <a:r>
              <a:rPr lang="en-CA" b="1" dirty="0"/>
              <a:t>Business Task</a:t>
            </a:r>
          </a:p>
          <a:p>
            <a:r>
              <a:rPr lang="en-CA" dirty="0"/>
              <a:t>Understand the difference between user types in order to devise a new marketing campaign aimed at converting casual riders into Cyclistic members.</a:t>
            </a:r>
          </a:p>
          <a:p>
            <a:pPr marL="139700" indent="0">
              <a:buNone/>
            </a:pPr>
            <a:endParaRPr lang="en-CA" dirty="0"/>
          </a:p>
          <a:p>
            <a:pPr marL="11113" indent="0">
              <a:buNone/>
            </a:pPr>
            <a:r>
              <a:rPr lang="en-CA" b="1" dirty="0"/>
              <a:t>Key Stakeholders</a:t>
            </a:r>
          </a:p>
          <a:p>
            <a:r>
              <a:rPr lang="en-CA" dirty="0"/>
              <a:t>Lily Moreno, Director of Marketing Marketing Analytics Team Executive Team: approves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670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Answers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2711-EC70-E143-8D05-6167C8D0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50" y="1802550"/>
            <a:ext cx="7436100" cy="1538400"/>
          </a:xfrm>
        </p:spPr>
        <p:txBody>
          <a:bodyPr/>
          <a:lstStyle/>
          <a:p>
            <a:r>
              <a:rPr lang="en-US" sz="2400" dirty="0"/>
              <a:t>All riders prefer the classic or electric bike.</a:t>
            </a:r>
          </a:p>
        </p:txBody>
      </p:sp>
    </p:spTree>
    <p:extLst>
      <p:ext uri="{BB962C8B-B14F-4D97-AF65-F5344CB8AC3E}">
        <p14:creationId xmlns:p14="http://schemas.microsoft.com/office/powerpoint/2010/main" val="203686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C57E686-54AF-F44B-9F04-4A47E246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93"/>
            <a:ext cx="9144000" cy="46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D50C99B-9DE8-9E4D-AF1F-1B0FDAE3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61"/>
            <a:ext cx="9144000" cy="46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531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356</Words>
  <Application>Microsoft Macintosh PowerPoint</Application>
  <PresentationFormat>On-screen Show (16:9)</PresentationFormat>
  <Paragraphs>44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Raleway</vt:lpstr>
      <vt:lpstr>Arial</vt:lpstr>
      <vt:lpstr>Lato</vt:lpstr>
      <vt:lpstr>Swiss</vt:lpstr>
      <vt:lpstr>Case Study: Cyclistic Bike-Share</vt:lpstr>
      <vt:lpstr>Agenda</vt:lpstr>
      <vt:lpstr>Scenario</vt:lpstr>
      <vt:lpstr>The Ask</vt:lpstr>
      <vt:lpstr>The Ask (Contd.)</vt:lpstr>
      <vt:lpstr>The Answers</vt:lpstr>
      <vt:lpstr>All riders prefer the classic or electric bike.</vt:lpstr>
      <vt:lpstr>PowerPoint Presentation</vt:lpstr>
      <vt:lpstr>PowerPoint Presentation</vt:lpstr>
      <vt:lpstr>Members take more rides, but casual riders take longer trips.</vt:lpstr>
      <vt:lpstr>PowerPoint Presentation</vt:lpstr>
      <vt:lpstr>PowerPoint Presentation</vt:lpstr>
      <vt:lpstr>PowerPoint Presentation</vt:lpstr>
      <vt:lpstr>As the weather gets better, the number of rides increase.</vt:lpstr>
      <vt:lpstr>PowerPoint Presentation</vt:lpstr>
      <vt:lpstr>PowerPoint Presentation</vt:lpstr>
      <vt:lpstr>Members ride during the week, casuals ride on the weekend.</vt:lpstr>
      <vt:lpstr>PowerPoint Presentation</vt:lpstr>
      <vt:lpstr>PowerPoint Presentation</vt:lpstr>
      <vt:lpstr>The Recommendations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Cyclistic Bike-Share</dc:title>
  <cp:lastModifiedBy>Harmeet Gill</cp:lastModifiedBy>
  <cp:revision>3</cp:revision>
  <dcterms:modified xsi:type="dcterms:W3CDTF">2022-09-14T20:29:22Z</dcterms:modified>
</cp:coreProperties>
</file>