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761ACA5F-347B-42D1-B490-DB3870FCE34C}" type="datetimeFigureOut">
              <a:rPr lang="en-CA" smtClean="0"/>
              <a:t>2016-04-11</a:t>
            </a:fld>
            <a:endParaRPr lang="en-CA"/>
          </a:p>
        </p:txBody>
      </p:sp>
      <p:sp>
        <p:nvSpPr>
          <p:cNvPr id="8" name="Slide Number Placeholder 7"/>
          <p:cNvSpPr>
            <a:spLocks noGrp="1"/>
          </p:cNvSpPr>
          <p:nvPr>
            <p:ph type="sldNum" sz="quarter" idx="11"/>
          </p:nvPr>
        </p:nvSpPr>
        <p:spPr/>
        <p:txBody>
          <a:bodyPr/>
          <a:lstStyle/>
          <a:p>
            <a:fld id="{E8D1A46D-4795-4629-B8B6-50B480CB9DC6}" type="slidenum">
              <a:rPr lang="en-CA" smtClean="0"/>
              <a:t>‹#›</a:t>
            </a:fld>
            <a:endParaRPr lang="en-CA"/>
          </a:p>
        </p:txBody>
      </p:sp>
      <p:sp>
        <p:nvSpPr>
          <p:cNvPr id="9" name="Footer Placeholder 8"/>
          <p:cNvSpPr>
            <a:spLocks noGrp="1"/>
          </p:cNvSpPr>
          <p:nvPr>
            <p:ph type="ftr" sz="quarter" idx="12"/>
          </p:nvPr>
        </p:nvSpPr>
        <p:spPr/>
        <p:txBody>
          <a:bodyPr/>
          <a:lstStyle/>
          <a:p>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ACA5F-347B-42D1-B490-DB3870FCE34C}" type="datetimeFigureOut">
              <a:rPr lang="en-CA" smtClean="0"/>
              <a:t>2016-04-11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8D1A46D-4795-4629-B8B6-50B480CB9DC6}"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ACA5F-347B-42D1-B490-DB3870FCE34C}" type="datetimeFigureOut">
              <a:rPr lang="en-CA" smtClean="0"/>
              <a:t>2016-04-11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8D1A46D-4795-4629-B8B6-50B480CB9DC6}"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761ACA5F-347B-42D1-B490-DB3870FCE34C}" type="datetimeFigureOut">
              <a:rPr lang="en-CA" smtClean="0"/>
              <a:t>2016-04-11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8D1A46D-4795-4629-B8B6-50B480CB9DC6}"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ACA5F-347B-42D1-B490-DB3870FCE34C}" type="datetimeFigureOut">
              <a:rPr lang="en-CA" smtClean="0"/>
              <a:t>2016-04-11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8D1A46D-4795-4629-B8B6-50B480CB9DC6}" type="slidenum">
              <a:rPr lang="en-CA" smtClean="0"/>
              <a:t>‹#›</a:t>
            </a:fld>
            <a:endParaRPr lang="en-CA"/>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761ACA5F-347B-42D1-B490-DB3870FCE34C}" type="datetimeFigureOut">
              <a:rPr lang="en-CA" smtClean="0"/>
              <a:t>2016-04-11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8D1A46D-4795-4629-B8B6-50B480CB9DC6}" type="slidenum">
              <a:rPr lang="en-CA" smtClean="0"/>
              <a:t>‹#›</a:t>
            </a:fld>
            <a:endParaRPr lang="en-CA"/>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61ACA5F-347B-42D1-B490-DB3870FCE34C}" type="datetimeFigureOut">
              <a:rPr lang="en-CA" smtClean="0"/>
              <a:t>2016-04-11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8D1A46D-4795-4629-B8B6-50B480CB9DC6}" type="slidenum">
              <a:rPr lang="en-CA" smtClean="0"/>
              <a:t>‹#›</a:t>
            </a:fld>
            <a:endParaRPr lang="en-CA"/>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1ACA5F-347B-42D1-B490-DB3870FCE34C}" type="datetimeFigureOut">
              <a:rPr lang="en-CA" smtClean="0"/>
              <a:t>2016-04-11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8D1A46D-4795-4629-B8B6-50B480CB9DC6}"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ACA5F-347B-42D1-B490-DB3870FCE34C}" type="datetimeFigureOut">
              <a:rPr lang="en-CA" smtClean="0"/>
              <a:t>2016-04-11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8D1A46D-4795-4629-B8B6-50B480CB9DC6}"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ACA5F-347B-42D1-B490-DB3870FCE34C}" type="datetimeFigureOut">
              <a:rPr lang="en-CA" smtClean="0"/>
              <a:t>2016-04-11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8D1A46D-4795-4629-B8B6-50B480CB9DC6}"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ACA5F-347B-42D1-B490-DB3870FCE34C}" type="datetimeFigureOut">
              <a:rPr lang="en-CA" smtClean="0"/>
              <a:t>2016-04-11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8D1A46D-4795-4629-B8B6-50B480CB9DC6}"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761ACA5F-347B-42D1-B490-DB3870FCE34C}" type="datetimeFigureOut">
              <a:rPr lang="en-CA" smtClean="0"/>
              <a:t>2016-04-11</a:t>
            </a:fld>
            <a:endParaRPr lang="en-CA"/>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CA"/>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E8D1A46D-4795-4629-B8B6-50B480CB9DC6}" type="slidenum">
              <a:rPr lang="en-CA" smtClean="0"/>
              <a:t>‹#›</a:t>
            </a:fld>
            <a:endParaRPr lang="en-CA"/>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84784"/>
            <a:ext cx="7772400" cy="2095873"/>
          </a:xfrm>
        </p:spPr>
        <p:txBody>
          <a:bodyPr/>
          <a:lstStyle/>
          <a:p>
            <a:r>
              <a:rPr lang="en-CA" sz="4000" dirty="0" smtClean="0"/>
              <a:t>LINUS</a:t>
            </a:r>
            <a:br>
              <a:rPr lang="en-CA" sz="4000" dirty="0" smtClean="0"/>
            </a:br>
            <a:r>
              <a:rPr lang="en-CA" sz="4000" dirty="0" smtClean="0"/>
              <a:t>Music Recommendation System</a:t>
            </a:r>
            <a:endParaRPr lang="en-CA" sz="4000" dirty="0"/>
          </a:p>
        </p:txBody>
      </p:sp>
      <p:sp>
        <p:nvSpPr>
          <p:cNvPr id="3" name="Subtitle 2"/>
          <p:cNvSpPr>
            <a:spLocks noGrp="1"/>
          </p:cNvSpPr>
          <p:nvPr>
            <p:ph type="subTitle" idx="1"/>
          </p:nvPr>
        </p:nvSpPr>
        <p:spPr>
          <a:xfrm>
            <a:off x="1371600" y="5157192"/>
            <a:ext cx="6400800" cy="1219200"/>
          </a:xfrm>
        </p:spPr>
        <p:txBody>
          <a:bodyPr>
            <a:normAutofit fontScale="92500" lnSpcReduction="10000"/>
          </a:bodyPr>
          <a:lstStyle/>
          <a:p>
            <a:r>
              <a:rPr lang="en-CA" dirty="0" smtClean="0"/>
              <a:t>Harpreet Singh</a:t>
            </a:r>
          </a:p>
          <a:p>
            <a:r>
              <a:rPr lang="en-CA" dirty="0" err="1" smtClean="0"/>
              <a:t>Ishmeet</a:t>
            </a:r>
            <a:r>
              <a:rPr lang="en-CA" dirty="0" smtClean="0"/>
              <a:t> Singh</a:t>
            </a:r>
            <a:endParaRPr lang="en-CA" dirty="0" smtClean="0"/>
          </a:p>
          <a:p>
            <a:r>
              <a:rPr lang="en-CA" dirty="0" smtClean="0"/>
              <a:t>Harmeet Singh</a:t>
            </a:r>
            <a:endParaRPr lang="en-CA" dirty="0" smtClean="0"/>
          </a:p>
        </p:txBody>
      </p:sp>
    </p:spTree>
    <p:extLst>
      <p:ext uri="{BB962C8B-B14F-4D97-AF65-F5344CB8AC3E}">
        <p14:creationId xmlns:p14="http://schemas.microsoft.com/office/powerpoint/2010/main" val="2818823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0848"/>
            <a:ext cx="8229600" cy="1600200"/>
          </a:xfrm>
        </p:spPr>
        <p:txBody>
          <a:bodyPr/>
          <a:lstStyle/>
          <a:p>
            <a:r>
              <a:rPr lang="en-CA" dirty="0" smtClean="0"/>
              <a:t>Feedback</a:t>
            </a:r>
            <a:endParaRPr lang="en-CA" dirty="0"/>
          </a:p>
        </p:txBody>
      </p:sp>
    </p:spTree>
    <p:extLst>
      <p:ext uri="{BB962C8B-B14F-4D97-AF65-F5344CB8AC3E}">
        <p14:creationId xmlns:p14="http://schemas.microsoft.com/office/powerpoint/2010/main" val="2984257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CA" sz="4400" dirty="0" smtClean="0"/>
              <a:t>Outline</a:t>
            </a:r>
            <a:endParaRPr lang="en-CA" sz="4400" dirty="0"/>
          </a:p>
        </p:txBody>
      </p:sp>
      <p:sp>
        <p:nvSpPr>
          <p:cNvPr id="3" name="Content Placeholder 2"/>
          <p:cNvSpPr>
            <a:spLocks noGrp="1"/>
          </p:cNvSpPr>
          <p:nvPr>
            <p:ph idx="1"/>
          </p:nvPr>
        </p:nvSpPr>
        <p:spPr>
          <a:xfrm>
            <a:off x="457200" y="1628800"/>
            <a:ext cx="8363272" cy="4752528"/>
          </a:xfrm>
        </p:spPr>
        <p:txBody>
          <a:bodyPr>
            <a:normAutofit/>
          </a:bodyPr>
          <a:lstStyle/>
          <a:p>
            <a:r>
              <a:rPr lang="en-CA" sz="3200" dirty="0" smtClean="0"/>
              <a:t>Problem</a:t>
            </a:r>
            <a:endParaRPr lang="en-CA" sz="3200" dirty="0" smtClean="0"/>
          </a:p>
          <a:p>
            <a:r>
              <a:rPr lang="en-CA" sz="3200" dirty="0" smtClean="0">
                <a:latin typeface="Times New Roman" panose="02020603050405020304" pitchFamily="18" charset="0"/>
                <a:cs typeface="Times New Roman" panose="02020603050405020304" pitchFamily="18" charset="0"/>
              </a:rPr>
              <a:t>Music Recommendation</a:t>
            </a:r>
            <a:endParaRPr lang="en-CA" sz="3200" dirty="0" smtClean="0">
              <a:latin typeface="Times New Roman" panose="02020603050405020304" pitchFamily="18" charset="0"/>
              <a:cs typeface="Times New Roman" panose="02020603050405020304" pitchFamily="18" charset="0"/>
            </a:endParaRPr>
          </a:p>
          <a:p>
            <a:r>
              <a:rPr lang="en-CA" sz="3200" dirty="0" smtClean="0">
                <a:latin typeface="Times New Roman" panose="02020603050405020304" pitchFamily="18" charset="0"/>
                <a:cs typeface="Times New Roman" panose="02020603050405020304" pitchFamily="18" charset="0"/>
              </a:rPr>
              <a:t>System Architecture</a:t>
            </a:r>
            <a:endParaRPr lang="en-CA" sz="3200" dirty="0" smtClean="0">
              <a:latin typeface="Times New Roman" panose="02020603050405020304" pitchFamily="18" charset="0"/>
              <a:cs typeface="Times New Roman" panose="02020603050405020304" pitchFamily="18" charset="0"/>
            </a:endParaRPr>
          </a:p>
          <a:p>
            <a:r>
              <a:rPr lang="en-CA" sz="3200" dirty="0" smtClean="0">
                <a:latin typeface="Times New Roman" panose="02020603050405020304" pitchFamily="18" charset="0"/>
                <a:cs typeface="Times New Roman" panose="02020603050405020304" pitchFamily="18" charset="0"/>
              </a:rPr>
              <a:t>Algorithm – Core Recommender Model</a:t>
            </a:r>
            <a:endParaRPr lang="en-CA" sz="3200" dirty="0" smtClean="0">
              <a:latin typeface="Times New Roman" panose="02020603050405020304" pitchFamily="18" charset="0"/>
              <a:cs typeface="Times New Roman" panose="02020603050405020304" pitchFamily="18" charset="0"/>
            </a:endParaRPr>
          </a:p>
          <a:p>
            <a:r>
              <a:rPr lang="en-CA" sz="3200" dirty="0" smtClean="0">
                <a:latin typeface="Times New Roman" panose="02020603050405020304" pitchFamily="18" charset="0"/>
                <a:cs typeface="Times New Roman" panose="02020603050405020304" pitchFamily="18" charset="0"/>
              </a:rPr>
              <a:t>Mobile Application (GUI)</a:t>
            </a:r>
            <a:endParaRPr lang="en-CA" sz="3200" dirty="0" smtClean="0">
              <a:latin typeface="Times New Roman" panose="02020603050405020304" pitchFamily="18" charset="0"/>
              <a:cs typeface="Times New Roman" panose="02020603050405020304" pitchFamily="18" charset="0"/>
            </a:endParaRPr>
          </a:p>
          <a:p>
            <a:r>
              <a:rPr lang="en-CA" sz="3200" dirty="0" smtClean="0">
                <a:latin typeface="Times New Roman" panose="02020603050405020304" pitchFamily="18" charset="0"/>
                <a:cs typeface="Times New Roman" panose="02020603050405020304" pitchFamily="18" charset="0"/>
              </a:rPr>
              <a:t>Results/ Demo</a:t>
            </a:r>
            <a:endParaRPr lang="en-CA" sz="3200" dirty="0" smtClean="0">
              <a:latin typeface="Times New Roman" panose="02020603050405020304" pitchFamily="18" charset="0"/>
              <a:cs typeface="Times New Roman" panose="02020603050405020304" pitchFamily="18" charset="0"/>
            </a:endParaRPr>
          </a:p>
          <a:p>
            <a:r>
              <a:rPr lang="en-CA" sz="3200" dirty="0" smtClean="0">
                <a:latin typeface="Times New Roman" panose="02020603050405020304" pitchFamily="18" charset="0"/>
                <a:cs typeface="Times New Roman" panose="02020603050405020304" pitchFamily="18" charset="0"/>
              </a:rPr>
              <a:t>Short Comings</a:t>
            </a:r>
            <a:endParaRPr lang="en-CA" sz="3200" dirty="0" smtClean="0">
              <a:latin typeface="Times New Roman" panose="02020603050405020304" pitchFamily="18" charset="0"/>
              <a:cs typeface="Times New Roman" panose="02020603050405020304" pitchFamily="18" charset="0"/>
            </a:endParaRPr>
          </a:p>
          <a:p>
            <a:r>
              <a:rPr lang="en-CA" sz="3200" dirty="0" smtClean="0">
                <a:latin typeface="Times New Roman" panose="02020603050405020304" pitchFamily="18" charset="0"/>
                <a:cs typeface="Times New Roman" panose="02020603050405020304" pitchFamily="18" charset="0"/>
              </a:rPr>
              <a:t>Feedback/ Questions</a:t>
            </a:r>
            <a:endParaRPr lang="en-CA"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88364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23528"/>
          </a:xfrm>
        </p:spPr>
        <p:txBody>
          <a:bodyPr/>
          <a:lstStyle/>
          <a:p>
            <a:pPr algn="l"/>
            <a:r>
              <a:rPr lang="en-CA" sz="4400" dirty="0" smtClean="0"/>
              <a:t>Problem</a:t>
            </a:r>
            <a:endParaRPr lang="en-CA" sz="4400" dirty="0"/>
          </a:p>
        </p:txBody>
      </p:sp>
      <p:sp>
        <p:nvSpPr>
          <p:cNvPr id="3" name="Content Placeholder 2"/>
          <p:cNvSpPr>
            <a:spLocks noGrp="1"/>
          </p:cNvSpPr>
          <p:nvPr>
            <p:ph idx="1"/>
          </p:nvPr>
        </p:nvSpPr>
        <p:spPr>
          <a:xfrm>
            <a:off x="457200" y="1268760"/>
            <a:ext cx="8229600" cy="4968552"/>
          </a:xfrm>
        </p:spPr>
        <p:txBody>
          <a:bodyPr>
            <a:noAutofit/>
          </a:bodyPr>
          <a:lstStyle/>
          <a:p>
            <a:endParaRPr lang="en-CA" sz="1800" dirty="0"/>
          </a:p>
          <a:p>
            <a:pPr>
              <a:lnSpc>
                <a:spcPct val="150000"/>
              </a:lnSpc>
            </a:pPr>
            <a:r>
              <a:rPr lang="en-CA" sz="1800" dirty="0" smtClean="0"/>
              <a:t>Tired of hitting SKIP button in your music player ?</a:t>
            </a:r>
          </a:p>
          <a:p>
            <a:pPr>
              <a:lnSpc>
                <a:spcPct val="150000"/>
              </a:lnSpc>
            </a:pPr>
            <a:r>
              <a:rPr lang="en-CA" sz="1800" dirty="0" smtClean="0"/>
              <a:t>Hate spending hours in creating playlists of your favorite songs ?</a:t>
            </a:r>
          </a:p>
          <a:p>
            <a:pPr>
              <a:lnSpc>
                <a:spcPct val="150000"/>
              </a:lnSpc>
            </a:pPr>
            <a:r>
              <a:rPr lang="en-CA" sz="1800" dirty="0" smtClean="0"/>
              <a:t>We need some intelligent music players, which </a:t>
            </a:r>
            <a:r>
              <a:rPr lang="en-CA" sz="1800" dirty="0" smtClean="0"/>
              <a:t>are smart enough to know our taste in music and keep creating playlists automatically.</a:t>
            </a:r>
          </a:p>
          <a:p>
            <a:pPr>
              <a:lnSpc>
                <a:spcPct val="150000"/>
              </a:lnSpc>
            </a:pPr>
            <a:r>
              <a:rPr lang="en-CA" sz="1800" dirty="0" smtClean="0"/>
              <a:t>Music players like Spotify, Pandora and apple music are doing the same stuff, but in different way.</a:t>
            </a:r>
          </a:p>
          <a:p>
            <a:pPr>
              <a:lnSpc>
                <a:spcPct val="150000"/>
              </a:lnSpc>
            </a:pPr>
            <a:r>
              <a:rPr lang="en-CA" sz="1800" dirty="0"/>
              <a:t>Applications like Spotify and Pandora works on the same concept, </a:t>
            </a:r>
            <a:r>
              <a:rPr lang="en-CA" sz="1800" b="1" dirty="0"/>
              <a:t>Spotify</a:t>
            </a:r>
            <a:r>
              <a:rPr lang="en-CA" sz="1800" dirty="0"/>
              <a:t> mainly uses social tags to recommend songs in its’s radio feature and </a:t>
            </a:r>
            <a:r>
              <a:rPr lang="en-CA" sz="1800" b="1" dirty="0"/>
              <a:t>Pandora</a:t>
            </a:r>
            <a:r>
              <a:rPr lang="en-CA" sz="1800" dirty="0"/>
              <a:t> is investing a huge amount of capital on musicians who perform social tagging manually for each song.</a:t>
            </a:r>
          </a:p>
          <a:p>
            <a:endParaRPr lang="en-CA" sz="1600" dirty="0"/>
          </a:p>
        </p:txBody>
      </p:sp>
    </p:spTree>
    <p:extLst>
      <p:ext uri="{BB962C8B-B14F-4D97-AF65-F5344CB8AC3E}">
        <p14:creationId xmlns:p14="http://schemas.microsoft.com/office/powerpoint/2010/main" val="3525230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23528"/>
          </a:xfrm>
        </p:spPr>
        <p:txBody>
          <a:bodyPr/>
          <a:lstStyle/>
          <a:p>
            <a:pPr algn="l"/>
            <a:r>
              <a:rPr lang="en-CA" sz="4400" dirty="0" smtClean="0"/>
              <a:t>Music Recommendation</a:t>
            </a:r>
            <a:endParaRPr lang="en-CA" sz="4400" dirty="0"/>
          </a:p>
        </p:txBody>
      </p:sp>
      <p:sp>
        <p:nvSpPr>
          <p:cNvPr id="3" name="Content Placeholder 2"/>
          <p:cNvSpPr>
            <a:spLocks noGrp="1"/>
          </p:cNvSpPr>
          <p:nvPr>
            <p:ph idx="1"/>
          </p:nvPr>
        </p:nvSpPr>
        <p:spPr>
          <a:xfrm>
            <a:off x="457200" y="1124744"/>
            <a:ext cx="8229600" cy="5141168"/>
          </a:xfrm>
        </p:spPr>
        <p:txBody>
          <a:bodyPr>
            <a:noAutofit/>
          </a:bodyPr>
          <a:lstStyle/>
          <a:p>
            <a:endParaRPr lang="en-CA" sz="1800" dirty="0"/>
          </a:p>
          <a:p>
            <a:pPr>
              <a:lnSpc>
                <a:spcPct val="170000"/>
              </a:lnSpc>
            </a:pPr>
            <a:r>
              <a:rPr lang="en-CA" sz="1800" dirty="0" smtClean="0"/>
              <a:t>Music Recommendation is a way to filter out songs according to the user’s taste. It </a:t>
            </a:r>
            <a:r>
              <a:rPr lang="en-CA" sz="1800" dirty="0"/>
              <a:t>typically produce a list of </a:t>
            </a:r>
            <a:r>
              <a:rPr lang="en-CA" sz="1800" dirty="0"/>
              <a:t>recommendations </a:t>
            </a:r>
            <a:r>
              <a:rPr lang="en-CA" sz="1800" dirty="0" smtClean="0"/>
              <a:t>to the user in the form of radio.</a:t>
            </a:r>
          </a:p>
          <a:p>
            <a:pPr>
              <a:lnSpc>
                <a:spcPct val="170000"/>
              </a:lnSpc>
            </a:pPr>
            <a:r>
              <a:rPr lang="en-CA" dirty="0"/>
              <a:t> </a:t>
            </a:r>
            <a:r>
              <a:rPr lang="en-CA" sz="1800" dirty="0"/>
              <a:t>User feedback is used to refine the station's results, deemphasizing certain attributes when a user "dislikes" a particular song and emphasizing other attributes when a user "likes" a </a:t>
            </a:r>
            <a:r>
              <a:rPr lang="en-CA" sz="1800" dirty="0" smtClean="0"/>
              <a:t>song.</a:t>
            </a:r>
          </a:p>
          <a:p>
            <a:pPr>
              <a:lnSpc>
                <a:spcPct val="170000"/>
              </a:lnSpc>
            </a:pPr>
            <a:r>
              <a:rPr lang="en-CA" sz="1800" dirty="0" smtClean="0"/>
              <a:t>We introduce an </a:t>
            </a:r>
            <a:r>
              <a:rPr lang="en-CA" sz="1800" b="1" dirty="0" smtClean="0"/>
              <a:t>audio based similarity recommendation system </a:t>
            </a:r>
            <a:r>
              <a:rPr lang="en-CA" sz="1800" dirty="0" smtClean="0"/>
              <a:t>which performs comparison on the basis of </a:t>
            </a:r>
            <a:r>
              <a:rPr lang="en-CA" sz="1800" b="1" dirty="0" smtClean="0"/>
              <a:t>audio features </a:t>
            </a:r>
            <a:r>
              <a:rPr lang="en-CA" sz="1800" dirty="0" smtClean="0"/>
              <a:t>and recommend songs according to the </a:t>
            </a:r>
            <a:r>
              <a:rPr lang="en-CA" sz="1800" b="1" dirty="0" smtClean="0"/>
              <a:t>user’s feedback </a:t>
            </a:r>
            <a:r>
              <a:rPr lang="en-CA" sz="1800" dirty="0" smtClean="0"/>
              <a:t>in the form of </a:t>
            </a:r>
            <a:r>
              <a:rPr lang="en-CA" sz="1800" b="1" dirty="0" smtClean="0"/>
              <a:t>likes/ dislike.</a:t>
            </a:r>
            <a:endParaRPr lang="en-CA" sz="1800" b="1" dirty="0"/>
          </a:p>
          <a:p>
            <a:pPr>
              <a:lnSpc>
                <a:spcPct val="170000"/>
              </a:lnSpc>
            </a:pPr>
            <a:endParaRPr lang="en-CA" sz="1800" dirty="0"/>
          </a:p>
          <a:p>
            <a:pPr>
              <a:lnSpc>
                <a:spcPct val="170000"/>
              </a:lnSpc>
            </a:pPr>
            <a:endParaRPr lang="en-CA" sz="1800" dirty="0" smtClean="0"/>
          </a:p>
        </p:txBody>
      </p:sp>
    </p:spTree>
    <p:extLst>
      <p:ext uri="{BB962C8B-B14F-4D97-AF65-F5344CB8AC3E}">
        <p14:creationId xmlns:p14="http://schemas.microsoft.com/office/powerpoint/2010/main" val="230402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61"/>
            <a:ext cx="8229600" cy="1123528"/>
          </a:xfrm>
        </p:spPr>
        <p:txBody>
          <a:bodyPr/>
          <a:lstStyle/>
          <a:p>
            <a:pPr algn="l"/>
            <a:r>
              <a:rPr lang="en-CA" sz="4400" dirty="0" smtClean="0"/>
              <a:t>System Architecture</a:t>
            </a:r>
            <a:endParaRPr lang="en-CA" sz="4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446" y="1556792"/>
            <a:ext cx="8354354" cy="4464496"/>
          </a:xfrm>
          <a:prstGeom prst="rect">
            <a:avLst/>
          </a:prstGeom>
        </p:spPr>
      </p:pic>
    </p:spTree>
    <p:extLst>
      <p:ext uri="{BB962C8B-B14F-4D97-AF65-F5344CB8AC3E}">
        <p14:creationId xmlns:p14="http://schemas.microsoft.com/office/powerpoint/2010/main" val="6887343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23528"/>
          </a:xfrm>
        </p:spPr>
        <p:txBody>
          <a:bodyPr/>
          <a:lstStyle/>
          <a:p>
            <a:pPr algn="l"/>
            <a:r>
              <a:rPr lang="en-CA" sz="4400" dirty="0" smtClean="0"/>
              <a:t>Algorithm- Core Recommender</a:t>
            </a:r>
            <a:endParaRPr lang="en-CA" sz="4400" dirty="0"/>
          </a:p>
        </p:txBody>
      </p:sp>
      <p:sp>
        <p:nvSpPr>
          <p:cNvPr id="3" name="Content Placeholder 2"/>
          <p:cNvSpPr>
            <a:spLocks noGrp="1"/>
          </p:cNvSpPr>
          <p:nvPr>
            <p:ph idx="1"/>
          </p:nvPr>
        </p:nvSpPr>
        <p:spPr>
          <a:xfrm>
            <a:off x="457200" y="1124744"/>
            <a:ext cx="8229600" cy="5141168"/>
          </a:xfrm>
        </p:spPr>
        <p:txBody>
          <a:bodyPr>
            <a:noAutofit/>
          </a:bodyPr>
          <a:lstStyle/>
          <a:p>
            <a:endParaRPr lang="en-CA" sz="1800" dirty="0"/>
          </a:p>
          <a:p>
            <a:pPr>
              <a:lnSpc>
                <a:spcPct val="170000"/>
              </a:lnSpc>
            </a:pPr>
            <a:r>
              <a:rPr lang="en-CA" sz="1600" dirty="0" smtClean="0"/>
              <a:t>The user is presented with various songs from which he can choose any song he likes. Once a pre set option is selected, our system will recommend five similar songs and add those songs in the current playlist. </a:t>
            </a:r>
          </a:p>
          <a:p>
            <a:pPr>
              <a:lnSpc>
                <a:spcPct val="170000"/>
              </a:lnSpc>
            </a:pPr>
            <a:r>
              <a:rPr lang="en-CA" sz="1600" dirty="0" smtClean="0"/>
              <a:t>The data features of all the songs has been represented in the form of </a:t>
            </a:r>
            <a:r>
              <a:rPr lang="en-CA" sz="1600" b="1" dirty="0" smtClean="0"/>
              <a:t>audio</a:t>
            </a:r>
            <a:r>
              <a:rPr lang="en-CA" sz="1600" dirty="0" smtClean="0"/>
              <a:t> </a:t>
            </a:r>
            <a:r>
              <a:rPr lang="en-CA" sz="1600" b="1" dirty="0" smtClean="0"/>
              <a:t>feature vectors </a:t>
            </a:r>
            <a:r>
              <a:rPr lang="en-CA" sz="1600" dirty="0" smtClean="0"/>
              <a:t>and all the candidate songs are represented in the form of </a:t>
            </a:r>
            <a:r>
              <a:rPr lang="en-CA" sz="1600" b="1" dirty="0" smtClean="0"/>
              <a:t>Adjacency Matrix </a:t>
            </a:r>
            <a:r>
              <a:rPr lang="en-CA" sz="1600" dirty="0" smtClean="0"/>
              <a:t>based on the audio feature vectors.</a:t>
            </a:r>
            <a:endParaRPr lang="en-CA" sz="1600" dirty="0"/>
          </a:p>
          <a:p>
            <a:pPr>
              <a:lnSpc>
                <a:spcPct val="170000"/>
              </a:lnSpc>
            </a:pPr>
            <a:r>
              <a:rPr lang="en-CA" sz="1600" dirty="0" smtClean="0"/>
              <a:t>Two separate lists for liked and disliked songs are formed, and keeps on updating on every like/ dislike done by user.</a:t>
            </a:r>
          </a:p>
          <a:p>
            <a:pPr>
              <a:lnSpc>
                <a:spcPct val="170000"/>
              </a:lnSpc>
            </a:pPr>
            <a:r>
              <a:rPr lang="en-CA" sz="1600" dirty="0"/>
              <a:t>For each candidate song, let da be the distance </a:t>
            </a:r>
            <a:r>
              <a:rPr lang="en-CA" sz="1600" dirty="0"/>
              <a:t>to the nearest </a:t>
            </a:r>
            <a:r>
              <a:rPr lang="en-CA" sz="1600" dirty="0"/>
              <a:t>accepted, and let ds be the distance to the </a:t>
            </a:r>
            <a:r>
              <a:rPr lang="en-CA" sz="1600" dirty="0"/>
              <a:t>nearest skipped</a:t>
            </a:r>
            <a:r>
              <a:rPr lang="en-CA" sz="1600" dirty="0"/>
              <a:t>. </a:t>
            </a:r>
            <a:r>
              <a:rPr lang="en-CA" sz="1600" dirty="0"/>
              <a:t>If da &lt;ds, then add the candidate to the set S</a:t>
            </a:r>
            <a:r>
              <a:rPr lang="en-CA" sz="1600" dirty="0"/>
              <a:t>. </a:t>
            </a:r>
            <a:endParaRPr lang="en-CA" sz="1600" dirty="0"/>
          </a:p>
        </p:txBody>
      </p:sp>
    </p:spTree>
    <p:extLst>
      <p:ext uri="{BB962C8B-B14F-4D97-AF65-F5344CB8AC3E}">
        <p14:creationId xmlns:p14="http://schemas.microsoft.com/office/powerpoint/2010/main" val="1747578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7206626" y="4295104"/>
            <a:ext cx="1829870" cy="338554"/>
          </a:xfrm>
          <a:prstGeom prst="rect">
            <a:avLst/>
          </a:prstGeom>
          <a:noFill/>
        </p:spPr>
        <p:txBody>
          <a:bodyPr wrap="square" rtlCol="0">
            <a:spAutoFit/>
          </a:bodyPr>
          <a:lstStyle/>
          <a:p>
            <a:r>
              <a:rPr lang="en-CA" sz="1600" dirty="0" smtClean="0"/>
              <a:t>Disliked Song List</a:t>
            </a:r>
            <a:endParaRPr lang="en-CA" sz="1600" dirty="0"/>
          </a:p>
        </p:txBody>
      </p:sp>
      <p:sp>
        <p:nvSpPr>
          <p:cNvPr id="2" name="Title 1"/>
          <p:cNvSpPr>
            <a:spLocks noGrp="1"/>
          </p:cNvSpPr>
          <p:nvPr>
            <p:ph type="title"/>
          </p:nvPr>
        </p:nvSpPr>
        <p:spPr>
          <a:xfrm>
            <a:off x="457200" y="63949"/>
            <a:ext cx="8229600" cy="1123528"/>
          </a:xfrm>
        </p:spPr>
        <p:txBody>
          <a:bodyPr/>
          <a:lstStyle/>
          <a:p>
            <a:pPr algn="l"/>
            <a:r>
              <a:rPr lang="en-CA" sz="4400" dirty="0" smtClean="0"/>
              <a:t>Algorithm- Core Recommender</a:t>
            </a:r>
            <a:endParaRPr lang="en-CA" sz="4400" dirty="0"/>
          </a:p>
        </p:txBody>
      </p:sp>
      <p:sp>
        <p:nvSpPr>
          <p:cNvPr id="4" name="Oval 3"/>
          <p:cNvSpPr/>
          <p:nvPr/>
        </p:nvSpPr>
        <p:spPr>
          <a:xfrm>
            <a:off x="3491880" y="2204864"/>
            <a:ext cx="1656184" cy="7200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5" name="TextBox 4"/>
          <p:cNvSpPr txBox="1"/>
          <p:nvPr/>
        </p:nvSpPr>
        <p:spPr>
          <a:xfrm>
            <a:off x="3707904" y="2348880"/>
            <a:ext cx="1512168" cy="369332"/>
          </a:xfrm>
          <a:prstGeom prst="rect">
            <a:avLst/>
          </a:prstGeom>
          <a:noFill/>
        </p:spPr>
        <p:txBody>
          <a:bodyPr wrap="square" rtlCol="0">
            <a:spAutoFit/>
          </a:bodyPr>
          <a:lstStyle/>
          <a:p>
            <a:r>
              <a:rPr lang="en-CA" dirty="0" smtClean="0"/>
              <a:t>Seed Song</a:t>
            </a:r>
            <a:endParaRPr lang="en-CA" dirty="0"/>
          </a:p>
        </p:txBody>
      </p:sp>
      <p:cxnSp>
        <p:nvCxnSpPr>
          <p:cNvPr id="7" name="Straight Arrow Connector 6"/>
          <p:cNvCxnSpPr>
            <a:stCxn id="4" idx="4"/>
          </p:cNvCxnSpPr>
          <p:nvPr/>
        </p:nvCxnSpPr>
        <p:spPr>
          <a:xfrm>
            <a:off x="4319972" y="2924944"/>
            <a:ext cx="0" cy="64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275856" y="3573016"/>
            <a:ext cx="2016224" cy="720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9" name="TextBox 8"/>
          <p:cNvSpPr txBox="1"/>
          <p:nvPr/>
        </p:nvSpPr>
        <p:spPr>
          <a:xfrm>
            <a:off x="3347864" y="3717032"/>
            <a:ext cx="1872208" cy="369332"/>
          </a:xfrm>
          <a:prstGeom prst="rect">
            <a:avLst/>
          </a:prstGeom>
          <a:noFill/>
        </p:spPr>
        <p:txBody>
          <a:bodyPr wrap="square" rtlCol="0">
            <a:spAutoFit/>
          </a:bodyPr>
          <a:lstStyle/>
          <a:p>
            <a:r>
              <a:rPr lang="en-CA" dirty="0" smtClean="0"/>
              <a:t>Core- Algorithm</a:t>
            </a:r>
            <a:endParaRPr lang="en-CA" dirty="0"/>
          </a:p>
        </p:txBody>
      </p:sp>
      <p:pic>
        <p:nvPicPr>
          <p:cNvPr id="11" name="Picture 10"/>
          <p:cNvPicPr>
            <a:picLocks noChangeAspect="1"/>
          </p:cNvPicPr>
          <p:nvPr/>
        </p:nvPicPr>
        <p:blipFill>
          <a:blip r:embed="rId2"/>
          <a:stretch>
            <a:fillRect/>
          </a:stretch>
        </p:blipFill>
        <p:spPr>
          <a:xfrm>
            <a:off x="323528" y="3298414"/>
            <a:ext cx="2231306" cy="1354722"/>
          </a:xfrm>
          <a:prstGeom prst="rect">
            <a:avLst/>
          </a:prstGeom>
        </p:spPr>
      </p:pic>
      <p:sp>
        <p:nvSpPr>
          <p:cNvPr id="12" name="TextBox 11"/>
          <p:cNvSpPr txBox="1"/>
          <p:nvPr/>
        </p:nvSpPr>
        <p:spPr>
          <a:xfrm>
            <a:off x="447239" y="4654877"/>
            <a:ext cx="2448272" cy="646331"/>
          </a:xfrm>
          <a:prstGeom prst="rect">
            <a:avLst/>
          </a:prstGeom>
          <a:noFill/>
        </p:spPr>
        <p:txBody>
          <a:bodyPr wrap="square" rtlCol="0">
            <a:spAutoFit/>
          </a:bodyPr>
          <a:lstStyle/>
          <a:p>
            <a:r>
              <a:rPr lang="en-CA" dirty="0" smtClean="0"/>
              <a:t>Adjacency Matrix for Candidate Songs</a:t>
            </a:r>
            <a:endParaRPr lang="en-CA" dirty="0"/>
          </a:p>
        </p:txBody>
      </p:sp>
      <p:sp>
        <p:nvSpPr>
          <p:cNvPr id="10" name="Left-Right Arrow 9"/>
          <p:cNvSpPr/>
          <p:nvPr/>
        </p:nvSpPr>
        <p:spPr>
          <a:xfrm>
            <a:off x="2360324" y="3811858"/>
            <a:ext cx="699508" cy="337222"/>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16" name="Left-Right Arrow 15"/>
          <p:cNvSpPr/>
          <p:nvPr/>
        </p:nvSpPr>
        <p:spPr>
          <a:xfrm rot="5400000">
            <a:off x="3905732" y="4542360"/>
            <a:ext cx="699508" cy="344996"/>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18" name="Rounded Rectangle 17"/>
          <p:cNvSpPr/>
          <p:nvPr/>
        </p:nvSpPr>
        <p:spPr>
          <a:xfrm>
            <a:off x="2771800" y="5157192"/>
            <a:ext cx="2952328" cy="720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19" name="TextBox 18"/>
          <p:cNvSpPr txBox="1"/>
          <p:nvPr/>
        </p:nvSpPr>
        <p:spPr>
          <a:xfrm>
            <a:off x="3203848" y="5229200"/>
            <a:ext cx="2160240" cy="369332"/>
          </a:xfrm>
          <a:prstGeom prst="rect">
            <a:avLst/>
          </a:prstGeom>
          <a:noFill/>
        </p:spPr>
        <p:txBody>
          <a:bodyPr wrap="square" rtlCol="0">
            <a:spAutoFit/>
          </a:bodyPr>
          <a:lstStyle/>
          <a:p>
            <a:r>
              <a:rPr lang="en-CA" dirty="0" smtClean="0"/>
              <a:t>Recommendations</a:t>
            </a:r>
            <a:endParaRPr lang="en-CA" dirty="0"/>
          </a:p>
        </p:txBody>
      </p:sp>
      <p:sp>
        <p:nvSpPr>
          <p:cNvPr id="20" name="Left-Right Arrow 19"/>
          <p:cNvSpPr/>
          <p:nvPr/>
        </p:nvSpPr>
        <p:spPr>
          <a:xfrm>
            <a:off x="5384660" y="3733087"/>
            <a:ext cx="699508" cy="337222"/>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33" name="Down Arrow 32"/>
          <p:cNvSpPr/>
          <p:nvPr/>
        </p:nvSpPr>
        <p:spPr>
          <a:xfrm>
            <a:off x="1547664" y="2868219"/>
            <a:ext cx="216024" cy="358187"/>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41" name="TextBox 40"/>
          <p:cNvSpPr txBox="1"/>
          <p:nvPr/>
        </p:nvSpPr>
        <p:spPr>
          <a:xfrm>
            <a:off x="5478434" y="4293096"/>
            <a:ext cx="1829870" cy="338554"/>
          </a:xfrm>
          <a:prstGeom prst="rect">
            <a:avLst/>
          </a:prstGeom>
          <a:noFill/>
        </p:spPr>
        <p:txBody>
          <a:bodyPr wrap="square" rtlCol="0">
            <a:spAutoFit/>
          </a:bodyPr>
          <a:lstStyle/>
          <a:p>
            <a:r>
              <a:rPr lang="en-CA" sz="1600" dirty="0" smtClean="0"/>
              <a:t>Liked Song List</a:t>
            </a:r>
            <a:endParaRPr lang="en-CA" sz="1600" dirty="0"/>
          </a:p>
        </p:txBody>
      </p:sp>
      <p:cxnSp>
        <p:nvCxnSpPr>
          <p:cNvPr id="43" name="Straight Arrow Connector 42"/>
          <p:cNvCxnSpPr/>
          <p:nvPr/>
        </p:nvCxnSpPr>
        <p:spPr>
          <a:xfrm flipH="1">
            <a:off x="6638466" y="3128194"/>
            <a:ext cx="381806" cy="11649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7337974" y="3128194"/>
            <a:ext cx="515957" cy="12369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Double Bracket 48"/>
          <p:cNvSpPr/>
          <p:nvPr/>
        </p:nvSpPr>
        <p:spPr>
          <a:xfrm>
            <a:off x="5508103" y="4291088"/>
            <a:ext cx="1515959" cy="36204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0" name="TextBox 49"/>
          <p:cNvSpPr txBox="1"/>
          <p:nvPr/>
        </p:nvSpPr>
        <p:spPr>
          <a:xfrm>
            <a:off x="6300192" y="3645024"/>
            <a:ext cx="441146" cy="369332"/>
          </a:xfrm>
          <a:prstGeom prst="rect">
            <a:avLst/>
          </a:prstGeom>
          <a:noFill/>
        </p:spPr>
        <p:txBody>
          <a:bodyPr wrap="none" rtlCol="0">
            <a:spAutoFit/>
          </a:bodyPr>
          <a:lstStyle/>
          <a:p>
            <a:r>
              <a:rPr lang="en-CA" dirty="0" smtClean="0"/>
              <a:t>da</a:t>
            </a:r>
            <a:endParaRPr lang="en-CA" dirty="0"/>
          </a:p>
        </p:txBody>
      </p:sp>
      <p:sp>
        <p:nvSpPr>
          <p:cNvPr id="51" name="TextBox 50"/>
          <p:cNvSpPr txBox="1"/>
          <p:nvPr/>
        </p:nvSpPr>
        <p:spPr>
          <a:xfrm>
            <a:off x="7853931" y="3671736"/>
            <a:ext cx="423514" cy="369332"/>
          </a:xfrm>
          <a:prstGeom prst="rect">
            <a:avLst/>
          </a:prstGeom>
          <a:noFill/>
        </p:spPr>
        <p:txBody>
          <a:bodyPr wrap="none" rtlCol="0">
            <a:spAutoFit/>
          </a:bodyPr>
          <a:lstStyle/>
          <a:p>
            <a:r>
              <a:rPr lang="en-CA" dirty="0" smtClean="0"/>
              <a:t>ds</a:t>
            </a:r>
            <a:endParaRPr lang="en-CA" dirty="0"/>
          </a:p>
        </p:txBody>
      </p:sp>
      <p:sp>
        <p:nvSpPr>
          <p:cNvPr id="52" name="TextBox 51"/>
          <p:cNvSpPr txBox="1"/>
          <p:nvPr/>
        </p:nvSpPr>
        <p:spPr>
          <a:xfrm>
            <a:off x="457200" y="1988840"/>
            <a:ext cx="2366036" cy="923330"/>
          </a:xfrm>
          <a:prstGeom prst="rect">
            <a:avLst/>
          </a:prstGeom>
          <a:noFill/>
        </p:spPr>
        <p:txBody>
          <a:bodyPr wrap="square" rtlCol="0">
            <a:spAutoFit/>
          </a:bodyPr>
          <a:lstStyle/>
          <a:p>
            <a:pPr algn="ctr"/>
            <a:r>
              <a:rPr lang="en-CA" dirty="0" smtClean="0"/>
              <a:t>Audio Feature Vectors for all the candidate songs</a:t>
            </a:r>
            <a:endParaRPr lang="en-CA" dirty="0"/>
          </a:p>
        </p:txBody>
      </p:sp>
      <p:sp>
        <p:nvSpPr>
          <p:cNvPr id="53" name="Double Bracket 52"/>
          <p:cNvSpPr/>
          <p:nvPr/>
        </p:nvSpPr>
        <p:spPr>
          <a:xfrm>
            <a:off x="467544" y="1988840"/>
            <a:ext cx="2355811" cy="936104"/>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5" name="TextBox 54"/>
          <p:cNvSpPr txBox="1"/>
          <p:nvPr/>
        </p:nvSpPr>
        <p:spPr>
          <a:xfrm>
            <a:off x="6022269" y="2060848"/>
            <a:ext cx="2366036" cy="923330"/>
          </a:xfrm>
          <a:prstGeom prst="rect">
            <a:avLst/>
          </a:prstGeom>
          <a:noFill/>
        </p:spPr>
        <p:txBody>
          <a:bodyPr wrap="square" rtlCol="0">
            <a:spAutoFit/>
          </a:bodyPr>
          <a:lstStyle/>
          <a:p>
            <a:pPr algn="ctr"/>
            <a:r>
              <a:rPr lang="en-CA" dirty="0" smtClean="0"/>
              <a:t>Audio Feature Vectors for all the candidate songs</a:t>
            </a:r>
            <a:endParaRPr lang="en-CA" dirty="0"/>
          </a:p>
        </p:txBody>
      </p:sp>
      <p:sp>
        <p:nvSpPr>
          <p:cNvPr id="56" name="Double Bracket 55"/>
          <p:cNvSpPr/>
          <p:nvPr/>
        </p:nvSpPr>
        <p:spPr>
          <a:xfrm>
            <a:off x="6032613" y="2060848"/>
            <a:ext cx="2355811" cy="936104"/>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5" name="Double Bracket 64"/>
          <p:cNvSpPr/>
          <p:nvPr/>
        </p:nvSpPr>
        <p:spPr>
          <a:xfrm>
            <a:off x="7236295" y="4291088"/>
            <a:ext cx="1706427" cy="36204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3345296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23528"/>
          </a:xfrm>
        </p:spPr>
        <p:txBody>
          <a:bodyPr/>
          <a:lstStyle/>
          <a:p>
            <a:pPr algn="l"/>
            <a:r>
              <a:rPr lang="en-CA" sz="4400" dirty="0" smtClean="0"/>
              <a:t>Mobile Application (GUI)</a:t>
            </a:r>
            <a:endParaRPr lang="en-CA" sz="4400" dirty="0"/>
          </a:p>
        </p:txBody>
      </p:sp>
      <p:sp>
        <p:nvSpPr>
          <p:cNvPr id="3" name="Content Placeholder 2"/>
          <p:cNvSpPr>
            <a:spLocks noGrp="1"/>
          </p:cNvSpPr>
          <p:nvPr>
            <p:ph idx="1"/>
          </p:nvPr>
        </p:nvSpPr>
        <p:spPr>
          <a:xfrm>
            <a:off x="457200" y="1384176"/>
            <a:ext cx="8229600" cy="4853136"/>
          </a:xfrm>
        </p:spPr>
        <p:txBody>
          <a:bodyPr>
            <a:noAutofit/>
          </a:bodyPr>
          <a:lstStyle/>
          <a:p>
            <a:endParaRPr lang="en-CA" sz="2000" dirty="0"/>
          </a:p>
          <a:p>
            <a:r>
              <a:rPr lang="en-CA" sz="1800" dirty="0" smtClean="0"/>
              <a:t>We have developed Android Mobile Application as our user interface and have used Android Studio as IDE.</a:t>
            </a:r>
          </a:p>
          <a:p>
            <a:pPr marL="0" indent="0">
              <a:buNone/>
            </a:pPr>
            <a:endParaRPr lang="en-CA" sz="1800" dirty="0" smtClean="0"/>
          </a:p>
          <a:p>
            <a:r>
              <a:rPr lang="en-CA" sz="1800" dirty="0" smtClean="0"/>
              <a:t> It </a:t>
            </a:r>
            <a:r>
              <a:rPr lang="en-CA" sz="1800" dirty="0"/>
              <a:t>has an interface like a music player, has all the </a:t>
            </a:r>
            <a:r>
              <a:rPr lang="en-CA" sz="1800" dirty="0"/>
              <a:t>functionalities like </a:t>
            </a:r>
            <a:r>
              <a:rPr lang="en-CA" sz="1800" dirty="0"/>
              <a:t>play/ pause/ </a:t>
            </a:r>
            <a:r>
              <a:rPr lang="en-CA" sz="1800" dirty="0" smtClean="0"/>
              <a:t>like/ dislike/  playlist.</a:t>
            </a:r>
          </a:p>
          <a:p>
            <a:pPr marL="0" indent="0">
              <a:buNone/>
            </a:pPr>
            <a:endParaRPr lang="en-CA" sz="1800" dirty="0" smtClean="0"/>
          </a:p>
          <a:p>
            <a:r>
              <a:rPr lang="en-CA" sz="1800" dirty="0" smtClean="0"/>
              <a:t>We have used Spotify API to play the song and to access album art cover directly from Spotify song URI.</a:t>
            </a:r>
          </a:p>
          <a:p>
            <a:pPr marL="0" indent="0">
              <a:buNone/>
            </a:pPr>
            <a:endParaRPr lang="en-CA" sz="1800" dirty="0" smtClean="0"/>
          </a:p>
          <a:p>
            <a:r>
              <a:rPr lang="en-CA" sz="1800" dirty="0" smtClean="0"/>
              <a:t>We have also added Spotify’s authentication feature, in which it validates the credentials of user’s Spotify account directly from the Spotify’s server and it requires Spotify’s premium account to use its Android SDK API.</a:t>
            </a:r>
            <a:endParaRPr lang="en-CA" sz="1800" dirty="0"/>
          </a:p>
        </p:txBody>
      </p:sp>
    </p:spTree>
    <p:extLst>
      <p:ext uri="{BB962C8B-B14F-4D97-AF65-F5344CB8AC3E}">
        <p14:creationId xmlns:p14="http://schemas.microsoft.com/office/powerpoint/2010/main" val="3466770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23528"/>
          </a:xfrm>
        </p:spPr>
        <p:txBody>
          <a:bodyPr/>
          <a:lstStyle/>
          <a:p>
            <a:pPr algn="l"/>
            <a:r>
              <a:rPr lang="en-CA" sz="4400" dirty="0" smtClean="0"/>
              <a:t>Short Comings</a:t>
            </a:r>
            <a:endParaRPr lang="en-CA" sz="4400" dirty="0"/>
          </a:p>
        </p:txBody>
      </p:sp>
      <p:sp>
        <p:nvSpPr>
          <p:cNvPr id="3" name="Content Placeholder 2"/>
          <p:cNvSpPr>
            <a:spLocks noGrp="1"/>
          </p:cNvSpPr>
          <p:nvPr>
            <p:ph idx="1"/>
          </p:nvPr>
        </p:nvSpPr>
        <p:spPr>
          <a:xfrm>
            <a:off x="457200" y="1384176"/>
            <a:ext cx="8229600" cy="4853136"/>
          </a:xfrm>
        </p:spPr>
        <p:txBody>
          <a:bodyPr>
            <a:noAutofit/>
          </a:bodyPr>
          <a:lstStyle/>
          <a:p>
            <a:endParaRPr lang="en-CA" sz="2000" dirty="0"/>
          </a:p>
          <a:p>
            <a:pPr>
              <a:lnSpc>
                <a:spcPct val="170000"/>
              </a:lnSpc>
            </a:pPr>
            <a:r>
              <a:rPr lang="en-CA" sz="2000" b="1" dirty="0" smtClean="0"/>
              <a:t>Social Tags: </a:t>
            </a:r>
            <a:r>
              <a:rPr lang="en-CA" sz="2000" dirty="0" smtClean="0"/>
              <a:t>Earlier we had planned to perform recommendation using social tags as well, but we were unable to classify genres with large number of tags.</a:t>
            </a:r>
            <a:r>
              <a:rPr lang="en-CA" sz="2000" b="1" dirty="0" smtClean="0"/>
              <a:t> </a:t>
            </a:r>
          </a:p>
          <a:p>
            <a:pPr>
              <a:lnSpc>
                <a:spcPct val="170000"/>
              </a:lnSpc>
            </a:pPr>
            <a:r>
              <a:rPr lang="en-CA" sz="2000" b="1" dirty="0" smtClean="0"/>
              <a:t>Web and IOS app Unavailable: </a:t>
            </a:r>
            <a:r>
              <a:rPr lang="en-CA" sz="2000" dirty="0" smtClean="0"/>
              <a:t>Due to time constraint, we could not able to work on these platforms.</a:t>
            </a:r>
          </a:p>
          <a:p>
            <a:pPr>
              <a:lnSpc>
                <a:spcPct val="170000"/>
              </a:lnSpc>
            </a:pPr>
            <a:r>
              <a:rPr lang="en-CA" sz="2000" b="1" dirty="0" smtClean="0"/>
              <a:t>Access Data Locally: </a:t>
            </a:r>
            <a:r>
              <a:rPr lang="en-CA" sz="2000" dirty="0" smtClean="0"/>
              <a:t>We are accessing our music data set locally, as it would be quite expensive to host 2.3GB of data on server.</a:t>
            </a:r>
            <a:endParaRPr lang="en-CA" sz="1800" b="1" dirty="0"/>
          </a:p>
        </p:txBody>
      </p:sp>
    </p:spTree>
    <p:extLst>
      <p:ext uri="{BB962C8B-B14F-4D97-AF65-F5344CB8AC3E}">
        <p14:creationId xmlns:p14="http://schemas.microsoft.com/office/powerpoint/2010/main" val="27177182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1444</TotalTime>
  <Words>541</Words>
  <Application>Microsoft Office PowerPoint</Application>
  <PresentationFormat>On-screen Show (4:3)</PresentationFormat>
  <Paragraphs>58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Courier New</vt:lpstr>
      <vt:lpstr>Palatino Linotype</vt:lpstr>
      <vt:lpstr>Times New Roman</vt:lpstr>
      <vt:lpstr>Executive</vt:lpstr>
      <vt:lpstr>LINUS Music Recommendation System</vt:lpstr>
      <vt:lpstr>Outline</vt:lpstr>
      <vt:lpstr>Problem</vt:lpstr>
      <vt:lpstr>Music Recommendation</vt:lpstr>
      <vt:lpstr>System Architecture</vt:lpstr>
      <vt:lpstr>Algorithm- Core Recommender</vt:lpstr>
      <vt:lpstr>Algorithm- Core Recommender</vt:lpstr>
      <vt:lpstr>Mobile Application (GUI)</vt:lpstr>
      <vt:lpstr>Short Comings</vt:lpstr>
      <vt:lpstr>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Harmeet</dc:creator>
  <cp:lastModifiedBy>Harmeet Saimbhi</cp:lastModifiedBy>
  <cp:revision>61</cp:revision>
  <dcterms:created xsi:type="dcterms:W3CDTF">2015-11-30T01:49:01Z</dcterms:created>
  <dcterms:modified xsi:type="dcterms:W3CDTF">2016-04-12T11:33:37Z</dcterms:modified>
</cp:coreProperties>
</file>