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8404800" cy="274320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A0"/>
    <a:srgbClr val="922247"/>
    <a:srgbClr val="056F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0" autoAdjust="0"/>
    <p:restoredTop sz="94660"/>
  </p:normalViewPr>
  <p:slideViewPr>
    <p:cSldViewPr snapToGrid="0">
      <p:cViewPr varScale="1">
        <p:scale>
          <a:sx n="22" d="100"/>
          <a:sy n="22" d="100"/>
        </p:scale>
        <p:origin x="1008"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4489452"/>
            <a:ext cx="32644080" cy="9550400"/>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800600" y="14408152"/>
            <a:ext cx="288036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022F2F-1DFB-4495-9929-91AA1C47FA66}"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2030624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022F2F-1DFB-4495-9929-91AA1C47FA66}"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835177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460500"/>
            <a:ext cx="8281035"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460500"/>
            <a:ext cx="24363045" cy="232473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022F2F-1DFB-4495-9929-91AA1C47FA66}"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1313265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022F2F-1DFB-4495-9929-91AA1C47FA66}"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260340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6838958"/>
            <a:ext cx="33124140" cy="1141094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620330" y="18357858"/>
            <a:ext cx="33124140" cy="600074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022F2F-1DFB-4495-9929-91AA1C47FA66}"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3123331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7302500"/>
            <a:ext cx="1632204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7302500"/>
            <a:ext cx="1632204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022F2F-1DFB-4495-9929-91AA1C47FA66}" type="datetimeFigureOut">
              <a:rPr lang="en-US" smtClean="0"/>
              <a:t>5/25/2018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241251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460506"/>
            <a:ext cx="3312414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6724652"/>
            <a:ext cx="16247028"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2645336" y="10020300"/>
            <a:ext cx="16247028"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6724652"/>
            <a:ext cx="16327042"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9442432" y="10020300"/>
            <a:ext cx="16327042"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022F2F-1DFB-4495-9929-91AA1C47FA66}" type="datetimeFigureOut">
              <a:rPr lang="en-US" smtClean="0"/>
              <a:t>5/25/2018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4119303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022F2F-1DFB-4495-9929-91AA1C47FA66}" type="datetimeFigureOut">
              <a:rPr lang="en-US" smtClean="0"/>
              <a:t>5/25/2018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1148439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022F2F-1DFB-4495-9929-91AA1C47FA66}" type="datetimeFigureOut">
              <a:rPr lang="en-US" smtClean="0"/>
              <a:t>5/25/2018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2760650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828800"/>
            <a:ext cx="12386548" cy="640080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6327042" y="3949706"/>
            <a:ext cx="1944243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8229600"/>
            <a:ext cx="12386548"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9C022F2F-1DFB-4495-9929-91AA1C47FA66}" type="datetimeFigureOut">
              <a:rPr lang="en-US" smtClean="0"/>
              <a:t>5/25/2018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4169987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828800"/>
            <a:ext cx="12386548" cy="640080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3949706"/>
            <a:ext cx="1944243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645332" y="8229600"/>
            <a:ext cx="12386548"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9C022F2F-1DFB-4495-9929-91AA1C47FA66}" type="datetimeFigureOut">
              <a:rPr lang="en-US" smtClean="0"/>
              <a:t>5/25/2018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601514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460506"/>
            <a:ext cx="3312414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7302500"/>
            <a:ext cx="33124140" cy="17405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25425406"/>
            <a:ext cx="864108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9C022F2F-1DFB-4495-9929-91AA1C47FA66}" type="datetimeFigureOut">
              <a:rPr lang="en-US" smtClean="0"/>
              <a:t>5/25/2018</a:t>
            </a:fld>
            <a:endParaRPr lang="en-US"/>
          </a:p>
        </p:txBody>
      </p:sp>
      <p:sp>
        <p:nvSpPr>
          <p:cNvPr id="5" name="Footer Placeholder 4"/>
          <p:cNvSpPr>
            <a:spLocks noGrp="1"/>
          </p:cNvSpPr>
          <p:nvPr>
            <p:ph type="ftr" sz="quarter" idx="3"/>
          </p:nvPr>
        </p:nvSpPr>
        <p:spPr>
          <a:xfrm>
            <a:off x="12721590" y="25425406"/>
            <a:ext cx="1296162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25425406"/>
            <a:ext cx="864108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0061848D-EA57-4F60-9A14-854C5AAD08F2}" type="slidenum">
              <a:rPr lang="en-US" smtClean="0"/>
              <a:t>‹#›</a:t>
            </a:fld>
            <a:endParaRPr lang="en-US"/>
          </a:p>
        </p:txBody>
      </p:sp>
    </p:spTree>
    <p:extLst>
      <p:ext uri="{BB962C8B-B14F-4D97-AF65-F5344CB8AC3E}">
        <p14:creationId xmlns:p14="http://schemas.microsoft.com/office/powerpoint/2010/main" val="24042085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8C0F19-41C8-49E3-A041-0300F0508F88}"/>
              </a:ext>
            </a:extLst>
          </p:cNvPr>
          <p:cNvSpPr/>
          <p:nvPr/>
        </p:nvSpPr>
        <p:spPr>
          <a:xfrm>
            <a:off x="0" y="-1271366"/>
            <a:ext cx="38404800" cy="6376737"/>
          </a:xfrm>
          <a:prstGeom prst="rect">
            <a:avLst/>
          </a:prstGeom>
          <a:solidFill>
            <a:srgbClr val="056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32F60B83-1FB5-4739-AA68-952C8B18014B}"/>
              </a:ext>
            </a:extLst>
          </p:cNvPr>
          <p:cNvSpPr txBox="1"/>
          <p:nvPr/>
        </p:nvSpPr>
        <p:spPr>
          <a:xfrm>
            <a:off x="7350986" y="-1222313"/>
            <a:ext cx="29574237" cy="3631763"/>
          </a:xfrm>
          <a:prstGeom prst="rect">
            <a:avLst/>
          </a:prstGeom>
          <a:noFill/>
        </p:spPr>
        <p:txBody>
          <a:bodyPr wrap="square" rtlCol="0">
            <a:spAutoFit/>
          </a:bodyPr>
          <a:lstStyle/>
          <a:p>
            <a:pPr algn="ctr"/>
            <a:r>
              <a:rPr lang="en-US" sz="11500" dirty="0">
                <a:solidFill>
                  <a:schemeClr val="bg1"/>
                </a:solidFill>
              </a:rPr>
              <a:t>Efficient Neural Coding of Images and Video to Derive Receptive Fields</a:t>
            </a:r>
          </a:p>
        </p:txBody>
      </p:sp>
      <p:sp>
        <p:nvSpPr>
          <p:cNvPr id="5" name="TextBox 4">
            <a:extLst>
              <a:ext uri="{FF2B5EF4-FFF2-40B4-BE49-F238E27FC236}">
                <a16:creationId xmlns:a16="http://schemas.microsoft.com/office/drawing/2014/main" id="{18E68EF9-077E-46AF-8071-00965EE4BC38}"/>
              </a:ext>
            </a:extLst>
          </p:cNvPr>
          <p:cNvSpPr txBox="1"/>
          <p:nvPr/>
        </p:nvSpPr>
        <p:spPr>
          <a:xfrm>
            <a:off x="11944310" y="2582580"/>
            <a:ext cx="19351708" cy="1015663"/>
          </a:xfrm>
          <a:prstGeom prst="rect">
            <a:avLst/>
          </a:prstGeom>
          <a:noFill/>
        </p:spPr>
        <p:txBody>
          <a:bodyPr wrap="none" rtlCol="0">
            <a:spAutoFit/>
          </a:bodyPr>
          <a:lstStyle/>
          <a:p>
            <a:r>
              <a:rPr lang="en-US" sz="6000" dirty="0">
                <a:solidFill>
                  <a:schemeClr val="bg1"/>
                </a:solidFill>
              </a:rPr>
              <a:t>Harmeet Singh, Patrick Nolan, Zachary Barrett, Mark V. Albert</a:t>
            </a:r>
          </a:p>
        </p:txBody>
      </p:sp>
      <p:sp>
        <p:nvSpPr>
          <p:cNvPr id="6" name="Rectangle 5">
            <a:extLst>
              <a:ext uri="{FF2B5EF4-FFF2-40B4-BE49-F238E27FC236}">
                <a16:creationId xmlns:a16="http://schemas.microsoft.com/office/drawing/2014/main" id="{FA0F23BA-4C55-45D6-9AAC-BF6E3B616153}"/>
              </a:ext>
            </a:extLst>
          </p:cNvPr>
          <p:cNvSpPr/>
          <p:nvPr/>
        </p:nvSpPr>
        <p:spPr>
          <a:xfrm>
            <a:off x="1321773" y="-729944"/>
            <a:ext cx="4790344" cy="5293895"/>
          </a:xfrm>
          <a:prstGeom prst="rect">
            <a:avLst/>
          </a:prstGeom>
          <a:solidFill>
            <a:schemeClr val="bg1"/>
          </a:solidFill>
          <a:ln w="158750">
            <a:solidFill>
              <a:srgbClr val="9222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https://www.luc.edu/media/lucedu/universitymarketingcommunication/vertical-3color.jpg">
            <a:extLst>
              <a:ext uri="{FF2B5EF4-FFF2-40B4-BE49-F238E27FC236}">
                <a16:creationId xmlns:a16="http://schemas.microsoft.com/office/drawing/2014/main" id="{CC83F803-0540-4286-AA05-86FE28AE0F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613" r="27875" b="14705"/>
          <a:stretch/>
        </p:blipFill>
        <p:spPr bwMode="auto">
          <a:xfrm>
            <a:off x="2140807" y="-196728"/>
            <a:ext cx="3152275" cy="453139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5A0E3BD-3A9B-4DB3-8CB7-DC16FD106E1B}"/>
              </a:ext>
            </a:extLst>
          </p:cNvPr>
          <p:cNvSpPr/>
          <p:nvPr/>
        </p:nvSpPr>
        <p:spPr>
          <a:xfrm>
            <a:off x="1637010" y="5441066"/>
            <a:ext cx="6691334" cy="1852863"/>
          </a:xfrm>
          <a:prstGeom prst="rect">
            <a:avLst/>
          </a:prstGeom>
          <a:solidFill>
            <a:srgbClr val="0096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A96C14CA-291E-48A7-90C3-86B71FA688DB}"/>
              </a:ext>
            </a:extLst>
          </p:cNvPr>
          <p:cNvSpPr txBox="1"/>
          <p:nvPr/>
        </p:nvSpPr>
        <p:spPr>
          <a:xfrm>
            <a:off x="2501755" y="5469843"/>
            <a:ext cx="5582653" cy="1569660"/>
          </a:xfrm>
          <a:prstGeom prst="rect">
            <a:avLst/>
          </a:prstGeom>
          <a:noFill/>
          <a:ln>
            <a:noFill/>
          </a:ln>
        </p:spPr>
        <p:txBody>
          <a:bodyPr wrap="square" rtlCol="0">
            <a:spAutoFit/>
          </a:bodyPr>
          <a:lstStyle/>
          <a:p>
            <a:pPr algn="ctr"/>
            <a:r>
              <a:rPr lang="en-US" sz="9600" dirty="0">
                <a:solidFill>
                  <a:schemeClr val="bg1"/>
                </a:solidFill>
              </a:rPr>
              <a:t>Abstract</a:t>
            </a:r>
          </a:p>
        </p:txBody>
      </p:sp>
      <p:pic>
        <p:nvPicPr>
          <p:cNvPr id="13" name="Picture 12">
            <a:extLst>
              <a:ext uri="{FF2B5EF4-FFF2-40B4-BE49-F238E27FC236}">
                <a16:creationId xmlns:a16="http://schemas.microsoft.com/office/drawing/2014/main" id="{080271C0-A2E6-40F7-92E3-47EF07964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880" y="21136708"/>
            <a:ext cx="9447630" cy="5299531"/>
          </a:xfrm>
          <a:prstGeom prst="rect">
            <a:avLst/>
          </a:prstGeom>
        </p:spPr>
      </p:pic>
      <p:pic>
        <p:nvPicPr>
          <p:cNvPr id="15" name="Picture 14">
            <a:extLst>
              <a:ext uri="{FF2B5EF4-FFF2-40B4-BE49-F238E27FC236}">
                <a16:creationId xmlns:a16="http://schemas.microsoft.com/office/drawing/2014/main" id="{3B31B9B8-BF35-412D-8110-2B0C2690BD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13056" y="21136709"/>
            <a:ext cx="9281066" cy="5206098"/>
          </a:xfrm>
          <a:prstGeom prst="rect">
            <a:avLst/>
          </a:prstGeom>
        </p:spPr>
      </p:pic>
      <p:pic>
        <p:nvPicPr>
          <p:cNvPr id="17" name="Picture 16">
            <a:extLst>
              <a:ext uri="{FF2B5EF4-FFF2-40B4-BE49-F238E27FC236}">
                <a16:creationId xmlns:a16="http://schemas.microsoft.com/office/drawing/2014/main" id="{E3CC9291-64A5-4F1F-AC93-6305349736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13056" y="11218984"/>
            <a:ext cx="9618282" cy="4384550"/>
          </a:xfrm>
          <a:prstGeom prst="rect">
            <a:avLst/>
          </a:prstGeom>
        </p:spPr>
      </p:pic>
      <p:sp>
        <p:nvSpPr>
          <p:cNvPr id="19" name="Rectangle 18">
            <a:extLst>
              <a:ext uri="{FF2B5EF4-FFF2-40B4-BE49-F238E27FC236}">
                <a16:creationId xmlns:a16="http://schemas.microsoft.com/office/drawing/2014/main" id="{84F4B702-6846-48DC-AB8F-8479FFDE2757}"/>
              </a:ext>
            </a:extLst>
          </p:cNvPr>
          <p:cNvSpPr/>
          <p:nvPr/>
        </p:nvSpPr>
        <p:spPr>
          <a:xfrm>
            <a:off x="12801601" y="5503060"/>
            <a:ext cx="9618282" cy="1852863"/>
          </a:xfrm>
          <a:prstGeom prst="rect">
            <a:avLst/>
          </a:prstGeom>
          <a:solidFill>
            <a:srgbClr val="0096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9A814F5-C410-4484-B309-5A72F3020499}"/>
              </a:ext>
            </a:extLst>
          </p:cNvPr>
          <p:cNvSpPr txBox="1"/>
          <p:nvPr/>
        </p:nvSpPr>
        <p:spPr>
          <a:xfrm>
            <a:off x="15148895" y="5600516"/>
            <a:ext cx="4923693" cy="1569660"/>
          </a:xfrm>
          <a:prstGeom prst="rect">
            <a:avLst/>
          </a:prstGeom>
          <a:noFill/>
        </p:spPr>
        <p:txBody>
          <a:bodyPr wrap="square" rtlCol="0">
            <a:spAutoFit/>
          </a:bodyPr>
          <a:lstStyle/>
          <a:p>
            <a:r>
              <a:rPr lang="en-US" sz="9600" dirty="0">
                <a:solidFill>
                  <a:schemeClr val="bg1"/>
                </a:solidFill>
              </a:rPr>
              <a:t>Methods</a:t>
            </a:r>
          </a:p>
        </p:txBody>
      </p:sp>
      <p:sp>
        <p:nvSpPr>
          <p:cNvPr id="21" name="Rectangle 20">
            <a:extLst>
              <a:ext uri="{FF2B5EF4-FFF2-40B4-BE49-F238E27FC236}">
                <a16:creationId xmlns:a16="http://schemas.microsoft.com/office/drawing/2014/main" id="{FB0D1F30-D472-422E-A938-531F668ACAF6}"/>
              </a:ext>
            </a:extLst>
          </p:cNvPr>
          <p:cNvSpPr/>
          <p:nvPr/>
        </p:nvSpPr>
        <p:spPr>
          <a:xfrm>
            <a:off x="25848223" y="5458914"/>
            <a:ext cx="11077000" cy="1852863"/>
          </a:xfrm>
          <a:prstGeom prst="rect">
            <a:avLst/>
          </a:prstGeom>
          <a:solidFill>
            <a:srgbClr val="0096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C69C4A7-96B1-41C2-9178-BC498D8C6239}"/>
              </a:ext>
            </a:extLst>
          </p:cNvPr>
          <p:cNvSpPr txBox="1"/>
          <p:nvPr/>
        </p:nvSpPr>
        <p:spPr>
          <a:xfrm>
            <a:off x="28903523" y="5644661"/>
            <a:ext cx="5565934" cy="1569660"/>
          </a:xfrm>
          <a:prstGeom prst="rect">
            <a:avLst/>
          </a:prstGeom>
          <a:noFill/>
        </p:spPr>
        <p:txBody>
          <a:bodyPr wrap="square" rtlCol="0">
            <a:spAutoFit/>
          </a:bodyPr>
          <a:lstStyle/>
          <a:p>
            <a:r>
              <a:rPr lang="en-US" sz="9600" dirty="0">
                <a:solidFill>
                  <a:schemeClr val="bg1"/>
                </a:solidFill>
              </a:rPr>
              <a:t>Discussion</a:t>
            </a:r>
          </a:p>
        </p:txBody>
      </p:sp>
      <p:sp>
        <p:nvSpPr>
          <p:cNvPr id="23" name="TextBox 22">
            <a:extLst>
              <a:ext uri="{FF2B5EF4-FFF2-40B4-BE49-F238E27FC236}">
                <a16:creationId xmlns:a16="http://schemas.microsoft.com/office/drawing/2014/main" id="{410133BA-9EE6-4011-BAA4-C9966200DE5E}"/>
              </a:ext>
            </a:extLst>
          </p:cNvPr>
          <p:cNvSpPr txBox="1"/>
          <p:nvPr/>
        </p:nvSpPr>
        <p:spPr>
          <a:xfrm>
            <a:off x="647757" y="7322706"/>
            <a:ext cx="10207876" cy="13803779"/>
          </a:xfrm>
          <a:prstGeom prst="rect">
            <a:avLst/>
          </a:prstGeom>
          <a:noFill/>
        </p:spPr>
        <p:txBody>
          <a:bodyPr wrap="square" rtlCol="0">
            <a:spAutoFit/>
          </a:bodyPr>
          <a:lstStyle/>
          <a:p>
            <a:r>
              <a:rPr lang="en-US" sz="3300" dirty="0"/>
              <a:t>The way in which the brain efficiently encodes images is integral to the field of Computational Neuroscience. Through millennia of evolution, the brain has become predisposed to rapidly respond to natural images. A natural image is an image of an object that has been consistently present throughout the evolution of humans (i.e. trees, rocks, water, animals, etc.). In this experiment, natural images are taken and fed through an algorithm akin to the one that the brain employs. This algorithm, Independent Component Analysis (ICA), breaks these natural images into separate, easier to compose parts. ICA is used for all image processing in exactly the same manner, whether that be viewing greyscale images, color images, or even video. Using ICA, our program created 8x8 pixel "fields" of individual neurons being activated, displaying what part of a neuron responds to the natural image, and with what intensity. The filters that were generated for grayscale images map us a cohesive picture of neural reaction. The filters for color images show that levels of light  primary stimuli while color is secondary stimuli, as most receptive patches were still entirely in black and white. By becoming acquainted with how the brain encodes images, the field of Computational Neuroscience can be understood more thoroughly which allows for more in depth topics to be delved into in the future. This process can help further the understanding of how the brain interprets images at a primary level.</a:t>
            </a:r>
          </a:p>
        </p:txBody>
      </p:sp>
    </p:spTree>
    <p:extLst>
      <p:ext uri="{BB962C8B-B14F-4D97-AF65-F5344CB8AC3E}">
        <p14:creationId xmlns:p14="http://schemas.microsoft.com/office/powerpoint/2010/main" val="17373313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1408</TotalTime>
  <Words>300</Words>
  <Application>Microsoft Office PowerPoint</Application>
  <PresentationFormat>Custom</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Loyola University Chicago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Childs, Bethany</dc:creator>
  <cp:lastModifiedBy>harmeet singh</cp:lastModifiedBy>
  <cp:revision>13</cp:revision>
  <dcterms:created xsi:type="dcterms:W3CDTF">2015-10-26T20:35:27Z</dcterms:created>
  <dcterms:modified xsi:type="dcterms:W3CDTF">2018-05-25T18:15:43Z</dcterms:modified>
</cp:coreProperties>
</file>