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8404800" cy="274320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A0"/>
    <a:srgbClr val="922247"/>
    <a:srgbClr val="056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0" autoAdjust="0"/>
    <p:restoredTop sz="94660"/>
  </p:normalViewPr>
  <p:slideViewPr>
    <p:cSldViewPr snapToGrid="0">
      <p:cViewPr varScale="1">
        <p:scale>
          <a:sx n="15" d="100"/>
          <a:sy n="15" d="100"/>
        </p:scale>
        <p:origin x="1202" y="1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5F2CF-727E-4FCC-895E-351F26274AC3}" type="datetimeFigureOut">
              <a:rPr lang="en-US" smtClean="0"/>
              <a:t>5/29/2018</a:t>
            </a:fld>
            <a:endParaRPr lang="en-US"/>
          </a:p>
        </p:txBody>
      </p:sp>
      <p:sp>
        <p:nvSpPr>
          <p:cNvPr id="4" name="Slide Image Placeholder 3"/>
          <p:cNvSpPr>
            <a:spLocks noGrp="1" noRot="1" noChangeAspect="1"/>
          </p:cNvSpPr>
          <p:nvPr>
            <p:ph type="sldImg" idx="2"/>
          </p:nvPr>
        </p:nvSpPr>
        <p:spPr>
          <a:xfrm>
            <a:off x="1268413" y="1143000"/>
            <a:ext cx="43211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00E3D-7595-4A17-A065-AE454BF51A52}" type="slidenum">
              <a:rPr lang="en-US" smtClean="0"/>
              <a:t>‹#›</a:t>
            </a:fld>
            <a:endParaRPr lang="en-US"/>
          </a:p>
        </p:txBody>
      </p:sp>
    </p:spTree>
    <p:extLst>
      <p:ext uri="{BB962C8B-B14F-4D97-AF65-F5344CB8AC3E}">
        <p14:creationId xmlns:p14="http://schemas.microsoft.com/office/powerpoint/2010/main" val="110207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400E3D-7595-4A17-A065-AE454BF51A52}" type="slidenum">
              <a:rPr lang="en-US" smtClean="0"/>
              <a:t>1</a:t>
            </a:fld>
            <a:endParaRPr lang="en-US"/>
          </a:p>
        </p:txBody>
      </p:sp>
    </p:spTree>
    <p:extLst>
      <p:ext uri="{BB962C8B-B14F-4D97-AF65-F5344CB8AC3E}">
        <p14:creationId xmlns:p14="http://schemas.microsoft.com/office/powerpoint/2010/main" val="50041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489452"/>
            <a:ext cx="3264408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800600" y="14408152"/>
            <a:ext cx="288036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03062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83517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460500"/>
            <a:ext cx="8281035"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460500"/>
            <a:ext cx="24363045"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131326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6034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6838958"/>
            <a:ext cx="3312414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620330" y="18357858"/>
            <a:ext cx="3312414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22F2F-1DFB-4495-9929-91AA1C47FA66}"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312333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022F2F-1DFB-4495-9929-91AA1C47FA66}"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41251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460506"/>
            <a:ext cx="3312414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6724652"/>
            <a:ext cx="16247028"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645336" y="10020300"/>
            <a:ext cx="16247028"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6724652"/>
            <a:ext cx="16327042"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9442432" y="10020300"/>
            <a:ext cx="16327042"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022F2F-1DFB-4495-9929-91AA1C47FA66}"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411930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022F2F-1DFB-4495-9929-91AA1C47FA66}"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114843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22F2F-1DFB-4495-9929-91AA1C47FA66}"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76065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6327042" y="3949706"/>
            <a:ext cx="1944243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C022F2F-1DFB-4495-9929-91AA1C47FA66}"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416998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3949706"/>
            <a:ext cx="1944243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C022F2F-1DFB-4495-9929-91AA1C47FA66}"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60151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460506"/>
            <a:ext cx="3312414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302500"/>
            <a:ext cx="3312414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5425406"/>
            <a:ext cx="864108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9C022F2F-1DFB-4495-9929-91AA1C47FA66}" type="datetimeFigureOut">
              <a:rPr lang="en-US" smtClean="0"/>
              <a:t>5/29/2018</a:t>
            </a:fld>
            <a:endParaRPr lang="en-US"/>
          </a:p>
        </p:txBody>
      </p:sp>
      <p:sp>
        <p:nvSpPr>
          <p:cNvPr id="5" name="Footer Placeholder 4"/>
          <p:cNvSpPr>
            <a:spLocks noGrp="1"/>
          </p:cNvSpPr>
          <p:nvPr>
            <p:ph type="ftr" sz="quarter" idx="3"/>
          </p:nvPr>
        </p:nvSpPr>
        <p:spPr>
          <a:xfrm>
            <a:off x="12721590" y="25425406"/>
            <a:ext cx="1296162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25425406"/>
            <a:ext cx="864108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0061848D-EA57-4F60-9A14-854C5AAD08F2}" type="slidenum">
              <a:rPr lang="en-US" smtClean="0"/>
              <a:t>‹#›</a:t>
            </a:fld>
            <a:endParaRPr lang="en-US"/>
          </a:p>
        </p:txBody>
      </p:sp>
    </p:spTree>
    <p:extLst>
      <p:ext uri="{BB962C8B-B14F-4D97-AF65-F5344CB8AC3E}">
        <p14:creationId xmlns:p14="http://schemas.microsoft.com/office/powerpoint/2010/main" val="24042085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9180EC1-EFD4-4945-A552-2D06BE05FFC5}"/>
              </a:ext>
            </a:extLst>
          </p:cNvPr>
          <p:cNvPicPr>
            <a:picLocks noChangeAspect="1"/>
          </p:cNvPicPr>
          <p:nvPr/>
        </p:nvPicPr>
        <p:blipFill rotWithShape="1">
          <a:blip r:embed="rId3">
            <a:extLst>
              <a:ext uri="{28A0092B-C50C-407E-A947-70E740481C1C}">
                <a14:useLocalDpi xmlns:a14="http://schemas.microsoft.com/office/drawing/2010/main" val="0"/>
              </a:ext>
            </a:extLst>
          </a:blip>
          <a:srcRect t="20036" b="11679"/>
          <a:stretch/>
        </p:blipFill>
        <p:spPr>
          <a:xfrm>
            <a:off x="27310313" y="7558554"/>
            <a:ext cx="8262615" cy="11284193"/>
          </a:xfrm>
          <a:prstGeom prst="rect">
            <a:avLst/>
          </a:prstGeom>
        </p:spPr>
      </p:pic>
      <p:sp>
        <p:nvSpPr>
          <p:cNvPr id="3" name="Rectangle 2">
            <a:extLst>
              <a:ext uri="{FF2B5EF4-FFF2-40B4-BE49-F238E27FC236}">
                <a16:creationId xmlns:a16="http://schemas.microsoft.com/office/drawing/2014/main" id="{BC8C0F19-41C8-49E3-A041-0300F0508F88}"/>
              </a:ext>
            </a:extLst>
          </p:cNvPr>
          <p:cNvSpPr/>
          <p:nvPr/>
        </p:nvSpPr>
        <p:spPr>
          <a:xfrm>
            <a:off x="0" y="-1271366"/>
            <a:ext cx="38404800" cy="5487847"/>
          </a:xfrm>
          <a:prstGeom prst="rect">
            <a:avLst/>
          </a:prstGeom>
          <a:solidFill>
            <a:srgbClr val="056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2F60B83-1FB5-4739-AA68-952C8B18014B}"/>
              </a:ext>
            </a:extLst>
          </p:cNvPr>
          <p:cNvSpPr txBox="1"/>
          <p:nvPr/>
        </p:nvSpPr>
        <p:spPr>
          <a:xfrm>
            <a:off x="7128763" y="-762340"/>
            <a:ext cx="29574237" cy="3631763"/>
          </a:xfrm>
          <a:prstGeom prst="rect">
            <a:avLst/>
          </a:prstGeom>
          <a:noFill/>
        </p:spPr>
        <p:txBody>
          <a:bodyPr wrap="square" rtlCol="0">
            <a:spAutoFit/>
          </a:bodyPr>
          <a:lstStyle/>
          <a:p>
            <a:pPr algn="ctr"/>
            <a:r>
              <a:rPr lang="en-US" sz="11500" dirty="0">
                <a:solidFill>
                  <a:schemeClr val="bg1"/>
                </a:solidFill>
              </a:rPr>
              <a:t>Efficient Neural Coding of Images and Video to Derive Receptive Fields</a:t>
            </a:r>
          </a:p>
        </p:txBody>
      </p:sp>
      <p:sp>
        <p:nvSpPr>
          <p:cNvPr id="5" name="TextBox 4">
            <a:extLst>
              <a:ext uri="{FF2B5EF4-FFF2-40B4-BE49-F238E27FC236}">
                <a16:creationId xmlns:a16="http://schemas.microsoft.com/office/drawing/2014/main" id="{18E68EF9-077E-46AF-8071-00965EE4BC38}"/>
              </a:ext>
            </a:extLst>
          </p:cNvPr>
          <p:cNvSpPr txBox="1"/>
          <p:nvPr/>
        </p:nvSpPr>
        <p:spPr>
          <a:xfrm>
            <a:off x="11944310" y="2907654"/>
            <a:ext cx="19351708" cy="1015663"/>
          </a:xfrm>
          <a:prstGeom prst="rect">
            <a:avLst/>
          </a:prstGeom>
          <a:noFill/>
        </p:spPr>
        <p:txBody>
          <a:bodyPr wrap="none" rtlCol="0">
            <a:spAutoFit/>
          </a:bodyPr>
          <a:lstStyle/>
          <a:p>
            <a:r>
              <a:rPr lang="en-US" sz="6000" dirty="0">
                <a:solidFill>
                  <a:schemeClr val="bg1"/>
                </a:solidFill>
              </a:rPr>
              <a:t>Harmeet Singh, Patrick Nolan, Zachary Barrett, Mark V. Albert</a:t>
            </a:r>
          </a:p>
        </p:txBody>
      </p:sp>
      <p:sp>
        <p:nvSpPr>
          <p:cNvPr id="6" name="Rectangle 5">
            <a:extLst>
              <a:ext uri="{FF2B5EF4-FFF2-40B4-BE49-F238E27FC236}">
                <a16:creationId xmlns:a16="http://schemas.microsoft.com/office/drawing/2014/main" id="{FA0F23BA-4C55-45D6-9AAC-BF6E3B616153}"/>
              </a:ext>
            </a:extLst>
          </p:cNvPr>
          <p:cNvSpPr/>
          <p:nvPr/>
        </p:nvSpPr>
        <p:spPr>
          <a:xfrm>
            <a:off x="1947414" y="-942856"/>
            <a:ext cx="4215428" cy="4743830"/>
          </a:xfrm>
          <a:prstGeom prst="rect">
            <a:avLst/>
          </a:prstGeom>
          <a:solidFill>
            <a:schemeClr val="bg1"/>
          </a:solidFill>
          <a:ln w="158750">
            <a:solidFill>
              <a:srgbClr val="9222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www.luc.edu/media/lucedu/universitymarketingcommunication/vertical-3color.jpg">
            <a:extLst>
              <a:ext uri="{FF2B5EF4-FFF2-40B4-BE49-F238E27FC236}">
                <a16:creationId xmlns:a16="http://schemas.microsoft.com/office/drawing/2014/main" id="{CC83F803-0540-4286-AA05-86FE28AE0F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613" r="27875" b="14705"/>
          <a:stretch/>
        </p:blipFill>
        <p:spPr bwMode="auto">
          <a:xfrm>
            <a:off x="2501755" y="-778871"/>
            <a:ext cx="3152275" cy="45313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5A0E3BD-3A9B-4DB3-8CB7-DC16FD106E1B}"/>
              </a:ext>
            </a:extLst>
          </p:cNvPr>
          <p:cNvSpPr/>
          <p:nvPr/>
        </p:nvSpPr>
        <p:spPr>
          <a:xfrm>
            <a:off x="2169433" y="4753582"/>
            <a:ext cx="6691334" cy="1852863"/>
          </a:xfrm>
          <a:prstGeom prst="rect">
            <a:avLst/>
          </a:prstGeom>
          <a:solidFill>
            <a:srgbClr val="0096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96C14CA-291E-48A7-90C3-86B71FA688DB}"/>
              </a:ext>
            </a:extLst>
          </p:cNvPr>
          <p:cNvSpPr txBox="1"/>
          <p:nvPr/>
        </p:nvSpPr>
        <p:spPr>
          <a:xfrm>
            <a:off x="2501755" y="4812002"/>
            <a:ext cx="5582653" cy="1569660"/>
          </a:xfrm>
          <a:prstGeom prst="rect">
            <a:avLst/>
          </a:prstGeom>
          <a:noFill/>
          <a:ln>
            <a:noFill/>
          </a:ln>
        </p:spPr>
        <p:txBody>
          <a:bodyPr wrap="square" rtlCol="0">
            <a:spAutoFit/>
          </a:bodyPr>
          <a:lstStyle/>
          <a:p>
            <a:pPr algn="ctr"/>
            <a:r>
              <a:rPr lang="en-US" sz="9600" dirty="0">
                <a:solidFill>
                  <a:schemeClr val="bg1"/>
                </a:solidFill>
              </a:rPr>
              <a:t>Abstract</a:t>
            </a:r>
          </a:p>
        </p:txBody>
      </p:sp>
      <p:pic>
        <p:nvPicPr>
          <p:cNvPr id="13" name="Picture 12">
            <a:extLst>
              <a:ext uri="{FF2B5EF4-FFF2-40B4-BE49-F238E27FC236}">
                <a16:creationId xmlns:a16="http://schemas.microsoft.com/office/drawing/2014/main" id="{080271C0-A2E6-40F7-92E3-47EF079640A2}"/>
              </a:ext>
            </a:extLst>
          </p:cNvPr>
          <p:cNvPicPr>
            <a:picLocks noChangeAspect="1"/>
          </p:cNvPicPr>
          <p:nvPr/>
        </p:nvPicPr>
        <p:blipFill rotWithShape="1">
          <a:blip r:embed="rId5">
            <a:extLst>
              <a:ext uri="{28A0092B-C50C-407E-A947-70E740481C1C}">
                <a14:useLocalDpi xmlns:a14="http://schemas.microsoft.com/office/drawing/2010/main" val="0"/>
              </a:ext>
            </a:extLst>
          </a:blip>
          <a:srcRect t="11717" b="13840"/>
          <a:stretch/>
        </p:blipFill>
        <p:spPr>
          <a:xfrm>
            <a:off x="1223673" y="18842746"/>
            <a:ext cx="9045723" cy="3777251"/>
          </a:xfrm>
          <a:prstGeom prst="rect">
            <a:avLst/>
          </a:prstGeom>
        </p:spPr>
      </p:pic>
      <p:pic>
        <p:nvPicPr>
          <p:cNvPr id="17" name="Picture 16">
            <a:extLst>
              <a:ext uri="{FF2B5EF4-FFF2-40B4-BE49-F238E27FC236}">
                <a16:creationId xmlns:a16="http://schemas.microsoft.com/office/drawing/2014/main" id="{E3CC9291-64A5-4F1F-AC93-6305349736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8233" y="21062986"/>
            <a:ext cx="10115482" cy="5496508"/>
          </a:xfrm>
          <a:prstGeom prst="rect">
            <a:avLst/>
          </a:prstGeom>
        </p:spPr>
      </p:pic>
      <p:sp>
        <p:nvSpPr>
          <p:cNvPr id="19" name="Rectangle 18">
            <a:extLst>
              <a:ext uri="{FF2B5EF4-FFF2-40B4-BE49-F238E27FC236}">
                <a16:creationId xmlns:a16="http://schemas.microsoft.com/office/drawing/2014/main" id="{84F4B702-6846-48DC-AB8F-8479FFDE2757}"/>
              </a:ext>
            </a:extLst>
          </p:cNvPr>
          <p:cNvSpPr/>
          <p:nvPr/>
        </p:nvSpPr>
        <p:spPr>
          <a:xfrm>
            <a:off x="12868875" y="4756873"/>
            <a:ext cx="9474200" cy="1849572"/>
          </a:xfrm>
          <a:prstGeom prst="rect">
            <a:avLst/>
          </a:prstGeom>
          <a:solidFill>
            <a:srgbClr val="0096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A814F5-C410-4484-B309-5A72F3020499}"/>
              </a:ext>
            </a:extLst>
          </p:cNvPr>
          <p:cNvSpPr txBox="1"/>
          <p:nvPr/>
        </p:nvSpPr>
        <p:spPr>
          <a:xfrm>
            <a:off x="15368883" y="4812002"/>
            <a:ext cx="4923693" cy="1569660"/>
          </a:xfrm>
          <a:prstGeom prst="rect">
            <a:avLst/>
          </a:prstGeom>
          <a:noFill/>
        </p:spPr>
        <p:txBody>
          <a:bodyPr wrap="square" rtlCol="0">
            <a:spAutoFit/>
          </a:bodyPr>
          <a:lstStyle/>
          <a:p>
            <a:r>
              <a:rPr lang="en-US" sz="9600" dirty="0">
                <a:solidFill>
                  <a:schemeClr val="bg1"/>
                </a:solidFill>
              </a:rPr>
              <a:t>Methods</a:t>
            </a:r>
          </a:p>
        </p:txBody>
      </p:sp>
      <p:sp>
        <p:nvSpPr>
          <p:cNvPr id="21" name="Rectangle 20">
            <a:extLst>
              <a:ext uri="{FF2B5EF4-FFF2-40B4-BE49-F238E27FC236}">
                <a16:creationId xmlns:a16="http://schemas.microsoft.com/office/drawing/2014/main" id="{FB0D1F30-D472-422E-A938-531F668ACAF6}"/>
              </a:ext>
            </a:extLst>
          </p:cNvPr>
          <p:cNvSpPr/>
          <p:nvPr/>
        </p:nvSpPr>
        <p:spPr>
          <a:xfrm>
            <a:off x="25848222" y="4837614"/>
            <a:ext cx="10854778" cy="1768831"/>
          </a:xfrm>
          <a:prstGeom prst="rect">
            <a:avLst/>
          </a:prstGeom>
          <a:solidFill>
            <a:srgbClr val="0096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C69C4A7-96B1-41C2-9178-BC498D8C6239}"/>
              </a:ext>
            </a:extLst>
          </p:cNvPr>
          <p:cNvSpPr txBox="1"/>
          <p:nvPr/>
        </p:nvSpPr>
        <p:spPr>
          <a:xfrm>
            <a:off x="28492644" y="4862063"/>
            <a:ext cx="5565934" cy="1569660"/>
          </a:xfrm>
          <a:prstGeom prst="rect">
            <a:avLst/>
          </a:prstGeom>
          <a:noFill/>
        </p:spPr>
        <p:txBody>
          <a:bodyPr wrap="square" rtlCol="0">
            <a:spAutoFit/>
          </a:bodyPr>
          <a:lstStyle/>
          <a:p>
            <a:pPr algn="ctr"/>
            <a:r>
              <a:rPr lang="en-US" sz="9600" dirty="0">
                <a:solidFill>
                  <a:schemeClr val="bg1"/>
                </a:solidFill>
              </a:rPr>
              <a:t>Results</a:t>
            </a:r>
          </a:p>
        </p:txBody>
      </p:sp>
      <p:sp>
        <p:nvSpPr>
          <p:cNvPr id="23" name="TextBox 22">
            <a:extLst>
              <a:ext uri="{FF2B5EF4-FFF2-40B4-BE49-F238E27FC236}">
                <a16:creationId xmlns:a16="http://schemas.microsoft.com/office/drawing/2014/main" id="{410133BA-9EE6-4011-BAA4-C9966200DE5E}"/>
              </a:ext>
            </a:extLst>
          </p:cNvPr>
          <p:cNvSpPr txBox="1"/>
          <p:nvPr/>
        </p:nvSpPr>
        <p:spPr>
          <a:xfrm>
            <a:off x="550092" y="7341109"/>
            <a:ext cx="10207876" cy="7109639"/>
          </a:xfrm>
          <a:prstGeom prst="rect">
            <a:avLst/>
          </a:prstGeom>
          <a:noFill/>
        </p:spPr>
        <p:txBody>
          <a:bodyPr wrap="square" rtlCol="0">
            <a:spAutoFit/>
          </a:bodyPr>
          <a:lstStyle/>
          <a:p>
            <a:r>
              <a:rPr lang="en-US" sz="2400" dirty="0"/>
              <a:t>The way in which the brain efficiently encodes images is integral to the field of Computational Neuroscience. Through millennia of evolution, the brain has become predisposed to rapidly respond to natural images. A natural image is an image of an object that has been consistently present throughout the evolution of humans (i.e. trees, rocks, water, animals, etc.). In this experiment, natural images are taken and fed through an algorithm akin to the one that the brain employs. This algorithm, Independent Component Analysis (ICA), breaks these natural images into separate, easier to compose parts. ICA is used for all image processing in exactly the same manner, whether that be viewing greyscale images, color images, or even video. Using ICA, our program created 8x8 pixel "fields" of individual neurons being activated, displaying what part of a neuron responds to the natural image, and with what intensity. The filters that were generated for grayscale images map us a cohesive picture of neural reaction. The filters for color images show that levels of light  primary stimuli while color is secondary stimuli, as most receptive patches were still entirely in black and white. By becoming acquainted with how the brain encodes images, the field of Computational Neuroscience can be understood more thoroughly which allows for more in depth topics to be delved into in the future. This process can help further the understanding of how the brain interprets images at a primary level.</a:t>
            </a:r>
          </a:p>
        </p:txBody>
      </p:sp>
      <p:sp>
        <p:nvSpPr>
          <p:cNvPr id="16" name="TextBox 15">
            <a:extLst>
              <a:ext uri="{FF2B5EF4-FFF2-40B4-BE49-F238E27FC236}">
                <a16:creationId xmlns:a16="http://schemas.microsoft.com/office/drawing/2014/main" id="{2716AE9B-3F67-42BB-8847-2A4C362178E7}"/>
              </a:ext>
            </a:extLst>
          </p:cNvPr>
          <p:cNvSpPr txBox="1"/>
          <p:nvPr/>
        </p:nvSpPr>
        <p:spPr>
          <a:xfrm>
            <a:off x="29937041" y="10067752"/>
            <a:ext cx="3009157" cy="646331"/>
          </a:xfrm>
          <a:prstGeom prst="rect">
            <a:avLst/>
          </a:prstGeom>
          <a:noFill/>
        </p:spPr>
        <p:txBody>
          <a:bodyPr wrap="none" rtlCol="0">
            <a:spAutoFit/>
          </a:bodyPr>
          <a:lstStyle/>
          <a:p>
            <a:r>
              <a:rPr lang="en-US" sz="3600" dirty="0"/>
              <a:t>Natural Images</a:t>
            </a:r>
          </a:p>
        </p:txBody>
      </p:sp>
      <p:sp>
        <p:nvSpPr>
          <p:cNvPr id="24" name="TextBox 23">
            <a:extLst>
              <a:ext uri="{FF2B5EF4-FFF2-40B4-BE49-F238E27FC236}">
                <a16:creationId xmlns:a16="http://schemas.microsoft.com/office/drawing/2014/main" id="{E29FA58D-7316-4989-9CB1-0B17A81A010B}"/>
              </a:ext>
            </a:extLst>
          </p:cNvPr>
          <p:cNvSpPr txBox="1"/>
          <p:nvPr/>
        </p:nvSpPr>
        <p:spPr>
          <a:xfrm>
            <a:off x="27798686" y="14178250"/>
            <a:ext cx="6994640" cy="1200329"/>
          </a:xfrm>
          <a:prstGeom prst="rect">
            <a:avLst/>
          </a:prstGeom>
          <a:noFill/>
        </p:spPr>
        <p:txBody>
          <a:bodyPr wrap="square" rtlCol="0">
            <a:spAutoFit/>
          </a:bodyPr>
          <a:lstStyle/>
          <a:p>
            <a:pPr algn="ctr"/>
            <a:r>
              <a:rPr lang="en-US" sz="3600" dirty="0"/>
              <a:t>8x8 pixel samples from various natural images</a:t>
            </a:r>
          </a:p>
        </p:txBody>
      </p:sp>
      <p:sp>
        <p:nvSpPr>
          <p:cNvPr id="25" name="TextBox 24">
            <a:extLst>
              <a:ext uri="{FF2B5EF4-FFF2-40B4-BE49-F238E27FC236}">
                <a16:creationId xmlns:a16="http://schemas.microsoft.com/office/drawing/2014/main" id="{8B548C9B-E522-4658-9BDD-775FECAAAE71}"/>
              </a:ext>
            </a:extLst>
          </p:cNvPr>
          <p:cNvSpPr txBox="1"/>
          <p:nvPr/>
        </p:nvSpPr>
        <p:spPr>
          <a:xfrm>
            <a:off x="26971506" y="18630754"/>
            <a:ext cx="8940225" cy="1200329"/>
          </a:xfrm>
          <a:prstGeom prst="rect">
            <a:avLst/>
          </a:prstGeom>
          <a:noFill/>
        </p:spPr>
        <p:txBody>
          <a:bodyPr wrap="square" rtlCol="0">
            <a:spAutoFit/>
          </a:bodyPr>
          <a:lstStyle/>
          <a:p>
            <a:pPr algn="ctr"/>
            <a:r>
              <a:rPr lang="en-US" sz="3600" dirty="0"/>
              <a:t>Receptive fields derived from the 8x8 samples after running the images through ICA</a:t>
            </a:r>
          </a:p>
        </p:txBody>
      </p:sp>
      <p:sp>
        <p:nvSpPr>
          <p:cNvPr id="26" name="TextBox 25">
            <a:extLst>
              <a:ext uri="{FF2B5EF4-FFF2-40B4-BE49-F238E27FC236}">
                <a16:creationId xmlns:a16="http://schemas.microsoft.com/office/drawing/2014/main" id="{E07BBB8E-DA82-419F-A2A1-52BB65BDCA10}"/>
              </a:ext>
            </a:extLst>
          </p:cNvPr>
          <p:cNvSpPr txBox="1"/>
          <p:nvPr/>
        </p:nvSpPr>
        <p:spPr>
          <a:xfrm>
            <a:off x="27561009" y="6790112"/>
            <a:ext cx="7469994" cy="584775"/>
          </a:xfrm>
          <a:prstGeom prst="rect">
            <a:avLst/>
          </a:prstGeom>
          <a:noFill/>
        </p:spPr>
        <p:txBody>
          <a:bodyPr wrap="none" rtlCol="0">
            <a:spAutoFit/>
          </a:bodyPr>
          <a:lstStyle/>
          <a:p>
            <a:r>
              <a:rPr lang="en-US" sz="3200" dirty="0"/>
              <a:t>Figure 2: Grayscale vs Color Image Encoding</a:t>
            </a:r>
          </a:p>
        </p:txBody>
      </p:sp>
      <p:sp>
        <p:nvSpPr>
          <p:cNvPr id="27" name="TextBox 26">
            <a:extLst>
              <a:ext uri="{FF2B5EF4-FFF2-40B4-BE49-F238E27FC236}">
                <a16:creationId xmlns:a16="http://schemas.microsoft.com/office/drawing/2014/main" id="{F732A1A2-8BBA-4CB4-9F95-8C36FD50DC58}"/>
              </a:ext>
            </a:extLst>
          </p:cNvPr>
          <p:cNvSpPr txBox="1"/>
          <p:nvPr/>
        </p:nvSpPr>
        <p:spPr>
          <a:xfrm>
            <a:off x="11496893" y="17757104"/>
            <a:ext cx="11863136" cy="2308324"/>
          </a:xfrm>
          <a:prstGeom prst="rect">
            <a:avLst/>
          </a:prstGeom>
          <a:noFill/>
        </p:spPr>
        <p:txBody>
          <a:bodyPr wrap="square" rtlCol="0">
            <a:spAutoFit/>
          </a:bodyPr>
          <a:lstStyle/>
          <a:p>
            <a:pPr marL="685800" indent="-685800">
              <a:buFont typeface="Arial" panose="020B0604020202020204" pitchFamily="34" charset="0"/>
              <a:buChar char="•"/>
            </a:pPr>
            <a:r>
              <a:rPr lang="en-US" sz="3600" dirty="0"/>
              <a:t>ICA breaks the full image into smaller, independent pieces, separating layers such as color and luminescence. This allows us to create the “filters” that end up interacting with neurons in V1.</a:t>
            </a:r>
          </a:p>
        </p:txBody>
      </p:sp>
      <p:sp>
        <p:nvSpPr>
          <p:cNvPr id="29" name="Rectangle 28">
            <a:extLst>
              <a:ext uri="{FF2B5EF4-FFF2-40B4-BE49-F238E27FC236}">
                <a16:creationId xmlns:a16="http://schemas.microsoft.com/office/drawing/2014/main" id="{6ED91510-F431-48AD-BDD1-B11DEAD8EA49}"/>
              </a:ext>
            </a:extLst>
          </p:cNvPr>
          <p:cNvSpPr/>
          <p:nvPr/>
        </p:nvSpPr>
        <p:spPr>
          <a:xfrm>
            <a:off x="26551796" y="23083258"/>
            <a:ext cx="9447629" cy="1048650"/>
          </a:xfrm>
          <a:prstGeom prst="rect">
            <a:avLst/>
          </a:prstGeom>
          <a:solidFill>
            <a:srgbClr val="0096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References</a:t>
            </a:r>
          </a:p>
        </p:txBody>
      </p:sp>
      <p:sp>
        <p:nvSpPr>
          <p:cNvPr id="28" name="TextBox 27">
            <a:extLst>
              <a:ext uri="{FF2B5EF4-FFF2-40B4-BE49-F238E27FC236}">
                <a16:creationId xmlns:a16="http://schemas.microsoft.com/office/drawing/2014/main" id="{B64CA686-7AE7-4B9C-B37C-F6EEB72AEF67}"/>
              </a:ext>
            </a:extLst>
          </p:cNvPr>
          <p:cNvSpPr txBox="1"/>
          <p:nvPr/>
        </p:nvSpPr>
        <p:spPr>
          <a:xfrm>
            <a:off x="25366715" y="21739455"/>
            <a:ext cx="12460190" cy="830997"/>
          </a:xfrm>
          <a:prstGeom prst="rect">
            <a:avLst/>
          </a:prstGeom>
          <a:noFill/>
        </p:spPr>
        <p:txBody>
          <a:bodyPr wrap="square" rtlCol="0">
            <a:spAutoFit/>
          </a:bodyPr>
          <a:lstStyle/>
          <a:p>
            <a:pPr marL="571500" indent="-571500">
              <a:buFont typeface="Arial" panose="020B0604020202020204" pitchFamily="34" charset="0"/>
              <a:buChar char="•"/>
            </a:pPr>
            <a:r>
              <a:rPr lang="en-US" sz="2400" dirty="0"/>
              <a:t>Through our experiments, we’ve come to the conclusion that luminescence is a key component for image processing in the brain, more so than color. </a:t>
            </a:r>
          </a:p>
        </p:txBody>
      </p:sp>
      <p:pic>
        <p:nvPicPr>
          <p:cNvPr id="8" name="Picture 7">
            <a:extLst>
              <a:ext uri="{FF2B5EF4-FFF2-40B4-BE49-F238E27FC236}">
                <a16:creationId xmlns:a16="http://schemas.microsoft.com/office/drawing/2014/main" id="{94EA8D55-F8C0-4A9A-8FC5-9B8EA3A20488}"/>
              </a:ext>
            </a:extLst>
          </p:cNvPr>
          <p:cNvPicPr>
            <a:picLocks noChangeAspect="1"/>
          </p:cNvPicPr>
          <p:nvPr/>
        </p:nvPicPr>
        <p:blipFill rotWithShape="1">
          <a:blip r:embed="rId7"/>
          <a:srcRect l="31934" t="62807" r="52500" b="23730"/>
          <a:stretch/>
        </p:blipFill>
        <p:spPr>
          <a:xfrm>
            <a:off x="4511723" y="22482494"/>
            <a:ext cx="2469621" cy="1201528"/>
          </a:xfrm>
          <a:prstGeom prst="rect">
            <a:avLst/>
          </a:prstGeom>
        </p:spPr>
      </p:pic>
      <p:sp>
        <p:nvSpPr>
          <p:cNvPr id="9" name="TextBox 8">
            <a:extLst>
              <a:ext uri="{FF2B5EF4-FFF2-40B4-BE49-F238E27FC236}">
                <a16:creationId xmlns:a16="http://schemas.microsoft.com/office/drawing/2014/main" id="{517FAF5E-7851-496D-A6C7-C255240AC95B}"/>
              </a:ext>
            </a:extLst>
          </p:cNvPr>
          <p:cNvSpPr txBox="1"/>
          <p:nvPr/>
        </p:nvSpPr>
        <p:spPr>
          <a:xfrm>
            <a:off x="24945055" y="8416141"/>
            <a:ext cx="1945854" cy="461665"/>
          </a:xfrm>
          <a:prstGeom prst="rect">
            <a:avLst/>
          </a:prstGeom>
          <a:noFill/>
        </p:spPr>
        <p:txBody>
          <a:bodyPr wrap="none" rtlCol="0">
            <a:spAutoFit/>
          </a:bodyPr>
          <a:lstStyle/>
          <a:p>
            <a:r>
              <a:rPr lang="en-US" sz="2400" dirty="0"/>
              <a:t>Natural Image</a:t>
            </a:r>
          </a:p>
        </p:txBody>
      </p:sp>
      <p:sp>
        <p:nvSpPr>
          <p:cNvPr id="30" name="TextBox 29">
            <a:extLst>
              <a:ext uri="{FF2B5EF4-FFF2-40B4-BE49-F238E27FC236}">
                <a16:creationId xmlns:a16="http://schemas.microsoft.com/office/drawing/2014/main" id="{6B8224E5-3A8F-46F2-9E4D-1D2BFF0D2EAC}"/>
              </a:ext>
            </a:extLst>
          </p:cNvPr>
          <p:cNvSpPr txBox="1"/>
          <p:nvPr/>
        </p:nvSpPr>
        <p:spPr>
          <a:xfrm>
            <a:off x="25366715" y="12466192"/>
            <a:ext cx="1104790" cy="461665"/>
          </a:xfrm>
          <a:prstGeom prst="rect">
            <a:avLst/>
          </a:prstGeom>
          <a:noFill/>
        </p:spPr>
        <p:txBody>
          <a:bodyPr wrap="none" rtlCol="0">
            <a:spAutoFit/>
          </a:bodyPr>
          <a:lstStyle/>
          <a:p>
            <a:r>
              <a:rPr lang="en-US" sz="2400" dirty="0"/>
              <a:t>Sample</a:t>
            </a:r>
          </a:p>
        </p:txBody>
      </p:sp>
      <p:sp>
        <p:nvSpPr>
          <p:cNvPr id="31" name="TextBox 30">
            <a:extLst>
              <a:ext uri="{FF2B5EF4-FFF2-40B4-BE49-F238E27FC236}">
                <a16:creationId xmlns:a16="http://schemas.microsoft.com/office/drawing/2014/main" id="{27D70BFF-0572-4231-A4BE-47F678094ACD}"/>
              </a:ext>
            </a:extLst>
          </p:cNvPr>
          <p:cNvSpPr txBox="1"/>
          <p:nvPr/>
        </p:nvSpPr>
        <p:spPr>
          <a:xfrm>
            <a:off x="24353783" y="16508611"/>
            <a:ext cx="3128397" cy="830997"/>
          </a:xfrm>
          <a:prstGeom prst="rect">
            <a:avLst/>
          </a:prstGeom>
          <a:noFill/>
        </p:spPr>
        <p:txBody>
          <a:bodyPr wrap="square" rtlCol="0">
            <a:spAutoFit/>
          </a:bodyPr>
          <a:lstStyle/>
          <a:p>
            <a:pPr algn="ctr"/>
            <a:r>
              <a:rPr lang="en-US" sz="2400" dirty="0"/>
              <a:t>Produced Neural Receptive field</a:t>
            </a:r>
          </a:p>
        </p:txBody>
      </p:sp>
      <p:pic>
        <p:nvPicPr>
          <p:cNvPr id="1027" name="Picture 1026">
            <a:extLst>
              <a:ext uri="{FF2B5EF4-FFF2-40B4-BE49-F238E27FC236}">
                <a16:creationId xmlns:a16="http://schemas.microsoft.com/office/drawing/2014/main" id="{B071C62F-4FE8-4023-BA2C-62267629F337}"/>
              </a:ext>
            </a:extLst>
          </p:cNvPr>
          <p:cNvPicPr>
            <a:picLocks noChangeAspect="1"/>
          </p:cNvPicPr>
          <p:nvPr/>
        </p:nvPicPr>
        <p:blipFill rotWithShape="1">
          <a:blip r:embed="rId8">
            <a:extLst>
              <a:ext uri="{28A0092B-C50C-407E-A947-70E740481C1C}">
                <a14:useLocalDpi xmlns:a14="http://schemas.microsoft.com/office/drawing/2010/main" val="0"/>
              </a:ext>
            </a:extLst>
          </a:blip>
          <a:srcRect t="1" b="2368"/>
          <a:stretch/>
        </p:blipFill>
        <p:spPr>
          <a:xfrm>
            <a:off x="10836400" y="7374887"/>
            <a:ext cx="13539149" cy="7479919"/>
          </a:xfrm>
          <a:prstGeom prst="rect">
            <a:avLst/>
          </a:prstGeom>
        </p:spPr>
      </p:pic>
      <p:sp>
        <p:nvSpPr>
          <p:cNvPr id="1028" name="Rectangle 1027">
            <a:extLst>
              <a:ext uri="{FF2B5EF4-FFF2-40B4-BE49-F238E27FC236}">
                <a16:creationId xmlns:a16="http://schemas.microsoft.com/office/drawing/2014/main" id="{51483111-FFEE-4484-B6B1-28EA300E8326}"/>
              </a:ext>
            </a:extLst>
          </p:cNvPr>
          <p:cNvSpPr/>
          <p:nvPr/>
        </p:nvSpPr>
        <p:spPr>
          <a:xfrm>
            <a:off x="11705635" y="7520398"/>
            <a:ext cx="1236729" cy="6540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Box 1028">
            <a:extLst>
              <a:ext uri="{FF2B5EF4-FFF2-40B4-BE49-F238E27FC236}">
                <a16:creationId xmlns:a16="http://schemas.microsoft.com/office/drawing/2014/main" id="{575B1D28-5A32-437B-9AF6-048F732CB50D}"/>
              </a:ext>
            </a:extLst>
          </p:cNvPr>
          <p:cNvSpPr txBox="1"/>
          <p:nvPr/>
        </p:nvSpPr>
        <p:spPr>
          <a:xfrm>
            <a:off x="11635252" y="7712832"/>
            <a:ext cx="1377493" cy="461665"/>
          </a:xfrm>
          <a:prstGeom prst="rect">
            <a:avLst/>
          </a:prstGeom>
          <a:noFill/>
        </p:spPr>
        <p:txBody>
          <a:bodyPr wrap="none" rtlCol="0">
            <a:spAutoFit/>
          </a:bodyPr>
          <a:lstStyle/>
          <a:p>
            <a:r>
              <a:rPr lang="en-US" sz="2400" dirty="0"/>
              <a:t>Grayscale</a:t>
            </a:r>
          </a:p>
        </p:txBody>
      </p:sp>
      <p:cxnSp>
        <p:nvCxnSpPr>
          <p:cNvPr id="1032" name="Straight Connector 1031">
            <a:extLst>
              <a:ext uri="{FF2B5EF4-FFF2-40B4-BE49-F238E27FC236}">
                <a16:creationId xmlns:a16="http://schemas.microsoft.com/office/drawing/2014/main" id="{EB518E95-A1E0-4791-8E0E-9C965142EAE4}"/>
              </a:ext>
            </a:extLst>
          </p:cNvPr>
          <p:cNvCxnSpPr/>
          <p:nvPr/>
        </p:nvCxnSpPr>
        <p:spPr>
          <a:xfrm>
            <a:off x="10757968" y="4862063"/>
            <a:ext cx="0" cy="2117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8354DA-D601-4F73-8BAA-017092870F00}"/>
              </a:ext>
            </a:extLst>
          </p:cNvPr>
          <p:cNvCxnSpPr/>
          <p:nvPr/>
        </p:nvCxnSpPr>
        <p:spPr>
          <a:xfrm>
            <a:off x="24676790" y="4837614"/>
            <a:ext cx="0" cy="21172937"/>
          </a:xfrm>
          <a:prstGeom prst="line">
            <a:avLst/>
          </a:prstGeom>
        </p:spPr>
        <p:style>
          <a:lnRef idx="1">
            <a:schemeClr val="accent1"/>
          </a:lnRef>
          <a:fillRef idx="0">
            <a:schemeClr val="accent1"/>
          </a:fillRef>
          <a:effectRef idx="0">
            <a:schemeClr val="accent1"/>
          </a:effectRef>
          <a:fontRef idx="minor">
            <a:schemeClr val="tx1"/>
          </a:fontRef>
        </p:style>
      </p:cxnSp>
      <p:sp>
        <p:nvSpPr>
          <p:cNvPr id="1033" name="TextBox 1032">
            <a:extLst>
              <a:ext uri="{FF2B5EF4-FFF2-40B4-BE49-F238E27FC236}">
                <a16:creationId xmlns:a16="http://schemas.microsoft.com/office/drawing/2014/main" id="{4DB1489F-F228-46AA-BF1A-E6D0715B724A}"/>
              </a:ext>
            </a:extLst>
          </p:cNvPr>
          <p:cNvSpPr txBox="1"/>
          <p:nvPr/>
        </p:nvSpPr>
        <p:spPr>
          <a:xfrm>
            <a:off x="14251144" y="6907126"/>
            <a:ext cx="6850017" cy="584775"/>
          </a:xfrm>
          <a:prstGeom prst="rect">
            <a:avLst/>
          </a:prstGeom>
          <a:noFill/>
        </p:spPr>
        <p:txBody>
          <a:bodyPr wrap="none" rtlCol="0">
            <a:spAutoFit/>
          </a:bodyPr>
          <a:lstStyle/>
          <a:p>
            <a:r>
              <a:rPr lang="en-US" sz="3200" dirty="0"/>
              <a:t>Figure 3: Stimuli Processed by the Brain </a:t>
            </a:r>
          </a:p>
        </p:txBody>
      </p:sp>
      <p:sp>
        <p:nvSpPr>
          <p:cNvPr id="1034" name="Rectangle 1033">
            <a:extLst>
              <a:ext uri="{FF2B5EF4-FFF2-40B4-BE49-F238E27FC236}">
                <a16:creationId xmlns:a16="http://schemas.microsoft.com/office/drawing/2014/main" id="{FAE9CBCF-1CD4-49BB-8E35-DB85286EF334}"/>
              </a:ext>
            </a:extLst>
          </p:cNvPr>
          <p:cNvSpPr/>
          <p:nvPr/>
        </p:nvSpPr>
        <p:spPr>
          <a:xfrm>
            <a:off x="11783545" y="21065048"/>
            <a:ext cx="10522516" cy="1554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TextBox 1034">
            <a:extLst>
              <a:ext uri="{FF2B5EF4-FFF2-40B4-BE49-F238E27FC236}">
                <a16:creationId xmlns:a16="http://schemas.microsoft.com/office/drawing/2014/main" id="{7388D21C-C9A3-4A01-A323-A774A9F861D3}"/>
              </a:ext>
            </a:extLst>
          </p:cNvPr>
          <p:cNvSpPr txBox="1"/>
          <p:nvPr/>
        </p:nvSpPr>
        <p:spPr>
          <a:xfrm>
            <a:off x="15653800" y="21739455"/>
            <a:ext cx="3548600" cy="523220"/>
          </a:xfrm>
          <a:prstGeom prst="rect">
            <a:avLst/>
          </a:prstGeom>
          <a:noFill/>
        </p:spPr>
        <p:txBody>
          <a:bodyPr wrap="none" rtlCol="0">
            <a:spAutoFit/>
          </a:bodyPr>
          <a:lstStyle/>
          <a:p>
            <a:r>
              <a:rPr lang="en-US" sz="2800" dirty="0"/>
              <a:t>Figure 4: ICA Algorithm</a:t>
            </a:r>
          </a:p>
        </p:txBody>
      </p:sp>
      <p:sp>
        <p:nvSpPr>
          <p:cNvPr id="1037" name="TextBox 1036">
            <a:extLst>
              <a:ext uri="{FF2B5EF4-FFF2-40B4-BE49-F238E27FC236}">
                <a16:creationId xmlns:a16="http://schemas.microsoft.com/office/drawing/2014/main" id="{1AC56146-DEC7-48EA-B1C5-0CE9E80266D3}"/>
              </a:ext>
            </a:extLst>
          </p:cNvPr>
          <p:cNvSpPr txBox="1"/>
          <p:nvPr/>
        </p:nvSpPr>
        <p:spPr>
          <a:xfrm>
            <a:off x="11176682" y="15489559"/>
            <a:ext cx="12998940" cy="1077218"/>
          </a:xfrm>
          <a:prstGeom prst="rect">
            <a:avLst/>
          </a:prstGeom>
          <a:noFill/>
        </p:spPr>
        <p:txBody>
          <a:bodyPr wrap="square" rtlCol="0">
            <a:spAutoFit/>
          </a:bodyPr>
          <a:lstStyle/>
          <a:p>
            <a:pPr algn="ctr"/>
            <a:r>
              <a:rPr lang="en-US" sz="3200" dirty="0"/>
              <a:t>Grayscale images, color images, video, audio, and binocular images are all processed by the same algorithm (ICA) in V1.</a:t>
            </a:r>
          </a:p>
        </p:txBody>
      </p:sp>
      <p:sp>
        <p:nvSpPr>
          <p:cNvPr id="11" name="TextBox 10">
            <a:extLst>
              <a:ext uri="{FF2B5EF4-FFF2-40B4-BE49-F238E27FC236}">
                <a16:creationId xmlns:a16="http://schemas.microsoft.com/office/drawing/2014/main" id="{3AEA9C6E-9E07-40CB-95BA-B816ED6672E7}"/>
              </a:ext>
            </a:extLst>
          </p:cNvPr>
          <p:cNvSpPr txBox="1"/>
          <p:nvPr/>
        </p:nvSpPr>
        <p:spPr>
          <a:xfrm>
            <a:off x="1947703" y="24131908"/>
            <a:ext cx="6949418" cy="1200329"/>
          </a:xfrm>
          <a:prstGeom prst="rect">
            <a:avLst/>
          </a:prstGeom>
          <a:noFill/>
        </p:spPr>
        <p:txBody>
          <a:bodyPr wrap="square" rtlCol="0">
            <a:spAutoFit/>
          </a:bodyPr>
          <a:lstStyle/>
          <a:p>
            <a:r>
              <a:rPr lang="en-US" sz="2400" dirty="0"/>
              <a:t>This figure illustrates the region in the brain where the Primary Visual Cortex is located . Below this figure is a  a real visual receptive field.</a:t>
            </a:r>
          </a:p>
        </p:txBody>
      </p:sp>
      <p:cxnSp>
        <p:nvCxnSpPr>
          <p:cNvPr id="14" name="Straight Arrow Connector 13">
            <a:extLst>
              <a:ext uri="{FF2B5EF4-FFF2-40B4-BE49-F238E27FC236}">
                <a16:creationId xmlns:a16="http://schemas.microsoft.com/office/drawing/2014/main" id="{D2AA6235-F562-4ED0-BBA7-8EB0C1B9D3AD}"/>
              </a:ext>
            </a:extLst>
          </p:cNvPr>
          <p:cNvCxnSpPr>
            <a:cxnSpLocks/>
          </p:cNvCxnSpPr>
          <p:nvPr/>
        </p:nvCxnSpPr>
        <p:spPr>
          <a:xfrm flipH="1">
            <a:off x="8084408" y="19831083"/>
            <a:ext cx="1537480" cy="900288"/>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373313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1750</TotalTime>
  <Words>470</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Loyola University Chicago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Childs, Bethany</dc:creator>
  <cp:lastModifiedBy>Zach Barrett</cp:lastModifiedBy>
  <cp:revision>35</cp:revision>
  <dcterms:created xsi:type="dcterms:W3CDTF">2015-10-26T20:35:27Z</dcterms:created>
  <dcterms:modified xsi:type="dcterms:W3CDTF">2018-05-29T19:22:39Z</dcterms:modified>
</cp:coreProperties>
</file>