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38404800" cy="274320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247"/>
    <a:srgbClr val="AA8761"/>
    <a:srgbClr val="0096A0"/>
    <a:srgbClr val="056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94660"/>
  </p:normalViewPr>
  <p:slideViewPr>
    <p:cSldViewPr snapToGrid="0">
      <p:cViewPr varScale="1">
        <p:scale>
          <a:sx n="15" d="100"/>
          <a:sy n="15" d="100"/>
        </p:scale>
        <p:origin x="12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5F2CF-727E-4FCC-895E-351F26274AC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1143000"/>
            <a:ext cx="432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00E3D-7595-4A17-A065-AE454BF51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7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00E3D-7595-4A17-A065-AE454BF51A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1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4489452"/>
            <a:ext cx="3264408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4408152"/>
            <a:ext cx="288036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460500"/>
            <a:ext cx="828103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460500"/>
            <a:ext cx="2436304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6838958"/>
            <a:ext cx="3312414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18357858"/>
            <a:ext cx="3312414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3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7302500"/>
            <a:ext cx="1632204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7302500"/>
            <a:ext cx="1632204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1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460506"/>
            <a:ext cx="3312414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6724652"/>
            <a:ext cx="16247028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0020300"/>
            <a:ext cx="1624702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6724652"/>
            <a:ext cx="16327042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0020300"/>
            <a:ext cx="16327042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828800"/>
            <a:ext cx="1238654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3949706"/>
            <a:ext cx="1944243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229600"/>
            <a:ext cx="1238654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828800"/>
            <a:ext cx="1238654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3949706"/>
            <a:ext cx="1944243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8229600"/>
            <a:ext cx="1238654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2F2F-1DFB-4495-9929-91AA1C47FA6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460506"/>
            <a:ext cx="3312414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7302500"/>
            <a:ext cx="3312414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5425406"/>
            <a:ext cx="86410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2F2F-1DFB-4495-9929-91AA1C47FA6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5425406"/>
            <a:ext cx="1296162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5425406"/>
            <a:ext cx="86410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848D-EA57-4F60-9A14-854C5AAD0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0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13" Type="http://schemas.openxmlformats.org/officeDocument/2006/relationships/image" Target="../media/image11.png"/><Relationship Id="rId18" Type="http://schemas.openxmlformats.org/officeDocument/2006/relationships/hyperlink" Target="https://pdfs.semanticscholar.org/e0f4/67aa2dace57f4b7befdb331c4fd3e0033765.pdf" TargetMode="External"/><Relationship Id="rId3" Type="http://schemas.openxmlformats.org/officeDocument/2006/relationships/image" Target="../media/image1.png"/><Relationship Id="rId21" Type="http://schemas.openxmlformats.org/officeDocument/2006/relationships/hyperlink" Target="https://www.videoblocks.com/video/ocean-coastline---view-through-binoculars-hjzgfovgio6zp7yu" TargetMode="External"/><Relationship Id="rId7" Type="http://schemas.openxmlformats.org/officeDocument/2006/relationships/image" Target="../media/image5.tiff"/><Relationship Id="rId12" Type="http://schemas.openxmlformats.org/officeDocument/2006/relationships/image" Target="../media/image10.png"/><Relationship Id="rId17" Type="http://schemas.openxmlformats.org/officeDocument/2006/relationships/hyperlink" Target="https://doi.org/10.1371/journal.pcbi.1003005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hyperlink" Target="http://i4tour.info/video-picture-frames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hyperlink" Target="http://www.neurokunst.com/2017/02/18/seeing-the-movement-our-visual-brain-at-work/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C7126AF-3423-4F66-BE72-0113D0481339}"/>
              </a:ext>
            </a:extLst>
          </p:cNvPr>
          <p:cNvSpPr/>
          <p:nvPr/>
        </p:nvSpPr>
        <p:spPr>
          <a:xfrm>
            <a:off x="25220536" y="20416345"/>
            <a:ext cx="12680901" cy="2102850"/>
          </a:xfrm>
          <a:prstGeom prst="rect">
            <a:avLst/>
          </a:prstGeom>
          <a:noFill/>
          <a:ln w="38100">
            <a:solidFill>
              <a:srgbClr val="922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180EC1-EFD4-4945-A552-2D06BE05F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6" b="11679"/>
          <a:stretch/>
        </p:blipFill>
        <p:spPr>
          <a:xfrm>
            <a:off x="27310310" y="7926003"/>
            <a:ext cx="8262615" cy="112841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8C0F19-41C8-49E3-A041-0300F0508F88}"/>
              </a:ext>
            </a:extLst>
          </p:cNvPr>
          <p:cNvSpPr/>
          <p:nvPr/>
        </p:nvSpPr>
        <p:spPr>
          <a:xfrm>
            <a:off x="0" y="2647"/>
            <a:ext cx="38404800" cy="4490409"/>
          </a:xfrm>
          <a:prstGeom prst="rect">
            <a:avLst/>
          </a:prstGeom>
          <a:solidFill>
            <a:srgbClr val="056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60B83-1FB5-4739-AA68-952C8B18014B}"/>
              </a:ext>
            </a:extLst>
          </p:cNvPr>
          <p:cNvSpPr txBox="1"/>
          <p:nvPr/>
        </p:nvSpPr>
        <p:spPr>
          <a:xfrm>
            <a:off x="7137400" y="-4371"/>
            <a:ext cx="2956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dirty="0">
                <a:solidFill>
                  <a:schemeClr val="bg1"/>
                </a:solidFill>
              </a:rPr>
              <a:t>Efficient Neural Coding of Images and Video to Derive Receptive Fields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68EF9-077E-46AF-8071-00965EE4BC38}"/>
              </a:ext>
            </a:extLst>
          </p:cNvPr>
          <p:cNvSpPr txBox="1"/>
          <p:nvPr/>
        </p:nvSpPr>
        <p:spPr>
          <a:xfrm>
            <a:off x="13527303" y="3440230"/>
            <a:ext cx="161495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Harmeet Singh, Patrick Nolan, Zachary Barrett, Mark V. Albert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F23BA-4C55-45D6-9AAC-BF6E3B616153}"/>
              </a:ext>
            </a:extLst>
          </p:cNvPr>
          <p:cNvSpPr/>
          <p:nvPr/>
        </p:nvSpPr>
        <p:spPr>
          <a:xfrm>
            <a:off x="1983549" y="331227"/>
            <a:ext cx="3683852" cy="3890522"/>
          </a:xfrm>
          <a:prstGeom prst="rect">
            <a:avLst/>
          </a:prstGeom>
          <a:solidFill>
            <a:schemeClr val="bg1"/>
          </a:solidFill>
          <a:ln w="158750">
            <a:solidFill>
              <a:srgbClr val="922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www.luc.edu/media/lucedu/universitymarketingcommunication/vertical-3color.jpg">
            <a:extLst>
              <a:ext uri="{FF2B5EF4-FFF2-40B4-BE49-F238E27FC236}">
                <a16:creationId xmlns:a16="http://schemas.microsoft.com/office/drawing/2014/main" id="{CC83F803-0540-4286-AA05-86FE28AE0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3" r="27875" b="19360"/>
          <a:stretch/>
        </p:blipFill>
        <p:spPr bwMode="auto">
          <a:xfrm>
            <a:off x="2508089" y="515659"/>
            <a:ext cx="2634771" cy="358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A0E3BD-3A9B-4DB3-8CB7-DC16FD106E1B}"/>
              </a:ext>
            </a:extLst>
          </p:cNvPr>
          <p:cNvSpPr/>
          <p:nvPr/>
        </p:nvSpPr>
        <p:spPr>
          <a:xfrm>
            <a:off x="1727024" y="5200042"/>
            <a:ext cx="7336767" cy="1852864"/>
          </a:xfrm>
          <a:prstGeom prst="rect">
            <a:avLst/>
          </a:prstGeom>
          <a:solidFill>
            <a:srgbClr val="0096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Introduction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0271C0-A2E6-40F7-92E3-47EF079640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7" b="13840"/>
          <a:stretch/>
        </p:blipFill>
        <p:spPr>
          <a:xfrm>
            <a:off x="1144540" y="20179357"/>
            <a:ext cx="9045723" cy="3777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4F4B702-6846-48DC-AB8F-8479FFDE2757}"/>
              </a:ext>
            </a:extLst>
          </p:cNvPr>
          <p:cNvSpPr/>
          <p:nvPr/>
        </p:nvSpPr>
        <p:spPr>
          <a:xfrm>
            <a:off x="12868669" y="5107192"/>
            <a:ext cx="9474200" cy="1849572"/>
          </a:xfrm>
          <a:prstGeom prst="rect">
            <a:avLst/>
          </a:prstGeom>
          <a:solidFill>
            <a:srgbClr val="0096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814F5-C410-4484-B309-5A72F3020499}"/>
              </a:ext>
            </a:extLst>
          </p:cNvPr>
          <p:cNvSpPr txBox="1"/>
          <p:nvPr/>
        </p:nvSpPr>
        <p:spPr>
          <a:xfrm>
            <a:off x="12868669" y="5112611"/>
            <a:ext cx="9597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Processing Stimuli at the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Lowest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0D1F30-D472-422E-A938-531F668ACAF6}"/>
              </a:ext>
            </a:extLst>
          </p:cNvPr>
          <p:cNvSpPr/>
          <p:nvPr/>
        </p:nvSpPr>
        <p:spPr>
          <a:xfrm>
            <a:off x="25848222" y="5241659"/>
            <a:ext cx="10854778" cy="1768831"/>
          </a:xfrm>
          <a:prstGeom prst="rect">
            <a:avLst/>
          </a:prstGeom>
          <a:solidFill>
            <a:srgbClr val="0096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Deriving a Receptive Field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6AE9B-3F67-42BB-8847-2A4C362178E7}"/>
              </a:ext>
            </a:extLst>
          </p:cNvPr>
          <p:cNvSpPr txBox="1"/>
          <p:nvPr/>
        </p:nvSpPr>
        <p:spPr>
          <a:xfrm>
            <a:off x="29937038" y="10444681"/>
            <a:ext cx="300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Natural Images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FA58D-7316-4989-9CB1-0B17A81A010B}"/>
              </a:ext>
            </a:extLst>
          </p:cNvPr>
          <p:cNvSpPr txBox="1"/>
          <p:nvPr/>
        </p:nvSpPr>
        <p:spPr>
          <a:xfrm>
            <a:off x="27798686" y="14645069"/>
            <a:ext cx="699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8x8 pixel samples from various natural 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548C9B-E522-4658-9BDD-775FECAAAE71}"/>
              </a:ext>
            </a:extLst>
          </p:cNvPr>
          <p:cNvSpPr txBox="1"/>
          <p:nvPr/>
        </p:nvSpPr>
        <p:spPr>
          <a:xfrm>
            <a:off x="26971506" y="18851002"/>
            <a:ext cx="894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Receptive fields derived from the 8x8 samples after running the images through 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7BBB8E-DA82-419F-A2A1-52BB65BDCA10}"/>
              </a:ext>
            </a:extLst>
          </p:cNvPr>
          <p:cNvSpPr txBox="1"/>
          <p:nvPr/>
        </p:nvSpPr>
        <p:spPr>
          <a:xfrm>
            <a:off x="27561009" y="7245005"/>
            <a:ext cx="746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Figure 2: Grayscale vs Color Image Encoding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D91510-F431-48AD-BDD1-B11DEAD8EA49}"/>
              </a:ext>
            </a:extLst>
          </p:cNvPr>
          <p:cNvSpPr/>
          <p:nvPr/>
        </p:nvSpPr>
        <p:spPr>
          <a:xfrm>
            <a:off x="26551796" y="23083258"/>
            <a:ext cx="9447629" cy="1048650"/>
          </a:xfrm>
          <a:prstGeom prst="rect">
            <a:avLst/>
          </a:prstGeom>
          <a:solidFill>
            <a:srgbClr val="0096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4CA686-7AE7-4B9C-B37C-F6EEB72AEF67}"/>
              </a:ext>
            </a:extLst>
          </p:cNvPr>
          <p:cNvSpPr txBox="1"/>
          <p:nvPr/>
        </p:nvSpPr>
        <p:spPr>
          <a:xfrm>
            <a:off x="25424513" y="20534996"/>
            <a:ext cx="1392008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Through our experiments, we’ve come to the conclusion that luminance is a key component for image processing in the brain, more so than color.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few colored filters  show the red/green and blue/yellow dominance of the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Opponent-Process theory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EA8D55-F8C0-4A9A-8FC5-9B8EA3A204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934" t="62807" r="52500" b="23730"/>
          <a:stretch/>
        </p:blipFill>
        <p:spPr>
          <a:xfrm>
            <a:off x="4326339" y="24002625"/>
            <a:ext cx="2469621" cy="1201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7FAF5E-7851-496D-A6C7-C255240AC95B}"/>
              </a:ext>
            </a:extLst>
          </p:cNvPr>
          <p:cNvSpPr txBox="1"/>
          <p:nvPr/>
        </p:nvSpPr>
        <p:spPr>
          <a:xfrm>
            <a:off x="24945054" y="8947332"/>
            <a:ext cx="19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Natural Image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8224E5-3A8F-46F2-9E4D-1D2BFF0D2EAC}"/>
              </a:ext>
            </a:extLst>
          </p:cNvPr>
          <p:cNvSpPr txBox="1"/>
          <p:nvPr/>
        </p:nvSpPr>
        <p:spPr>
          <a:xfrm>
            <a:off x="25366715" y="12919012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D70BFF-0572-4231-A4BE-47F678094ACD}"/>
              </a:ext>
            </a:extLst>
          </p:cNvPr>
          <p:cNvSpPr txBox="1"/>
          <p:nvPr/>
        </p:nvSpPr>
        <p:spPr>
          <a:xfrm>
            <a:off x="24353782" y="17014778"/>
            <a:ext cx="3128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Produced Neural Receptive field</a:t>
            </a: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51483111-FFEE-4484-B6B1-28EA300E8326}"/>
              </a:ext>
            </a:extLst>
          </p:cNvPr>
          <p:cNvSpPr/>
          <p:nvPr/>
        </p:nvSpPr>
        <p:spPr>
          <a:xfrm>
            <a:off x="11705429" y="7870717"/>
            <a:ext cx="1236729" cy="654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EB518E95-A1E0-4791-8E0E-9C965142EAE4}"/>
              </a:ext>
            </a:extLst>
          </p:cNvPr>
          <p:cNvCxnSpPr/>
          <p:nvPr/>
        </p:nvCxnSpPr>
        <p:spPr>
          <a:xfrm>
            <a:off x="10757968" y="4862063"/>
            <a:ext cx="0" cy="21172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8354DA-D601-4F73-8BAA-017092870F00}"/>
              </a:ext>
            </a:extLst>
          </p:cNvPr>
          <p:cNvCxnSpPr/>
          <p:nvPr/>
        </p:nvCxnSpPr>
        <p:spPr>
          <a:xfrm>
            <a:off x="24676790" y="4837614"/>
            <a:ext cx="0" cy="21172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4DB1489F-F228-46AA-BF1A-E6D0715B724A}"/>
              </a:ext>
            </a:extLst>
          </p:cNvPr>
          <p:cNvSpPr txBox="1"/>
          <p:nvPr/>
        </p:nvSpPr>
        <p:spPr>
          <a:xfrm>
            <a:off x="11910427" y="8023875"/>
            <a:ext cx="11650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Figure 3: Different Stimuli Undergoing Same Efficient Coding Process 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AC56146-DEC7-48EA-B1C5-0CE9E80266D3}"/>
              </a:ext>
            </a:extLst>
          </p:cNvPr>
          <p:cNvSpPr txBox="1"/>
          <p:nvPr/>
        </p:nvSpPr>
        <p:spPr>
          <a:xfrm>
            <a:off x="11080976" y="22989071"/>
            <a:ext cx="12998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Grayscale images, color images, video, audio, and binocular images all undergo the same process at their lowest level.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A9C6E-9E07-40CB-95BA-B816ED6672E7}"/>
              </a:ext>
            </a:extLst>
          </p:cNvPr>
          <p:cNvSpPr txBox="1"/>
          <p:nvPr/>
        </p:nvSpPr>
        <p:spPr>
          <a:xfrm>
            <a:off x="908219" y="25250170"/>
            <a:ext cx="9306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figure illustrates the region in the brain where the Primary Visual Cortex is located.  This is where visual processing occurs. Below this figure is a  a real visual receptive field which is generated in this area of the brain.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AA6235-F562-4ED0-BBA7-8EB0C1B9D3AD}"/>
              </a:ext>
            </a:extLst>
          </p:cNvPr>
          <p:cNvCxnSpPr>
            <a:cxnSpLocks/>
          </p:cNvCxnSpPr>
          <p:nvPr/>
        </p:nvCxnSpPr>
        <p:spPr>
          <a:xfrm flipH="1">
            <a:off x="8068030" y="21217726"/>
            <a:ext cx="1537480" cy="9002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6A2DF59-18A8-48A2-B462-24B19411AB54}"/>
              </a:ext>
            </a:extLst>
          </p:cNvPr>
          <p:cNvSpPr/>
          <p:nvPr/>
        </p:nvSpPr>
        <p:spPr>
          <a:xfrm>
            <a:off x="13157894" y="15282690"/>
            <a:ext cx="9287294" cy="1125416"/>
          </a:xfrm>
          <a:prstGeom prst="rect">
            <a:avLst/>
          </a:prstGeom>
          <a:solidFill>
            <a:srgbClr val="AA87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latin typeface="Angsana New" panose="02020603050405020304" pitchFamily="18" charset="-34"/>
                <a:cs typeface="Angsana New" panose="02020603050405020304" pitchFamily="18" charset="-34"/>
              </a:rPr>
              <a:t>Efficient Encoding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257AA56-D2C1-4F08-A1C1-1A245C11D5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146" y="10071267"/>
            <a:ext cx="2150315" cy="19589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6222FF-CBEC-4650-A81D-DA15DE050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461" y="10071267"/>
            <a:ext cx="2150314" cy="19589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2FE26D1-1327-4A0D-A1F8-DE65883250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586" y="10084909"/>
            <a:ext cx="2150312" cy="1958986"/>
          </a:xfrm>
          <a:prstGeom prst="rect">
            <a:avLst/>
          </a:prstGeom>
        </p:spPr>
      </p:pic>
      <p:pic>
        <p:nvPicPr>
          <p:cNvPr id="44" name="Picture 2" descr="Image result for image through binocular">
            <a:extLst>
              <a:ext uri="{FF2B5EF4-FFF2-40B4-BE49-F238E27FC236}">
                <a16:creationId xmlns:a16="http://schemas.microsoft.com/office/drawing/2014/main" id="{B8E8BB52-B3BA-4B3F-89DC-74F2DC9A1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951" y="10084909"/>
            <a:ext cx="2145922" cy="19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Image result for video frames">
            <a:extLst>
              <a:ext uri="{FF2B5EF4-FFF2-40B4-BE49-F238E27FC236}">
                <a16:creationId xmlns:a16="http://schemas.microsoft.com/office/drawing/2014/main" id="{57400075-CF0A-44E9-BD05-42329136F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4204" y="10071267"/>
            <a:ext cx="2150312" cy="195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C40398-DEA3-41C2-904C-DFF6F2EEDF1E}"/>
              </a:ext>
            </a:extLst>
          </p:cNvPr>
          <p:cNvSpPr txBox="1"/>
          <p:nvPr/>
        </p:nvSpPr>
        <p:spPr>
          <a:xfrm>
            <a:off x="12452146" y="9185811"/>
            <a:ext cx="2067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Grayscale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DCC4E-9639-4916-8312-CA409F5ACC1E}"/>
              </a:ext>
            </a:extLst>
          </p:cNvPr>
          <p:cNvSpPr txBox="1"/>
          <p:nvPr/>
        </p:nvSpPr>
        <p:spPr>
          <a:xfrm>
            <a:off x="14602461" y="9185810"/>
            <a:ext cx="1927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Color</a:t>
            </a:r>
            <a:endParaRPr 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3F3A29-BD62-45B2-88C6-D8A62399F039}"/>
              </a:ext>
            </a:extLst>
          </p:cNvPr>
          <p:cNvSpPr txBox="1"/>
          <p:nvPr/>
        </p:nvSpPr>
        <p:spPr>
          <a:xfrm>
            <a:off x="16735488" y="9189958"/>
            <a:ext cx="1927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Audio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BA3D99-37E9-456F-A24C-3C31A9A665A0}"/>
              </a:ext>
            </a:extLst>
          </p:cNvPr>
          <p:cNvSpPr txBox="1"/>
          <p:nvPr/>
        </p:nvSpPr>
        <p:spPr>
          <a:xfrm>
            <a:off x="18897951" y="9185810"/>
            <a:ext cx="214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Binocular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CA216C-BDBC-45F1-AA73-6E6E5623173A}"/>
              </a:ext>
            </a:extLst>
          </p:cNvPr>
          <p:cNvSpPr txBox="1"/>
          <p:nvPr/>
        </p:nvSpPr>
        <p:spPr>
          <a:xfrm>
            <a:off x="21043868" y="9190947"/>
            <a:ext cx="214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Video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192457-1C91-4FC3-A258-00E44D070172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3527304" y="12030252"/>
            <a:ext cx="1" cy="32660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176B27-B3AE-4979-BDA3-D67A2AAC819E}"/>
              </a:ext>
            </a:extLst>
          </p:cNvPr>
          <p:cNvCxnSpPr>
            <a:cxnSpLocks/>
          </p:cNvCxnSpPr>
          <p:nvPr/>
        </p:nvCxnSpPr>
        <p:spPr>
          <a:xfrm>
            <a:off x="15654101" y="12043895"/>
            <a:ext cx="0" cy="3252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752B44-B287-46F7-9EE9-2C68EA556417}"/>
              </a:ext>
            </a:extLst>
          </p:cNvPr>
          <p:cNvCxnSpPr>
            <a:stCxn id="43" idx="2"/>
          </p:cNvCxnSpPr>
          <p:nvPr/>
        </p:nvCxnSpPr>
        <p:spPr>
          <a:xfrm>
            <a:off x="17824742" y="12043895"/>
            <a:ext cx="605" cy="3238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2A5851-F26B-4703-81AF-3AFA5B7725F8}"/>
              </a:ext>
            </a:extLst>
          </p:cNvPr>
          <p:cNvCxnSpPr>
            <a:stCxn id="44" idx="2"/>
          </p:cNvCxnSpPr>
          <p:nvPr/>
        </p:nvCxnSpPr>
        <p:spPr>
          <a:xfrm>
            <a:off x="19970912" y="12043895"/>
            <a:ext cx="3275" cy="3238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5F2A75-5053-4B69-87F7-CEB3291522F6}"/>
              </a:ext>
            </a:extLst>
          </p:cNvPr>
          <p:cNvCxnSpPr>
            <a:stCxn id="45" idx="2"/>
          </p:cNvCxnSpPr>
          <p:nvPr/>
        </p:nvCxnSpPr>
        <p:spPr>
          <a:xfrm>
            <a:off x="22079360" y="12030253"/>
            <a:ext cx="20151" cy="3252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9434A2E4-6458-473E-9731-16C59299B3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682" y="19036598"/>
            <a:ext cx="2433243" cy="268921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DBE8350-0F9A-4FB1-B866-08ACA5D0A1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707" y="19012604"/>
            <a:ext cx="2274144" cy="268921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7963B53-F670-4FF1-9D96-997236908F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89" y="19012604"/>
            <a:ext cx="2179510" cy="289802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A6B8749-8024-4A1D-B0F3-B38E85B0897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566" y="19036598"/>
            <a:ext cx="2054573" cy="269726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189B7CD-2463-4DD7-88DE-04408FD6DA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706" y="19036598"/>
            <a:ext cx="2109123" cy="2822411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D6C125-074F-40DE-9D88-9F3A68E7D694}"/>
              </a:ext>
            </a:extLst>
          </p:cNvPr>
          <p:cNvCxnSpPr/>
          <p:nvPr/>
        </p:nvCxnSpPr>
        <p:spPr>
          <a:xfrm>
            <a:off x="13527304" y="16408106"/>
            <a:ext cx="0" cy="2604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997CF6-52F1-45DD-8B87-7D5208877BBC}"/>
              </a:ext>
            </a:extLst>
          </p:cNvPr>
          <p:cNvCxnSpPr/>
          <p:nvPr/>
        </p:nvCxnSpPr>
        <p:spPr>
          <a:xfrm>
            <a:off x="15637750" y="16408106"/>
            <a:ext cx="16351" cy="2604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5CC9D3-F7D7-4809-A44F-B29047B42C8F}"/>
              </a:ext>
            </a:extLst>
          </p:cNvPr>
          <p:cNvCxnSpPr>
            <a:stCxn id="39" idx="2"/>
          </p:cNvCxnSpPr>
          <p:nvPr/>
        </p:nvCxnSpPr>
        <p:spPr>
          <a:xfrm>
            <a:off x="17801541" y="16408106"/>
            <a:ext cx="23201" cy="2604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A532FF-F082-4844-811D-A14328520412}"/>
              </a:ext>
            </a:extLst>
          </p:cNvPr>
          <p:cNvCxnSpPr/>
          <p:nvPr/>
        </p:nvCxnSpPr>
        <p:spPr>
          <a:xfrm>
            <a:off x="19970912" y="16408106"/>
            <a:ext cx="0" cy="2604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93D851-2409-41FB-9BEE-327A44C8BAE8}"/>
              </a:ext>
            </a:extLst>
          </p:cNvPr>
          <p:cNvCxnSpPr/>
          <p:nvPr/>
        </p:nvCxnSpPr>
        <p:spPr>
          <a:xfrm>
            <a:off x="22079360" y="16408106"/>
            <a:ext cx="0" cy="2604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42EE7F3-C59E-41BF-84D4-EB9E69B731CB}"/>
              </a:ext>
            </a:extLst>
          </p:cNvPr>
          <p:cNvSpPr txBox="1"/>
          <p:nvPr/>
        </p:nvSpPr>
        <p:spPr>
          <a:xfrm>
            <a:off x="10961607" y="10577215"/>
            <a:ext cx="132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Full Image being processed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E1703A-6955-400D-89DC-50E14C6EF93C}"/>
              </a:ext>
            </a:extLst>
          </p:cNvPr>
          <p:cNvSpPr txBox="1"/>
          <p:nvPr/>
        </p:nvSpPr>
        <p:spPr>
          <a:xfrm>
            <a:off x="10935617" y="15394906"/>
            <a:ext cx="1283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Algorithm images are fed through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47BDD1-9F9C-4CF8-A194-D7931A04B042}"/>
              </a:ext>
            </a:extLst>
          </p:cNvPr>
          <p:cNvSpPr txBox="1"/>
          <p:nvPr/>
        </p:nvSpPr>
        <p:spPr>
          <a:xfrm>
            <a:off x="10935514" y="19917708"/>
            <a:ext cx="1197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Resulting receptive fields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96B93E-2F1F-475C-A713-EF285AEBF6C9}"/>
              </a:ext>
            </a:extLst>
          </p:cNvPr>
          <p:cNvSpPr/>
          <p:nvPr/>
        </p:nvSpPr>
        <p:spPr>
          <a:xfrm>
            <a:off x="1030741" y="17548351"/>
            <a:ext cx="9045723" cy="1378287"/>
          </a:xfrm>
          <a:prstGeom prst="rect">
            <a:avLst/>
          </a:prstGeom>
          <a:solidFill>
            <a:srgbClr val="0096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Receptive Fields in the Brain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70CE2-50BD-4386-898D-DCC5345081A2}"/>
              </a:ext>
            </a:extLst>
          </p:cNvPr>
          <p:cNvSpPr txBox="1"/>
          <p:nvPr/>
        </p:nvSpPr>
        <p:spPr>
          <a:xfrm>
            <a:off x="2938627" y="19693783"/>
            <a:ext cx="529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Figure 1: Primary Visual Cortex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517CEC-8F5F-48B9-A9AE-2784C6C27104}"/>
              </a:ext>
            </a:extLst>
          </p:cNvPr>
          <p:cNvSpPr txBox="1"/>
          <p:nvPr/>
        </p:nvSpPr>
        <p:spPr>
          <a:xfrm>
            <a:off x="908219" y="7654822"/>
            <a:ext cx="9159824" cy="99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What is Efficient Coding</a:t>
            </a:r>
            <a:endParaRPr lang="en-US" sz="3600" dirty="0"/>
          </a:p>
          <a:p>
            <a:pPr fontAlgn="base"/>
            <a:br>
              <a:rPr lang="en-US" sz="2800" dirty="0"/>
            </a:br>
            <a:r>
              <a:rPr lang="en-US" sz="2800" dirty="0"/>
              <a:t>The brain is efficient when it minimizes the amount of times neurons have to fire to transmit signals</a:t>
            </a:r>
          </a:p>
          <a:p>
            <a:br>
              <a:rPr lang="en-US" sz="2800" dirty="0"/>
            </a:br>
            <a:r>
              <a:rPr lang="en-US" sz="3600" b="1" dirty="0"/>
              <a:t>Benefit of Efficient Encoding</a:t>
            </a:r>
            <a:br>
              <a:rPr lang="en-US" sz="2800" dirty="0"/>
            </a:br>
            <a:r>
              <a:rPr lang="en-US" sz="2800" dirty="0"/>
              <a:t>Efficient encoding allows the brain to minimize energy usage</a:t>
            </a:r>
          </a:p>
          <a:p>
            <a:br>
              <a:rPr lang="en-US" sz="2800" dirty="0"/>
            </a:br>
            <a:r>
              <a:rPr lang="en-US" sz="3600" b="1" dirty="0"/>
              <a:t>What our program does</a:t>
            </a:r>
            <a:endParaRPr lang="en-US" sz="3600" dirty="0"/>
          </a:p>
          <a:p>
            <a:pPr fontAlgn="base"/>
            <a:r>
              <a:rPr lang="en-US" sz="2800" dirty="0"/>
              <a:t>Our program aims to mimic the process the brain goes </a:t>
            </a:r>
            <a:r>
              <a:rPr lang="en-US" sz="3200" dirty="0"/>
              <a:t>  </a:t>
            </a:r>
            <a:r>
              <a:rPr lang="en-US" sz="2800" dirty="0"/>
              <a:t>through and creates </a:t>
            </a:r>
            <a:r>
              <a:rPr lang="en-US" sz="2800" b="1" dirty="0"/>
              <a:t>receptive fields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Receptive fields show us hot spots of what a neuron would respond to from an image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The program also demonstrates how similarly different stimuli (see figure 3) are processed by the brain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All of these different forms of sensory information undergo the same efficient encoding when processed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8D032B-9045-4FC2-A627-B37FC3ABBCB7}"/>
              </a:ext>
            </a:extLst>
          </p:cNvPr>
          <p:cNvSpPr txBox="1"/>
          <p:nvPr/>
        </p:nvSpPr>
        <p:spPr>
          <a:xfrm>
            <a:off x="25366715" y="24305676"/>
            <a:ext cx="12129866" cy="393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Albert, Mark V, et al. “</a:t>
            </a:r>
            <a:r>
              <a:rPr lang="en-US" sz="1100" dirty="0" err="1"/>
              <a:t>ChiPy</a:t>
            </a:r>
            <a:r>
              <a:rPr lang="en-US" sz="1100" dirty="0"/>
              <a:t>/ACM.” </a:t>
            </a:r>
            <a:r>
              <a:rPr lang="en-US" sz="1100" i="1" dirty="0" err="1"/>
              <a:t>ChiPy</a:t>
            </a:r>
            <a:r>
              <a:rPr lang="en-US" sz="1100" i="1" dirty="0"/>
              <a:t>/ACM</a:t>
            </a:r>
            <a:r>
              <a:rPr lang="en-US" sz="1100" dirty="0"/>
              <a:t>, chipy2017.pacsites.org/.</a:t>
            </a:r>
          </a:p>
          <a:p>
            <a:endParaRPr lang="en-US" sz="1100" dirty="0"/>
          </a:p>
          <a:p>
            <a:r>
              <a:rPr lang="en-US" sz="1100" dirty="0"/>
              <a:t>Hunt JJ, Dayan P, </a:t>
            </a:r>
            <a:r>
              <a:rPr lang="en-US" sz="1100" dirty="0" err="1"/>
              <a:t>Goodhill</a:t>
            </a:r>
            <a:r>
              <a:rPr lang="en-US" sz="1100" dirty="0"/>
              <a:t> GJ (2013) Sparse Coding Can Predict Primary Visual Cortex Receptive Field Changes Induced by Abnormal Visual Input. </a:t>
            </a:r>
            <a:r>
              <a:rPr lang="en-US" sz="1100" dirty="0" err="1"/>
              <a:t>PLoS</a:t>
            </a:r>
            <a:r>
              <a:rPr lang="en-US" sz="1100" dirty="0"/>
              <a:t> </a:t>
            </a:r>
            <a:r>
              <a:rPr lang="en-US" sz="1100" dirty="0" err="1"/>
              <a:t>Comput</a:t>
            </a:r>
            <a:r>
              <a:rPr lang="en-US" sz="1100" dirty="0"/>
              <a:t> Biol 9(5): e1003005. </a:t>
            </a:r>
            <a:r>
              <a:rPr lang="en-US" sz="1100" dirty="0">
                <a:hlinkClick r:id="rId17"/>
              </a:rPr>
              <a:t>https://doi.org/10.1371/journal.pcbi.1003005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Jones, Judson P, and Larry A Palmer. “The Two-Dimensional Spatial Structure of Simple Receptive Fields in Cat Striate Cortex.” </a:t>
            </a:r>
            <a:r>
              <a:rPr lang="en-US" sz="1100" dirty="0">
                <a:hlinkClick r:id="rId18"/>
              </a:rPr>
              <a:t>https://pdfs.semanticscholar.org/e0f4/67aa2dace57f4b7befdb331c4fd3e0033765.pdf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“Seeing the Movement: Our Visual Brain at Work.” </a:t>
            </a:r>
            <a:r>
              <a:rPr lang="en-US" sz="1100" i="1" dirty="0" err="1"/>
              <a:t>Neurokunst</a:t>
            </a:r>
            <a:r>
              <a:rPr lang="en-US" sz="1100" dirty="0"/>
              <a:t>, 18 Feb. 2017, www.neurokunst.com/2017/02/18/seeing-the-movement-our-visual-brain-at-work/.</a:t>
            </a:r>
          </a:p>
          <a:p>
            <a:r>
              <a:rPr lang="en-US" sz="1100" dirty="0">
                <a:hlinkClick r:id="rId19"/>
              </a:rPr>
              <a:t>http://www.neurokunst.com/2017/02/18/seeing-the-movement-our-visual-brain-at-work/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Van </a:t>
            </a:r>
            <a:r>
              <a:rPr lang="en-US" sz="1100" dirty="0" err="1"/>
              <a:t>Hateren</a:t>
            </a:r>
            <a:r>
              <a:rPr lang="en-US" sz="1100" dirty="0"/>
              <a:t>, J H, and D L Ruderman. “Independent Component Analysis of Natural Image Sequences Yields </a:t>
            </a:r>
            <a:r>
              <a:rPr lang="en-US" sz="1100" dirty="0" err="1"/>
              <a:t>Spatio</a:t>
            </a:r>
            <a:r>
              <a:rPr lang="en-US" sz="1100" dirty="0"/>
              <a:t>-Temporal Filters Similar to Simple Cells in Primary Visual Cortex.” </a:t>
            </a:r>
            <a:r>
              <a:rPr lang="en-US" sz="1100" i="1" dirty="0"/>
              <a:t>Proceedings of the Royal Society B: Biological Sciences</a:t>
            </a:r>
            <a:r>
              <a:rPr lang="en-US" sz="1100" dirty="0"/>
              <a:t> 265.1412 (1998): 2315–2320. Print.</a:t>
            </a:r>
          </a:p>
          <a:p>
            <a:endParaRPr lang="en-US" sz="1100" dirty="0"/>
          </a:p>
          <a:p>
            <a:r>
              <a:rPr lang="en-US" sz="1100" dirty="0">
                <a:hlinkClick r:id="rId20"/>
              </a:rPr>
              <a:t>http://i4tour.info/video-picture-frames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>
                <a:hlinkClick r:id="rId21"/>
              </a:rPr>
              <a:t>https://www.videoblocks.com/video/ocean-coastline---view-through-binoculars-hjzgfovgio6zp7yu</a:t>
            </a:r>
            <a:br>
              <a:rPr lang="en-US" sz="1100" dirty="0"/>
            </a:b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3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3106</TotalTime>
  <Words>442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PowerPoint Presentation</vt:lpstr>
    </vt:vector>
  </TitlesOfParts>
  <Company>Loyola University Chicago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Childs, Bethany</dc:creator>
  <cp:lastModifiedBy>Zach Barrett</cp:lastModifiedBy>
  <cp:revision>52</cp:revision>
  <dcterms:created xsi:type="dcterms:W3CDTF">2015-10-26T20:35:27Z</dcterms:created>
  <dcterms:modified xsi:type="dcterms:W3CDTF">2018-05-30T18:04:00Z</dcterms:modified>
</cp:coreProperties>
</file>