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0" r:id="rId3"/>
    <p:sldId id="261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3A559E-4FF5-4A42-9E9C-D920CFD2EE4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nl-NL"/>
        </a:p>
      </dgm:t>
    </dgm:pt>
    <dgm:pt modelId="{D2A9D5A8-BC67-4CAE-98CC-F967F4F317D2}" type="pres">
      <dgm:prSet presAssocID="{D53A559E-4FF5-4A42-9E9C-D920CFD2EE4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nl-NL"/>
        </a:p>
      </dgm:t>
    </dgm:pt>
  </dgm:ptLst>
  <dgm:cxnLst>
    <dgm:cxn modelId="{9E2205F3-8C5D-46B0-96AF-CAADAD96467F}" type="presOf" srcId="{D53A559E-4FF5-4A42-9E9C-D920CFD2EE47}" destId="{D2A9D5A8-BC67-4CAE-98CC-F967F4F317D2}" srcOrd="0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99B804-8E7E-4F57-B61B-56234161CFE8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9262D9FA-D799-442E-92A3-C2A5907F10D0}">
      <dgm:prSet phldrT="[Tekst]"/>
      <dgm:spPr/>
      <dgm:t>
        <a:bodyPr/>
        <a:lstStyle/>
        <a:p>
          <a:r>
            <a:rPr lang="nl-NL" dirty="0" smtClean="0"/>
            <a:t>De Ree</a:t>
          </a:r>
          <a:endParaRPr lang="nl-NL" dirty="0"/>
        </a:p>
      </dgm:t>
    </dgm:pt>
    <dgm:pt modelId="{2666D3B9-8A35-421A-B3A7-C93E08E77D7A}" type="parTrans" cxnId="{BE1F7225-5515-4DC5-8587-F214AB0C695A}">
      <dgm:prSet/>
      <dgm:spPr/>
      <dgm:t>
        <a:bodyPr/>
        <a:lstStyle/>
        <a:p>
          <a:endParaRPr lang="nl-NL"/>
        </a:p>
      </dgm:t>
    </dgm:pt>
    <dgm:pt modelId="{5A887CB9-1CDB-4078-942F-31DD8404CC2A}" type="sibTrans" cxnId="{BE1F7225-5515-4DC5-8587-F214AB0C695A}">
      <dgm:prSet/>
      <dgm:spPr/>
      <dgm:t>
        <a:bodyPr/>
        <a:lstStyle/>
        <a:p>
          <a:endParaRPr lang="nl-NL"/>
        </a:p>
      </dgm:t>
    </dgm:pt>
    <dgm:pt modelId="{3D525F51-018A-4EBE-BC25-AD35136571E0}">
      <dgm:prSet phldrT="[Tekst]"/>
      <dgm:spPr/>
      <dgm:t>
        <a:bodyPr/>
        <a:lstStyle/>
        <a:p>
          <a:endParaRPr lang="nl-NL" sz="2300" dirty="0">
            <a:solidFill>
              <a:schemeClr val="accent1">
                <a:lumMod val="50000"/>
              </a:schemeClr>
            </a:solidFill>
          </a:endParaRPr>
        </a:p>
      </dgm:t>
    </dgm:pt>
    <dgm:pt modelId="{4EF39F62-91FD-4119-8046-5CCAAC5F5C2E}" type="parTrans" cxnId="{5DF34EE3-8733-4412-8642-4BBC621130F0}">
      <dgm:prSet/>
      <dgm:spPr/>
      <dgm:t>
        <a:bodyPr/>
        <a:lstStyle/>
        <a:p>
          <a:endParaRPr lang="nl-NL"/>
        </a:p>
      </dgm:t>
    </dgm:pt>
    <dgm:pt modelId="{4BEE5F9C-A643-48D4-B75F-51AAEA3D25F7}" type="sibTrans" cxnId="{5DF34EE3-8733-4412-8642-4BBC621130F0}">
      <dgm:prSet/>
      <dgm:spPr/>
      <dgm:t>
        <a:bodyPr/>
        <a:lstStyle/>
        <a:p>
          <a:endParaRPr lang="nl-NL"/>
        </a:p>
      </dgm:t>
    </dgm:pt>
    <dgm:pt modelId="{8CC82DDD-448E-4C9B-84BA-74E78303B99F}">
      <dgm:prSet phldrT="[Tekst]" custT="1"/>
      <dgm:spPr/>
      <dgm:t>
        <a:bodyPr/>
        <a:lstStyle/>
        <a:p>
          <a:r>
            <a:rPr lang="nl-NL" sz="1400" dirty="0" smtClean="0"/>
            <a:t>MAIS-</a:t>
          </a:r>
          <a:r>
            <a:rPr lang="nl-NL" sz="1400" dirty="0" err="1" smtClean="0"/>
            <a:t>Ingest</a:t>
          </a:r>
          <a:r>
            <a:rPr lang="nl-NL" sz="1400" dirty="0" smtClean="0"/>
            <a:t> en eigen opslag</a:t>
          </a:r>
          <a:endParaRPr lang="nl-NL" sz="1400" dirty="0"/>
        </a:p>
      </dgm:t>
    </dgm:pt>
    <dgm:pt modelId="{41F3DD41-AAE5-4E20-A048-28C6EBA09EF4}" type="parTrans" cxnId="{152C8529-8F99-49D2-B2EF-97CD6B48F81D}">
      <dgm:prSet/>
      <dgm:spPr/>
      <dgm:t>
        <a:bodyPr/>
        <a:lstStyle/>
        <a:p>
          <a:endParaRPr lang="nl-NL"/>
        </a:p>
      </dgm:t>
    </dgm:pt>
    <dgm:pt modelId="{50E8DEC8-8943-4916-AF4F-8AE20D4A1BF9}" type="sibTrans" cxnId="{152C8529-8F99-49D2-B2EF-97CD6B48F81D}">
      <dgm:prSet/>
      <dgm:spPr/>
      <dgm:t>
        <a:bodyPr/>
        <a:lstStyle/>
        <a:p>
          <a:endParaRPr lang="nl-NL"/>
        </a:p>
      </dgm:t>
    </dgm:pt>
    <dgm:pt modelId="{C58CB1DC-E46A-4599-AA59-DE6CB2E43759}">
      <dgm:prSet phldrT="[Tekst]"/>
      <dgm:spPr/>
      <dgm:t>
        <a:bodyPr/>
        <a:lstStyle/>
        <a:p>
          <a:r>
            <a:rPr lang="nl-NL" dirty="0" smtClean="0"/>
            <a:t>NA-EAD</a:t>
          </a:r>
          <a:endParaRPr lang="nl-NL" dirty="0"/>
        </a:p>
      </dgm:t>
    </dgm:pt>
    <dgm:pt modelId="{795FA121-D507-4DF3-ACD2-9A5F68F6F677}" type="parTrans" cxnId="{5BA8F26C-B8D0-4B86-BF9A-93BEA095A5C6}">
      <dgm:prSet/>
      <dgm:spPr/>
      <dgm:t>
        <a:bodyPr/>
        <a:lstStyle/>
        <a:p>
          <a:endParaRPr lang="nl-NL"/>
        </a:p>
      </dgm:t>
    </dgm:pt>
    <dgm:pt modelId="{421FAA1F-EFC7-4670-82BC-110752AAA1D9}" type="sibTrans" cxnId="{5BA8F26C-B8D0-4B86-BF9A-93BEA095A5C6}">
      <dgm:prSet/>
      <dgm:spPr/>
      <dgm:t>
        <a:bodyPr/>
        <a:lstStyle/>
        <a:p>
          <a:endParaRPr lang="nl-NL"/>
        </a:p>
      </dgm:t>
    </dgm:pt>
    <dgm:pt modelId="{137E3B70-6210-425E-80D1-2C68FC86A772}">
      <dgm:prSet phldrT="[Tekst]" custT="1"/>
      <dgm:spPr/>
      <dgm:t>
        <a:bodyPr/>
        <a:lstStyle/>
        <a:p>
          <a:r>
            <a:rPr lang="nl-NL" sz="1400" dirty="0" smtClean="0"/>
            <a:t>Via EAD Stylesheet rechtstreekse toegang op e-Depot</a:t>
          </a:r>
          <a:endParaRPr lang="nl-NL" sz="1400" dirty="0"/>
        </a:p>
      </dgm:t>
    </dgm:pt>
    <dgm:pt modelId="{E166CE0B-A94C-496F-89AD-51CC83DF4357}" type="parTrans" cxnId="{B3B24D38-DC8C-450F-9525-A4CA50310106}">
      <dgm:prSet/>
      <dgm:spPr/>
      <dgm:t>
        <a:bodyPr/>
        <a:lstStyle/>
        <a:p>
          <a:endParaRPr lang="nl-NL"/>
        </a:p>
      </dgm:t>
    </dgm:pt>
    <dgm:pt modelId="{12C2FF44-9C04-4AD3-BB97-9559EDA6AA38}" type="sibTrans" cxnId="{B3B24D38-DC8C-450F-9525-A4CA50310106}">
      <dgm:prSet/>
      <dgm:spPr/>
      <dgm:t>
        <a:bodyPr/>
        <a:lstStyle/>
        <a:p>
          <a:endParaRPr lang="nl-NL"/>
        </a:p>
      </dgm:t>
    </dgm:pt>
    <dgm:pt modelId="{177C36FF-2662-4691-BF6A-21FFB7B87A29}">
      <dgm:prSet phldrT="[Tekst]" custT="1"/>
      <dgm:spPr/>
      <dgm:t>
        <a:bodyPr/>
        <a:lstStyle/>
        <a:p>
          <a:r>
            <a:rPr lang="nl-NL" sz="1400" dirty="0" smtClean="0"/>
            <a:t>Grootste nadeel-&gt; geen koppeling met CBS  (wel met MDWS), metadata in EAD beperkt tot naam en beschrijving</a:t>
          </a:r>
          <a:endParaRPr lang="nl-NL" sz="1400" dirty="0"/>
        </a:p>
      </dgm:t>
    </dgm:pt>
    <dgm:pt modelId="{639F9447-D9D1-4FBD-9A2D-D8F59FEADF31}" type="parTrans" cxnId="{1F499A97-D89C-42E0-A8B6-DB3D14D62623}">
      <dgm:prSet/>
      <dgm:spPr/>
      <dgm:t>
        <a:bodyPr/>
        <a:lstStyle/>
        <a:p>
          <a:endParaRPr lang="nl-NL"/>
        </a:p>
      </dgm:t>
    </dgm:pt>
    <dgm:pt modelId="{5357883C-48CA-485D-A353-3A4BBF49466F}" type="sibTrans" cxnId="{1F499A97-D89C-42E0-A8B6-DB3D14D62623}">
      <dgm:prSet/>
      <dgm:spPr/>
      <dgm:t>
        <a:bodyPr/>
        <a:lstStyle/>
        <a:p>
          <a:endParaRPr lang="nl-NL"/>
        </a:p>
      </dgm:t>
    </dgm:pt>
    <dgm:pt modelId="{438C94E2-A618-4F95-9724-0E581377F326}">
      <dgm:prSet phldrT="[Tekst]"/>
      <dgm:spPr/>
      <dgm:t>
        <a:bodyPr/>
        <a:lstStyle/>
        <a:p>
          <a:r>
            <a:rPr lang="nl-NL" dirty="0" smtClean="0"/>
            <a:t>Kopieën</a:t>
          </a:r>
          <a:endParaRPr lang="nl-NL" dirty="0"/>
        </a:p>
      </dgm:t>
    </dgm:pt>
    <dgm:pt modelId="{DAA41921-342D-4708-AB97-42A42B9EF731}" type="parTrans" cxnId="{9F7D3DEE-492E-4B05-8362-62A7D26022F1}">
      <dgm:prSet/>
      <dgm:spPr/>
      <dgm:t>
        <a:bodyPr/>
        <a:lstStyle/>
        <a:p>
          <a:endParaRPr lang="nl-NL"/>
        </a:p>
      </dgm:t>
    </dgm:pt>
    <dgm:pt modelId="{34B65A1F-92C2-4833-AF41-37666F91A6E6}" type="sibTrans" cxnId="{9F7D3DEE-492E-4B05-8362-62A7D26022F1}">
      <dgm:prSet/>
      <dgm:spPr/>
      <dgm:t>
        <a:bodyPr/>
        <a:lstStyle/>
        <a:p>
          <a:endParaRPr lang="nl-NL"/>
        </a:p>
      </dgm:t>
    </dgm:pt>
    <dgm:pt modelId="{7C667B6B-FB00-4133-B3E7-0DF72E2A3490}">
      <dgm:prSet phldrT="[Tekst]" custT="1"/>
      <dgm:spPr/>
      <dgm:t>
        <a:bodyPr/>
        <a:lstStyle/>
        <a:p>
          <a:r>
            <a:rPr lang="nl-NL" sz="1400" dirty="0" smtClean="0"/>
            <a:t>Op eigen externe schijf raadpleeg kopieën en ontsluiten via NHA website</a:t>
          </a:r>
          <a:endParaRPr lang="nl-NL" sz="1400" dirty="0"/>
        </a:p>
      </dgm:t>
    </dgm:pt>
    <dgm:pt modelId="{A0DABBE1-0740-4B8F-AB48-8D2E668A9285}" type="parTrans" cxnId="{D7551604-D79A-440B-A554-DA651192B09F}">
      <dgm:prSet/>
      <dgm:spPr/>
      <dgm:t>
        <a:bodyPr/>
        <a:lstStyle/>
        <a:p>
          <a:endParaRPr lang="nl-NL"/>
        </a:p>
      </dgm:t>
    </dgm:pt>
    <dgm:pt modelId="{44DB9F76-34AF-4D5B-ADA4-690E55DF5848}" type="sibTrans" cxnId="{D7551604-D79A-440B-A554-DA651192B09F}">
      <dgm:prSet/>
      <dgm:spPr/>
      <dgm:t>
        <a:bodyPr/>
        <a:lstStyle/>
        <a:p>
          <a:endParaRPr lang="nl-NL"/>
        </a:p>
      </dgm:t>
    </dgm:pt>
    <dgm:pt modelId="{D2BCDCB0-4944-4111-89B6-8E3955D5D405}">
      <dgm:prSet phldrT="[Tekst]" custT="1"/>
      <dgm:spPr/>
      <dgm:t>
        <a:bodyPr/>
        <a:lstStyle/>
        <a:p>
          <a:r>
            <a:rPr lang="nl-NL" sz="1400" dirty="0" smtClean="0"/>
            <a:t>Grootste nadeel-&gt; geen koppeling met CBS, mutaties moeten handmatig doorgevoerd worden eens per kwartaal</a:t>
          </a:r>
          <a:endParaRPr lang="nl-NL" sz="1400" dirty="0"/>
        </a:p>
      </dgm:t>
    </dgm:pt>
    <dgm:pt modelId="{D854FF6F-5C69-4BFC-8F9D-F680B13BF51C}" type="parTrans" cxnId="{72BA3046-1E5B-4316-AA2F-5F9BF6F4D93F}">
      <dgm:prSet/>
      <dgm:spPr/>
      <dgm:t>
        <a:bodyPr/>
        <a:lstStyle/>
        <a:p>
          <a:endParaRPr lang="nl-NL"/>
        </a:p>
      </dgm:t>
    </dgm:pt>
    <dgm:pt modelId="{D5B87715-0ABF-44E6-8EA4-ED7BB894D18F}" type="sibTrans" cxnId="{72BA3046-1E5B-4316-AA2F-5F9BF6F4D93F}">
      <dgm:prSet/>
      <dgm:spPr/>
      <dgm:t>
        <a:bodyPr/>
        <a:lstStyle/>
        <a:p>
          <a:endParaRPr lang="nl-NL"/>
        </a:p>
      </dgm:t>
    </dgm:pt>
    <dgm:pt modelId="{D42C3267-12BB-4090-BD08-940C0D0927DB}">
      <dgm:prSet phldrT="[Tekst]" custT="1"/>
      <dgm:spPr/>
      <dgm:t>
        <a:bodyPr/>
        <a:lstStyle/>
        <a:p>
          <a:r>
            <a:rPr lang="nl-NL" sz="1400" dirty="0" smtClean="0"/>
            <a:t>Grootse nadeel-&gt; tijdsinvestering inrichten </a:t>
          </a:r>
          <a:r>
            <a:rPr lang="nl-NL" sz="1400" dirty="0" err="1" smtClean="0"/>
            <a:t>workflows</a:t>
          </a:r>
          <a:endParaRPr lang="nl-NL" sz="1400" dirty="0"/>
        </a:p>
      </dgm:t>
    </dgm:pt>
    <dgm:pt modelId="{E504418E-9A61-4A55-BCA4-6C9D4562C9D2}" type="parTrans" cxnId="{ABAB941B-CE42-4818-9C01-923381949F13}">
      <dgm:prSet/>
      <dgm:spPr/>
      <dgm:t>
        <a:bodyPr/>
        <a:lstStyle/>
        <a:p>
          <a:endParaRPr lang="nl-NL"/>
        </a:p>
      </dgm:t>
    </dgm:pt>
    <dgm:pt modelId="{E1169163-E4FD-44CC-B330-62690635B478}" type="sibTrans" cxnId="{ABAB941B-CE42-4818-9C01-923381949F13}">
      <dgm:prSet/>
      <dgm:spPr/>
      <dgm:t>
        <a:bodyPr/>
        <a:lstStyle/>
        <a:p>
          <a:endParaRPr lang="nl-NL"/>
        </a:p>
      </dgm:t>
    </dgm:pt>
    <dgm:pt modelId="{81217CB3-E936-4BA0-9304-37AC04AE5E05}">
      <dgm:prSet phldrT="[Tekst]" custT="1"/>
      <dgm:spPr/>
      <dgm:t>
        <a:bodyPr/>
        <a:lstStyle/>
        <a:p>
          <a:r>
            <a:rPr lang="nl-NL" sz="1400" dirty="0" smtClean="0"/>
            <a:t>Nog uit te zoeken: antwoord op onze vragen waaronder kosten</a:t>
          </a:r>
          <a:endParaRPr lang="nl-NL" sz="1400" dirty="0"/>
        </a:p>
      </dgm:t>
    </dgm:pt>
    <dgm:pt modelId="{F6302E10-A580-4558-9B28-B7ACEBE5765E}" type="parTrans" cxnId="{E02A71B2-CA8F-405F-BB44-A62D8241A7A0}">
      <dgm:prSet/>
      <dgm:spPr/>
      <dgm:t>
        <a:bodyPr/>
        <a:lstStyle/>
        <a:p>
          <a:endParaRPr lang="nl-NL"/>
        </a:p>
      </dgm:t>
    </dgm:pt>
    <dgm:pt modelId="{AA581804-78DE-4E31-8F38-C4D89F568614}" type="sibTrans" cxnId="{E02A71B2-CA8F-405F-BB44-A62D8241A7A0}">
      <dgm:prSet/>
      <dgm:spPr/>
      <dgm:t>
        <a:bodyPr/>
        <a:lstStyle/>
        <a:p>
          <a:endParaRPr lang="nl-NL"/>
        </a:p>
      </dgm:t>
    </dgm:pt>
    <dgm:pt modelId="{0EEB0017-8EC9-4865-B419-3D8D129F12CC}">
      <dgm:prSet phldrT="[Tekst]" custT="1"/>
      <dgm:spPr/>
      <dgm:t>
        <a:bodyPr/>
        <a:lstStyle/>
        <a:p>
          <a:r>
            <a:rPr lang="nl-NL" sz="1400" dirty="0" smtClean="0"/>
            <a:t>Nog uit te zoeken: toestemming van NA,  exports in </a:t>
          </a:r>
          <a:r>
            <a:rPr lang="nl-NL" sz="1400" dirty="0" err="1" smtClean="0"/>
            <a:t>side-car</a:t>
          </a:r>
          <a:endParaRPr lang="nl-NL" sz="1400" dirty="0"/>
        </a:p>
      </dgm:t>
    </dgm:pt>
    <dgm:pt modelId="{A28F97EB-4604-4F8F-9BF5-964D18A05CC0}" type="parTrans" cxnId="{A25E6BDD-7A8E-4881-BDB0-15B7BA4A81F8}">
      <dgm:prSet/>
      <dgm:spPr/>
      <dgm:t>
        <a:bodyPr/>
        <a:lstStyle/>
        <a:p>
          <a:endParaRPr lang="nl-NL"/>
        </a:p>
      </dgm:t>
    </dgm:pt>
    <dgm:pt modelId="{7472DE55-6112-4CEC-AB09-AD16FFF41D47}" type="sibTrans" cxnId="{A25E6BDD-7A8E-4881-BDB0-15B7BA4A81F8}">
      <dgm:prSet/>
      <dgm:spPr/>
      <dgm:t>
        <a:bodyPr/>
        <a:lstStyle/>
        <a:p>
          <a:endParaRPr lang="nl-NL"/>
        </a:p>
      </dgm:t>
    </dgm:pt>
    <dgm:pt modelId="{2F251C0A-45CD-4D6D-A33A-9BE2BEF647EA}">
      <dgm:prSet phldrT="[Tekst]" custT="1"/>
      <dgm:spPr/>
      <dgm:t>
        <a:bodyPr/>
        <a:lstStyle/>
        <a:p>
          <a:r>
            <a:rPr lang="nl-NL" sz="1400" dirty="0" smtClean="0"/>
            <a:t>Nog uit te zoeken: wat is de maximale hoeveelheid die we aankunnen</a:t>
          </a:r>
          <a:endParaRPr lang="nl-NL" sz="1400" dirty="0"/>
        </a:p>
      </dgm:t>
    </dgm:pt>
    <dgm:pt modelId="{97730623-B425-49E4-A02D-0F7C63791BA1}" type="parTrans" cxnId="{0F117AE2-D18E-4ED7-AFB3-395D5053FF12}">
      <dgm:prSet/>
      <dgm:spPr/>
      <dgm:t>
        <a:bodyPr/>
        <a:lstStyle/>
        <a:p>
          <a:endParaRPr lang="nl-NL"/>
        </a:p>
      </dgm:t>
    </dgm:pt>
    <dgm:pt modelId="{C25401C7-6E72-4824-BF9B-19C99528C84F}" type="sibTrans" cxnId="{0F117AE2-D18E-4ED7-AFB3-395D5053FF12}">
      <dgm:prSet/>
      <dgm:spPr/>
      <dgm:t>
        <a:bodyPr/>
        <a:lstStyle/>
        <a:p>
          <a:endParaRPr lang="nl-NL"/>
        </a:p>
      </dgm:t>
    </dgm:pt>
    <dgm:pt modelId="{D0BED285-3B95-4BE2-979E-AE2DCE92FF16}">
      <dgm:prSet phldrT="[Tekst]" custT="1"/>
      <dgm:spPr/>
      <dgm:t>
        <a:bodyPr/>
        <a:lstStyle/>
        <a:p>
          <a:r>
            <a:rPr lang="nl-NL" sz="1400" dirty="0" smtClean="0"/>
            <a:t>Grootste voordelen: maken gebruik van NA infrastructuur , weten dat het met EAD werkt, beperkte kosten bij gebruik MDWS</a:t>
          </a:r>
          <a:endParaRPr lang="nl-NL" sz="1400" dirty="0"/>
        </a:p>
      </dgm:t>
    </dgm:pt>
    <dgm:pt modelId="{4B069130-3B36-4285-B85F-288496719CE8}" type="parTrans" cxnId="{793958B5-B5FC-49A1-80A5-F4EBCB53DBBB}">
      <dgm:prSet/>
      <dgm:spPr/>
      <dgm:t>
        <a:bodyPr/>
        <a:lstStyle/>
        <a:p>
          <a:endParaRPr lang="nl-NL"/>
        </a:p>
      </dgm:t>
    </dgm:pt>
    <dgm:pt modelId="{ADB3DFB6-80D5-4276-9FAE-AFB98DC6F041}" type="sibTrans" cxnId="{793958B5-B5FC-49A1-80A5-F4EBCB53DBBB}">
      <dgm:prSet/>
      <dgm:spPr/>
      <dgm:t>
        <a:bodyPr/>
        <a:lstStyle/>
        <a:p>
          <a:endParaRPr lang="nl-NL"/>
        </a:p>
      </dgm:t>
    </dgm:pt>
    <dgm:pt modelId="{09D2C20E-65C2-46EA-8B93-A82C53A6351F}">
      <dgm:prSet phldrT="[Tekst]" custT="1"/>
      <dgm:spPr/>
      <dgm:t>
        <a:bodyPr/>
        <a:lstStyle/>
        <a:p>
          <a:r>
            <a:rPr lang="nl-NL" sz="1400" dirty="0" smtClean="0"/>
            <a:t>Grootse voordelen: we hoeven niets uit het CBS over te zetten, alle gegevens blijven daar correct in staan en mutaties worden verwerkt</a:t>
          </a:r>
          <a:endParaRPr lang="nl-NL" sz="1400" dirty="0"/>
        </a:p>
      </dgm:t>
    </dgm:pt>
    <dgm:pt modelId="{8BF5C85C-06EB-4C7C-A035-C56F6F3F7BBC}" type="parTrans" cxnId="{91BACCB4-2838-4CCD-8D8D-0617BCD0BE56}">
      <dgm:prSet/>
      <dgm:spPr/>
      <dgm:t>
        <a:bodyPr/>
        <a:lstStyle/>
        <a:p>
          <a:endParaRPr lang="nl-NL"/>
        </a:p>
      </dgm:t>
    </dgm:pt>
    <dgm:pt modelId="{BBF2CD0C-21AB-4795-8B5C-A758AE340516}" type="sibTrans" cxnId="{91BACCB4-2838-4CCD-8D8D-0617BCD0BE56}">
      <dgm:prSet/>
      <dgm:spPr/>
      <dgm:t>
        <a:bodyPr/>
        <a:lstStyle/>
        <a:p>
          <a:endParaRPr lang="nl-NL"/>
        </a:p>
      </dgm:t>
    </dgm:pt>
    <dgm:pt modelId="{96D8F2A3-8102-4523-9212-7D583B4091EA}">
      <dgm:prSet phldrT="[Tekst]" custT="1"/>
      <dgm:spPr/>
      <dgm:t>
        <a:bodyPr/>
        <a:lstStyle/>
        <a:p>
          <a:r>
            <a:rPr lang="nl-NL" sz="1400" dirty="0" smtClean="0"/>
            <a:t>Grootste voordelen: We maken gebruik van onze eigen infrastructuur, beperkte kosten de extra schijf is er al</a:t>
          </a:r>
          <a:endParaRPr lang="nl-NL" sz="1400" dirty="0"/>
        </a:p>
      </dgm:t>
    </dgm:pt>
    <dgm:pt modelId="{4DFE2A2B-672B-478C-9197-6CB3617DA1DE}" type="parTrans" cxnId="{2C0636D7-9F79-4DE6-8813-90292D4DCEAF}">
      <dgm:prSet/>
      <dgm:spPr/>
      <dgm:t>
        <a:bodyPr/>
        <a:lstStyle/>
        <a:p>
          <a:endParaRPr lang="nl-NL"/>
        </a:p>
      </dgm:t>
    </dgm:pt>
    <dgm:pt modelId="{9EE9EEC4-7D59-41AA-98CB-7A39800CA186}" type="sibTrans" cxnId="{2C0636D7-9F79-4DE6-8813-90292D4DCEAF}">
      <dgm:prSet/>
      <dgm:spPr/>
      <dgm:t>
        <a:bodyPr/>
        <a:lstStyle/>
        <a:p>
          <a:endParaRPr lang="nl-NL"/>
        </a:p>
      </dgm:t>
    </dgm:pt>
    <dgm:pt modelId="{211A8211-B92E-46A1-9508-06B8CEF08FFD}" type="pres">
      <dgm:prSet presAssocID="{7399B804-8E7E-4F57-B61B-56234161CFE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nl-NL"/>
        </a:p>
      </dgm:t>
    </dgm:pt>
    <dgm:pt modelId="{7A69D9C7-8DFD-486E-A8CE-4F013BE7CA6B}" type="pres">
      <dgm:prSet presAssocID="{9262D9FA-D799-442E-92A3-C2A5907F10D0}" presName="composite" presStyleCnt="0"/>
      <dgm:spPr/>
    </dgm:pt>
    <dgm:pt modelId="{487FC81C-7CAE-454E-ADEF-426D1141E6A1}" type="pres">
      <dgm:prSet presAssocID="{9262D9FA-D799-442E-92A3-C2A5907F10D0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549678E5-18FA-4113-8744-E30803C4CB68}" type="pres">
      <dgm:prSet presAssocID="{9262D9FA-D799-442E-92A3-C2A5907F10D0}" presName="descendantText" presStyleLbl="alignAcc1" presStyleIdx="0" presStyleCnt="3" custScaleX="97654" custScaleY="128696" custLinFactNeighborX="-553" custLinFactNeighborY="-4054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1D4F511C-8A72-4E21-8E66-4626F112E608}" type="pres">
      <dgm:prSet presAssocID="{5A887CB9-1CDB-4078-942F-31DD8404CC2A}" presName="sp" presStyleCnt="0"/>
      <dgm:spPr/>
    </dgm:pt>
    <dgm:pt modelId="{A0120136-3C4D-4F6B-9A5A-FC3F80AECD24}" type="pres">
      <dgm:prSet presAssocID="{C58CB1DC-E46A-4599-AA59-DE6CB2E43759}" presName="composite" presStyleCnt="0"/>
      <dgm:spPr/>
    </dgm:pt>
    <dgm:pt modelId="{DCBDE338-9871-4260-81F3-DC0E9414F0AA}" type="pres">
      <dgm:prSet presAssocID="{C58CB1DC-E46A-4599-AA59-DE6CB2E43759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9AF2DA15-870E-4470-B195-38D2B22E31F8}" type="pres">
      <dgm:prSet presAssocID="{C58CB1DC-E46A-4599-AA59-DE6CB2E43759}" presName="descendantText" presStyleLbl="alignAcc1" presStyleIdx="1" presStyleCnt="3" custScaleY="123303" custLinFactNeighborX="-138" custLinFactNeighborY="-2320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F41FC194-B471-4C0D-92E6-7E5BE01FE626}" type="pres">
      <dgm:prSet presAssocID="{421FAA1F-EFC7-4670-82BC-110752AAA1D9}" presName="sp" presStyleCnt="0"/>
      <dgm:spPr/>
    </dgm:pt>
    <dgm:pt modelId="{3976CD7A-9115-4167-89B6-23288F662B48}" type="pres">
      <dgm:prSet presAssocID="{438C94E2-A618-4F95-9724-0E581377F326}" presName="composite" presStyleCnt="0"/>
      <dgm:spPr/>
    </dgm:pt>
    <dgm:pt modelId="{53B96795-4BEE-4349-867E-EAD72DE73A80}" type="pres">
      <dgm:prSet presAssocID="{438C94E2-A618-4F95-9724-0E581377F326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0CA0A594-9393-4A8F-B729-F5A0D01DD283}" type="pres">
      <dgm:prSet presAssocID="{438C94E2-A618-4F95-9724-0E581377F326}" presName="descendantText" presStyleLbl="alignAcc1" presStyleIdx="2" presStyleCnt="3" custScaleY="109428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</dgm:ptLst>
  <dgm:cxnLst>
    <dgm:cxn modelId="{D439B91C-8DE9-40D7-BD90-37D9C2607204}" type="presOf" srcId="{D2BCDCB0-4944-4111-89B6-8E3955D5D405}" destId="{0CA0A594-9393-4A8F-B729-F5A0D01DD283}" srcOrd="0" destOrd="2" presId="urn:microsoft.com/office/officeart/2005/8/layout/chevron2"/>
    <dgm:cxn modelId="{0F117AE2-D18E-4ED7-AFB3-395D5053FF12}" srcId="{438C94E2-A618-4F95-9724-0E581377F326}" destId="{2F251C0A-45CD-4D6D-A33A-9BE2BEF647EA}" srcOrd="3" destOrd="0" parTransId="{97730623-B425-49E4-A02D-0F7C63791BA1}" sibTransId="{C25401C7-6E72-4824-BF9B-19C99528C84F}"/>
    <dgm:cxn modelId="{72BA3046-1E5B-4316-AA2F-5F9BF6F4D93F}" srcId="{438C94E2-A618-4F95-9724-0E581377F326}" destId="{D2BCDCB0-4944-4111-89B6-8E3955D5D405}" srcOrd="2" destOrd="0" parTransId="{D854FF6F-5C69-4BFC-8F9D-F680B13BF51C}" sibTransId="{D5B87715-0ABF-44E6-8EA4-ED7BB894D18F}"/>
    <dgm:cxn modelId="{BE1F7225-5515-4DC5-8587-F214AB0C695A}" srcId="{7399B804-8E7E-4F57-B61B-56234161CFE8}" destId="{9262D9FA-D799-442E-92A3-C2A5907F10D0}" srcOrd="0" destOrd="0" parTransId="{2666D3B9-8A35-421A-B3A7-C93E08E77D7A}" sibTransId="{5A887CB9-1CDB-4078-942F-31DD8404CC2A}"/>
    <dgm:cxn modelId="{84EB5305-488B-4306-BBD1-7FC320BF1E02}" type="presOf" srcId="{8CC82DDD-448E-4C9B-84BA-74E78303B99F}" destId="{549678E5-18FA-4113-8744-E30803C4CB68}" srcOrd="0" destOrd="1" presId="urn:microsoft.com/office/officeart/2005/8/layout/chevron2"/>
    <dgm:cxn modelId="{793958B5-B5FC-49A1-80A5-F4EBCB53DBBB}" srcId="{C58CB1DC-E46A-4599-AA59-DE6CB2E43759}" destId="{D0BED285-3B95-4BE2-979E-AE2DCE92FF16}" srcOrd="1" destOrd="0" parTransId="{4B069130-3B36-4285-B85F-288496719CE8}" sibTransId="{ADB3DFB6-80D5-4276-9FAE-AFB98DC6F041}"/>
    <dgm:cxn modelId="{152C8529-8F99-49D2-B2EF-97CD6B48F81D}" srcId="{9262D9FA-D799-442E-92A3-C2A5907F10D0}" destId="{8CC82DDD-448E-4C9B-84BA-74E78303B99F}" srcOrd="1" destOrd="0" parTransId="{41F3DD41-AAE5-4E20-A048-28C6EBA09EF4}" sibTransId="{50E8DEC8-8943-4916-AF4F-8AE20D4A1BF9}"/>
    <dgm:cxn modelId="{B3B24D38-DC8C-450F-9525-A4CA50310106}" srcId="{C58CB1DC-E46A-4599-AA59-DE6CB2E43759}" destId="{137E3B70-6210-425E-80D1-2C68FC86A772}" srcOrd="0" destOrd="0" parTransId="{E166CE0B-A94C-496F-89AD-51CC83DF4357}" sibTransId="{12C2FF44-9C04-4AD3-BB97-9559EDA6AA38}"/>
    <dgm:cxn modelId="{FDA585D6-DB94-4A3F-9138-DBCEA80FE8A5}" type="presOf" srcId="{0EEB0017-8EC9-4865-B419-3D8D129F12CC}" destId="{9AF2DA15-870E-4470-B195-38D2B22E31F8}" srcOrd="0" destOrd="3" presId="urn:microsoft.com/office/officeart/2005/8/layout/chevron2"/>
    <dgm:cxn modelId="{092235A5-3F2D-409F-ADE8-E4927A574CFB}" type="presOf" srcId="{137E3B70-6210-425E-80D1-2C68FC86A772}" destId="{9AF2DA15-870E-4470-B195-38D2B22E31F8}" srcOrd="0" destOrd="0" presId="urn:microsoft.com/office/officeart/2005/8/layout/chevron2"/>
    <dgm:cxn modelId="{A25E6BDD-7A8E-4881-BDB0-15B7BA4A81F8}" srcId="{C58CB1DC-E46A-4599-AA59-DE6CB2E43759}" destId="{0EEB0017-8EC9-4865-B419-3D8D129F12CC}" srcOrd="3" destOrd="0" parTransId="{A28F97EB-4604-4F8F-9BF5-964D18A05CC0}" sibTransId="{7472DE55-6112-4CEC-AB09-AD16FFF41D47}"/>
    <dgm:cxn modelId="{76CD4D6E-4B8D-4DD1-838C-D296C0062668}" type="presOf" srcId="{D0BED285-3B95-4BE2-979E-AE2DCE92FF16}" destId="{9AF2DA15-870E-4470-B195-38D2B22E31F8}" srcOrd="0" destOrd="1" presId="urn:microsoft.com/office/officeart/2005/8/layout/chevron2"/>
    <dgm:cxn modelId="{B6D0987D-1444-441A-8CD5-E36A34E094D6}" type="presOf" srcId="{9262D9FA-D799-442E-92A3-C2A5907F10D0}" destId="{487FC81C-7CAE-454E-ADEF-426D1141E6A1}" srcOrd="0" destOrd="0" presId="urn:microsoft.com/office/officeart/2005/8/layout/chevron2"/>
    <dgm:cxn modelId="{91BACCB4-2838-4CCD-8D8D-0617BCD0BE56}" srcId="{9262D9FA-D799-442E-92A3-C2A5907F10D0}" destId="{09D2C20E-65C2-46EA-8B93-A82C53A6351F}" srcOrd="2" destOrd="0" parTransId="{8BF5C85C-06EB-4C7C-A035-C56F6F3F7BBC}" sibTransId="{BBF2CD0C-21AB-4795-8B5C-A758AE340516}"/>
    <dgm:cxn modelId="{9F7D3DEE-492E-4B05-8362-62A7D26022F1}" srcId="{7399B804-8E7E-4F57-B61B-56234161CFE8}" destId="{438C94E2-A618-4F95-9724-0E581377F326}" srcOrd="2" destOrd="0" parTransId="{DAA41921-342D-4708-AB97-42A42B9EF731}" sibTransId="{34B65A1F-92C2-4833-AF41-37666F91A6E6}"/>
    <dgm:cxn modelId="{86D880F1-E9CD-4236-AF3A-4D00241D9BC4}" type="presOf" srcId="{438C94E2-A618-4F95-9724-0E581377F326}" destId="{53B96795-4BEE-4349-867E-EAD72DE73A80}" srcOrd="0" destOrd="0" presId="urn:microsoft.com/office/officeart/2005/8/layout/chevron2"/>
    <dgm:cxn modelId="{5BA8F26C-B8D0-4B86-BF9A-93BEA095A5C6}" srcId="{7399B804-8E7E-4F57-B61B-56234161CFE8}" destId="{C58CB1DC-E46A-4599-AA59-DE6CB2E43759}" srcOrd="1" destOrd="0" parTransId="{795FA121-D507-4DF3-ACD2-9A5F68F6F677}" sibTransId="{421FAA1F-EFC7-4670-82BC-110752AAA1D9}"/>
    <dgm:cxn modelId="{A54801DE-5A8A-4DCF-A844-C77F3D5E8997}" type="presOf" srcId="{09D2C20E-65C2-46EA-8B93-A82C53A6351F}" destId="{549678E5-18FA-4113-8744-E30803C4CB68}" srcOrd="0" destOrd="2" presId="urn:microsoft.com/office/officeart/2005/8/layout/chevron2"/>
    <dgm:cxn modelId="{5AA97E2C-67BA-41CF-8F09-65E4746B681A}" type="presOf" srcId="{D42C3267-12BB-4090-BD08-940C0D0927DB}" destId="{549678E5-18FA-4113-8744-E30803C4CB68}" srcOrd="0" destOrd="3" presId="urn:microsoft.com/office/officeart/2005/8/layout/chevron2"/>
    <dgm:cxn modelId="{A3635462-D649-4E25-99FD-5642BA154BB2}" type="presOf" srcId="{7399B804-8E7E-4F57-B61B-56234161CFE8}" destId="{211A8211-B92E-46A1-9508-06B8CEF08FFD}" srcOrd="0" destOrd="0" presId="urn:microsoft.com/office/officeart/2005/8/layout/chevron2"/>
    <dgm:cxn modelId="{D7551604-D79A-440B-A554-DA651192B09F}" srcId="{438C94E2-A618-4F95-9724-0E581377F326}" destId="{7C667B6B-FB00-4133-B3E7-0DF72E2A3490}" srcOrd="0" destOrd="0" parTransId="{A0DABBE1-0740-4B8F-AB48-8D2E668A9285}" sibTransId="{44DB9F76-34AF-4D5B-ADA4-690E55DF5848}"/>
    <dgm:cxn modelId="{31C5B692-963D-4E59-841F-8320DAF5044C}" type="presOf" srcId="{81217CB3-E936-4BA0-9304-37AC04AE5E05}" destId="{549678E5-18FA-4113-8744-E30803C4CB68}" srcOrd="0" destOrd="4" presId="urn:microsoft.com/office/officeart/2005/8/layout/chevron2"/>
    <dgm:cxn modelId="{5BAB2A2F-1D1A-4486-A15F-8DB8A83FFA4C}" type="presOf" srcId="{C58CB1DC-E46A-4599-AA59-DE6CB2E43759}" destId="{DCBDE338-9871-4260-81F3-DC0E9414F0AA}" srcOrd="0" destOrd="0" presId="urn:microsoft.com/office/officeart/2005/8/layout/chevron2"/>
    <dgm:cxn modelId="{5DF34EE3-8733-4412-8642-4BBC621130F0}" srcId="{9262D9FA-D799-442E-92A3-C2A5907F10D0}" destId="{3D525F51-018A-4EBE-BC25-AD35136571E0}" srcOrd="0" destOrd="0" parTransId="{4EF39F62-91FD-4119-8046-5CCAAC5F5C2E}" sibTransId="{4BEE5F9C-A643-48D4-B75F-51AAEA3D25F7}"/>
    <dgm:cxn modelId="{E02A71B2-CA8F-405F-BB44-A62D8241A7A0}" srcId="{9262D9FA-D799-442E-92A3-C2A5907F10D0}" destId="{81217CB3-E936-4BA0-9304-37AC04AE5E05}" srcOrd="4" destOrd="0" parTransId="{F6302E10-A580-4558-9B28-B7ACEBE5765E}" sibTransId="{AA581804-78DE-4E31-8F38-C4D89F568614}"/>
    <dgm:cxn modelId="{4C79A5BA-EEB5-4A16-ABFD-A9BBFF6903E4}" type="presOf" srcId="{177C36FF-2662-4691-BF6A-21FFB7B87A29}" destId="{9AF2DA15-870E-4470-B195-38D2B22E31F8}" srcOrd="0" destOrd="2" presId="urn:microsoft.com/office/officeart/2005/8/layout/chevron2"/>
    <dgm:cxn modelId="{D9E550EF-39B3-48AE-BA67-73FE82DCD0B3}" type="presOf" srcId="{7C667B6B-FB00-4133-B3E7-0DF72E2A3490}" destId="{0CA0A594-9393-4A8F-B729-F5A0D01DD283}" srcOrd="0" destOrd="0" presId="urn:microsoft.com/office/officeart/2005/8/layout/chevron2"/>
    <dgm:cxn modelId="{1F499A97-D89C-42E0-A8B6-DB3D14D62623}" srcId="{C58CB1DC-E46A-4599-AA59-DE6CB2E43759}" destId="{177C36FF-2662-4691-BF6A-21FFB7B87A29}" srcOrd="2" destOrd="0" parTransId="{639F9447-D9D1-4FBD-9A2D-D8F59FEADF31}" sibTransId="{5357883C-48CA-485D-A353-3A4BBF49466F}"/>
    <dgm:cxn modelId="{966D6999-0598-4645-8D29-1B55ABBA392C}" type="presOf" srcId="{96D8F2A3-8102-4523-9212-7D583B4091EA}" destId="{0CA0A594-9393-4A8F-B729-F5A0D01DD283}" srcOrd="0" destOrd="1" presId="urn:microsoft.com/office/officeart/2005/8/layout/chevron2"/>
    <dgm:cxn modelId="{2C0636D7-9F79-4DE6-8813-90292D4DCEAF}" srcId="{438C94E2-A618-4F95-9724-0E581377F326}" destId="{96D8F2A3-8102-4523-9212-7D583B4091EA}" srcOrd="1" destOrd="0" parTransId="{4DFE2A2B-672B-478C-9197-6CB3617DA1DE}" sibTransId="{9EE9EEC4-7D59-41AA-98CB-7A39800CA186}"/>
    <dgm:cxn modelId="{ABAB941B-CE42-4818-9C01-923381949F13}" srcId="{9262D9FA-D799-442E-92A3-C2A5907F10D0}" destId="{D42C3267-12BB-4090-BD08-940C0D0927DB}" srcOrd="3" destOrd="0" parTransId="{E504418E-9A61-4A55-BCA4-6C9D4562C9D2}" sibTransId="{E1169163-E4FD-44CC-B330-62690635B478}"/>
    <dgm:cxn modelId="{75CB2401-3FF8-4255-BABB-771C35BEA5DC}" type="presOf" srcId="{2F251C0A-45CD-4D6D-A33A-9BE2BEF647EA}" destId="{0CA0A594-9393-4A8F-B729-F5A0D01DD283}" srcOrd="0" destOrd="3" presId="urn:microsoft.com/office/officeart/2005/8/layout/chevron2"/>
    <dgm:cxn modelId="{51B7D0DD-0217-443D-A9DE-2ADD660E1D72}" type="presOf" srcId="{3D525F51-018A-4EBE-BC25-AD35136571E0}" destId="{549678E5-18FA-4113-8744-E30803C4CB68}" srcOrd="0" destOrd="0" presId="urn:microsoft.com/office/officeart/2005/8/layout/chevron2"/>
    <dgm:cxn modelId="{EA7440FA-2EB3-4D50-89E2-1BD9593BF265}" type="presParOf" srcId="{211A8211-B92E-46A1-9508-06B8CEF08FFD}" destId="{7A69D9C7-8DFD-486E-A8CE-4F013BE7CA6B}" srcOrd="0" destOrd="0" presId="urn:microsoft.com/office/officeart/2005/8/layout/chevron2"/>
    <dgm:cxn modelId="{6A720F26-E97A-4B48-B929-0F4DAD405072}" type="presParOf" srcId="{7A69D9C7-8DFD-486E-A8CE-4F013BE7CA6B}" destId="{487FC81C-7CAE-454E-ADEF-426D1141E6A1}" srcOrd="0" destOrd="0" presId="urn:microsoft.com/office/officeart/2005/8/layout/chevron2"/>
    <dgm:cxn modelId="{72D7FDF8-34C9-43B7-B1E1-8402BBE4E58A}" type="presParOf" srcId="{7A69D9C7-8DFD-486E-A8CE-4F013BE7CA6B}" destId="{549678E5-18FA-4113-8744-E30803C4CB68}" srcOrd="1" destOrd="0" presId="urn:microsoft.com/office/officeart/2005/8/layout/chevron2"/>
    <dgm:cxn modelId="{77860707-278E-4246-A81F-61EC8ADD89A5}" type="presParOf" srcId="{211A8211-B92E-46A1-9508-06B8CEF08FFD}" destId="{1D4F511C-8A72-4E21-8E66-4626F112E608}" srcOrd="1" destOrd="0" presId="urn:microsoft.com/office/officeart/2005/8/layout/chevron2"/>
    <dgm:cxn modelId="{2871BB16-01ED-47AF-A4C7-C103EFA15F8E}" type="presParOf" srcId="{211A8211-B92E-46A1-9508-06B8CEF08FFD}" destId="{A0120136-3C4D-4F6B-9A5A-FC3F80AECD24}" srcOrd="2" destOrd="0" presId="urn:microsoft.com/office/officeart/2005/8/layout/chevron2"/>
    <dgm:cxn modelId="{C194A9F1-A4FB-4E39-9E43-F40C4122D472}" type="presParOf" srcId="{A0120136-3C4D-4F6B-9A5A-FC3F80AECD24}" destId="{DCBDE338-9871-4260-81F3-DC0E9414F0AA}" srcOrd="0" destOrd="0" presId="urn:microsoft.com/office/officeart/2005/8/layout/chevron2"/>
    <dgm:cxn modelId="{1B74A0B6-563B-4CC8-A2C9-55922B487F69}" type="presParOf" srcId="{A0120136-3C4D-4F6B-9A5A-FC3F80AECD24}" destId="{9AF2DA15-870E-4470-B195-38D2B22E31F8}" srcOrd="1" destOrd="0" presId="urn:microsoft.com/office/officeart/2005/8/layout/chevron2"/>
    <dgm:cxn modelId="{CDF4EE69-5B15-4FB4-8088-E518D3BC29F6}" type="presParOf" srcId="{211A8211-B92E-46A1-9508-06B8CEF08FFD}" destId="{F41FC194-B471-4C0D-92E6-7E5BE01FE626}" srcOrd="3" destOrd="0" presId="urn:microsoft.com/office/officeart/2005/8/layout/chevron2"/>
    <dgm:cxn modelId="{1029D35B-7945-4951-A990-6A70BBB73724}" type="presParOf" srcId="{211A8211-B92E-46A1-9508-06B8CEF08FFD}" destId="{3976CD7A-9115-4167-89B6-23288F662B48}" srcOrd="4" destOrd="0" presId="urn:microsoft.com/office/officeart/2005/8/layout/chevron2"/>
    <dgm:cxn modelId="{B6D6C67C-8C26-4F8A-A4DE-705B71633FAF}" type="presParOf" srcId="{3976CD7A-9115-4167-89B6-23288F662B48}" destId="{53B96795-4BEE-4349-867E-EAD72DE73A80}" srcOrd="0" destOrd="0" presId="urn:microsoft.com/office/officeart/2005/8/layout/chevron2"/>
    <dgm:cxn modelId="{A724D2C3-C641-4BF4-B431-65A985B3A6ED}" type="presParOf" srcId="{3976CD7A-9115-4167-89B6-23288F662B48}" destId="{0CA0A594-9393-4A8F-B729-F5A0D01DD28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7FC81C-7CAE-454E-ADEF-426D1141E6A1}">
      <dsp:nvSpPr>
        <dsp:cNvPr id="0" name=""/>
        <dsp:cNvSpPr/>
      </dsp:nvSpPr>
      <dsp:spPr>
        <a:xfrm rot="5400000">
          <a:off x="-261094" y="440171"/>
          <a:ext cx="1740632" cy="121844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600" kern="1200" dirty="0" smtClean="0"/>
            <a:t>De Ree</a:t>
          </a:r>
          <a:endParaRPr lang="nl-NL" sz="2600" kern="1200" dirty="0"/>
        </a:p>
      </dsp:txBody>
      <dsp:txXfrm rot="-5400000">
        <a:off x="1" y="788297"/>
        <a:ext cx="1218442" cy="522190"/>
      </dsp:txXfrm>
    </dsp:sp>
    <dsp:sp modelId="{549678E5-18FA-4113-8744-E30803C4CB68}">
      <dsp:nvSpPr>
        <dsp:cNvPr id="0" name=""/>
        <dsp:cNvSpPr/>
      </dsp:nvSpPr>
      <dsp:spPr>
        <a:xfrm rot="5400000">
          <a:off x="3906971" y="-2645688"/>
          <a:ext cx="1456081" cy="674745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nl-NL" sz="2300" kern="1200" dirty="0">
            <a:solidFill>
              <a:schemeClr val="accent1">
                <a:lumMod val="50000"/>
              </a:schemeClr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NL" sz="1400" kern="1200" dirty="0" smtClean="0"/>
            <a:t>MAIS-</a:t>
          </a:r>
          <a:r>
            <a:rPr lang="nl-NL" sz="1400" kern="1200" dirty="0" err="1" smtClean="0"/>
            <a:t>Ingest</a:t>
          </a:r>
          <a:r>
            <a:rPr lang="nl-NL" sz="1400" kern="1200" dirty="0" smtClean="0"/>
            <a:t> en eigen opslag</a:t>
          </a:r>
          <a:endParaRPr lang="nl-NL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NL" sz="1400" kern="1200" dirty="0" smtClean="0"/>
            <a:t>Grootse voordelen: we hoeven niets uit het CBS over te zetten, alle gegevens blijven daar correct in staan en mutaties worden verwerkt</a:t>
          </a:r>
          <a:endParaRPr lang="nl-NL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NL" sz="1400" kern="1200" dirty="0" smtClean="0"/>
            <a:t>Grootse nadeel-&gt; tijdsinvestering inrichten </a:t>
          </a:r>
          <a:r>
            <a:rPr lang="nl-NL" sz="1400" kern="1200" dirty="0" err="1" smtClean="0"/>
            <a:t>workflows</a:t>
          </a:r>
          <a:endParaRPr lang="nl-NL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NL" sz="1400" kern="1200" dirty="0" smtClean="0"/>
            <a:t>Nog uit te zoeken: antwoord op onze vragen waaronder kosten</a:t>
          </a:r>
          <a:endParaRPr lang="nl-NL" sz="1400" kern="1200" dirty="0"/>
        </a:p>
      </dsp:txBody>
      <dsp:txXfrm rot="-5400000">
        <a:off x="1261283" y="71080"/>
        <a:ext cx="6676378" cy="1313921"/>
      </dsp:txXfrm>
    </dsp:sp>
    <dsp:sp modelId="{DCBDE338-9871-4260-81F3-DC0E9414F0AA}">
      <dsp:nvSpPr>
        <dsp:cNvPr id="0" name=""/>
        <dsp:cNvSpPr/>
      </dsp:nvSpPr>
      <dsp:spPr>
        <a:xfrm rot="5400000">
          <a:off x="-261094" y="2134942"/>
          <a:ext cx="1740632" cy="121844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600" kern="1200" dirty="0" smtClean="0"/>
            <a:t>NA-EAD</a:t>
          </a:r>
          <a:endParaRPr lang="nl-NL" sz="2600" kern="1200" dirty="0"/>
        </a:p>
      </dsp:txBody>
      <dsp:txXfrm rot="-5400000">
        <a:off x="1" y="2483068"/>
        <a:ext cx="1218442" cy="522190"/>
      </dsp:txXfrm>
    </dsp:sp>
    <dsp:sp modelId="{9AF2DA15-870E-4470-B195-38D2B22E31F8}">
      <dsp:nvSpPr>
        <dsp:cNvPr id="0" name=""/>
        <dsp:cNvSpPr/>
      </dsp:nvSpPr>
      <dsp:spPr>
        <a:xfrm rot="5400000">
          <a:off x="3966154" y="-1041474"/>
          <a:ext cx="1395064" cy="69095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NL" sz="1400" kern="1200" dirty="0" smtClean="0"/>
            <a:t>Via EAD Stylesheet rechtstreekse toegang op e-Depot</a:t>
          </a:r>
          <a:endParaRPr lang="nl-NL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NL" sz="1400" kern="1200" dirty="0" smtClean="0"/>
            <a:t>Grootste voordelen: maken gebruik van NA infrastructuur , weten dat het met EAD werkt, beperkte kosten bij gebruik MDWS</a:t>
          </a:r>
          <a:endParaRPr lang="nl-NL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NL" sz="1400" kern="1200" dirty="0" smtClean="0"/>
            <a:t>Grootste nadeel-&gt; geen koppeling met CBS  (wel met MDWS), metadata in EAD beperkt tot naam en beschrijving</a:t>
          </a:r>
          <a:endParaRPr lang="nl-NL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NL" sz="1400" kern="1200" dirty="0" smtClean="0"/>
            <a:t>Nog uit te zoeken: toestemming van NA,  exports in </a:t>
          </a:r>
          <a:r>
            <a:rPr lang="nl-NL" sz="1400" kern="1200" dirty="0" err="1" smtClean="0"/>
            <a:t>side-car</a:t>
          </a:r>
          <a:endParaRPr lang="nl-NL" sz="1400" kern="1200" dirty="0"/>
        </a:p>
      </dsp:txBody>
      <dsp:txXfrm rot="-5400000">
        <a:off x="1208908" y="1783873"/>
        <a:ext cx="6841456" cy="1258862"/>
      </dsp:txXfrm>
    </dsp:sp>
    <dsp:sp modelId="{53B96795-4BEE-4349-867E-EAD72DE73A80}">
      <dsp:nvSpPr>
        <dsp:cNvPr id="0" name=""/>
        <dsp:cNvSpPr/>
      </dsp:nvSpPr>
      <dsp:spPr>
        <a:xfrm rot="5400000">
          <a:off x="-261094" y="3751221"/>
          <a:ext cx="1740632" cy="121844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600" kern="1200" dirty="0" smtClean="0"/>
            <a:t>Kopieën</a:t>
          </a:r>
          <a:endParaRPr lang="nl-NL" sz="2600" kern="1200" dirty="0"/>
        </a:p>
      </dsp:txBody>
      <dsp:txXfrm rot="-5400000">
        <a:off x="1" y="4099347"/>
        <a:ext cx="1218442" cy="522190"/>
      </dsp:txXfrm>
    </dsp:sp>
    <dsp:sp modelId="{0CA0A594-9393-4A8F-B729-F5A0D01DD283}">
      <dsp:nvSpPr>
        <dsp:cNvPr id="0" name=""/>
        <dsp:cNvSpPr/>
      </dsp:nvSpPr>
      <dsp:spPr>
        <a:xfrm rot="5400000">
          <a:off x="4054181" y="601053"/>
          <a:ext cx="1238080" cy="69095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NL" sz="1400" kern="1200" dirty="0" smtClean="0"/>
            <a:t>Op eigen externe schijf raadpleeg kopieën en ontsluiten via NHA website</a:t>
          </a:r>
          <a:endParaRPr lang="nl-NL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NL" sz="1400" kern="1200" dirty="0" smtClean="0"/>
            <a:t>Grootste voordelen: We maken gebruik van onze eigen infrastructuur, beperkte kosten de extra schijf is er al</a:t>
          </a:r>
          <a:endParaRPr lang="nl-NL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NL" sz="1400" kern="1200" dirty="0" smtClean="0"/>
            <a:t>Grootste nadeel-&gt; geen koppeling met CBS, mutaties moeten handmatig doorgevoerd worden eens per kwartaal</a:t>
          </a:r>
          <a:endParaRPr lang="nl-NL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NL" sz="1400" kern="1200" dirty="0" smtClean="0"/>
            <a:t>Nog uit te zoeken: wat is de maximale hoeveelheid die we aankunnen</a:t>
          </a:r>
          <a:endParaRPr lang="nl-NL" sz="1400" kern="1200" dirty="0"/>
        </a:p>
      </dsp:txBody>
      <dsp:txXfrm rot="-5400000">
        <a:off x="1218443" y="3497229"/>
        <a:ext cx="6849119" cy="11172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2582A-C35F-47B3-A889-C49B9983A9BC}" type="datetimeFigureOut">
              <a:rPr lang="nl-NL" smtClean="0"/>
              <a:t>21-7-2017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FEF4-675B-4FD0-B303-9FF0B6EAEED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3378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2582A-C35F-47B3-A889-C49B9983A9BC}" type="datetimeFigureOut">
              <a:rPr lang="nl-NL" smtClean="0"/>
              <a:t>21-7-2017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FEF4-675B-4FD0-B303-9FF0B6EAEED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8116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4522582A-C35F-47B3-A889-C49B9983A9BC}" type="datetimeFigureOut">
              <a:rPr lang="nl-NL" smtClean="0"/>
              <a:t>21-7-2017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DBCCFEF4-675B-4FD0-B303-9FF0B6EAEED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9299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2582A-C35F-47B3-A889-C49B9983A9BC}" type="datetimeFigureOut">
              <a:rPr lang="nl-NL" smtClean="0"/>
              <a:t>21-7-2017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FEF4-675B-4FD0-B303-9FF0B6EAEED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1298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22582A-C35F-47B3-A889-C49B9983A9BC}" type="datetimeFigureOut">
              <a:rPr lang="nl-NL" smtClean="0"/>
              <a:t>21-7-2017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CCFEF4-675B-4FD0-B303-9FF0B6EAEED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66885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2582A-C35F-47B3-A889-C49B9983A9BC}" type="datetimeFigureOut">
              <a:rPr lang="nl-NL" smtClean="0"/>
              <a:t>21-7-2017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FEF4-675B-4FD0-B303-9FF0B6EAEED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1328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2582A-C35F-47B3-A889-C49B9983A9BC}" type="datetimeFigureOut">
              <a:rPr lang="nl-NL" smtClean="0"/>
              <a:t>21-7-2017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FEF4-675B-4FD0-B303-9FF0B6EAEED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2146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2582A-C35F-47B3-A889-C49B9983A9BC}" type="datetimeFigureOut">
              <a:rPr lang="nl-NL" smtClean="0"/>
              <a:t>21-7-2017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FEF4-675B-4FD0-B303-9FF0B6EAEED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02279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2582A-C35F-47B3-A889-C49B9983A9BC}" type="datetimeFigureOut">
              <a:rPr lang="nl-NL" smtClean="0"/>
              <a:t>21-7-2017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FEF4-675B-4FD0-B303-9FF0B6EAEED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5027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2582A-C35F-47B3-A889-C49B9983A9BC}" type="datetimeFigureOut">
              <a:rPr lang="nl-NL" smtClean="0"/>
              <a:t>21-7-2017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FEF4-675B-4FD0-B303-9FF0B6EAEED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0699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2582A-C35F-47B3-A889-C49B9983A9BC}" type="datetimeFigureOut">
              <a:rPr lang="nl-NL" smtClean="0"/>
              <a:t>21-7-2017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FEF4-675B-4FD0-B303-9FF0B6EAEED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1978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4522582A-C35F-47B3-A889-C49B9983A9BC}" type="datetimeFigureOut">
              <a:rPr lang="nl-NL" smtClean="0"/>
              <a:t>21-7-2017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DBCCFEF4-675B-4FD0-B303-9FF0B6EAEED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11216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Tussenstand scenario’s toegang e-Depot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422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Huidige scenario’s voor toegang</a:t>
            </a:r>
            <a:endParaRPr lang="nl-NL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37377093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637350503"/>
              </p:ext>
            </p:extLst>
          </p:nvPr>
        </p:nvGraphicFramePr>
        <p:xfrm>
          <a:off x="1079893" y="1483237"/>
          <a:ext cx="8128000" cy="52475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98378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Extra mogelijkheid voor ontsluiting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Mylex</a:t>
            </a:r>
            <a:r>
              <a:rPr lang="nl-NL" dirty="0" smtClean="0"/>
              <a:t> overheid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nl-NL" dirty="0"/>
          </a:p>
          <a:p>
            <a:r>
              <a:rPr lang="nl-NL" dirty="0" err="1" smtClean="0"/>
              <a:t>MyLex</a:t>
            </a:r>
            <a:r>
              <a:rPr lang="nl-NL" dirty="0" smtClean="0"/>
              <a:t> is een </a:t>
            </a:r>
            <a:r>
              <a:rPr lang="nl-NL" dirty="0" err="1" smtClean="0"/>
              <a:t>aggregator</a:t>
            </a:r>
            <a:r>
              <a:rPr lang="nl-NL" dirty="0" smtClean="0"/>
              <a:t> en zoekinterface in 1 die gebruik maakt van het CMIS protocol om rechtstreeks naar bronnen te linken</a:t>
            </a:r>
          </a:p>
          <a:p>
            <a:r>
              <a:rPr lang="nl-NL" dirty="0" err="1" smtClean="0"/>
              <a:t>Mylex</a:t>
            </a:r>
            <a:r>
              <a:rPr lang="nl-NL" dirty="0" smtClean="0"/>
              <a:t> is </a:t>
            </a:r>
            <a:r>
              <a:rPr lang="nl-NL" dirty="0" err="1" smtClean="0"/>
              <a:t>goe</a:t>
            </a:r>
            <a:r>
              <a:rPr lang="nl-NL" dirty="0" smtClean="0"/>
              <a:t> </a:t>
            </a:r>
            <a:r>
              <a:rPr lang="nl-NL" dirty="0" err="1" smtClean="0"/>
              <a:t>dbruikbaar</a:t>
            </a:r>
            <a:r>
              <a:rPr lang="nl-NL" dirty="0" smtClean="0"/>
              <a:t> voor uitplaatsing omdat er verwezen wordt naar bronbestanden en bronprogramma’s</a:t>
            </a:r>
            <a:endParaRPr lang="nl-NL" dirty="0"/>
          </a:p>
        </p:txBody>
      </p:sp>
      <p:pic>
        <p:nvPicPr>
          <p:cNvPr id="7" name="Tijdelijke aanduiding voor inhoud 6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034" y="2215299"/>
            <a:ext cx="4214360" cy="3160770"/>
          </a:xfrm>
        </p:spPr>
      </p:pic>
    </p:spTree>
    <p:extLst>
      <p:ext uri="{BB962C8B-B14F-4D97-AF65-F5344CB8AC3E}">
        <p14:creationId xmlns:p14="http://schemas.microsoft.com/office/powerpoint/2010/main" val="146056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/>
          <p:cNvSpPr/>
          <p:nvPr/>
        </p:nvSpPr>
        <p:spPr>
          <a:xfrm>
            <a:off x="471115" y="227937"/>
            <a:ext cx="5287617" cy="5724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Huidige ontsluiting van bronnen bij NHA</a:t>
            </a:r>
            <a:endParaRPr lang="nl-NL" dirty="0"/>
          </a:p>
        </p:txBody>
      </p:sp>
      <p:sp>
        <p:nvSpPr>
          <p:cNvPr id="4" name="Rechthoek 3"/>
          <p:cNvSpPr/>
          <p:nvPr/>
        </p:nvSpPr>
        <p:spPr>
          <a:xfrm>
            <a:off x="858741" y="4318884"/>
            <a:ext cx="3880236" cy="7951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hthoek 4"/>
          <p:cNvSpPr/>
          <p:nvPr/>
        </p:nvSpPr>
        <p:spPr>
          <a:xfrm>
            <a:off x="1058188" y="4412973"/>
            <a:ext cx="1725433" cy="514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Gedeelde</a:t>
            </a:r>
            <a:r>
              <a:rPr lang="nl-NL" sz="900" dirty="0" smtClean="0"/>
              <a:t> </a:t>
            </a:r>
            <a:r>
              <a:rPr lang="nl-NL" sz="1200" dirty="0" smtClean="0"/>
              <a:t>Schijven</a:t>
            </a:r>
            <a:endParaRPr lang="nl-NL" sz="1200" dirty="0"/>
          </a:p>
        </p:txBody>
      </p:sp>
      <p:sp>
        <p:nvSpPr>
          <p:cNvPr id="6" name="Rechthoek 5"/>
          <p:cNvSpPr/>
          <p:nvPr/>
        </p:nvSpPr>
        <p:spPr>
          <a:xfrm>
            <a:off x="2865785" y="3452189"/>
            <a:ext cx="667909" cy="514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MAIS-</a:t>
            </a:r>
            <a:r>
              <a:rPr lang="nl-NL" sz="1200" dirty="0" err="1" smtClean="0"/>
              <a:t>Flexis</a:t>
            </a:r>
            <a:endParaRPr lang="nl-NL" sz="1200" dirty="0"/>
          </a:p>
        </p:txBody>
      </p:sp>
      <p:sp>
        <p:nvSpPr>
          <p:cNvPr id="7" name="Rechthoek 6"/>
          <p:cNvSpPr/>
          <p:nvPr/>
        </p:nvSpPr>
        <p:spPr>
          <a:xfrm>
            <a:off x="2983068" y="4412974"/>
            <a:ext cx="667909" cy="514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NAS</a:t>
            </a:r>
            <a:endParaRPr lang="nl-NL" dirty="0"/>
          </a:p>
        </p:txBody>
      </p:sp>
      <p:sp>
        <p:nvSpPr>
          <p:cNvPr id="8" name="Rechthoek 7"/>
          <p:cNvSpPr/>
          <p:nvPr/>
        </p:nvSpPr>
        <p:spPr>
          <a:xfrm>
            <a:off x="3864998" y="4412974"/>
            <a:ext cx="667909" cy="514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Pre-NAS</a:t>
            </a:r>
            <a:endParaRPr lang="nl-NL" dirty="0"/>
          </a:p>
        </p:txBody>
      </p:sp>
      <p:sp>
        <p:nvSpPr>
          <p:cNvPr id="9" name="Rechthoek 8"/>
          <p:cNvSpPr/>
          <p:nvPr/>
        </p:nvSpPr>
        <p:spPr>
          <a:xfrm>
            <a:off x="5070281" y="4318884"/>
            <a:ext cx="1417983" cy="795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De Ree hosting</a:t>
            </a:r>
            <a:endParaRPr lang="nl-NL" dirty="0"/>
          </a:p>
        </p:txBody>
      </p:sp>
      <p:sp>
        <p:nvSpPr>
          <p:cNvPr id="10" name="Rechthoek 9"/>
          <p:cNvSpPr/>
          <p:nvPr/>
        </p:nvSpPr>
        <p:spPr>
          <a:xfrm>
            <a:off x="1949727" y="3482670"/>
            <a:ext cx="667909" cy="514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JOIN</a:t>
            </a:r>
            <a:endParaRPr lang="nl-NL" sz="1200" dirty="0"/>
          </a:p>
        </p:txBody>
      </p:sp>
      <p:sp>
        <p:nvSpPr>
          <p:cNvPr id="11" name="Rechthoek 10"/>
          <p:cNvSpPr/>
          <p:nvPr/>
        </p:nvSpPr>
        <p:spPr>
          <a:xfrm>
            <a:off x="4071068" y="3452189"/>
            <a:ext cx="667909" cy="514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MAIS-MDWS</a:t>
            </a:r>
            <a:endParaRPr lang="nl-NL" sz="1200" dirty="0"/>
          </a:p>
        </p:txBody>
      </p:sp>
      <p:sp>
        <p:nvSpPr>
          <p:cNvPr id="12" name="Rechthoek 11"/>
          <p:cNvSpPr/>
          <p:nvPr/>
        </p:nvSpPr>
        <p:spPr>
          <a:xfrm>
            <a:off x="5070282" y="3452188"/>
            <a:ext cx="1376900" cy="514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Noord-Hollands Archief.nl</a:t>
            </a:r>
            <a:endParaRPr lang="nl-NL" sz="1200" dirty="0"/>
          </a:p>
        </p:txBody>
      </p:sp>
      <p:sp>
        <p:nvSpPr>
          <p:cNvPr id="13" name="Rechthoek 12"/>
          <p:cNvSpPr/>
          <p:nvPr/>
        </p:nvSpPr>
        <p:spPr>
          <a:xfrm>
            <a:off x="6616811" y="1807597"/>
            <a:ext cx="952831" cy="309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smtClean="0"/>
              <a:t>Bibliotheek</a:t>
            </a:r>
          </a:p>
          <a:p>
            <a:pPr algn="ctr"/>
            <a:r>
              <a:rPr lang="nl-NL" sz="1100" dirty="0" smtClean="0"/>
              <a:t>gegevens</a:t>
            </a:r>
            <a:endParaRPr lang="nl-NL" sz="1100" dirty="0"/>
          </a:p>
        </p:txBody>
      </p:sp>
      <p:sp>
        <p:nvSpPr>
          <p:cNvPr id="14" name="Rechthoek 13"/>
          <p:cNvSpPr/>
          <p:nvPr/>
        </p:nvSpPr>
        <p:spPr>
          <a:xfrm>
            <a:off x="6616808" y="954501"/>
            <a:ext cx="952831" cy="309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K</a:t>
            </a:r>
            <a:r>
              <a:rPr lang="nl-NL" sz="1200" dirty="0" smtClean="0"/>
              <a:t>ranten</a:t>
            </a:r>
            <a:endParaRPr lang="nl-NL" sz="1200" dirty="0"/>
          </a:p>
        </p:txBody>
      </p:sp>
      <p:sp>
        <p:nvSpPr>
          <p:cNvPr id="15" name="Rechthoek 14"/>
          <p:cNvSpPr/>
          <p:nvPr/>
        </p:nvSpPr>
        <p:spPr>
          <a:xfrm>
            <a:off x="6616810" y="514184"/>
            <a:ext cx="952831" cy="309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Delpher</a:t>
            </a:r>
            <a:endParaRPr lang="nl-NL" sz="1200" dirty="0"/>
          </a:p>
        </p:txBody>
      </p:sp>
      <p:cxnSp>
        <p:nvCxnSpPr>
          <p:cNvPr id="17" name="Rechte verbindingslijn met pijl 16"/>
          <p:cNvCxnSpPr/>
          <p:nvPr/>
        </p:nvCxnSpPr>
        <p:spPr>
          <a:xfrm flipV="1">
            <a:off x="2254859" y="3858702"/>
            <a:ext cx="28822" cy="507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met pijl 21"/>
          <p:cNvCxnSpPr>
            <a:stCxn id="6" idx="3"/>
            <a:endCxn id="11" idx="1"/>
          </p:cNvCxnSpPr>
          <p:nvPr/>
        </p:nvCxnSpPr>
        <p:spPr>
          <a:xfrm>
            <a:off x="3533694" y="3709282"/>
            <a:ext cx="5373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met pijl 23"/>
          <p:cNvCxnSpPr>
            <a:stCxn id="11" idx="3"/>
            <a:endCxn id="12" idx="1"/>
          </p:cNvCxnSpPr>
          <p:nvPr/>
        </p:nvCxnSpPr>
        <p:spPr>
          <a:xfrm flipV="1">
            <a:off x="4738977" y="3709281"/>
            <a:ext cx="3313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met pijl 27"/>
          <p:cNvCxnSpPr>
            <a:stCxn id="13" idx="1"/>
            <a:endCxn id="12" idx="0"/>
          </p:cNvCxnSpPr>
          <p:nvPr/>
        </p:nvCxnSpPr>
        <p:spPr>
          <a:xfrm flipH="1">
            <a:off x="5758732" y="1962321"/>
            <a:ext cx="858079" cy="1489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met pijl 29"/>
          <p:cNvCxnSpPr>
            <a:stCxn id="14" idx="1"/>
            <a:endCxn id="12" idx="0"/>
          </p:cNvCxnSpPr>
          <p:nvPr/>
        </p:nvCxnSpPr>
        <p:spPr>
          <a:xfrm flipH="1">
            <a:off x="5758732" y="1109225"/>
            <a:ext cx="858076" cy="2342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chte verbindingslijn met pijl 31"/>
          <p:cNvCxnSpPr>
            <a:stCxn id="15" idx="1"/>
            <a:endCxn id="12" idx="0"/>
          </p:cNvCxnSpPr>
          <p:nvPr/>
        </p:nvCxnSpPr>
        <p:spPr>
          <a:xfrm flipH="1">
            <a:off x="5758732" y="668908"/>
            <a:ext cx="858078" cy="2783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hoek 34"/>
          <p:cNvSpPr/>
          <p:nvPr/>
        </p:nvSpPr>
        <p:spPr>
          <a:xfrm>
            <a:off x="6616805" y="2646435"/>
            <a:ext cx="952831" cy="309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Databases</a:t>
            </a:r>
            <a:endParaRPr lang="nl-NL" sz="1200" dirty="0"/>
          </a:p>
        </p:txBody>
      </p:sp>
      <p:sp>
        <p:nvSpPr>
          <p:cNvPr id="36" name="Rechthoek 35"/>
          <p:cNvSpPr/>
          <p:nvPr/>
        </p:nvSpPr>
        <p:spPr>
          <a:xfrm>
            <a:off x="6616805" y="2227016"/>
            <a:ext cx="952831" cy="309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Wie was Wie</a:t>
            </a:r>
            <a:endParaRPr lang="nl-NL" sz="1200" dirty="0"/>
          </a:p>
        </p:txBody>
      </p:sp>
      <p:sp>
        <p:nvSpPr>
          <p:cNvPr id="41" name="Rechthoek 40"/>
          <p:cNvSpPr/>
          <p:nvPr/>
        </p:nvSpPr>
        <p:spPr>
          <a:xfrm>
            <a:off x="6616808" y="1367280"/>
            <a:ext cx="952831" cy="309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Beeldbank</a:t>
            </a:r>
            <a:endParaRPr lang="nl-NL" sz="1200" dirty="0"/>
          </a:p>
        </p:txBody>
      </p:sp>
      <p:sp>
        <p:nvSpPr>
          <p:cNvPr id="42" name="Rechthoek 41"/>
          <p:cNvSpPr/>
          <p:nvPr/>
        </p:nvSpPr>
        <p:spPr>
          <a:xfrm>
            <a:off x="6616805" y="3039684"/>
            <a:ext cx="952831" cy="309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smtClean="0"/>
              <a:t>Audiovisueel</a:t>
            </a:r>
            <a:endParaRPr lang="nl-NL" sz="1100" dirty="0"/>
          </a:p>
        </p:txBody>
      </p:sp>
      <p:cxnSp>
        <p:nvCxnSpPr>
          <p:cNvPr id="44" name="Rechte verbindingslijn met pijl 43"/>
          <p:cNvCxnSpPr>
            <a:stCxn id="36" idx="1"/>
            <a:endCxn id="12" idx="0"/>
          </p:cNvCxnSpPr>
          <p:nvPr/>
        </p:nvCxnSpPr>
        <p:spPr>
          <a:xfrm flipH="1">
            <a:off x="5758732" y="2381740"/>
            <a:ext cx="858073" cy="1070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Rechte verbindingslijn met pijl 45"/>
          <p:cNvCxnSpPr>
            <a:stCxn id="35" idx="1"/>
            <a:endCxn id="12" idx="0"/>
          </p:cNvCxnSpPr>
          <p:nvPr/>
        </p:nvCxnSpPr>
        <p:spPr>
          <a:xfrm flipH="1">
            <a:off x="5758732" y="2801159"/>
            <a:ext cx="858073" cy="651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echte verbindingslijn met pijl 47"/>
          <p:cNvCxnSpPr>
            <a:stCxn id="42" idx="1"/>
            <a:endCxn id="12" idx="0"/>
          </p:cNvCxnSpPr>
          <p:nvPr/>
        </p:nvCxnSpPr>
        <p:spPr>
          <a:xfrm flipH="1">
            <a:off x="5758732" y="3194408"/>
            <a:ext cx="858073" cy="257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Rechte verbindingslijn met pijl 55"/>
          <p:cNvCxnSpPr>
            <a:stCxn id="9" idx="0"/>
            <a:endCxn id="12" idx="2"/>
          </p:cNvCxnSpPr>
          <p:nvPr/>
        </p:nvCxnSpPr>
        <p:spPr>
          <a:xfrm flipH="1" flipV="1">
            <a:off x="5758732" y="3966373"/>
            <a:ext cx="20541" cy="352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kstvak 62"/>
          <p:cNvSpPr txBox="1"/>
          <p:nvPr/>
        </p:nvSpPr>
        <p:spPr>
          <a:xfrm>
            <a:off x="8220895" y="535014"/>
            <a:ext cx="17338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Alle (externe) bronnen zijn via de NHA website te benaderen in 1 zoekapplicatie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0181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Rechte verbindingslijn met pijl 16"/>
          <p:cNvCxnSpPr/>
          <p:nvPr/>
        </p:nvCxnSpPr>
        <p:spPr>
          <a:xfrm flipV="1">
            <a:off x="2254859" y="3858702"/>
            <a:ext cx="28822" cy="507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hoek 2"/>
          <p:cNvSpPr/>
          <p:nvPr/>
        </p:nvSpPr>
        <p:spPr>
          <a:xfrm>
            <a:off x="471115" y="227937"/>
            <a:ext cx="5287617" cy="5724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O</a:t>
            </a:r>
            <a:r>
              <a:rPr lang="nl-NL" dirty="0" smtClean="0"/>
              <a:t>ntsluiting van bronnen bij NHA met </a:t>
            </a:r>
            <a:r>
              <a:rPr lang="nl-NL" dirty="0" err="1" smtClean="0"/>
              <a:t>Mylex</a:t>
            </a:r>
            <a:endParaRPr lang="nl-NL" dirty="0"/>
          </a:p>
        </p:txBody>
      </p:sp>
      <p:sp>
        <p:nvSpPr>
          <p:cNvPr id="4" name="Rechthoek 3"/>
          <p:cNvSpPr/>
          <p:nvPr/>
        </p:nvSpPr>
        <p:spPr>
          <a:xfrm>
            <a:off x="858741" y="4253947"/>
            <a:ext cx="3880236" cy="860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" name="Rechthoek 4"/>
          <p:cNvSpPr/>
          <p:nvPr/>
        </p:nvSpPr>
        <p:spPr>
          <a:xfrm>
            <a:off x="1058188" y="4412973"/>
            <a:ext cx="1725433" cy="514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Gedeelde</a:t>
            </a:r>
            <a:r>
              <a:rPr lang="nl-NL" sz="900" dirty="0" smtClean="0"/>
              <a:t> </a:t>
            </a:r>
            <a:r>
              <a:rPr lang="nl-NL" sz="1200" dirty="0" smtClean="0"/>
              <a:t>Schijven</a:t>
            </a:r>
            <a:endParaRPr lang="nl-NL" sz="1200" dirty="0"/>
          </a:p>
        </p:txBody>
      </p:sp>
      <p:sp>
        <p:nvSpPr>
          <p:cNvPr id="6" name="Rechthoek 5"/>
          <p:cNvSpPr/>
          <p:nvPr/>
        </p:nvSpPr>
        <p:spPr>
          <a:xfrm>
            <a:off x="2865785" y="3452189"/>
            <a:ext cx="667909" cy="514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MAIS-</a:t>
            </a:r>
            <a:r>
              <a:rPr lang="nl-NL" sz="1200" dirty="0" err="1" smtClean="0"/>
              <a:t>Flexis</a:t>
            </a:r>
            <a:endParaRPr lang="nl-NL" sz="1200" dirty="0"/>
          </a:p>
        </p:txBody>
      </p:sp>
      <p:sp>
        <p:nvSpPr>
          <p:cNvPr id="7" name="Rechthoek 6"/>
          <p:cNvSpPr/>
          <p:nvPr/>
        </p:nvSpPr>
        <p:spPr>
          <a:xfrm>
            <a:off x="2983068" y="4412974"/>
            <a:ext cx="667909" cy="514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NAS</a:t>
            </a:r>
            <a:endParaRPr lang="nl-NL" dirty="0"/>
          </a:p>
        </p:txBody>
      </p:sp>
      <p:sp>
        <p:nvSpPr>
          <p:cNvPr id="8" name="Rechthoek 7"/>
          <p:cNvSpPr/>
          <p:nvPr/>
        </p:nvSpPr>
        <p:spPr>
          <a:xfrm>
            <a:off x="3864998" y="4412974"/>
            <a:ext cx="667909" cy="514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Pre-NAS</a:t>
            </a:r>
            <a:endParaRPr lang="nl-NL" dirty="0"/>
          </a:p>
        </p:txBody>
      </p:sp>
      <p:sp>
        <p:nvSpPr>
          <p:cNvPr id="9" name="Rechthoek 8"/>
          <p:cNvSpPr/>
          <p:nvPr/>
        </p:nvSpPr>
        <p:spPr>
          <a:xfrm>
            <a:off x="5070281" y="4253947"/>
            <a:ext cx="2499355" cy="860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De Ree hosting</a:t>
            </a:r>
            <a:endParaRPr lang="nl-NL" dirty="0"/>
          </a:p>
        </p:txBody>
      </p:sp>
      <p:sp>
        <p:nvSpPr>
          <p:cNvPr id="10" name="Rechthoek 9"/>
          <p:cNvSpPr/>
          <p:nvPr/>
        </p:nvSpPr>
        <p:spPr>
          <a:xfrm>
            <a:off x="1949727" y="3482670"/>
            <a:ext cx="667909" cy="514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JOIN</a:t>
            </a:r>
            <a:endParaRPr lang="nl-NL" sz="1200" dirty="0"/>
          </a:p>
        </p:txBody>
      </p:sp>
      <p:sp>
        <p:nvSpPr>
          <p:cNvPr id="11" name="Rechthoek 10"/>
          <p:cNvSpPr/>
          <p:nvPr/>
        </p:nvSpPr>
        <p:spPr>
          <a:xfrm>
            <a:off x="4071068" y="3452189"/>
            <a:ext cx="667909" cy="514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MAIS-MDWS</a:t>
            </a:r>
            <a:endParaRPr lang="nl-NL" sz="1200" dirty="0"/>
          </a:p>
        </p:txBody>
      </p:sp>
      <p:sp>
        <p:nvSpPr>
          <p:cNvPr id="12" name="Rechthoek 11"/>
          <p:cNvSpPr/>
          <p:nvPr/>
        </p:nvSpPr>
        <p:spPr>
          <a:xfrm>
            <a:off x="5070282" y="3452188"/>
            <a:ext cx="1376900" cy="514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Noord-Hollands Archief.nl</a:t>
            </a:r>
            <a:endParaRPr lang="nl-NL" sz="1200" dirty="0"/>
          </a:p>
        </p:txBody>
      </p:sp>
      <p:sp>
        <p:nvSpPr>
          <p:cNvPr id="13" name="Rechthoek 12"/>
          <p:cNvSpPr/>
          <p:nvPr/>
        </p:nvSpPr>
        <p:spPr>
          <a:xfrm>
            <a:off x="6616811" y="1807597"/>
            <a:ext cx="952831" cy="309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smtClean="0"/>
              <a:t>Bibliotheek</a:t>
            </a:r>
          </a:p>
          <a:p>
            <a:pPr algn="ctr"/>
            <a:r>
              <a:rPr lang="nl-NL" sz="1100" dirty="0" smtClean="0"/>
              <a:t>gegevens</a:t>
            </a:r>
            <a:endParaRPr lang="nl-NL" sz="1100" dirty="0"/>
          </a:p>
        </p:txBody>
      </p:sp>
      <p:sp>
        <p:nvSpPr>
          <p:cNvPr id="14" name="Rechthoek 13"/>
          <p:cNvSpPr/>
          <p:nvPr/>
        </p:nvSpPr>
        <p:spPr>
          <a:xfrm>
            <a:off x="6616808" y="954501"/>
            <a:ext cx="952831" cy="309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K</a:t>
            </a:r>
            <a:r>
              <a:rPr lang="nl-NL" sz="1200" dirty="0" smtClean="0"/>
              <a:t>ranten</a:t>
            </a:r>
            <a:endParaRPr lang="nl-NL" sz="1200" dirty="0"/>
          </a:p>
        </p:txBody>
      </p:sp>
      <p:sp>
        <p:nvSpPr>
          <p:cNvPr id="15" name="Rechthoek 14"/>
          <p:cNvSpPr/>
          <p:nvPr/>
        </p:nvSpPr>
        <p:spPr>
          <a:xfrm>
            <a:off x="6616810" y="514184"/>
            <a:ext cx="952831" cy="309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Delpher</a:t>
            </a:r>
            <a:endParaRPr lang="nl-NL" sz="1200" dirty="0"/>
          </a:p>
        </p:txBody>
      </p:sp>
      <p:cxnSp>
        <p:nvCxnSpPr>
          <p:cNvPr id="22" name="Rechte verbindingslijn met pijl 21"/>
          <p:cNvCxnSpPr>
            <a:stCxn id="6" idx="3"/>
            <a:endCxn id="11" idx="1"/>
          </p:cNvCxnSpPr>
          <p:nvPr/>
        </p:nvCxnSpPr>
        <p:spPr>
          <a:xfrm>
            <a:off x="3533694" y="3709282"/>
            <a:ext cx="5373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met pijl 23"/>
          <p:cNvCxnSpPr>
            <a:stCxn id="11" idx="3"/>
            <a:endCxn id="12" idx="1"/>
          </p:cNvCxnSpPr>
          <p:nvPr/>
        </p:nvCxnSpPr>
        <p:spPr>
          <a:xfrm flipV="1">
            <a:off x="4738977" y="3709281"/>
            <a:ext cx="3313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met pijl 27"/>
          <p:cNvCxnSpPr>
            <a:stCxn id="13" idx="1"/>
            <a:endCxn id="12" idx="0"/>
          </p:cNvCxnSpPr>
          <p:nvPr/>
        </p:nvCxnSpPr>
        <p:spPr>
          <a:xfrm flipH="1">
            <a:off x="5758732" y="1962321"/>
            <a:ext cx="858079" cy="1489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met pijl 29"/>
          <p:cNvCxnSpPr>
            <a:stCxn id="14" idx="1"/>
            <a:endCxn id="12" idx="0"/>
          </p:cNvCxnSpPr>
          <p:nvPr/>
        </p:nvCxnSpPr>
        <p:spPr>
          <a:xfrm flipH="1">
            <a:off x="5758732" y="1109225"/>
            <a:ext cx="858076" cy="2342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chte verbindingslijn met pijl 31"/>
          <p:cNvCxnSpPr>
            <a:stCxn id="15" idx="1"/>
            <a:endCxn id="12" idx="0"/>
          </p:cNvCxnSpPr>
          <p:nvPr/>
        </p:nvCxnSpPr>
        <p:spPr>
          <a:xfrm flipH="1">
            <a:off x="5758732" y="668908"/>
            <a:ext cx="858078" cy="2783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hoek 34"/>
          <p:cNvSpPr/>
          <p:nvPr/>
        </p:nvSpPr>
        <p:spPr>
          <a:xfrm>
            <a:off x="6616805" y="2646435"/>
            <a:ext cx="952831" cy="309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Databases</a:t>
            </a:r>
            <a:endParaRPr lang="nl-NL" sz="1200" dirty="0"/>
          </a:p>
        </p:txBody>
      </p:sp>
      <p:sp>
        <p:nvSpPr>
          <p:cNvPr id="36" name="Rechthoek 35"/>
          <p:cNvSpPr/>
          <p:nvPr/>
        </p:nvSpPr>
        <p:spPr>
          <a:xfrm>
            <a:off x="6616805" y="2227016"/>
            <a:ext cx="952831" cy="309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Wie was Wie</a:t>
            </a:r>
            <a:endParaRPr lang="nl-NL" sz="1200" dirty="0"/>
          </a:p>
        </p:txBody>
      </p:sp>
      <p:sp>
        <p:nvSpPr>
          <p:cNvPr id="41" name="Rechthoek 40"/>
          <p:cNvSpPr/>
          <p:nvPr/>
        </p:nvSpPr>
        <p:spPr>
          <a:xfrm>
            <a:off x="6616808" y="1367280"/>
            <a:ext cx="952831" cy="309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Beeldbank</a:t>
            </a:r>
            <a:endParaRPr lang="nl-NL" sz="1200" dirty="0"/>
          </a:p>
        </p:txBody>
      </p:sp>
      <p:sp>
        <p:nvSpPr>
          <p:cNvPr id="42" name="Rechthoek 41"/>
          <p:cNvSpPr/>
          <p:nvPr/>
        </p:nvSpPr>
        <p:spPr>
          <a:xfrm>
            <a:off x="6616805" y="3039684"/>
            <a:ext cx="952831" cy="309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smtClean="0"/>
              <a:t>Audiovisueel</a:t>
            </a:r>
            <a:endParaRPr lang="nl-NL" sz="1100" dirty="0"/>
          </a:p>
        </p:txBody>
      </p:sp>
      <p:cxnSp>
        <p:nvCxnSpPr>
          <p:cNvPr id="44" name="Rechte verbindingslijn met pijl 43"/>
          <p:cNvCxnSpPr>
            <a:stCxn id="36" idx="1"/>
            <a:endCxn id="12" idx="0"/>
          </p:cNvCxnSpPr>
          <p:nvPr/>
        </p:nvCxnSpPr>
        <p:spPr>
          <a:xfrm flipH="1">
            <a:off x="5758732" y="2381740"/>
            <a:ext cx="858073" cy="1070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Rechte verbindingslijn met pijl 45"/>
          <p:cNvCxnSpPr>
            <a:stCxn id="35" idx="1"/>
            <a:endCxn id="12" idx="0"/>
          </p:cNvCxnSpPr>
          <p:nvPr/>
        </p:nvCxnSpPr>
        <p:spPr>
          <a:xfrm flipH="1">
            <a:off x="5758732" y="2801159"/>
            <a:ext cx="858073" cy="651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echte verbindingslijn met pijl 47"/>
          <p:cNvCxnSpPr>
            <a:stCxn id="42" idx="1"/>
            <a:endCxn id="12" idx="0"/>
          </p:cNvCxnSpPr>
          <p:nvPr/>
        </p:nvCxnSpPr>
        <p:spPr>
          <a:xfrm flipH="1">
            <a:off x="5758732" y="3194408"/>
            <a:ext cx="858073" cy="257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Rechte verbindingslijn met pijl 55"/>
          <p:cNvCxnSpPr>
            <a:stCxn id="9" idx="0"/>
            <a:endCxn id="12" idx="2"/>
          </p:cNvCxnSpPr>
          <p:nvPr/>
        </p:nvCxnSpPr>
        <p:spPr>
          <a:xfrm flipH="1" flipV="1">
            <a:off x="5758732" y="3966373"/>
            <a:ext cx="20541" cy="352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hoek 30"/>
          <p:cNvSpPr/>
          <p:nvPr/>
        </p:nvSpPr>
        <p:spPr>
          <a:xfrm>
            <a:off x="7636560" y="3452187"/>
            <a:ext cx="952831" cy="5141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e-Depot</a:t>
            </a:r>
            <a:endParaRPr lang="nl-NL" sz="1200" dirty="0"/>
          </a:p>
        </p:txBody>
      </p:sp>
      <p:cxnSp>
        <p:nvCxnSpPr>
          <p:cNvPr id="16" name="Rechte verbindingslijn met pijl 15"/>
          <p:cNvCxnSpPr>
            <a:stCxn id="31" idx="1"/>
            <a:endCxn id="12" idx="3"/>
          </p:cNvCxnSpPr>
          <p:nvPr/>
        </p:nvCxnSpPr>
        <p:spPr>
          <a:xfrm flipH="1">
            <a:off x="6447182" y="3709280"/>
            <a:ext cx="11893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met pijl 19"/>
          <p:cNvCxnSpPr>
            <a:endCxn id="31" idx="3"/>
          </p:cNvCxnSpPr>
          <p:nvPr/>
        </p:nvCxnSpPr>
        <p:spPr>
          <a:xfrm flipH="1">
            <a:off x="8589391" y="3709279"/>
            <a:ext cx="8656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hoek 36"/>
          <p:cNvSpPr/>
          <p:nvPr/>
        </p:nvSpPr>
        <p:spPr>
          <a:xfrm>
            <a:off x="9059155" y="3452187"/>
            <a:ext cx="952831" cy="514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Mylex</a:t>
            </a:r>
            <a:r>
              <a:rPr lang="nl-NL" sz="1200" dirty="0" smtClean="0"/>
              <a:t> search</a:t>
            </a:r>
            <a:endParaRPr lang="nl-NL" sz="1200" dirty="0"/>
          </a:p>
        </p:txBody>
      </p:sp>
      <p:sp>
        <p:nvSpPr>
          <p:cNvPr id="38" name="Rechthoek 37"/>
          <p:cNvSpPr/>
          <p:nvPr/>
        </p:nvSpPr>
        <p:spPr>
          <a:xfrm>
            <a:off x="9059154" y="4223464"/>
            <a:ext cx="952831" cy="801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Mylex</a:t>
            </a:r>
            <a:r>
              <a:rPr lang="nl-NL" sz="1200" dirty="0" smtClean="0"/>
              <a:t> hosting</a:t>
            </a:r>
            <a:endParaRPr lang="nl-NL" sz="1200" dirty="0"/>
          </a:p>
        </p:txBody>
      </p:sp>
      <p:sp>
        <p:nvSpPr>
          <p:cNvPr id="39" name="Rechthoek 38"/>
          <p:cNvSpPr/>
          <p:nvPr/>
        </p:nvSpPr>
        <p:spPr>
          <a:xfrm>
            <a:off x="7636560" y="5301516"/>
            <a:ext cx="2375425" cy="8213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Rechthoek 39"/>
          <p:cNvSpPr/>
          <p:nvPr/>
        </p:nvSpPr>
        <p:spPr>
          <a:xfrm>
            <a:off x="7961555" y="5432054"/>
            <a:ext cx="1725433" cy="51418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e-Depot (bij NA) </a:t>
            </a:r>
            <a:endParaRPr lang="nl-NL" sz="1200" dirty="0"/>
          </a:p>
        </p:txBody>
      </p:sp>
      <p:cxnSp>
        <p:nvCxnSpPr>
          <p:cNvPr id="26" name="Rechte verbindingslijn met pijl 25"/>
          <p:cNvCxnSpPr>
            <a:endCxn id="38" idx="2"/>
          </p:cNvCxnSpPr>
          <p:nvPr/>
        </p:nvCxnSpPr>
        <p:spPr>
          <a:xfrm flipV="1">
            <a:off x="9535569" y="5024487"/>
            <a:ext cx="1" cy="277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echte verbindingslijn met pijl 32"/>
          <p:cNvCxnSpPr>
            <a:stCxn id="38" idx="0"/>
            <a:endCxn id="37" idx="2"/>
          </p:cNvCxnSpPr>
          <p:nvPr/>
        </p:nvCxnSpPr>
        <p:spPr>
          <a:xfrm flipV="1">
            <a:off x="9535570" y="3966372"/>
            <a:ext cx="1" cy="257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kstvak 33"/>
          <p:cNvSpPr txBox="1"/>
          <p:nvPr/>
        </p:nvSpPr>
        <p:spPr>
          <a:xfrm>
            <a:off x="10407914" y="3360916"/>
            <a:ext cx="17338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Mylex</a:t>
            </a:r>
            <a:r>
              <a:rPr lang="nl-NL" dirty="0" smtClean="0"/>
              <a:t> maakt een index van alle e-Depot</a:t>
            </a:r>
          </a:p>
          <a:p>
            <a:r>
              <a:rPr lang="nl-NL" dirty="0" smtClean="0"/>
              <a:t>gegevens in de tenant, toont in de viewer grote </a:t>
            </a:r>
            <a:r>
              <a:rPr lang="nl-NL" dirty="0" err="1" smtClean="0"/>
              <a:t>thumbnails</a:t>
            </a:r>
            <a:r>
              <a:rPr lang="nl-NL" dirty="0" smtClean="0"/>
              <a:t> en benadert die via CMIS bij opvragen</a:t>
            </a:r>
            <a:endParaRPr lang="nl-NL" dirty="0"/>
          </a:p>
        </p:txBody>
      </p:sp>
      <p:sp>
        <p:nvSpPr>
          <p:cNvPr id="43" name="Tekstvak 42"/>
          <p:cNvSpPr txBox="1"/>
          <p:nvPr/>
        </p:nvSpPr>
        <p:spPr>
          <a:xfrm>
            <a:off x="8446416" y="1263948"/>
            <a:ext cx="2611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e-Depot wordt toegevoegd aan de NHA zoekapplicatie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9693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hthoek 26"/>
          <p:cNvSpPr/>
          <p:nvPr/>
        </p:nvSpPr>
        <p:spPr>
          <a:xfrm>
            <a:off x="622169" y="3360916"/>
            <a:ext cx="4264219" cy="20207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7" name="Rechte verbindingslijn met pijl 16"/>
          <p:cNvCxnSpPr/>
          <p:nvPr/>
        </p:nvCxnSpPr>
        <p:spPr>
          <a:xfrm flipV="1">
            <a:off x="2254859" y="3858702"/>
            <a:ext cx="28822" cy="507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hoek 2"/>
          <p:cNvSpPr/>
          <p:nvPr/>
        </p:nvSpPr>
        <p:spPr>
          <a:xfrm>
            <a:off x="471115" y="227937"/>
            <a:ext cx="5287617" cy="5724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O</a:t>
            </a:r>
            <a:r>
              <a:rPr lang="nl-NL" dirty="0" smtClean="0"/>
              <a:t>ntsluiting van alle bronnen bij NHA met </a:t>
            </a:r>
            <a:r>
              <a:rPr lang="nl-NL" dirty="0" err="1" smtClean="0"/>
              <a:t>Mylex</a:t>
            </a:r>
            <a:endParaRPr lang="nl-NL" dirty="0"/>
          </a:p>
        </p:txBody>
      </p:sp>
      <p:sp>
        <p:nvSpPr>
          <p:cNvPr id="4" name="Rechthoek 3"/>
          <p:cNvSpPr/>
          <p:nvPr/>
        </p:nvSpPr>
        <p:spPr>
          <a:xfrm>
            <a:off x="858741" y="4253947"/>
            <a:ext cx="3880236" cy="860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" name="Rechthoek 4"/>
          <p:cNvSpPr/>
          <p:nvPr/>
        </p:nvSpPr>
        <p:spPr>
          <a:xfrm>
            <a:off x="1058188" y="4412973"/>
            <a:ext cx="1725433" cy="514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Gedeelde</a:t>
            </a:r>
            <a:r>
              <a:rPr lang="nl-NL" sz="900" dirty="0" smtClean="0"/>
              <a:t> </a:t>
            </a:r>
            <a:r>
              <a:rPr lang="nl-NL" sz="1200" dirty="0" smtClean="0"/>
              <a:t>Schijven</a:t>
            </a:r>
            <a:endParaRPr lang="nl-NL" sz="1200" dirty="0"/>
          </a:p>
        </p:txBody>
      </p:sp>
      <p:sp>
        <p:nvSpPr>
          <p:cNvPr id="6" name="Rechthoek 5"/>
          <p:cNvSpPr/>
          <p:nvPr/>
        </p:nvSpPr>
        <p:spPr>
          <a:xfrm>
            <a:off x="2865785" y="3452189"/>
            <a:ext cx="667909" cy="514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MAIS-</a:t>
            </a:r>
            <a:r>
              <a:rPr lang="nl-NL" sz="1200" dirty="0" err="1" smtClean="0"/>
              <a:t>Flexis</a:t>
            </a:r>
            <a:endParaRPr lang="nl-NL" sz="1200" dirty="0"/>
          </a:p>
        </p:txBody>
      </p:sp>
      <p:sp>
        <p:nvSpPr>
          <p:cNvPr id="7" name="Rechthoek 6"/>
          <p:cNvSpPr/>
          <p:nvPr/>
        </p:nvSpPr>
        <p:spPr>
          <a:xfrm>
            <a:off x="2983068" y="4412974"/>
            <a:ext cx="667909" cy="514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NAS</a:t>
            </a:r>
            <a:endParaRPr lang="nl-NL" dirty="0"/>
          </a:p>
        </p:txBody>
      </p:sp>
      <p:sp>
        <p:nvSpPr>
          <p:cNvPr id="8" name="Rechthoek 7"/>
          <p:cNvSpPr/>
          <p:nvPr/>
        </p:nvSpPr>
        <p:spPr>
          <a:xfrm>
            <a:off x="3864998" y="4412974"/>
            <a:ext cx="667909" cy="514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Pre-NAS</a:t>
            </a:r>
            <a:endParaRPr lang="nl-NL" dirty="0"/>
          </a:p>
        </p:txBody>
      </p:sp>
      <p:sp>
        <p:nvSpPr>
          <p:cNvPr id="9" name="Rechthoek 8"/>
          <p:cNvSpPr/>
          <p:nvPr/>
        </p:nvSpPr>
        <p:spPr>
          <a:xfrm>
            <a:off x="4974707" y="5282162"/>
            <a:ext cx="2499355" cy="860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De Ree hosting</a:t>
            </a:r>
            <a:endParaRPr lang="nl-NL" dirty="0"/>
          </a:p>
        </p:txBody>
      </p:sp>
      <p:sp>
        <p:nvSpPr>
          <p:cNvPr id="10" name="Rechthoek 9"/>
          <p:cNvSpPr/>
          <p:nvPr/>
        </p:nvSpPr>
        <p:spPr>
          <a:xfrm>
            <a:off x="1949727" y="3482670"/>
            <a:ext cx="667909" cy="514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JOIN</a:t>
            </a:r>
            <a:endParaRPr lang="nl-NL" sz="1200" dirty="0"/>
          </a:p>
        </p:txBody>
      </p:sp>
      <p:sp>
        <p:nvSpPr>
          <p:cNvPr id="11" name="Rechthoek 10"/>
          <p:cNvSpPr/>
          <p:nvPr/>
        </p:nvSpPr>
        <p:spPr>
          <a:xfrm>
            <a:off x="3929126" y="1823649"/>
            <a:ext cx="667909" cy="514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MAIS-MDWS</a:t>
            </a:r>
            <a:endParaRPr lang="nl-NL" sz="1200" dirty="0"/>
          </a:p>
        </p:txBody>
      </p:sp>
      <p:sp>
        <p:nvSpPr>
          <p:cNvPr id="12" name="Rechthoek 11"/>
          <p:cNvSpPr/>
          <p:nvPr/>
        </p:nvSpPr>
        <p:spPr>
          <a:xfrm>
            <a:off x="5070282" y="3452188"/>
            <a:ext cx="1376900" cy="514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Noord-Hollands Archief.nl</a:t>
            </a:r>
            <a:endParaRPr lang="nl-NL" sz="1200" dirty="0"/>
          </a:p>
        </p:txBody>
      </p:sp>
      <p:sp>
        <p:nvSpPr>
          <p:cNvPr id="13" name="Rechthoek 12"/>
          <p:cNvSpPr/>
          <p:nvPr/>
        </p:nvSpPr>
        <p:spPr>
          <a:xfrm>
            <a:off x="6616811" y="1807597"/>
            <a:ext cx="952831" cy="309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smtClean="0"/>
              <a:t>Bibliotheek</a:t>
            </a:r>
          </a:p>
          <a:p>
            <a:pPr algn="ctr"/>
            <a:r>
              <a:rPr lang="nl-NL" sz="1100" dirty="0" smtClean="0"/>
              <a:t>gegevens</a:t>
            </a:r>
            <a:endParaRPr lang="nl-NL" sz="1100" dirty="0"/>
          </a:p>
        </p:txBody>
      </p:sp>
      <p:sp>
        <p:nvSpPr>
          <p:cNvPr id="14" name="Rechthoek 13"/>
          <p:cNvSpPr/>
          <p:nvPr/>
        </p:nvSpPr>
        <p:spPr>
          <a:xfrm>
            <a:off x="6616808" y="954501"/>
            <a:ext cx="952831" cy="309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K</a:t>
            </a:r>
            <a:r>
              <a:rPr lang="nl-NL" sz="1200" dirty="0" smtClean="0"/>
              <a:t>ranten</a:t>
            </a:r>
            <a:endParaRPr lang="nl-NL" sz="1200" dirty="0"/>
          </a:p>
        </p:txBody>
      </p:sp>
      <p:sp>
        <p:nvSpPr>
          <p:cNvPr id="15" name="Rechthoek 14"/>
          <p:cNvSpPr/>
          <p:nvPr/>
        </p:nvSpPr>
        <p:spPr>
          <a:xfrm>
            <a:off x="6616810" y="514184"/>
            <a:ext cx="952831" cy="309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Delpher</a:t>
            </a:r>
            <a:endParaRPr lang="nl-NL" sz="1200" dirty="0"/>
          </a:p>
        </p:txBody>
      </p:sp>
      <p:cxnSp>
        <p:nvCxnSpPr>
          <p:cNvPr id="22" name="Rechte verbindingslijn met pijl 21"/>
          <p:cNvCxnSpPr/>
          <p:nvPr/>
        </p:nvCxnSpPr>
        <p:spPr>
          <a:xfrm flipV="1">
            <a:off x="3475709" y="2227016"/>
            <a:ext cx="453417" cy="113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met pijl 23"/>
          <p:cNvCxnSpPr>
            <a:stCxn id="11" idx="3"/>
          </p:cNvCxnSpPr>
          <p:nvPr/>
        </p:nvCxnSpPr>
        <p:spPr>
          <a:xfrm>
            <a:off x="4597035" y="2080742"/>
            <a:ext cx="604796" cy="1401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met pijl 27"/>
          <p:cNvCxnSpPr>
            <a:stCxn id="13" idx="1"/>
            <a:endCxn id="12" idx="0"/>
          </p:cNvCxnSpPr>
          <p:nvPr/>
        </p:nvCxnSpPr>
        <p:spPr>
          <a:xfrm flipH="1">
            <a:off x="5758732" y="1962321"/>
            <a:ext cx="858079" cy="1489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met pijl 29"/>
          <p:cNvCxnSpPr>
            <a:stCxn id="14" idx="1"/>
            <a:endCxn id="12" idx="0"/>
          </p:cNvCxnSpPr>
          <p:nvPr/>
        </p:nvCxnSpPr>
        <p:spPr>
          <a:xfrm flipH="1">
            <a:off x="5758732" y="1109225"/>
            <a:ext cx="858076" cy="2342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chte verbindingslijn met pijl 31"/>
          <p:cNvCxnSpPr>
            <a:stCxn id="15" idx="1"/>
            <a:endCxn id="12" idx="0"/>
          </p:cNvCxnSpPr>
          <p:nvPr/>
        </p:nvCxnSpPr>
        <p:spPr>
          <a:xfrm flipH="1">
            <a:off x="5758732" y="668908"/>
            <a:ext cx="858078" cy="2783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hoek 34"/>
          <p:cNvSpPr/>
          <p:nvPr/>
        </p:nvSpPr>
        <p:spPr>
          <a:xfrm>
            <a:off x="6616805" y="2646435"/>
            <a:ext cx="952831" cy="309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Databases</a:t>
            </a:r>
            <a:endParaRPr lang="nl-NL" sz="1200" dirty="0"/>
          </a:p>
        </p:txBody>
      </p:sp>
      <p:sp>
        <p:nvSpPr>
          <p:cNvPr id="36" name="Rechthoek 35"/>
          <p:cNvSpPr/>
          <p:nvPr/>
        </p:nvSpPr>
        <p:spPr>
          <a:xfrm>
            <a:off x="6616805" y="2227016"/>
            <a:ext cx="952831" cy="309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Wie was Wie</a:t>
            </a:r>
            <a:endParaRPr lang="nl-NL" sz="1200" dirty="0"/>
          </a:p>
        </p:txBody>
      </p:sp>
      <p:sp>
        <p:nvSpPr>
          <p:cNvPr id="41" name="Rechthoek 40"/>
          <p:cNvSpPr/>
          <p:nvPr/>
        </p:nvSpPr>
        <p:spPr>
          <a:xfrm>
            <a:off x="6616808" y="1367280"/>
            <a:ext cx="952831" cy="309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Beeldbank</a:t>
            </a:r>
            <a:endParaRPr lang="nl-NL" sz="1200" dirty="0"/>
          </a:p>
        </p:txBody>
      </p:sp>
      <p:sp>
        <p:nvSpPr>
          <p:cNvPr id="42" name="Rechthoek 41"/>
          <p:cNvSpPr/>
          <p:nvPr/>
        </p:nvSpPr>
        <p:spPr>
          <a:xfrm>
            <a:off x="6616805" y="3039684"/>
            <a:ext cx="952831" cy="309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smtClean="0"/>
              <a:t>Audiovisueel</a:t>
            </a:r>
            <a:endParaRPr lang="nl-NL" sz="1100" dirty="0"/>
          </a:p>
        </p:txBody>
      </p:sp>
      <p:cxnSp>
        <p:nvCxnSpPr>
          <p:cNvPr id="44" name="Rechte verbindingslijn met pijl 43"/>
          <p:cNvCxnSpPr>
            <a:stCxn id="36" idx="1"/>
            <a:endCxn id="12" idx="0"/>
          </p:cNvCxnSpPr>
          <p:nvPr/>
        </p:nvCxnSpPr>
        <p:spPr>
          <a:xfrm flipH="1">
            <a:off x="5758732" y="2381740"/>
            <a:ext cx="858073" cy="1070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Rechte verbindingslijn met pijl 45"/>
          <p:cNvCxnSpPr>
            <a:stCxn id="35" idx="1"/>
            <a:endCxn id="12" idx="0"/>
          </p:cNvCxnSpPr>
          <p:nvPr/>
        </p:nvCxnSpPr>
        <p:spPr>
          <a:xfrm flipH="1">
            <a:off x="5758732" y="2801159"/>
            <a:ext cx="858073" cy="651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echte verbindingslijn met pijl 47"/>
          <p:cNvCxnSpPr>
            <a:stCxn id="42" idx="1"/>
            <a:endCxn id="12" idx="0"/>
          </p:cNvCxnSpPr>
          <p:nvPr/>
        </p:nvCxnSpPr>
        <p:spPr>
          <a:xfrm flipH="1">
            <a:off x="5758732" y="3194408"/>
            <a:ext cx="858073" cy="257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Rechte verbindingslijn met pijl 55"/>
          <p:cNvCxnSpPr/>
          <p:nvPr/>
        </p:nvCxnSpPr>
        <p:spPr>
          <a:xfrm flipV="1">
            <a:off x="5872009" y="3955808"/>
            <a:ext cx="7964" cy="1476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hoek 30"/>
          <p:cNvSpPr/>
          <p:nvPr/>
        </p:nvSpPr>
        <p:spPr>
          <a:xfrm>
            <a:off x="7636560" y="3452187"/>
            <a:ext cx="952831" cy="5141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e-Depot</a:t>
            </a:r>
            <a:endParaRPr lang="nl-NL" sz="1200" dirty="0"/>
          </a:p>
        </p:txBody>
      </p:sp>
      <p:cxnSp>
        <p:nvCxnSpPr>
          <p:cNvPr id="16" name="Rechte verbindingslijn met pijl 15"/>
          <p:cNvCxnSpPr>
            <a:stCxn id="31" idx="1"/>
            <a:endCxn id="12" idx="3"/>
          </p:cNvCxnSpPr>
          <p:nvPr/>
        </p:nvCxnSpPr>
        <p:spPr>
          <a:xfrm flipH="1">
            <a:off x="6447182" y="3709280"/>
            <a:ext cx="11893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met pijl 19"/>
          <p:cNvCxnSpPr>
            <a:endCxn id="31" idx="3"/>
          </p:cNvCxnSpPr>
          <p:nvPr/>
        </p:nvCxnSpPr>
        <p:spPr>
          <a:xfrm flipH="1">
            <a:off x="8589391" y="3709279"/>
            <a:ext cx="8656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hoek 36"/>
          <p:cNvSpPr/>
          <p:nvPr/>
        </p:nvSpPr>
        <p:spPr>
          <a:xfrm>
            <a:off x="9059155" y="3452187"/>
            <a:ext cx="952831" cy="514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Mylex</a:t>
            </a:r>
            <a:r>
              <a:rPr lang="nl-NL" sz="1200" dirty="0" smtClean="0"/>
              <a:t> search</a:t>
            </a:r>
            <a:endParaRPr lang="nl-NL" sz="1200" dirty="0"/>
          </a:p>
        </p:txBody>
      </p:sp>
      <p:sp>
        <p:nvSpPr>
          <p:cNvPr id="38" name="Rechthoek 37"/>
          <p:cNvSpPr/>
          <p:nvPr/>
        </p:nvSpPr>
        <p:spPr>
          <a:xfrm>
            <a:off x="9059154" y="4223464"/>
            <a:ext cx="952831" cy="801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Mylex</a:t>
            </a:r>
            <a:r>
              <a:rPr lang="nl-NL" sz="1200" dirty="0" smtClean="0"/>
              <a:t> hosting</a:t>
            </a:r>
            <a:endParaRPr lang="nl-NL" sz="1200" dirty="0"/>
          </a:p>
        </p:txBody>
      </p:sp>
      <p:sp>
        <p:nvSpPr>
          <p:cNvPr id="39" name="Rechthoek 38"/>
          <p:cNvSpPr/>
          <p:nvPr/>
        </p:nvSpPr>
        <p:spPr>
          <a:xfrm>
            <a:off x="7636560" y="5301516"/>
            <a:ext cx="2375425" cy="8213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Rechthoek 39"/>
          <p:cNvSpPr/>
          <p:nvPr/>
        </p:nvSpPr>
        <p:spPr>
          <a:xfrm>
            <a:off x="7961555" y="5432054"/>
            <a:ext cx="1725433" cy="51418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e-Depot (bij NA) </a:t>
            </a:r>
            <a:endParaRPr lang="nl-NL" sz="1200" dirty="0"/>
          </a:p>
        </p:txBody>
      </p:sp>
      <p:cxnSp>
        <p:nvCxnSpPr>
          <p:cNvPr id="26" name="Rechte verbindingslijn met pijl 25"/>
          <p:cNvCxnSpPr>
            <a:endCxn id="38" idx="2"/>
          </p:cNvCxnSpPr>
          <p:nvPr/>
        </p:nvCxnSpPr>
        <p:spPr>
          <a:xfrm flipV="1">
            <a:off x="9535569" y="5024487"/>
            <a:ext cx="1" cy="277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echte verbindingslijn met pijl 32"/>
          <p:cNvCxnSpPr>
            <a:stCxn id="38" idx="0"/>
            <a:endCxn id="37" idx="2"/>
          </p:cNvCxnSpPr>
          <p:nvPr/>
        </p:nvCxnSpPr>
        <p:spPr>
          <a:xfrm flipV="1">
            <a:off x="9535570" y="3966372"/>
            <a:ext cx="1" cy="257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kstvak 33"/>
          <p:cNvSpPr txBox="1"/>
          <p:nvPr/>
        </p:nvSpPr>
        <p:spPr>
          <a:xfrm>
            <a:off x="10407914" y="3360916"/>
            <a:ext cx="17338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Mylex</a:t>
            </a:r>
            <a:r>
              <a:rPr lang="nl-NL" dirty="0" smtClean="0"/>
              <a:t> maakt een index van alle e-Depot</a:t>
            </a:r>
          </a:p>
          <a:p>
            <a:r>
              <a:rPr lang="nl-NL" dirty="0" smtClean="0"/>
              <a:t>gegevens in de tenant, toont in de viewer grote </a:t>
            </a:r>
            <a:r>
              <a:rPr lang="nl-NL" dirty="0" err="1" smtClean="0"/>
              <a:t>thumbnails</a:t>
            </a:r>
            <a:r>
              <a:rPr lang="nl-NL" dirty="0" smtClean="0"/>
              <a:t> en benadert die via CMIS bij opvragen</a:t>
            </a:r>
            <a:endParaRPr lang="nl-NL" dirty="0"/>
          </a:p>
        </p:txBody>
      </p:sp>
      <p:sp>
        <p:nvSpPr>
          <p:cNvPr id="43" name="Tekstvak 42"/>
          <p:cNvSpPr txBox="1"/>
          <p:nvPr/>
        </p:nvSpPr>
        <p:spPr>
          <a:xfrm>
            <a:off x="8446416" y="1263948"/>
            <a:ext cx="2611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e-Depot wordt toegevoegd aan de NHA zoekapplicatie</a:t>
            </a:r>
            <a:endParaRPr lang="nl-NL" dirty="0"/>
          </a:p>
        </p:txBody>
      </p:sp>
      <p:cxnSp>
        <p:nvCxnSpPr>
          <p:cNvPr id="23" name="Rechte verbindingslijn met pijl 22"/>
          <p:cNvCxnSpPr/>
          <p:nvPr/>
        </p:nvCxnSpPr>
        <p:spPr>
          <a:xfrm flipV="1">
            <a:off x="4721917" y="4577596"/>
            <a:ext cx="4320177" cy="60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Rechte verbindingslijn met pijl 50"/>
          <p:cNvCxnSpPr>
            <a:stCxn id="38" idx="1"/>
          </p:cNvCxnSpPr>
          <p:nvPr/>
        </p:nvCxnSpPr>
        <p:spPr>
          <a:xfrm flipH="1" flipV="1">
            <a:off x="6447182" y="3858702"/>
            <a:ext cx="2611972" cy="765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9053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streept">
  <a:themeElements>
    <a:clrScheme name="Gestreept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Gestreept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Gestreep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TM03090430[[fn=Aaneengesloten]]</Template>
  <TotalTime>372</TotalTime>
  <Words>403</Words>
  <Application>Microsoft Office PowerPoint</Application>
  <PresentationFormat>Breedbeeld</PresentationFormat>
  <Paragraphs>88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9" baseType="lpstr">
      <vt:lpstr>Corbel</vt:lpstr>
      <vt:lpstr>Wingdings</vt:lpstr>
      <vt:lpstr>Gestreept</vt:lpstr>
      <vt:lpstr>Tussenstand scenario’s toegang e-Depot</vt:lpstr>
      <vt:lpstr>Huidige scenario’s voor toegang</vt:lpstr>
      <vt:lpstr>Extra mogelijkheid voor ontsluiting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Roomyla Choenni</dc:creator>
  <cp:lastModifiedBy>Roomyla Choenni</cp:lastModifiedBy>
  <cp:revision>15</cp:revision>
  <dcterms:created xsi:type="dcterms:W3CDTF">2017-07-20T06:55:35Z</dcterms:created>
  <dcterms:modified xsi:type="dcterms:W3CDTF">2017-07-21T11:11:52Z</dcterms:modified>
</cp:coreProperties>
</file>