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heme/theme2.xml" ContentType="application/vnd.openxmlformats-officedocument.them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heme/theme3.xml" ContentType="application/vnd.openxmlformats-officedocument.them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.xml" ContentType="application/vnd.openxmlformats-officedocument.presentationml.notesSlide+xml"/>
  <Override PartName="/ppt/tags/tag2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8"/>
  </p:notesMasterIdLst>
  <p:handoutMasterIdLst>
    <p:handoutMasterId r:id="rId19"/>
  </p:handoutMasterIdLst>
  <p:sldIdLst>
    <p:sldId id="267" r:id="rId6"/>
    <p:sldId id="283" r:id="rId7"/>
    <p:sldId id="273" r:id="rId8"/>
    <p:sldId id="293" r:id="rId9"/>
    <p:sldId id="292" r:id="rId10"/>
    <p:sldId id="286" r:id="rId11"/>
    <p:sldId id="296" r:id="rId12"/>
    <p:sldId id="797" r:id="rId13"/>
    <p:sldId id="600" r:id="rId14"/>
    <p:sldId id="798" r:id="rId15"/>
    <p:sldId id="289" r:id="rId16"/>
    <p:sldId id="284" r:id="rId17"/>
  </p:sldIdLst>
  <p:sldSz cx="12192000" cy="6858000"/>
  <p:notesSz cx="7099300" cy="10234613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641229-7DB5-401F-864B-54376EDD8940}">
          <p14:sldIdLst>
            <p14:sldId id="267"/>
            <p14:sldId id="283"/>
            <p14:sldId id="273"/>
            <p14:sldId id="293"/>
            <p14:sldId id="292"/>
            <p14:sldId id="286"/>
            <p14:sldId id="296"/>
            <p14:sldId id="797"/>
            <p14:sldId id="600"/>
            <p14:sldId id="798"/>
            <p14:sldId id="289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96" autoAdjust="0"/>
  </p:normalViewPr>
  <p:slideViewPr>
    <p:cSldViewPr snapToObjects="1" showGuides="1">
      <p:cViewPr varScale="1">
        <p:scale>
          <a:sx n="85" d="100"/>
          <a:sy n="85" d="100"/>
        </p:scale>
        <p:origin x="590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image" Target="../media/image10.png"/><Relationship Id="rId2" Type="http://schemas.openxmlformats.org/officeDocument/2006/relationships/tags" Target="../tags/tag205.xml"/><Relationship Id="rId1" Type="http://schemas.openxmlformats.org/officeDocument/2006/relationships/theme" Target="../theme/theme3.x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5" Type="http://schemas.openxmlformats.org/officeDocument/2006/relationships/tags" Target="../tags/tag20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2024.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2024-03-19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1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12" Type="http://schemas.openxmlformats.org/officeDocument/2006/relationships/image" Target="../media/image10.png"/><Relationship Id="rId2" Type="http://schemas.openxmlformats.org/officeDocument/2006/relationships/tags" Target="../tags/tag195.xml"/><Relationship Id="rId1" Type="http://schemas.openxmlformats.org/officeDocument/2006/relationships/theme" Target="../theme/theme2.xml"/><Relationship Id="rId6" Type="http://schemas.openxmlformats.org/officeDocument/2006/relationships/tags" Target="../tags/tag199.xml"/><Relationship Id="rId11" Type="http://schemas.openxmlformats.org/officeDocument/2006/relationships/tags" Target="../tags/tag204.xml"/><Relationship Id="rId5" Type="http://schemas.openxmlformats.org/officeDocument/2006/relationships/tags" Target="../tags/tag198.xml"/><Relationship Id="rId10" Type="http://schemas.openxmlformats.org/officeDocument/2006/relationships/tags" Target="../tags/tag203.xml"/><Relationship Id="rId4" Type="http://schemas.openxmlformats.org/officeDocument/2006/relationships/tags" Target="../tags/tag197.xml"/><Relationship Id="rId9" Type="http://schemas.openxmlformats.org/officeDocument/2006/relationships/tags" Target="../tags/tag20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2024.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2024-03-19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3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.jpg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9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42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0" Type="http://schemas.openxmlformats.org/officeDocument/2006/relationships/tags" Target="../tags/tag149.xml"/><Relationship Id="rId4" Type="http://schemas.openxmlformats.org/officeDocument/2006/relationships/tags" Target="../tags/tag143.xml"/><Relationship Id="rId9" Type="http://schemas.openxmlformats.org/officeDocument/2006/relationships/tags" Target="../tags/tag14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5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jpeg"/><Relationship Id="rId5" Type="http://schemas.openxmlformats.org/officeDocument/2006/relationships/tags" Target="../tags/tag1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7" Type="http://schemas.openxmlformats.org/officeDocument/2006/relationships/image" Target="../media/image1.png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.png"/><Relationship Id="rId5" Type="http://schemas.openxmlformats.org/officeDocument/2006/relationships/tags" Target="../tags/tag28.xml"/><Relationship Id="rId10" Type="http://schemas.openxmlformats.org/officeDocument/2006/relationships/image" Target="../media/image7.jpg"/><Relationship Id="rId4" Type="http://schemas.openxmlformats.org/officeDocument/2006/relationships/tags" Target="../tags/tag27.xml"/><Relationship Id="rId9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6.sv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.png"/><Relationship Id="rId5" Type="http://schemas.openxmlformats.org/officeDocument/2006/relationships/tags" Target="../tags/tag36.xml"/><Relationship Id="rId10" Type="http://schemas.openxmlformats.org/officeDocument/2006/relationships/image" Target="../media/image8.jpeg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.png"/><Relationship Id="rId5" Type="http://schemas.openxmlformats.org/officeDocument/2006/relationships/tags" Target="../tags/tag4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912424" y="236633"/>
            <a:ext cx="1772684" cy="960119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13" name="Crystal Shape">
            <a:extLst>
              <a:ext uri="{FF2B5EF4-FFF2-40B4-BE49-F238E27FC236}">
                <a16:creationId xmlns:a16="http://schemas.microsoft.com/office/drawing/2014/main" id="{A4208110-E884-BAAA-527C-E592A2F7FA29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D3AB9BDB-6716-DC0D-AD30-113C999DA9C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5322907"/>
            <a:ext cx="1727584" cy="1019849"/>
          </a:xfrm>
          <a:prstGeom prst="rect">
            <a:avLst/>
          </a:prstGeom>
        </p:spPr>
      </p:pic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994175" y="353272"/>
            <a:ext cx="1574433" cy="6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92289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GO PROTECTION">
            <a:extLst>
              <a:ext uri="{FF2B5EF4-FFF2-40B4-BE49-F238E27FC236}">
                <a16:creationId xmlns:a16="http://schemas.microsoft.com/office/drawing/2014/main" id="{4DCE96B1-83D3-EAE7-D992-044F49F60C08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263352" y="236633"/>
            <a:ext cx="1772684" cy="960119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 close-up of a plant&#10;&#10;Description automatically generated">
            <a:extLst>
              <a:ext uri="{FF2B5EF4-FFF2-40B4-BE49-F238E27FC236}">
                <a16:creationId xmlns:a16="http://schemas.microsoft.com/office/drawing/2014/main" id="{D8A43A75-D6CE-2257-415C-1E0787C2AD1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206538" cy="6858000"/>
          </a:xfrm>
          <a:prstGeom prst="rect">
            <a:avLst/>
          </a:prstGeom>
        </p:spPr>
      </p:pic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" name="Picture 20" descr="A logo of a company&#10;&#10;Description automatically generated">
            <a:extLst>
              <a:ext uri="{FF2B5EF4-FFF2-40B4-BE49-F238E27FC236}">
                <a16:creationId xmlns:a16="http://schemas.microsoft.com/office/drawing/2014/main" id="{A243AC04-C54C-094D-D758-581BFC35258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5322907"/>
            <a:ext cx="1727584" cy="1019849"/>
          </a:xfrm>
          <a:prstGeom prst="rect">
            <a:avLst/>
          </a:prstGeom>
        </p:spPr>
      </p:pic>
      <p:pic>
        <p:nvPicPr>
          <p:cNvPr id="12" name="LOGO">
            <a:extLst>
              <a:ext uri="{FF2B5EF4-FFF2-40B4-BE49-F238E27FC236}">
                <a16:creationId xmlns:a16="http://schemas.microsoft.com/office/drawing/2014/main" id="{1807AF6D-9E64-2C4F-72B8-8E1B696F07B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34800" y="353272"/>
            <a:ext cx="1574433" cy="6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7589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2024.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2024-03-19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5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en-US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en-US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7" r:id="rId2"/>
    <p:sldLayoutId id="2147483755" r:id="rId3"/>
    <p:sldLayoutId id="2147483758" r:id="rId4"/>
    <p:sldLayoutId id="2147483751" r:id="rId5"/>
    <p:sldLayoutId id="2147483729" r:id="rId6"/>
    <p:sldLayoutId id="2147483730" r:id="rId7"/>
    <p:sldLayoutId id="2147483731" r:id="rId8"/>
    <p:sldLayoutId id="2147483747" r:id="rId9"/>
    <p:sldLayoutId id="2147483756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54" r:id="rId19"/>
    <p:sldLayoutId id="2147483753" r:id="rId20"/>
  </p:sldLayoutIdLst>
  <p:hf sldNum="0" hdr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37666BE-79F0-1BE9-8C13-6E81A0D1A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Swaraj Badhei</a:t>
            </a:r>
          </a:p>
          <a:p>
            <a:r>
              <a:rPr lang="en-IN" dirty="0"/>
              <a:t>Ashutosh Bajpai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6408F-78E5-C213-1350-4414B35BE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TabuQuest : </a:t>
            </a:r>
            <a:br>
              <a:rPr lang="en-US" dirty="0"/>
            </a:br>
            <a:r>
              <a:rPr lang="en-US" dirty="0"/>
              <a:t>Tabular Data Filtration &amp; Answering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AC2BF2-8B9A-4DA2-42A0-9D3A42C7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D0C57B-4AC7-426C-AE66-7EB8E11A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4298673"/>
            <a:ext cx="10585176" cy="1002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096F9-611F-4A90-9EE3-2C0BFA6F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Submission Guidelines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73965-7A9F-44E1-B99F-DB3C3953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D6F87-B38A-43A3-82D2-D288B262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8B9FF4-346C-4908-A517-CC6B8EBDE14E}"/>
              </a:ext>
            </a:extLst>
          </p:cNvPr>
          <p:cNvSpPr txBox="1"/>
          <p:nvPr/>
        </p:nvSpPr>
        <p:spPr bwMode="auto">
          <a:xfrm>
            <a:off x="335360" y="1176892"/>
            <a:ext cx="11622960" cy="525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342900" indent="-342900" defTabSz="575986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IN" sz="18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final submission, participants needs to provide a zipped folder </a:t>
            </a:r>
            <a:r>
              <a:rPr lang="en-IN" sz="1800" i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800" b="1" i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“TeamNumber_Submission.zip”  </a:t>
            </a:r>
            <a:r>
              <a:rPr lang="en-IN" sz="1800" b="1" i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IN" sz="1800" b="1" i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Team1_submission.zip</a:t>
            </a:r>
            <a:r>
              <a:rPr lang="en-IN" sz="1800" i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IN" sz="18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containing following items-</a:t>
            </a:r>
          </a:p>
          <a:p>
            <a:pPr marL="952484" lvl="1" indent="-342900" defTabSz="575986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IN" sz="16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file (</a:t>
            </a:r>
            <a:r>
              <a:rPr lang="en-IN" sz="1600" b="1" u="sng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predicted.xlsx</a:t>
            </a:r>
            <a:r>
              <a:rPr lang="en-IN" sz="16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52484" lvl="1" indent="-342900" defTabSz="575986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IN" sz="16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Scripts (</a:t>
            </a:r>
            <a:r>
              <a:rPr lang="en-IN" sz="1600" b="1" u="sng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main.ipynb</a:t>
            </a:r>
            <a:r>
              <a:rPr lang="en-IN" sz="16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52484" lvl="1" indent="-342900" defTabSz="575986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IN" sz="16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libraries used (</a:t>
            </a:r>
            <a:r>
              <a:rPr lang="en-IN" sz="1600" b="1" u="sng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requirement.txt</a:t>
            </a:r>
            <a:r>
              <a:rPr lang="en-IN" sz="1600" u="sng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52484" lvl="1" indent="-342900" defTabSz="575986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IN" sz="16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file (if any)</a:t>
            </a:r>
          </a:p>
          <a:p>
            <a:pPr marL="952484" lvl="1" indent="-342900" defTabSz="575986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</a:pPr>
            <a:endParaRPr lang="en-IN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IN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Output file format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The output will be in </a:t>
            </a: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Excel format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, consisting of following columns:</a:t>
            </a:r>
          </a:p>
          <a:p>
            <a:pPr marL="252000" lvl="1">
              <a:lnSpc>
                <a:spcPct val="100000"/>
              </a:lnSpc>
            </a:pPr>
            <a:endParaRPr lang="en-US" sz="9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lvl="1">
              <a:lnSpc>
                <a:spcPct val="100000"/>
              </a:lnSpc>
            </a:pP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filtered row index 	: 	List of indices by row for filtered table.</a:t>
            </a:r>
          </a:p>
          <a:p>
            <a:pPr marL="252000" lvl="1">
              <a:lnSpc>
                <a:spcPct val="100000"/>
              </a:lnSpc>
            </a:pP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filtered column index	: 	List of indices by column for filtered table.</a:t>
            </a:r>
          </a:p>
          <a:p>
            <a:pPr marL="252000" lvl="1">
              <a:lnSpc>
                <a:spcPct val="100000"/>
              </a:lnSpc>
            </a:pP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generated response 	: 	Text data representing generated answer to query by chatbot.</a:t>
            </a:r>
          </a:p>
          <a:p>
            <a:pPr marL="252000" lvl="1">
              <a:lnSpc>
                <a:spcPct val="100000"/>
              </a:lnSpc>
            </a:pPr>
            <a:endParaRPr lang="en-US" sz="17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lvl="1">
              <a:lnSpc>
                <a:spcPct val="100000"/>
              </a:lnSpc>
            </a:pPr>
            <a:endParaRPr lang="en-IN" sz="17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lvl="1">
              <a:lnSpc>
                <a:spcPct val="100000"/>
              </a:lnSpc>
            </a:pPr>
            <a:endParaRPr lang="en-IN" sz="17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lvl="1">
              <a:lnSpc>
                <a:spcPct val="100000"/>
              </a:lnSpc>
            </a:pPr>
            <a:endParaRPr lang="en-IN" sz="17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lvl="1">
              <a:lnSpc>
                <a:spcPct val="100000"/>
              </a:lnSpc>
            </a:pPr>
            <a:endParaRPr lang="en-IN" sz="17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endParaRPr lang="en-IN" sz="17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marR="0" indent="-25200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‒"/>
              <a:tabLst/>
            </a:pPr>
            <a:r>
              <a:rPr lang="en-IN" sz="1700" b="1" u="sng" dirty="0">
                <a:latin typeface="Calibri" panose="020F0502020204030204" pitchFamily="34" charset="0"/>
                <a:cs typeface="Calibri" panose="020F0502020204030204" pitchFamily="34" charset="0"/>
              </a:rPr>
              <a:t>Model Submission (only if training or fine-tuning is done on any model)</a:t>
            </a:r>
            <a:r>
              <a:rPr lang="en-IN" sz="17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IN" sz="1800" kern="0" baseline="0" dirty="0">
                <a:latin typeface="+mn-lt"/>
                <a:ea typeface="+mn-ea"/>
                <a:cs typeface="+mn-cs"/>
              </a:rPr>
              <a:t>     </a:t>
            </a:r>
            <a:r>
              <a:rPr lang="en-IN" sz="1700" kern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solution involves training/fine-tuning a model, provide model file as well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8A91B-00DE-44F5-BE83-6912DC413719}"/>
              </a:ext>
            </a:extLst>
          </p:cNvPr>
          <p:cNvSpPr/>
          <p:nvPr/>
        </p:nvSpPr>
        <p:spPr bwMode="auto">
          <a:xfrm>
            <a:off x="7104112" y="4298673"/>
            <a:ext cx="4032448" cy="100214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IN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9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F43E-5692-4BED-BDC1-C7597C9C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EF332-341C-42F1-B65E-97A9F5B0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92000" y="6858000"/>
            <a:ext cx="0" cy="0"/>
          </a:xfrm>
        </p:spPr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6B699-BAEB-4A52-A96D-7E43F0A6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B76CE-6841-4374-8D04-EAE11455619F}"/>
              </a:ext>
            </a:extLst>
          </p:cNvPr>
          <p:cNvSpPr/>
          <p:nvPr/>
        </p:nvSpPr>
        <p:spPr>
          <a:xfrm>
            <a:off x="332334" y="3376337"/>
            <a:ext cx="9289032" cy="160043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1pPr>
            <a:lvl2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2pPr>
            <a:lvl3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3pPr>
            <a:lvl4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4pPr>
            <a:lvl5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5pPr>
            <a:lvl6pPr>
              <a:buClr>
                <a:schemeClr val="tx2"/>
              </a:buClr>
              <a:buFont typeface="Arial" panose="020B0604020202020204" pitchFamily="34" charset="0"/>
              <a:buChar char="‒"/>
            </a:lvl6pPr>
            <a:lvl7pPr>
              <a:buClr>
                <a:schemeClr val="tx2"/>
              </a:buClr>
              <a:buFont typeface="Arial" panose="020B0604020202020204" pitchFamily="34" charset="0"/>
              <a:buChar char="‒"/>
            </a:lvl7pPr>
            <a:lvl8pPr>
              <a:buClr>
                <a:schemeClr val="tx2"/>
              </a:buClr>
              <a:buFont typeface="Arial" panose="020B0604020202020204" pitchFamily="34" charset="0"/>
              <a:buChar char="‒"/>
            </a:lvl8pPr>
            <a:lvl9pPr>
              <a:buClr>
                <a:schemeClr val="tx2"/>
              </a:buClr>
              <a:buFont typeface="Arial" panose="020B0604020202020204" pitchFamily="34" charset="0"/>
              <a:buChar char="‒"/>
            </a:lvl9pPr>
          </a:lstStyle>
          <a:p>
            <a:pPr marL="457200" lvl="0" indent="-457200">
              <a:buClrTx/>
              <a:buSzTx/>
              <a:buFont typeface="+mj-lt"/>
              <a:buAutoNum type="arabicPeriod" startAt="2"/>
            </a:pPr>
            <a:r>
              <a:rPr lang="en-US" sz="1800" b="1" dirty="0">
                <a:solidFill>
                  <a:srgbClr val="1D1D1D"/>
                </a:solidFill>
              </a:rPr>
              <a:t>Generated Output </a:t>
            </a:r>
            <a:r>
              <a:rPr lang="en-US" sz="1800" b="1" dirty="0"/>
              <a:t>(Weightage : 30%)</a:t>
            </a:r>
            <a:r>
              <a:rPr lang="en-US" sz="1800" b="1" dirty="0">
                <a:solidFill>
                  <a:srgbClr val="1D1D1D"/>
                </a:solidFill>
              </a:rPr>
              <a:t> </a:t>
            </a:r>
            <a:r>
              <a:rPr lang="en-US" sz="1600" dirty="0">
                <a:solidFill>
                  <a:srgbClr val="1D1D1D"/>
                </a:solidFill>
              </a:rPr>
              <a:t>:-</a:t>
            </a:r>
          </a:p>
          <a:p>
            <a:pPr lvl="0">
              <a:buClrTx/>
              <a:buSzTx/>
              <a:buNone/>
            </a:pPr>
            <a:endParaRPr lang="en-US" sz="1600" dirty="0">
              <a:solidFill>
                <a:srgbClr val="1D1D1D"/>
              </a:solidFill>
            </a:endParaRPr>
          </a:p>
          <a:p>
            <a:pPr lvl="0">
              <a:buClrTx/>
              <a:buSzTx/>
              <a:buNone/>
            </a:pPr>
            <a:r>
              <a:rPr lang="en-US" sz="1600" dirty="0">
                <a:solidFill>
                  <a:srgbClr val="1D1D1D"/>
                </a:solidFill>
              </a:rPr>
              <a:t>The Generated output can be evaluated using either of the following metrices :</a:t>
            </a:r>
          </a:p>
          <a:p>
            <a:pPr>
              <a:buNone/>
            </a:pPr>
            <a:r>
              <a:rPr lang="en-US" sz="1600" dirty="0"/>
              <a:t> </a:t>
            </a:r>
          </a:p>
          <a:p>
            <a:pPr marL="285750" indent="-285750"/>
            <a:r>
              <a:rPr lang="en-US" sz="1600" dirty="0"/>
              <a:t>Cosine Similarity</a:t>
            </a:r>
          </a:p>
          <a:p>
            <a:pPr marL="285750" indent="-285750"/>
            <a:r>
              <a:rPr lang="en-US" sz="1600" dirty="0"/>
              <a:t>F1-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7966AA-8C8D-4E89-BFE2-748EC6A710BA}"/>
              </a:ext>
            </a:extLst>
          </p:cNvPr>
          <p:cNvSpPr/>
          <p:nvPr/>
        </p:nvSpPr>
        <p:spPr>
          <a:xfrm>
            <a:off x="335360" y="1772816"/>
            <a:ext cx="10288363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1pPr>
            <a:lvl2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2pPr>
            <a:lvl3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3pPr>
            <a:lvl4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4pPr>
            <a:lvl5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5pPr>
            <a:lvl6pPr>
              <a:buClr>
                <a:schemeClr val="tx2"/>
              </a:buClr>
              <a:buFont typeface="Arial" panose="020B0604020202020204" pitchFamily="34" charset="0"/>
              <a:buChar char="‒"/>
            </a:lvl6pPr>
            <a:lvl7pPr>
              <a:buClr>
                <a:schemeClr val="tx2"/>
              </a:buClr>
              <a:buFont typeface="Arial" panose="020B0604020202020204" pitchFamily="34" charset="0"/>
              <a:buChar char="‒"/>
            </a:lvl7pPr>
            <a:lvl8pPr>
              <a:buClr>
                <a:schemeClr val="tx2"/>
              </a:buClr>
              <a:buFont typeface="Arial" panose="020B0604020202020204" pitchFamily="34" charset="0"/>
              <a:buChar char="‒"/>
            </a:lvl8pPr>
            <a:lvl9pPr>
              <a:buClr>
                <a:schemeClr val="tx2"/>
              </a:buClr>
              <a:buFont typeface="Arial" panose="020B0604020202020204" pitchFamily="34" charset="0"/>
              <a:buChar char="‒"/>
            </a:lvl9pPr>
          </a:lstStyle>
          <a:p>
            <a:pPr marL="457200" indent="-457200">
              <a:buClrTx/>
              <a:buFont typeface="+mj-lt"/>
              <a:buAutoNum type="arabicPeriod"/>
            </a:pPr>
            <a:r>
              <a:rPr lang="en-US" sz="1800" b="1" dirty="0"/>
              <a:t>Table Retriever (Weightage : 70%) </a:t>
            </a:r>
            <a:r>
              <a:rPr lang="en-US" sz="1600" dirty="0"/>
              <a:t>:-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The retrieved table that is fetched using filtration logic will evaluated using following </a:t>
            </a:r>
            <a:r>
              <a:rPr lang="en-US" sz="1600" dirty="0">
                <a:solidFill>
                  <a:srgbClr val="1D1D1D"/>
                </a:solidFill>
              </a:rPr>
              <a:t>metrices :</a:t>
            </a:r>
          </a:p>
          <a:p>
            <a:pPr>
              <a:buNone/>
            </a:pPr>
            <a:endParaRPr lang="en-US" sz="1600" dirty="0">
              <a:solidFill>
                <a:srgbClr val="1D1D1D"/>
              </a:solidFill>
            </a:endParaRPr>
          </a:p>
          <a:p>
            <a:pPr marL="285750" indent="-285750"/>
            <a:r>
              <a:rPr lang="en-US" sz="1600" dirty="0">
                <a:solidFill>
                  <a:srgbClr val="1D1D1D"/>
                </a:solidFill>
              </a:rPr>
              <a:t>F1-score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DD084-57FD-4557-8B13-555214562E98}"/>
              </a:ext>
            </a:extLst>
          </p:cNvPr>
          <p:cNvSpPr/>
          <p:nvPr/>
        </p:nvSpPr>
        <p:spPr>
          <a:xfrm>
            <a:off x="332334" y="1211242"/>
            <a:ext cx="4847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The solution will be evaluated in 2 parts or phases 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BFE42-0837-415D-8693-F36A3A662CA2}"/>
              </a:ext>
            </a:extLst>
          </p:cNvPr>
          <p:cNvSpPr/>
          <p:nvPr/>
        </p:nvSpPr>
        <p:spPr>
          <a:xfrm>
            <a:off x="360512" y="5226079"/>
            <a:ext cx="66863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/>
              <a:t>Note : Run Eval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python submission_evaluator.py </a:t>
            </a:r>
            <a:r>
              <a:rPr lang="en-US" sz="1600" dirty="0" err="1"/>
              <a:t>result_file_name</a:t>
            </a:r>
            <a:r>
              <a:rPr lang="en-US" sz="1600" dirty="0"/>
              <a:t>  (no file extension)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 in submission_evaluator.py in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9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9968-0238-48E2-9AD2-23677735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14" y="476672"/>
            <a:ext cx="8137525" cy="68336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E7488-83B0-402B-933F-82F5774C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8FF7F-5006-4B2E-BDA9-5DEB477F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6B1F5-86FD-40AF-811E-414AB6372F8D}"/>
              </a:ext>
            </a:extLst>
          </p:cNvPr>
          <p:cNvSpPr/>
          <p:nvPr/>
        </p:nvSpPr>
        <p:spPr>
          <a:xfrm>
            <a:off x="307814" y="1484784"/>
            <a:ext cx="8308466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1pPr>
            <a:lvl2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2pPr>
            <a:lvl3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3pPr>
            <a:lvl4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4pPr>
            <a:lvl5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5pPr>
            <a:lvl6pPr>
              <a:buClr>
                <a:schemeClr val="tx2"/>
              </a:buClr>
              <a:buFont typeface="Arial" panose="020B0604020202020204" pitchFamily="34" charset="0"/>
              <a:buChar char="‒"/>
            </a:lvl6pPr>
            <a:lvl7pPr>
              <a:buClr>
                <a:schemeClr val="tx2"/>
              </a:buClr>
              <a:buFont typeface="Arial" panose="020B0604020202020204" pitchFamily="34" charset="0"/>
              <a:buChar char="‒"/>
            </a:lvl7pPr>
            <a:lvl8pPr>
              <a:buClr>
                <a:schemeClr val="tx2"/>
              </a:buClr>
              <a:buFont typeface="Arial" panose="020B0604020202020204" pitchFamily="34" charset="0"/>
              <a:buChar char="‒"/>
            </a:lvl8pPr>
            <a:lvl9pPr>
              <a:buClr>
                <a:schemeClr val="tx2"/>
              </a:buClr>
              <a:buFont typeface="Arial" panose="020B0604020202020204" pitchFamily="34" charset="0"/>
              <a:buChar char="‒"/>
            </a:lvl9pPr>
          </a:lstStyle>
          <a:p>
            <a:pPr>
              <a:buNone/>
            </a:pPr>
            <a:r>
              <a:rPr lang="en-US" sz="1800" dirty="0"/>
              <a:t>This solution should enable users –</a:t>
            </a:r>
          </a:p>
          <a:p>
            <a:pPr>
              <a:buNone/>
            </a:pPr>
            <a:endParaRPr lang="en-US" sz="1800" dirty="0"/>
          </a:p>
          <a:p>
            <a:pPr marL="285750" indent="-285750"/>
            <a:r>
              <a:rPr lang="en-US" sz="1800" dirty="0"/>
              <a:t>To ask </a:t>
            </a:r>
            <a:r>
              <a:rPr lang="en-US" sz="1800" b="1" dirty="0"/>
              <a:t>complex questions </a:t>
            </a:r>
            <a:r>
              <a:rPr lang="en-US" sz="1800" dirty="0"/>
              <a:t>that require information from different tables</a:t>
            </a:r>
          </a:p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The solution should be able to </a:t>
            </a:r>
            <a:r>
              <a:rPr lang="en-US" sz="1800" b="1" dirty="0"/>
              <a:t>analyze</a:t>
            </a:r>
            <a:r>
              <a:rPr lang="en-US" sz="1800" dirty="0"/>
              <a:t> the tabular data to generate answers </a:t>
            </a:r>
          </a:p>
        </p:txBody>
      </p:sp>
    </p:spTree>
    <p:extLst>
      <p:ext uri="{BB962C8B-B14F-4D97-AF65-F5344CB8AC3E}">
        <p14:creationId xmlns:p14="http://schemas.microsoft.com/office/powerpoint/2010/main" val="272258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Woman with tablet in front of car title">
            <a:extLst>
              <a:ext uri="{FF2B5EF4-FFF2-40B4-BE49-F238E27FC236}">
                <a16:creationId xmlns:a16="http://schemas.microsoft.com/office/drawing/2014/main" id="{53D0C971-52BD-4D85-9964-55554E0B861F}"/>
              </a:ext>
            </a:extLst>
          </p:cNvPr>
          <p:cNvPicPr>
            <a:picLocks noGrp="1" noChangeAspect="1"/>
          </p:cNvPicPr>
          <p:nvPr>
            <p:ph type="pic" sz="quarter" idx="22"/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0" y="0"/>
            <a:ext cx="5205413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53469D6-72FB-4498-AAEE-55991731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8608" y="1757203"/>
            <a:ext cx="5760000" cy="61200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3E87-A455-467E-AB68-1138FB5C0CD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BBA910-D612-4801-83A9-61F20CB79B31}"/>
              </a:ext>
            </a:extLst>
          </p:cNvPr>
          <p:cNvSpPr/>
          <p:nvPr/>
        </p:nvSpPr>
        <p:spPr>
          <a:xfrm>
            <a:off x="5303912" y="2962362"/>
            <a:ext cx="64819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To generate better </a:t>
            </a:r>
            <a:r>
              <a:rPr lang="en-US" sz="1600" b="1" dirty="0"/>
              <a:t>insight</a:t>
            </a:r>
            <a:r>
              <a:rPr lang="en-US" sz="1600" dirty="0"/>
              <a:t> from complex tabular data by eliminate the need to convert data into raw 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Innovative solutions for </a:t>
            </a:r>
            <a:r>
              <a:rPr lang="en-US" sz="1600" b="1" dirty="0"/>
              <a:t>processing</a:t>
            </a:r>
            <a:r>
              <a:rPr lang="en-US" sz="1600" dirty="0"/>
              <a:t> and analyzing structured tabular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Direct </a:t>
            </a:r>
            <a:r>
              <a:rPr lang="en-US" sz="1600" b="1" dirty="0"/>
              <a:t>use-case</a:t>
            </a:r>
            <a:r>
              <a:rPr lang="en-US" sz="1600" dirty="0"/>
              <a:t> available within Infineon</a:t>
            </a:r>
          </a:p>
        </p:txBody>
      </p:sp>
    </p:spTree>
    <p:extLst>
      <p:ext uri="{BB962C8B-B14F-4D97-AF65-F5344CB8AC3E}">
        <p14:creationId xmlns:p14="http://schemas.microsoft.com/office/powerpoint/2010/main" val="1650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4D5D-6A60-4B7E-8364-E01D128B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4630C-B704-47BB-8C83-115248AF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612A-5833-435C-A6DC-F3D34AE7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BFD5C-7F6C-4438-AF17-113A765F8E92}"/>
              </a:ext>
            </a:extLst>
          </p:cNvPr>
          <p:cNvSpPr/>
          <p:nvPr/>
        </p:nvSpPr>
        <p:spPr>
          <a:xfrm>
            <a:off x="1955527" y="1268760"/>
            <a:ext cx="82809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27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develop a tabular QA solution that can effectively filter, process and analyze tabular data to provide accurate responses to user queries.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34810B-87D6-4E12-812B-C96A11DB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04329"/>
              </p:ext>
            </p:extLst>
          </p:nvPr>
        </p:nvGraphicFramePr>
        <p:xfrm>
          <a:off x="4329709" y="2403728"/>
          <a:ext cx="2808306" cy="1097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68051">
                  <a:extLst>
                    <a:ext uri="{9D8B030D-6E8A-4147-A177-3AD203B41FA5}">
                      <a16:colId xmlns:a16="http://schemas.microsoft.com/office/drawing/2014/main" val="2200085295"/>
                    </a:ext>
                  </a:extLst>
                </a:gridCol>
                <a:gridCol w="468051">
                  <a:extLst>
                    <a:ext uri="{9D8B030D-6E8A-4147-A177-3AD203B41FA5}">
                      <a16:colId xmlns:a16="http://schemas.microsoft.com/office/drawing/2014/main" val="3987889126"/>
                    </a:ext>
                  </a:extLst>
                </a:gridCol>
                <a:gridCol w="468051">
                  <a:extLst>
                    <a:ext uri="{9D8B030D-6E8A-4147-A177-3AD203B41FA5}">
                      <a16:colId xmlns:a16="http://schemas.microsoft.com/office/drawing/2014/main" val="1947226850"/>
                    </a:ext>
                  </a:extLst>
                </a:gridCol>
                <a:gridCol w="468051">
                  <a:extLst>
                    <a:ext uri="{9D8B030D-6E8A-4147-A177-3AD203B41FA5}">
                      <a16:colId xmlns:a16="http://schemas.microsoft.com/office/drawing/2014/main" val="1992125905"/>
                    </a:ext>
                  </a:extLst>
                </a:gridCol>
                <a:gridCol w="468051">
                  <a:extLst>
                    <a:ext uri="{9D8B030D-6E8A-4147-A177-3AD203B41FA5}">
                      <a16:colId xmlns:a16="http://schemas.microsoft.com/office/drawing/2014/main" val="502059437"/>
                    </a:ext>
                  </a:extLst>
                </a:gridCol>
                <a:gridCol w="468051">
                  <a:extLst>
                    <a:ext uri="{9D8B030D-6E8A-4147-A177-3AD203B41FA5}">
                      <a16:colId xmlns:a16="http://schemas.microsoft.com/office/drawing/2014/main" val="622398292"/>
                    </a:ext>
                  </a:extLst>
                </a:gridCol>
              </a:tblGrid>
              <a:tr h="2856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4227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578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39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5B7C86F-26F9-4CF1-84F2-44B0AD0100A5}"/>
              </a:ext>
            </a:extLst>
          </p:cNvPr>
          <p:cNvSpPr/>
          <p:nvPr/>
        </p:nvSpPr>
        <p:spPr bwMode="auto">
          <a:xfrm>
            <a:off x="3958409" y="4019267"/>
            <a:ext cx="3793775" cy="13539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Black Box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6C5795-7A20-494A-8ABD-6B9090410B6B}"/>
              </a:ext>
            </a:extLst>
          </p:cNvPr>
          <p:cNvSpPr/>
          <p:nvPr/>
        </p:nvSpPr>
        <p:spPr bwMode="auto">
          <a:xfrm>
            <a:off x="1271464" y="4189884"/>
            <a:ext cx="1512168" cy="10081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b="1" dirty="0">
                <a:solidFill>
                  <a:sysClr val="windowText" lastClr="000000"/>
                </a:solidFill>
                <a:latin typeface="+mn-lt"/>
              </a:rPr>
              <a:t>Query</a:t>
            </a:r>
            <a:endParaRPr lang="en-US" sz="1600" b="1" baseline="0" dirty="0">
              <a:solidFill>
                <a:sysClr val="windowText" lastClr="000000"/>
              </a:solidFill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BFB6F0-F0E9-47DB-8F9D-426DB785032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>
            <a:off x="2783632" y="4693940"/>
            <a:ext cx="1174777" cy="230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E0D388-4681-4FCD-AA93-26160D57B2AB}"/>
              </a:ext>
            </a:extLst>
          </p:cNvPr>
          <p:cNvCxnSpPr>
            <a:cxnSpLocks/>
          </p:cNvCxnSpPr>
          <p:nvPr/>
        </p:nvCxnSpPr>
        <p:spPr>
          <a:xfrm>
            <a:off x="5735960" y="3573016"/>
            <a:ext cx="0" cy="36004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CC512C-549A-4D56-9A51-C84833CBE93B}"/>
              </a:ext>
            </a:extLst>
          </p:cNvPr>
          <p:cNvSpPr/>
          <p:nvPr/>
        </p:nvSpPr>
        <p:spPr bwMode="auto">
          <a:xfrm>
            <a:off x="8976320" y="4189884"/>
            <a:ext cx="2160240" cy="100811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A14152-5FCA-451F-B5B7-A932F0B22CAF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7752184" y="4693940"/>
            <a:ext cx="1224136" cy="2302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DED345-ED09-4B4D-9ACA-3922EF871948}"/>
              </a:ext>
            </a:extLst>
          </p:cNvPr>
          <p:cNvSpPr txBox="1"/>
          <p:nvPr/>
        </p:nvSpPr>
        <p:spPr bwMode="auto">
          <a:xfrm>
            <a:off x="4576989" y="2096976"/>
            <a:ext cx="2317942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Table (Provided with dataset)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6C940AA-9B3B-4B9F-8E44-5ED8A3BBEA41}"/>
              </a:ext>
            </a:extLst>
          </p:cNvPr>
          <p:cNvSpPr/>
          <p:nvPr/>
        </p:nvSpPr>
        <p:spPr>
          <a:xfrm rot="16200000">
            <a:off x="1764194" y="4825067"/>
            <a:ext cx="416446" cy="1766446"/>
          </a:xfrm>
          <a:prstGeom prst="leftBrac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85BECC1B-D8ED-45D6-AB46-E7BE6AB27DAA}"/>
              </a:ext>
            </a:extLst>
          </p:cNvPr>
          <p:cNvSpPr/>
          <p:nvPr/>
        </p:nvSpPr>
        <p:spPr>
          <a:xfrm rot="16200000">
            <a:off x="9920224" y="4504693"/>
            <a:ext cx="416446" cy="2592285"/>
          </a:xfrm>
          <a:prstGeom prst="leftBrac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E9F4751E-D076-424B-B7E3-CD6090D36459}"/>
              </a:ext>
            </a:extLst>
          </p:cNvPr>
          <p:cNvSpPr/>
          <p:nvPr/>
        </p:nvSpPr>
        <p:spPr>
          <a:xfrm rot="16200000">
            <a:off x="5611073" y="3404552"/>
            <a:ext cx="416446" cy="4692659"/>
          </a:xfrm>
          <a:prstGeom prst="leftBrac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995194-FFC8-4E7D-8128-78E2AE451598}"/>
              </a:ext>
            </a:extLst>
          </p:cNvPr>
          <p:cNvSpPr txBox="1"/>
          <p:nvPr/>
        </p:nvSpPr>
        <p:spPr bwMode="auto">
          <a:xfrm>
            <a:off x="1699046" y="5959105"/>
            <a:ext cx="456856" cy="26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600" kern="0" baseline="0" dirty="0">
                <a:latin typeface="+mn-lt"/>
                <a:ea typeface="+mn-ea"/>
                <a:cs typeface="+mn-cs"/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07C8A9-242D-47A5-9A6C-F2579E2FD135}"/>
              </a:ext>
            </a:extLst>
          </p:cNvPr>
          <p:cNvSpPr txBox="1"/>
          <p:nvPr/>
        </p:nvSpPr>
        <p:spPr bwMode="auto">
          <a:xfrm>
            <a:off x="5449803" y="6009059"/>
            <a:ext cx="738985" cy="26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600" kern="0" baseline="0" dirty="0">
                <a:latin typeface="+mn-lt"/>
                <a:ea typeface="+mn-ea"/>
                <a:cs typeface="+mn-cs"/>
              </a:rPr>
              <a:t>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3C8DE-289B-4699-9C61-0600569CCF3F}"/>
              </a:ext>
            </a:extLst>
          </p:cNvPr>
          <p:cNvSpPr txBox="1"/>
          <p:nvPr/>
        </p:nvSpPr>
        <p:spPr bwMode="auto">
          <a:xfrm>
            <a:off x="9819868" y="6077179"/>
            <a:ext cx="617157" cy="26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600" kern="0" baseline="0" dirty="0">
                <a:latin typeface="+mn-lt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704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0267-AD24-4CB4-8FC4-7EBDA511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</a:t>
            </a:r>
            <a:r>
              <a:rPr lang="en-US"/>
              <a:t>Box Components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9CC4B-5C15-43E0-A8AB-DEE4DDE2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EF068-B477-4DB3-A41A-167B9363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C7491B-B641-4E6B-9B11-2DB4B00CD41E}"/>
              </a:ext>
            </a:extLst>
          </p:cNvPr>
          <p:cNvSpPr/>
          <p:nvPr/>
        </p:nvSpPr>
        <p:spPr bwMode="auto">
          <a:xfrm>
            <a:off x="4014777" y="1056889"/>
            <a:ext cx="3793775" cy="13539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20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Black 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84ECF-EB36-421E-9204-1D5BB3190986}"/>
              </a:ext>
            </a:extLst>
          </p:cNvPr>
          <p:cNvSpPr/>
          <p:nvPr/>
        </p:nvSpPr>
        <p:spPr bwMode="auto">
          <a:xfrm>
            <a:off x="1736513" y="3251040"/>
            <a:ext cx="3135351" cy="8402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b="1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Retriever</a:t>
            </a:r>
            <a:endParaRPr lang="en-US" sz="1800" b="1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 defTabSz="576000" eaLnBrk="0" hangingPunct="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(Solution First Phase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  <a:endParaRPr lang="en-US" sz="1600" b="1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4B4FB8-9549-4106-9DE0-A110D598A79F}"/>
              </a:ext>
            </a:extLst>
          </p:cNvPr>
          <p:cNvSpPr/>
          <p:nvPr/>
        </p:nvSpPr>
        <p:spPr bwMode="auto">
          <a:xfrm>
            <a:off x="6960096" y="3251041"/>
            <a:ext cx="3135351" cy="8402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b="1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Generator</a:t>
            </a:r>
          </a:p>
          <a:p>
            <a:pPr algn="ctr" defTabSz="576000" eaLnBrk="0" hangingPunct="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(Solution Second Phase</a:t>
            </a:r>
            <a:r>
              <a:rPr lang="en-US" sz="16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E234E3-D265-4499-B190-817CDA230B94}"/>
              </a:ext>
            </a:extLst>
          </p:cNvPr>
          <p:cNvCxnSpPr>
            <a:cxnSpLocks/>
          </p:cNvCxnSpPr>
          <p:nvPr/>
        </p:nvCxnSpPr>
        <p:spPr>
          <a:xfrm>
            <a:off x="1199457" y="4437112"/>
            <a:ext cx="932713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5909EF-3899-4E23-A3EB-6AAA118C6CC2}"/>
              </a:ext>
            </a:extLst>
          </p:cNvPr>
          <p:cNvCxnSpPr>
            <a:cxnSpLocks/>
          </p:cNvCxnSpPr>
          <p:nvPr/>
        </p:nvCxnSpPr>
        <p:spPr>
          <a:xfrm flipV="1">
            <a:off x="5911668" y="4581127"/>
            <a:ext cx="0" cy="1800201"/>
          </a:xfrm>
          <a:prstGeom prst="line">
            <a:avLst/>
          </a:prstGeom>
          <a:ln w="9525">
            <a:solidFill>
              <a:schemeClr val="bg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051009A-AFDC-416B-B321-0636C41CD21E}"/>
              </a:ext>
            </a:extLst>
          </p:cNvPr>
          <p:cNvSpPr/>
          <p:nvPr/>
        </p:nvSpPr>
        <p:spPr bwMode="auto">
          <a:xfrm>
            <a:off x="1592496" y="4580978"/>
            <a:ext cx="3135351" cy="1802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>
            <a:lvl1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1pPr>
            <a:lvl2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2pPr>
            <a:lvl3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3pPr>
            <a:lvl4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4pPr>
            <a:lvl5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5pPr>
            <a:lvl6pPr>
              <a:buClr>
                <a:schemeClr val="tx2"/>
              </a:buClr>
              <a:buFont typeface="Arial" panose="020B0604020202020204" pitchFamily="34" charset="0"/>
              <a:buChar char="‒"/>
            </a:lvl6pPr>
            <a:lvl7pPr>
              <a:buClr>
                <a:schemeClr val="tx2"/>
              </a:buClr>
              <a:buFont typeface="Arial" panose="020B0604020202020204" pitchFamily="34" charset="0"/>
              <a:buChar char="‒"/>
            </a:lvl7pPr>
            <a:lvl8pPr>
              <a:buClr>
                <a:schemeClr val="tx2"/>
              </a:buClr>
              <a:buFont typeface="Arial" panose="020B0604020202020204" pitchFamily="34" charset="0"/>
              <a:buChar char="‒"/>
            </a:lvl8pPr>
            <a:lvl9pPr>
              <a:buClr>
                <a:schemeClr val="tx2"/>
              </a:buClr>
              <a:buFont typeface="Arial" panose="020B0604020202020204" pitchFamily="34" charset="0"/>
              <a:buChar char="‒"/>
            </a:lvl9pPr>
          </a:lstStyle>
          <a:p>
            <a:pPr algn="ctr" defTabSz="576000" eaLnBrk="0" hangingPunct="0">
              <a:lnSpc>
                <a:spcPct val="120000"/>
              </a:lnSpc>
              <a:buNone/>
            </a:pPr>
            <a:r>
              <a:rPr lang="en-US" sz="1600" u="sng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Retriever Challenges</a:t>
            </a:r>
          </a:p>
          <a:p>
            <a:pPr algn="ctr" defTabSz="576000" eaLnBrk="0" hangingPunct="0">
              <a:lnSpc>
                <a:spcPct val="120000"/>
              </a:lnSpc>
              <a:buNone/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marL="895335" lvl="1" indent="-285750" defTabSz="576000" eaLnBrk="0" hangingPunct="0">
              <a:lnSpc>
                <a:spcPct val="120000"/>
              </a:lnSpc>
              <a:buClrTx/>
              <a:buFont typeface="Courier New" panose="02070309020205020404" pitchFamily="49" charset="0"/>
              <a:buChar char="o"/>
            </a:pPr>
            <a:r>
              <a:rPr lang="en-IN" dirty="0"/>
              <a:t>Data Complexity</a:t>
            </a:r>
          </a:p>
          <a:p>
            <a:pPr marL="895335" lvl="1" indent="-285750" defTabSz="576000" eaLnBrk="0" hangingPunct="0">
              <a:lnSpc>
                <a:spcPct val="120000"/>
              </a:lnSpc>
              <a:buClrTx/>
              <a:buFont typeface="Courier New" panose="02070309020205020404" pitchFamily="49" charset="0"/>
              <a:buChar char="o"/>
            </a:pPr>
            <a:r>
              <a:rPr lang="en-IN" dirty="0"/>
              <a:t>Query Understanding</a:t>
            </a:r>
          </a:p>
          <a:p>
            <a:pPr marL="895335" lvl="1" indent="-285750" defTabSz="576000" eaLnBrk="0" hangingPunct="0">
              <a:lnSpc>
                <a:spcPct val="120000"/>
              </a:lnSpc>
              <a:buClrTx/>
              <a:buFont typeface="Courier New" panose="02070309020205020404" pitchFamily="49" charset="0"/>
              <a:buChar char="o"/>
            </a:pPr>
            <a:r>
              <a:rPr lang="en-IN" dirty="0"/>
              <a:t>Data Operations</a:t>
            </a:r>
            <a:endParaRPr lang="en-US" sz="1600" baseline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20C3DC-DB0C-4F10-86EA-9E68A983C2F2}"/>
              </a:ext>
            </a:extLst>
          </p:cNvPr>
          <p:cNvSpPr/>
          <p:nvPr/>
        </p:nvSpPr>
        <p:spPr bwMode="auto">
          <a:xfrm>
            <a:off x="7065105" y="4580978"/>
            <a:ext cx="3135350" cy="18023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u="sng" dirty="0">
                <a:solidFill>
                  <a:schemeClr val="tx1"/>
                </a:solidFill>
              </a:rPr>
              <a:t>Response Generator </a:t>
            </a:r>
            <a:r>
              <a:rPr lang="en-US" sz="1600" u="sng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Limitation</a:t>
            </a:r>
          </a:p>
          <a:p>
            <a:pPr algn="ctr" defTabSz="576000" eaLnBrk="0" hangingPunct="0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marL="895335" lvl="1" indent="-285750" defTabSz="576000" eaLnBrk="0" hangingPunct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tx1"/>
                </a:solidFill>
              </a:rPr>
              <a:t>Contextual Ambiguity</a:t>
            </a:r>
            <a:endParaRPr lang="en-US" sz="1600" dirty="0">
              <a:solidFill>
                <a:schemeClr val="tx1"/>
              </a:solidFill>
            </a:endParaRPr>
          </a:p>
          <a:p>
            <a:pPr marL="895335" lvl="1" indent="-285750" defTabSz="576000" eaLnBrk="0" hangingPunct="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Size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714052-7D5E-46C1-B642-F68956B387C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99457" y="2410838"/>
            <a:ext cx="4712208" cy="790376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EC3FE-6343-42C2-BAE1-957871D004A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11665" y="2410838"/>
            <a:ext cx="4648831" cy="696338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9A57B0A-D847-4F22-AD0C-4356757F1751}"/>
              </a:ext>
            </a:extLst>
          </p:cNvPr>
          <p:cNvSpPr/>
          <p:nvPr/>
        </p:nvSpPr>
        <p:spPr bwMode="auto">
          <a:xfrm>
            <a:off x="2814008" y="1481835"/>
            <a:ext cx="792088" cy="50405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70D1CD6-CFC2-475B-8933-E923D32A70BB}"/>
              </a:ext>
            </a:extLst>
          </p:cNvPr>
          <p:cNvSpPr/>
          <p:nvPr/>
        </p:nvSpPr>
        <p:spPr bwMode="auto">
          <a:xfrm>
            <a:off x="8217233" y="1484333"/>
            <a:ext cx="792088" cy="50405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4CB4A8-22BB-4EBF-9944-E37FBBDD3CF9}"/>
              </a:ext>
            </a:extLst>
          </p:cNvPr>
          <p:cNvCxnSpPr>
            <a:cxnSpLocks/>
          </p:cNvCxnSpPr>
          <p:nvPr/>
        </p:nvCxnSpPr>
        <p:spPr>
          <a:xfrm>
            <a:off x="1199456" y="3212976"/>
            <a:ext cx="0" cy="1224136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CAE146-3B89-4FED-9E20-D2AF918D9595}"/>
              </a:ext>
            </a:extLst>
          </p:cNvPr>
          <p:cNvCxnSpPr>
            <a:cxnSpLocks/>
          </p:cNvCxnSpPr>
          <p:nvPr/>
        </p:nvCxnSpPr>
        <p:spPr>
          <a:xfrm>
            <a:off x="10526588" y="3117726"/>
            <a:ext cx="33908" cy="1319386"/>
          </a:xfrm>
          <a:prstGeom prst="line">
            <a:avLst/>
          </a:prstGeom>
          <a:ln w="2857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CC4159A-84EA-4C19-9F84-F9BC3090E489}"/>
              </a:ext>
            </a:extLst>
          </p:cNvPr>
          <p:cNvSpPr/>
          <p:nvPr/>
        </p:nvSpPr>
        <p:spPr bwMode="auto">
          <a:xfrm>
            <a:off x="5499997" y="3453241"/>
            <a:ext cx="792088" cy="50405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A071BE2-991E-4CA2-B835-CC7F7AA2545C}"/>
              </a:ext>
            </a:extLst>
          </p:cNvPr>
          <p:cNvSpPr/>
          <p:nvPr/>
        </p:nvSpPr>
        <p:spPr bwMode="auto">
          <a:xfrm>
            <a:off x="701028" y="1246839"/>
            <a:ext cx="1791569" cy="10081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/>
            <a:r>
              <a:rPr lang="en-US" sz="1600" dirty="0">
                <a:solidFill>
                  <a:sysClr val="windowText" lastClr="000000"/>
                </a:solidFill>
                <a:latin typeface="+mn-lt"/>
              </a:rPr>
              <a:t>Query</a:t>
            </a:r>
          </a:p>
          <a:p>
            <a:pPr algn="ctr" defTabSz="576000" eaLnBrk="0" hangingPunct="0"/>
            <a:r>
              <a:rPr lang="en-US" sz="1600" baseline="0" dirty="0">
                <a:solidFill>
                  <a:sysClr val="windowText" lastClr="000000"/>
                </a:solidFill>
              </a:rPr>
              <a:t>&amp;</a:t>
            </a:r>
          </a:p>
          <a:p>
            <a:pPr algn="ctr" defTabSz="576000" eaLnBrk="0" hangingPunct="0"/>
            <a:r>
              <a:rPr lang="en-US" sz="1600" dirty="0">
                <a:solidFill>
                  <a:sysClr val="windowText" lastClr="000000"/>
                </a:solidFill>
                <a:latin typeface="+mn-lt"/>
              </a:rPr>
              <a:t>Table</a:t>
            </a:r>
            <a:endParaRPr lang="en-US" sz="1600" baseline="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03B7F73-14A7-4F5E-93E6-CBF37E4C214E}"/>
              </a:ext>
            </a:extLst>
          </p:cNvPr>
          <p:cNvSpPr/>
          <p:nvPr/>
        </p:nvSpPr>
        <p:spPr bwMode="auto">
          <a:xfrm>
            <a:off x="9330732" y="1246839"/>
            <a:ext cx="2160240" cy="100811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30635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871C-D94C-4B4B-AAE3-59E7104E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Generation Limitations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DF9E5-0FC1-4367-9D2B-B2AE9D0D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B7C78-3997-4684-8C3A-5C5A5AA6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33C64-646A-42AC-B708-A5F6017C1C8D}"/>
              </a:ext>
            </a:extLst>
          </p:cNvPr>
          <p:cNvSpPr/>
          <p:nvPr/>
        </p:nvSpPr>
        <p:spPr>
          <a:xfrm>
            <a:off x="551384" y="1334805"/>
            <a:ext cx="9001000" cy="310854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1pPr>
            <a:lvl2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2pPr>
            <a:lvl3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3pPr>
            <a:lvl4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4pPr>
            <a:lvl5pPr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</a:lvl5pPr>
            <a:lvl6pPr>
              <a:buClr>
                <a:schemeClr val="tx2"/>
              </a:buClr>
              <a:buFont typeface="Arial" panose="020B0604020202020204" pitchFamily="34" charset="0"/>
              <a:buChar char="‒"/>
            </a:lvl6pPr>
            <a:lvl7pPr>
              <a:buClr>
                <a:schemeClr val="tx2"/>
              </a:buClr>
              <a:buFont typeface="Arial" panose="020B0604020202020204" pitchFamily="34" charset="0"/>
              <a:buChar char="‒"/>
            </a:lvl7pPr>
            <a:lvl8pPr>
              <a:buClr>
                <a:schemeClr val="tx2"/>
              </a:buClr>
              <a:buFont typeface="Arial" panose="020B0604020202020204" pitchFamily="34" charset="0"/>
              <a:buChar char="‒"/>
            </a:lvl8pPr>
            <a:lvl9pPr>
              <a:buClr>
                <a:schemeClr val="tx2"/>
              </a:buClr>
              <a:buFont typeface="Arial" panose="020B0604020202020204" pitchFamily="34" charset="0"/>
              <a:buChar char="‒"/>
            </a:lvl9pPr>
          </a:lstStyle>
          <a:p>
            <a:pPr marL="952485" lvl="1" indent="-342900">
              <a:buClrTx/>
              <a:buFont typeface="+mj-lt"/>
              <a:buAutoNum type="arabicPeriod"/>
            </a:pPr>
            <a:r>
              <a:rPr lang="en-US" dirty="0"/>
              <a:t>Contextual Ambiguity: </a:t>
            </a:r>
          </a:p>
          <a:p>
            <a:pPr marL="952485" lvl="1" indent="-342900">
              <a:buClrTx/>
              <a:buFont typeface="+mj-lt"/>
              <a:buAutoNum type="arabicPeriod"/>
            </a:pPr>
            <a:endParaRPr lang="en-US" dirty="0"/>
          </a:p>
          <a:p>
            <a:pPr marL="1504920" lvl="2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Models may struggle with disambiguating terms or entities when the context is not clear.</a:t>
            </a:r>
          </a:p>
          <a:p>
            <a:pPr marL="1504920" lvl="2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E.g. : "bank" can have multiple meanings, such as a financial institution or the side of a river.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952485" lvl="1" indent="-342900">
              <a:buClrTx/>
              <a:buFont typeface="+mj-lt"/>
              <a:buAutoNum type="arabicPeriod"/>
            </a:pPr>
            <a:r>
              <a:rPr lang="en-US" dirty="0"/>
              <a:t>Context Size:</a:t>
            </a:r>
          </a:p>
          <a:p>
            <a:pPr marL="952485" lvl="1" indent="-342900">
              <a:buClrTx/>
              <a:buFont typeface="+mj-lt"/>
              <a:buAutoNum type="arabicPeriod"/>
            </a:pPr>
            <a:endParaRPr lang="en-US" dirty="0"/>
          </a:p>
          <a:p>
            <a:pPr marL="1504920" lvl="2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Models may have limitations in efficiently processing and accessing large knowledge bases.</a:t>
            </a:r>
          </a:p>
          <a:p>
            <a:pPr marL="1504920" lvl="2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E.g. : Tabular data with more than 10k records</a:t>
            </a:r>
          </a:p>
          <a:p>
            <a:pPr marL="895335" lvl="1" indent="-285750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marL="895335" lvl="1" indent="-285750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marL="895335" lvl="1" indent="-285750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None/>
            </a:pPr>
            <a:r>
              <a:rPr lang="en-US" dirty="0"/>
              <a:t>Integrating a </a:t>
            </a:r>
            <a:r>
              <a:rPr lang="en-US" b="1" dirty="0"/>
              <a:t>retriever</a:t>
            </a:r>
            <a:r>
              <a:rPr lang="en-US" dirty="0"/>
              <a:t> component alongside Models can effectively address these limitations by enhancing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97364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C6B6-F825-456E-8943-BAE46294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Retriever Challenges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138B7-7BAC-4016-80D4-BCB50318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507B4-1490-4053-BC3D-91FC8DF8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6E8A5-0F4C-4E82-B0F0-3B4D81329C67}"/>
              </a:ext>
            </a:extLst>
          </p:cNvPr>
          <p:cNvSpPr/>
          <p:nvPr/>
        </p:nvSpPr>
        <p:spPr>
          <a:xfrm>
            <a:off x="551384" y="1340768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485" lvl="1" indent="-342900">
              <a:buFont typeface="+mj-lt"/>
              <a:buAutoNum type="arabicPeriod"/>
            </a:pPr>
            <a:r>
              <a:rPr lang="en-US" dirty="0"/>
              <a:t>Data Complexity: </a:t>
            </a:r>
          </a:p>
          <a:p>
            <a:pPr marL="952485" lvl="1" indent="-342900">
              <a:buFont typeface="+mj-lt"/>
              <a:buAutoNum type="arabicPeriod"/>
            </a:pPr>
            <a:endParaRPr lang="en-US" dirty="0"/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dirty="0"/>
              <a:t>The data can be complex and contain a large number of rows and columns. 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dirty="0"/>
              <a:t>Retrieving and processing this data effectively requires robust algorithms to handle the complexity.</a:t>
            </a:r>
          </a:p>
          <a:p>
            <a:pPr marL="952485" lvl="1" indent="-342900">
              <a:buFont typeface="+mj-lt"/>
              <a:buAutoNum type="arabicPeriod"/>
            </a:pPr>
            <a:endParaRPr lang="en-US" dirty="0"/>
          </a:p>
          <a:p>
            <a:pPr marL="952485" lvl="1" indent="-342900">
              <a:buFont typeface="+mj-lt"/>
              <a:buAutoNum type="arabicPeriod"/>
            </a:pPr>
            <a:r>
              <a:rPr lang="en-US" dirty="0"/>
              <a:t>Query Understanding: </a:t>
            </a:r>
          </a:p>
          <a:p>
            <a:pPr marL="952485" lvl="1" indent="-342900">
              <a:buFont typeface="+mj-lt"/>
              <a:buAutoNum type="arabicPeriod"/>
            </a:pPr>
            <a:endParaRPr lang="en-US" dirty="0"/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dirty="0"/>
              <a:t>Interpreting user queries to extract the relevant information table can be challenging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dirty="0"/>
              <a:t>The system needs to accurately understand the intent behind the queries to provide precise responses.</a:t>
            </a:r>
          </a:p>
          <a:p>
            <a:pPr marL="952485" lvl="1" indent="-342900">
              <a:buFont typeface="+mj-lt"/>
              <a:buAutoNum type="arabicPeriod"/>
            </a:pPr>
            <a:endParaRPr lang="en-US" dirty="0"/>
          </a:p>
          <a:p>
            <a:pPr marL="952485" lvl="1" indent="-3429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IN" dirty="0"/>
              <a:t>Operations</a:t>
            </a:r>
            <a:r>
              <a:rPr lang="en-US" dirty="0"/>
              <a:t>: </a:t>
            </a:r>
          </a:p>
          <a:p>
            <a:pPr marL="952485" lvl="1" indent="-342900">
              <a:buFont typeface="+mj-lt"/>
              <a:buAutoNum type="arabicPeriod"/>
            </a:pPr>
            <a:endParaRPr lang="en-US" dirty="0"/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US" dirty="0"/>
              <a:t>Aggregating and summarizing data based on user queries when dealing with aggregation functions (e.g., sum, average) can be challenging. 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Addressing these challenges involves the application of </a:t>
            </a:r>
            <a:r>
              <a:rPr lang="en-US" b="1" dirty="0"/>
              <a:t>Natural Language Processing</a:t>
            </a:r>
            <a:r>
              <a:rPr lang="en-US" dirty="0"/>
              <a:t> to enable the system to effectively retrieve and present information from table.</a:t>
            </a:r>
          </a:p>
        </p:txBody>
      </p:sp>
    </p:spTree>
    <p:extLst>
      <p:ext uri="{BB962C8B-B14F-4D97-AF65-F5344CB8AC3E}">
        <p14:creationId xmlns:p14="http://schemas.microsoft.com/office/powerpoint/2010/main" val="6748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3360-0B6A-4821-8127-D14D0515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en-US" dirty="0"/>
              <a:t>Example (Visualization)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E9B75-AE22-4A0A-B405-F39BE7C1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b="1"/>
              <a:t>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8D7D-485F-41E9-8CEA-BAD78333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7484B-B60A-4C17-802C-22D7CA477B68}"/>
              </a:ext>
            </a:extLst>
          </p:cNvPr>
          <p:cNvSpPr/>
          <p:nvPr/>
        </p:nvSpPr>
        <p:spPr bwMode="auto">
          <a:xfrm>
            <a:off x="3215679" y="2683172"/>
            <a:ext cx="5544615" cy="3109527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u="sng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Black Box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 defTabSz="576000" eaLnBrk="0" hangingPunct="0">
              <a:lnSpc>
                <a:spcPct val="120000"/>
              </a:lnSpc>
            </a:pPr>
            <a:endParaRPr lang="en-US" sz="1600" u="sng" baseline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576000" eaLnBrk="0" hangingPunct="0">
              <a:lnSpc>
                <a:spcPct val="120000"/>
              </a:lnSpc>
            </a:pP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 defTabSz="576000" eaLnBrk="0" hangingPunct="0">
              <a:lnSpc>
                <a:spcPct val="120000"/>
              </a:lnSpc>
            </a:pPr>
            <a:endParaRPr lang="en-US" sz="1600" u="sng" baseline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576000" eaLnBrk="0" hangingPunct="0">
              <a:lnSpc>
                <a:spcPct val="120000"/>
              </a:lnSpc>
            </a:pPr>
            <a:endParaRPr lang="en-US" sz="1600" u="sng" baseline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576000" eaLnBrk="0" hangingPunct="0">
              <a:lnSpc>
                <a:spcPct val="120000"/>
              </a:lnSpc>
            </a:pPr>
            <a:endParaRPr lang="en-US" sz="1600" u="sng" baseline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576000" eaLnBrk="0" hangingPunct="0">
              <a:lnSpc>
                <a:spcPct val="120000"/>
              </a:lnSpc>
            </a:pPr>
            <a:endParaRPr lang="en-US" sz="1600" dirty="0">
              <a:solidFill>
                <a:sysClr val="windowText" lastClr="000000"/>
              </a:solidFill>
            </a:endParaRPr>
          </a:p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ysClr val="windowText" lastClr="000000"/>
              </a:solidFill>
              <a:latin typeface="+mn-lt"/>
              <a:ea typeface="+mn-ea"/>
              <a:cs typeface="+mn-cs"/>
            </a:endParaRPr>
          </a:p>
          <a:p>
            <a:pPr algn="ctr" defTabSz="576000" eaLnBrk="0" hangingPunct="0">
              <a:lnSpc>
                <a:spcPct val="120000"/>
              </a:lnSpc>
            </a:pP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B215EA-22A2-49CD-BD7F-22459037C679}"/>
              </a:ext>
            </a:extLst>
          </p:cNvPr>
          <p:cNvSpPr/>
          <p:nvPr/>
        </p:nvSpPr>
        <p:spPr bwMode="auto">
          <a:xfrm>
            <a:off x="966745" y="3338370"/>
            <a:ext cx="1512168" cy="100811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dirty="0">
                <a:solidFill>
                  <a:sysClr val="windowText" lastClr="000000"/>
                </a:solidFill>
                <a:latin typeface="+mn-lt"/>
              </a:rPr>
              <a:t>Query</a:t>
            </a:r>
            <a:endParaRPr lang="en-US" sz="1600" baseline="0" dirty="0">
              <a:solidFill>
                <a:sysClr val="windowText" lastClr="000000"/>
              </a:solidFill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677FFB-3939-48E2-8BCE-42509C08A7A5}"/>
              </a:ext>
            </a:extLst>
          </p:cNvPr>
          <p:cNvCxnSpPr>
            <a:cxnSpLocks/>
            <a:stCxn id="9" idx="6"/>
            <a:endCxn id="41" idx="1"/>
          </p:cNvCxnSpPr>
          <p:nvPr/>
        </p:nvCxnSpPr>
        <p:spPr>
          <a:xfrm flipV="1">
            <a:off x="2478913" y="3834716"/>
            <a:ext cx="1125263" cy="771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ECF174-BE45-4E6C-8BB2-4B76390BB2E8}"/>
              </a:ext>
            </a:extLst>
          </p:cNvPr>
          <p:cNvSpPr/>
          <p:nvPr/>
        </p:nvSpPr>
        <p:spPr bwMode="auto">
          <a:xfrm>
            <a:off x="9453227" y="3335014"/>
            <a:ext cx="2160240" cy="100811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sz="16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92EBD1-A126-4195-A117-63E58A4E2221}"/>
              </a:ext>
            </a:extLst>
          </p:cNvPr>
          <p:cNvCxnSpPr>
            <a:cxnSpLocks/>
            <a:stCxn id="42" idx="3"/>
            <a:endCxn id="14" idx="1"/>
          </p:cNvCxnSpPr>
          <p:nvPr/>
        </p:nvCxnSpPr>
        <p:spPr>
          <a:xfrm flipV="1">
            <a:off x="8362980" y="3839070"/>
            <a:ext cx="1090247" cy="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41444A-46D0-4BBE-AD04-972D659B3DBF}"/>
              </a:ext>
            </a:extLst>
          </p:cNvPr>
          <p:cNvSpPr txBox="1"/>
          <p:nvPr/>
        </p:nvSpPr>
        <p:spPr bwMode="auto">
          <a:xfrm>
            <a:off x="5495759" y="1118018"/>
            <a:ext cx="447238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Table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92DC7FC-E533-40FD-817B-B1481E017B39}"/>
              </a:ext>
            </a:extLst>
          </p:cNvPr>
          <p:cNvSpPr/>
          <p:nvPr/>
        </p:nvSpPr>
        <p:spPr>
          <a:xfrm rot="16200000">
            <a:off x="1427441" y="3746031"/>
            <a:ext cx="416446" cy="1766446"/>
          </a:xfrm>
          <a:prstGeom prst="leftBrac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221BF3CA-7596-4526-9E62-55B3B15FDC28}"/>
              </a:ext>
            </a:extLst>
          </p:cNvPr>
          <p:cNvSpPr/>
          <p:nvPr/>
        </p:nvSpPr>
        <p:spPr>
          <a:xfrm rot="16200000">
            <a:off x="10378282" y="3550385"/>
            <a:ext cx="416446" cy="2592285"/>
          </a:xfrm>
          <a:prstGeom prst="leftBrace">
            <a:avLst/>
          </a:prstGeom>
          <a:ln w="9525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0D415D-8938-4947-98EA-B4D2F2F49A90}"/>
              </a:ext>
            </a:extLst>
          </p:cNvPr>
          <p:cNvSpPr txBox="1"/>
          <p:nvPr/>
        </p:nvSpPr>
        <p:spPr bwMode="auto">
          <a:xfrm>
            <a:off x="10216211" y="5188890"/>
            <a:ext cx="740587" cy="268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1600" b="1" kern="0" dirty="0"/>
              <a:t>26.1415</a:t>
            </a:r>
            <a:endParaRPr lang="en-US" sz="1600" b="1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B191A8-360C-4959-B82B-9DE7C9AF034D}"/>
              </a:ext>
            </a:extLst>
          </p:cNvPr>
          <p:cNvSpPr/>
          <p:nvPr/>
        </p:nvSpPr>
        <p:spPr>
          <a:xfrm>
            <a:off x="335360" y="5054036"/>
            <a:ext cx="26006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kern="0" dirty="0"/>
              <a:t>What is the highest gross income for </a:t>
            </a:r>
            <a:r>
              <a:rPr lang="en-US" b="1" kern="0" dirty="0"/>
              <a:t>health and beauty</a:t>
            </a:r>
            <a:r>
              <a:rPr lang="en-US" kern="0" dirty="0"/>
              <a:t> product line ?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C138CD-C70F-429E-BE91-10D3B6F106BD}"/>
              </a:ext>
            </a:extLst>
          </p:cNvPr>
          <p:cNvSpPr/>
          <p:nvPr/>
        </p:nvSpPr>
        <p:spPr bwMode="auto">
          <a:xfrm>
            <a:off x="3604176" y="3459936"/>
            <a:ext cx="1658363" cy="7495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Retriever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F74FF1-5565-41D5-80BF-6A26FF5229D9}"/>
              </a:ext>
            </a:extLst>
          </p:cNvPr>
          <p:cNvSpPr/>
          <p:nvPr/>
        </p:nvSpPr>
        <p:spPr bwMode="auto">
          <a:xfrm>
            <a:off x="6704617" y="3467646"/>
            <a:ext cx="1658363" cy="7495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en-US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Generator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8C7C8-2D28-4208-92CD-62B11DB40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33" r="60471"/>
          <a:stretch/>
        </p:blipFill>
        <p:spPr>
          <a:xfrm>
            <a:off x="3805531" y="1435824"/>
            <a:ext cx="1157763" cy="7267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D7BC253-74A7-41E7-92D4-B7764AF6F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83" r="4496"/>
          <a:stretch/>
        </p:blipFill>
        <p:spPr>
          <a:xfrm>
            <a:off x="4963294" y="1435164"/>
            <a:ext cx="3245660" cy="726722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5D7A7933-AD26-4CDC-ADCC-DC90290A4F0B}"/>
              </a:ext>
            </a:extLst>
          </p:cNvPr>
          <p:cNvGrpSpPr/>
          <p:nvPr/>
        </p:nvGrpSpPr>
        <p:grpSpPr>
          <a:xfrm>
            <a:off x="5017947" y="4576566"/>
            <a:ext cx="1943426" cy="476336"/>
            <a:chOff x="3936550" y="3744571"/>
            <a:chExt cx="1943426" cy="47633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91A8303-B334-47A7-9A4B-46ED3240C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980" t="-11491" r="4670" b="60639"/>
            <a:stretch/>
          </p:blipFill>
          <p:spPr>
            <a:xfrm>
              <a:off x="5095987" y="3744571"/>
              <a:ext cx="774146" cy="33901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2E4EC8D-7324-46F4-B764-E1CFF1565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033" r="60471" b="61265"/>
            <a:stretch/>
          </p:blipFill>
          <p:spPr>
            <a:xfrm>
              <a:off x="3938223" y="3819370"/>
              <a:ext cx="1157763" cy="25824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1966EA0-D6A8-4132-94A0-89756A821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033" t="79795" r="60471"/>
            <a:stretch/>
          </p:blipFill>
          <p:spPr>
            <a:xfrm>
              <a:off x="3936550" y="4074077"/>
              <a:ext cx="1157763" cy="14683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C69146C4-3F67-4505-B60A-076D8BCDF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101" t="78563" r="4496"/>
            <a:stretch/>
          </p:blipFill>
          <p:spPr>
            <a:xfrm>
              <a:off x="5099293" y="4065119"/>
              <a:ext cx="780683" cy="155788"/>
            </a:xfrm>
            <a:prstGeom prst="rect">
              <a:avLst/>
            </a:prstGeom>
          </p:spPr>
        </p:pic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F273A6E-72C0-49E1-BBD6-F9700D6A4595}"/>
              </a:ext>
            </a:extLst>
          </p:cNvPr>
          <p:cNvCxnSpPr>
            <a:stCxn id="41" idx="2"/>
            <a:endCxn id="39" idx="1"/>
          </p:cNvCxnSpPr>
          <p:nvPr/>
        </p:nvCxnSpPr>
        <p:spPr>
          <a:xfrm rot="16200000" flipH="1">
            <a:off x="4440995" y="4201859"/>
            <a:ext cx="570989" cy="586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6BAEAC-AF7A-47B6-B9FD-3AFEBA11CE56}"/>
              </a:ext>
            </a:extLst>
          </p:cNvPr>
          <p:cNvCxnSpPr>
            <a:stCxn id="37" idx="3"/>
            <a:endCxn id="42" idx="2"/>
          </p:cNvCxnSpPr>
          <p:nvPr/>
        </p:nvCxnSpPr>
        <p:spPr>
          <a:xfrm flipV="1">
            <a:off x="6951530" y="4217205"/>
            <a:ext cx="582269" cy="528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6FBB9F5-DE0A-4DD2-81C3-6B778D1D609E}"/>
              </a:ext>
            </a:extLst>
          </p:cNvPr>
          <p:cNvCxnSpPr>
            <a:cxnSpLocks/>
          </p:cNvCxnSpPr>
          <p:nvPr/>
        </p:nvCxnSpPr>
        <p:spPr>
          <a:xfrm rot="5400000">
            <a:off x="4701186" y="2187189"/>
            <a:ext cx="1267114" cy="1216508"/>
          </a:xfrm>
          <a:prstGeom prst="bentConnector3">
            <a:avLst>
              <a:gd name="adj1" fmla="val 24530"/>
            </a:avLst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4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1C8F12-3110-4675-A3F6-A4F69920F5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352" y="1125046"/>
            <a:ext cx="11520000" cy="466615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Dataset1: The input </a:t>
            </a:r>
            <a:r>
              <a:rPr lang="en-IN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Tabular Dataset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will be provided in 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CSV format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, containing the following columns:</a:t>
            </a:r>
          </a:p>
          <a:p>
            <a:pPr marL="252000" lvl="1" indent="0">
              <a:lnSpc>
                <a:spcPct val="100000"/>
              </a:lnSpc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Dataset2: </a:t>
            </a:r>
            <a:r>
              <a:rPr lang="en-IN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QA Dataset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will also be provided as a part of an input to the problem statement with following columns.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49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: Text data representing the user’s query or question.</a:t>
            </a:r>
          </a:p>
          <a:p>
            <a:pPr marL="5949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: Text data representing the actual answer.</a:t>
            </a:r>
          </a:p>
          <a:p>
            <a:pPr marL="5949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row index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: Index of filtered rows</a:t>
            </a:r>
          </a:p>
          <a:p>
            <a:pPr marL="5949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column index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: Index of filtered columns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2000" lvl="1" indent="0">
              <a:lnSpc>
                <a:spcPct val="100000"/>
              </a:lnSpc>
              <a:buNone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52000" lvl="1" indent="0">
              <a:lnSpc>
                <a:spcPct val="100000"/>
              </a:lnSpc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8133F-D073-4AD1-9E00-E13E3954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68723"/>
            <a:ext cx="9613068" cy="720000"/>
          </a:xfrm>
        </p:spPr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Format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572E2-1025-454B-87B6-719BF0BDDA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405AC-C293-4764-A717-91818D829D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E798C-C801-49FD-BAE9-2744C155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38" y="1700808"/>
            <a:ext cx="9083827" cy="1295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E6774E-EA4E-45BA-8A51-B8202012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82" y="5060300"/>
            <a:ext cx="9198137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46F25-324A-4BE9-9A4E-A0A9433E6C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992" y="2725258"/>
            <a:ext cx="11520000" cy="1512513"/>
          </a:xfrm>
        </p:spPr>
        <p:txBody>
          <a:bodyPr/>
          <a:lstStyle/>
          <a:p>
            <a:pPr marL="252000" lvl="1" indent="0">
              <a:lnSpc>
                <a:spcPct val="150000"/>
              </a:lnSpc>
              <a:buNone/>
            </a:pPr>
            <a:r>
              <a:rPr lang="en-IN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QA Dataset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70 samples (labelled) : To be provided to Participants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 samples : To be kept with Organizing team for verifying the correctness of submitted solutions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0181C8-3B49-4D78-AC82-76A99EF1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Dataset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61790-3041-4058-98C0-3F0EEDCBFE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43A8-ABE0-4616-9510-2EF6738A20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AD0DEEB-4B92-4FBA-9D8C-5653BB090CAA}"/>
              </a:ext>
            </a:extLst>
          </p:cNvPr>
          <p:cNvSpPr txBox="1">
            <a:spLocks/>
          </p:cNvSpPr>
          <p:nvPr/>
        </p:nvSpPr>
        <p:spPr>
          <a:xfrm>
            <a:off x="320319" y="1184596"/>
            <a:ext cx="11520000" cy="15125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6pPr>
            <a:lvl7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52000" lvl="1" indent="0">
              <a:lnSpc>
                <a:spcPct val="150000"/>
              </a:lnSpc>
              <a:buNone/>
            </a:pPr>
            <a:r>
              <a:rPr lang="en-IN" sz="2000" b="1" u="sng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Tabular Dataset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1000 Rows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 Columns</a:t>
            </a:r>
          </a:p>
        </p:txBody>
      </p:sp>
    </p:spTree>
    <p:extLst>
      <p:ext uri="{BB962C8B-B14F-4D97-AF65-F5344CB8AC3E}">
        <p14:creationId xmlns:p14="http://schemas.microsoft.com/office/powerpoint/2010/main" val="854554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/gs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10GBAEGmsRCrWeMKWDzcgcEAAAAAAADAAAAAAADAAAAAwADAAIA////////BQAAAAMAEAAL1tOUau8zpU2NYkRIb9lDWQQAAAABAAMAAAACAAMAAAAEAAMAAAAAAAMAAAAEAAQAAgD///////8FAAAABAAQAAtU0aCsIfNqT7UjuaR5MIJhBAAAAAIAAwAAAAMAAwAAAAEAAw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XQYEAQaaxEKtZ4wpYPNyBwNEYXRhABsAAAAETGlua2VkU2hhcGVEYXRhAAUAAAAAAAJOYW1lABkAAABMaW5rZWRTaGFwZXNEYXRhUHJvcGVydHkAEFZlcnNpb24AAAAAAAlMYXN0V3JpdGUAQe86A4IBAAAAAQD/////gwCDAAAABV9pZAAQAAAABNbTlGrvM6VNjWJESG/ZQ1kDRGF0YQAbAAAABExpbmtlZFNoYXBlRGF0YQAFAAAAAAACTmFtZQAZAAAATGlua2VkU2hhcGVzRGF0YVByb3BlcnR5ABBWZXJzaW9uAAEAAAAJTGFzdFdyaXRlAPjPZFaOAQAAAAI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VCwAAAAAAAAAAAAAgAf///////////////wAAAP///////////////wUAAAAE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GgAGTGlua2VkU2hhcGVzRGF0YVByb3BlcnR5XzAEAAAAAAAFAAAABAAFAAAAAwADAAIBAwAAAAMA////////GgAGTGlua2VkU2hhcGVzRGF0YVByb3BlcnR5XzEEAAAAAQAFAAAAAgAFAAAAAQAFAAAABAD///////8EAAIBAwAAAAQA////////JQAGTGlua2VkU2hhcGVQcmVzZW50YXRpb25TZXR0aW5nc0RhdGFfMAQAAAACAAUAAAAAAAUAAAACAAUAAAAAAAUAAAA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64432312502879"/>
  <p:tag name="EMPOWERCHARTSPROPERTIES_A_LENGTH" val="24576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39ab1b2-01b4-4917-b4be-e04921a87e3f"/>
  <p:tag name="MIO_EKGUID" val="02fb92dc-a8bc-4d8e-8981-2154cf742822"/>
  <p:tag name="MIO_UPDATE" val="True"/>
  <p:tag name="MIO_VERSION" val="12.05.2023 11:06:49"/>
  <p:tag name="MIO_DBID" val="FDE84254-54DB-49E3-9A0E-CDE72035D530"/>
  <p:tag name="MIO_LASTDOWNLOADED" val="16.10.2024 12:15:58.113"/>
  <p:tag name="MIO_OBJECTNAME" val="Woman with tablet in front of car title"/>
  <p:tag name="MIO_CONTENTTAG" val="CSrnoU0+UUav+QUEVPyhYZoXFS6NTxxEtvPpICl6NEQ="/>
  <p:tag name="MIO_LASTEDITORNAME" val="Miguel Madeysk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20"/>
  <p:tag name="MIO_FALLBACK_LAYOUT" val="2"/>
  <p:tag name="MIO_HDS" val="True"/>
  <p:tag name="MIO_SKIPVERSION" val="01.01.0001 00:00:00"/>
  <p:tag name="MIO_EKGUID" val="f8120ca7-cceb-428f-a7d0-f20ce9397e1b"/>
  <p:tag name="MIO_UPDATE" val="True"/>
  <p:tag name="MIO_VERSION" val="24.06.2024 11:57:26"/>
  <p:tag name="MIO_DBID" val="FDE84254-54DB-49E3-9A0E-CDE72035D530"/>
  <p:tag name="MIO_LASTDOWNLOADED" val="25.06.2024 15:51:41.629"/>
  <p:tag name="MIO_OBJECTNAME" val="Infineon LCD 16:9"/>
  <p:tag name="MIO_CONTENTTAG" val="LAh4aRu1yUqOuUHbJWwhQg==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7A7539C9-02E8-47BD-A577-B98ACD567081}" vid="{92E01DDC-74AC-4027-999F-D2FD06CD0F7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9A1D5-F553-4264-9022-E0136C61CE27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a709603d-609a-478b-a91d-3c5e984c0e79"/>
    <ds:schemaRef ds:uri="6ef45842-284e-44e4-b2db-1749e7948b44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21674</TotalTime>
  <Words>768</Words>
  <Application>Microsoft Office PowerPoint</Application>
  <PresentationFormat>Widescreen</PresentationFormat>
  <Paragraphs>162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Courier New</vt:lpstr>
      <vt:lpstr>Verdana</vt:lpstr>
      <vt:lpstr>Wingdings</vt:lpstr>
      <vt:lpstr>Infineon 16:9</vt:lpstr>
      <vt:lpstr>TabuQuest :  Tabular Data Filtration &amp; Answering</vt:lpstr>
      <vt:lpstr>Motivation</vt:lpstr>
      <vt:lpstr>Problem Statement</vt:lpstr>
      <vt:lpstr>Black Box Components</vt:lpstr>
      <vt:lpstr>Response Generation Limitations</vt:lpstr>
      <vt:lpstr>Retriever Challenges</vt:lpstr>
      <vt:lpstr>Example (Visualization)</vt:lpstr>
      <vt:lpstr>Dataset Format</vt:lpstr>
      <vt:lpstr>Dataset Distribution</vt:lpstr>
      <vt:lpstr>Solution Submission Guidelines</vt:lpstr>
      <vt:lpstr>Evaluation</vt:lpstr>
      <vt:lpstr>Conclusion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Tabular QA for insight and analytics</dc:title>
  <dc:creator>Shukla Jiwank (IFIN DES PTS TI EA AML)</dc:creator>
  <cp:lastModifiedBy>Badhei Swaraj (DES DTP DDA AIA)</cp:lastModifiedBy>
  <cp:revision>151</cp:revision>
  <dcterms:created xsi:type="dcterms:W3CDTF">2024-10-09T06:32:38Z</dcterms:created>
  <dcterms:modified xsi:type="dcterms:W3CDTF">2025-02-09T16:00:18Z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2024-03-19T12:53:37Z</vt:filetime>
  </property>
  <property fmtid="{D5CDD505-2E9C-101B-9397-08002B2CF9AE}" pid="15" name="empower.integration.Classification.DateFormat">
    <vt:lpwstr>yyyy-MM-dd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