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9"/>
  </p:notesMasterIdLst>
  <p:sldIdLst>
    <p:sldId id="267" r:id="rId2"/>
    <p:sldId id="269" r:id="rId3"/>
    <p:sldId id="256" r:id="rId4"/>
    <p:sldId id="268" r:id="rId5"/>
    <p:sldId id="257" r:id="rId6"/>
    <p:sldId id="274" r:id="rId7"/>
    <p:sldId id="273" r:id="rId8"/>
    <p:sldId id="258" r:id="rId9"/>
    <p:sldId id="259" r:id="rId10"/>
    <p:sldId id="260" r:id="rId11"/>
    <p:sldId id="262" r:id="rId12"/>
    <p:sldId id="270" r:id="rId13"/>
    <p:sldId id="271" r:id="rId14"/>
    <p:sldId id="264" r:id="rId15"/>
    <p:sldId id="265" r:id="rId16"/>
    <p:sldId id="272" r:id="rId17"/>
    <p:sldId id="275" r:id="rId18"/>
  </p:sldIdLst>
  <p:sldSz cx="14630400" cy="8229600"/>
  <p:notesSz cx="8229600" cy="14630400"/>
  <p:embeddedFontLst>
    <p:embeddedFont>
      <p:font typeface="Barlow" panose="00000500000000000000" pitchFamily="2" charset="0"/>
      <p:regular r:id="rId20"/>
      <p:bold r:id="rId21"/>
    </p:embeddedFont>
    <p:embeddedFont>
      <p:font typeface="Barlow Medium" panose="00000600000000000000" pitchFamily="2" charset="0"/>
      <p:regular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89C47C9-803B-421F-ACF8-069160765F61}">
          <p14:sldIdLst>
            <p14:sldId id="267"/>
            <p14:sldId id="269"/>
          </p14:sldIdLst>
        </p14:section>
        <p14:section name="PROBLEM STATEMENT" id="{6B3ED226-D9DF-40A6-B5D6-C3D3DAF3DFF9}">
          <p14:sldIdLst>
            <p14:sldId id="256"/>
            <p14:sldId id="268"/>
          </p14:sldIdLst>
        </p14:section>
        <p14:section name="SOLUTION APPROACH" id="{BD13DEA4-F963-4AAC-A03E-C3391BEDD39C}">
          <p14:sldIdLst>
            <p14:sldId id="257"/>
            <p14:sldId id="274"/>
            <p14:sldId id="273"/>
            <p14:sldId id="258"/>
            <p14:sldId id="259"/>
            <p14:sldId id="260"/>
            <p14:sldId id="262"/>
          </p14:sldIdLst>
        </p14:section>
        <p14:section name="RESULT" id="{8C1931D7-C47B-4607-A815-3DA72017A604}">
          <p14:sldIdLst>
            <p14:sldId id="270"/>
            <p14:sldId id="271"/>
            <p14:sldId id="264"/>
            <p14:sldId id="265"/>
          </p14:sldIdLst>
        </p14:section>
        <p14:section name="REFRENCE" id="{C66DBC9A-6979-49A8-921D-3DC419417247}">
          <p14:sldIdLst>
            <p14:sldId id="272"/>
            <p14:sldId id="27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816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74" d="100"/>
          <a:sy n="74" d="100"/>
        </p:scale>
        <p:origin x="446"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001849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dirty="0"/>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91718">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10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91718">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91718">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91718">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91718">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91718">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91718">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91718">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91718">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91718">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8.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1.xml"/><Relationship Id="rId5" Type="http://schemas.openxmlformats.org/officeDocument/2006/relationships/image" Target="../media/image21.png"/><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hyperlink" Target="https://doi.org/10.48550/arXiv.2206.07769" TargetMode="Externa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UpGrad » Data Science Connect">
            <a:extLst>
              <a:ext uri="{FF2B5EF4-FFF2-40B4-BE49-F238E27FC236}">
                <a16:creationId xmlns:a16="http://schemas.microsoft.com/office/drawing/2014/main" id="{724C7428-4A4E-B1D1-D4E2-7B554CCEC81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11529" y="642450"/>
            <a:ext cx="4587189" cy="1165000"/>
          </a:xfrm>
          <a:prstGeom prst="rect">
            <a:avLst/>
          </a:prstGeom>
          <a:noFill/>
          <a:ln>
            <a:noFill/>
          </a:ln>
        </p:spPr>
      </p:pic>
      <p:pic>
        <p:nvPicPr>
          <p:cNvPr id="3" name="Image 2">
            <a:extLst>
              <a:ext uri="{FF2B5EF4-FFF2-40B4-BE49-F238E27FC236}">
                <a16:creationId xmlns:a16="http://schemas.microsoft.com/office/drawing/2014/main" id="{6E92A7A6-F285-8587-1886-7E90A6BB3B87}"/>
              </a:ext>
            </a:extLst>
          </p:cNvPr>
          <p:cNvPicPr>
            <a:picLocks/>
          </p:cNvPicPr>
          <p:nvPr/>
        </p:nvPicPr>
        <p:blipFill>
          <a:blip r:embed="rId3" cstate="print"/>
          <a:stretch>
            <a:fillRect/>
          </a:stretch>
        </p:blipFill>
        <p:spPr>
          <a:xfrm>
            <a:off x="9802368" y="419617"/>
            <a:ext cx="4170252" cy="1427018"/>
          </a:xfrm>
          <a:prstGeom prst="rect">
            <a:avLst/>
          </a:prstGeom>
        </p:spPr>
      </p:pic>
      <p:sp>
        <p:nvSpPr>
          <p:cNvPr id="5" name="Text 0">
            <a:extLst>
              <a:ext uri="{FF2B5EF4-FFF2-40B4-BE49-F238E27FC236}">
                <a16:creationId xmlns:a16="http://schemas.microsoft.com/office/drawing/2014/main" id="{88248B95-6393-041D-275F-16E357548124}"/>
              </a:ext>
            </a:extLst>
          </p:cNvPr>
          <p:cNvSpPr/>
          <p:nvPr/>
        </p:nvSpPr>
        <p:spPr>
          <a:xfrm>
            <a:off x="2158572" y="2772198"/>
            <a:ext cx="11533632" cy="4136877"/>
          </a:xfrm>
          <a:prstGeom prst="rect">
            <a:avLst/>
          </a:prstGeom>
          <a:noFill/>
          <a:ln/>
        </p:spPr>
        <p:txBody>
          <a:bodyPr wrap="square" lIns="0" tIns="0" rIns="0" bIns="0" rtlCol="0" anchor="t"/>
          <a:lstStyle/>
          <a:p>
            <a:pPr marL="0" indent="0">
              <a:lnSpc>
                <a:spcPts val="6500"/>
              </a:lnSpc>
              <a:buNone/>
            </a:pPr>
            <a:r>
              <a:rPr lang="en-US" sz="5200" dirty="0">
                <a:latin typeface="Barlow Medium" pitchFamily="34" charset="0"/>
                <a:ea typeface="Barlow Medium" pitchFamily="34" charset="-122"/>
                <a:cs typeface="Barlow Medium" pitchFamily="34" charset="-120"/>
              </a:rPr>
              <a:t>NAME : HARMESH G V</a:t>
            </a:r>
          </a:p>
          <a:p>
            <a:pPr marL="0" indent="0">
              <a:lnSpc>
                <a:spcPts val="6500"/>
              </a:lnSpc>
              <a:buNone/>
            </a:pPr>
            <a:r>
              <a:rPr lang="en-US" sz="5200" dirty="0">
                <a:latin typeface="Barlow Medium" pitchFamily="34" charset="0"/>
              </a:rPr>
              <a:t>SECTION : K22UG</a:t>
            </a:r>
          </a:p>
          <a:p>
            <a:pPr marL="0" indent="0">
              <a:lnSpc>
                <a:spcPts val="6500"/>
              </a:lnSpc>
              <a:buNone/>
            </a:pPr>
            <a:r>
              <a:rPr lang="en-US" sz="5200" dirty="0">
                <a:latin typeface="Barlow Medium" pitchFamily="34" charset="0"/>
              </a:rPr>
              <a:t>ROLL NO : 39</a:t>
            </a:r>
          </a:p>
          <a:p>
            <a:pPr marL="0" indent="0">
              <a:lnSpc>
                <a:spcPts val="6500"/>
              </a:lnSpc>
              <a:buNone/>
            </a:pPr>
            <a:r>
              <a:rPr lang="en-US" sz="5200" dirty="0">
                <a:latin typeface="Barlow Medium" pitchFamily="34" charset="0"/>
              </a:rPr>
              <a:t>TITLE : AUTOMATED DATA CLEANING, ITERATIVE METHOD</a:t>
            </a:r>
            <a:endParaRPr lang="en-US" sz="5200" dirty="0"/>
          </a:p>
        </p:txBody>
      </p:sp>
    </p:spTree>
    <p:extLst>
      <p:ext uri="{BB962C8B-B14F-4D97-AF65-F5344CB8AC3E}">
        <p14:creationId xmlns:p14="http://schemas.microsoft.com/office/powerpoint/2010/main" val="269917685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2452092"/>
          </a:xfrm>
          <a:prstGeom prst="rect">
            <a:avLst/>
          </a:prstGeom>
        </p:spPr>
      </p:pic>
      <p:sp>
        <p:nvSpPr>
          <p:cNvPr id="3" name="Text 0"/>
          <p:cNvSpPr/>
          <p:nvPr/>
        </p:nvSpPr>
        <p:spPr>
          <a:xfrm>
            <a:off x="686514" y="3147298"/>
            <a:ext cx="5525572" cy="544830"/>
          </a:xfrm>
          <a:prstGeom prst="rect">
            <a:avLst/>
          </a:prstGeom>
          <a:noFill/>
          <a:ln/>
        </p:spPr>
        <p:txBody>
          <a:bodyPr wrap="none" lIns="0" tIns="0" rIns="0" bIns="0" rtlCol="0" anchor="t"/>
          <a:lstStyle/>
          <a:p>
            <a:pPr marL="0" indent="0">
              <a:lnSpc>
                <a:spcPts val="4250"/>
              </a:lnSpc>
              <a:buNone/>
            </a:pPr>
            <a:r>
              <a:rPr lang="en-US" sz="3400" dirty="0">
                <a:solidFill>
                  <a:srgbClr val="FFFFFF"/>
                </a:solidFill>
                <a:latin typeface="Barlow Medium" pitchFamily="34" charset="0"/>
                <a:ea typeface="Barlow Medium" pitchFamily="34" charset="-122"/>
                <a:cs typeface="Barlow Medium" pitchFamily="34" charset="-120"/>
              </a:rPr>
              <a:t>Iterative Refinement Process</a:t>
            </a:r>
            <a:endParaRPr lang="en-US" sz="3400" dirty="0"/>
          </a:p>
        </p:txBody>
      </p:sp>
      <p:pic>
        <p:nvPicPr>
          <p:cNvPr id="4" name="Image 1" descr="preencoded.png"/>
          <p:cNvPicPr>
            <a:picLocks noChangeAspect="1"/>
          </p:cNvPicPr>
          <p:nvPr/>
        </p:nvPicPr>
        <p:blipFill>
          <a:blip r:embed="rId4"/>
          <a:stretch>
            <a:fillRect/>
          </a:stretch>
        </p:blipFill>
        <p:spPr>
          <a:xfrm>
            <a:off x="686514" y="3986332"/>
            <a:ext cx="3314343" cy="784622"/>
          </a:xfrm>
          <a:prstGeom prst="rect">
            <a:avLst/>
          </a:prstGeom>
        </p:spPr>
      </p:pic>
      <p:sp>
        <p:nvSpPr>
          <p:cNvPr id="5" name="Text 1"/>
          <p:cNvSpPr/>
          <p:nvPr/>
        </p:nvSpPr>
        <p:spPr>
          <a:xfrm>
            <a:off x="882610" y="5065157"/>
            <a:ext cx="2179558" cy="272415"/>
          </a:xfrm>
          <a:prstGeom prst="rect">
            <a:avLst/>
          </a:prstGeom>
          <a:noFill/>
          <a:ln/>
        </p:spPr>
        <p:txBody>
          <a:bodyPr wrap="none" lIns="0" tIns="0" rIns="0" bIns="0" rtlCol="0" anchor="t"/>
          <a:lstStyle/>
          <a:p>
            <a:pPr marL="0" indent="0" algn="l">
              <a:lnSpc>
                <a:spcPts val="2100"/>
              </a:lnSpc>
              <a:buNone/>
            </a:pPr>
            <a:r>
              <a:rPr lang="en-US" sz="1700" dirty="0">
                <a:solidFill>
                  <a:srgbClr val="E5E0DF"/>
                </a:solidFill>
                <a:latin typeface="Barlow Medium" pitchFamily="34" charset="0"/>
                <a:ea typeface="Barlow Medium" pitchFamily="34" charset="-122"/>
                <a:cs typeface="Barlow Medium" pitchFamily="34" charset="-120"/>
              </a:rPr>
              <a:t>Initial Imputation</a:t>
            </a:r>
            <a:endParaRPr lang="en-US" sz="1700" dirty="0"/>
          </a:p>
        </p:txBody>
      </p:sp>
      <p:sp>
        <p:nvSpPr>
          <p:cNvPr id="6" name="Text 2"/>
          <p:cNvSpPr/>
          <p:nvPr/>
        </p:nvSpPr>
        <p:spPr>
          <a:xfrm>
            <a:off x="882610" y="5455206"/>
            <a:ext cx="2922151" cy="1569244"/>
          </a:xfrm>
          <a:prstGeom prst="rect">
            <a:avLst/>
          </a:prstGeom>
          <a:noFill/>
          <a:ln/>
        </p:spPr>
        <p:txBody>
          <a:bodyPr wrap="square" lIns="0" tIns="0" rIns="0" bIns="0" rtlCol="0" anchor="t"/>
          <a:lstStyle/>
          <a:p>
            <a:pPr marL="0" indent="0" algn="l">
              <a:lnSpc>
                <a:spcPts val="2450"/>
              </a:lnSpc>
              <a:buNone/>
            </a:pPr>
            <a:r>
              <a:rPr lang="en-US" sz="1500" dirty="0">
                <a:solidFill>
                  <a:srgbClr val="E5E0DF"/>
                </a:solidFill>
                <a:latin typeface="Barlow" pitchFamily="34" charset="0"/>
                <a:ea typeface="Barlow" pitchFamily="34" charset="-122"/>
                <a:cs typeface="Barlow" pitchFamily="34" charset="-120"/>
              </a:rPr>
              <a:t>The process begins with an initial round of predictions for both continuous and discrete columns, filling in missing values with best-guess estimates.</a:t>
            </a:r>
            <a:endParaRPr lang="en-US" sz="1500" dirty="0"/>
          </a:p>
        </p:txBody>
      </p:sp>
      <p:pic>
        <p:nvPicPr>
          <p:cNvPr id="7" name="Image 2" descr="preencoded.png"/>
          <p:cNvPicPr>
            <a:picLocks noChangeAspect="1"/>
          </p:cNvPicPr>
          <p:nvPr/>
        </p:nvPicPr>
        <p:blipFill>
          <a:blip r:embed="rId5"/>
          <a:stretch>
            <a:fillRect/>
          </a:stretch>
        </p:blipFill>
        <p:spPr>
          <a:xfrm>
            <a:off x="4000857" y="3986332"/>
            <a:ext cx="3314343" cy="784622"/>
          </a:xfrm>
          <a:prstGeom prst="rect">
            <a:avLst/>
          </a:prstGeom>
        </p:spPr>
      </p:pic>
      <p:sp>
        <p:nvSpPr>
          <p:cNvPr id="8" name="Text 3"/>
          <p:cNvSpPr/>
          <p:nvPr/>
        </p:nvSpPr>
        <p:spPr>
          <a:xfrm>
            <a:off x="4196953" y="5065157"/>
            <a:ext cx="2179558" cy="272415"/>
          </a:xfrm>
          <a:prstGeom prst="rect">
            <a:avLst/>
          </a:prstGeom>
          <a:noFill/>
          <a:ln/>
        </p:spPr>
        <p:txBody>
          <a:bodyPr wrap="none" lIns="0" tIns="0" rIns="0" bIns="0" rtlCol="0" anchor="t"/>
          <a:lstStyle/>
          <a:p>
            <a:pPr marL="0" indent="0" algn="l">
              <a:lnSpc>
                <a:spcPts val="2100"/>
              </a:lnSpc>
              <a:buNone/>
            </a:pPr>
            <a:r>
              <a:rPr lang="en-US" sz="1700" dirty="0">
                <a:solidFill>
                  <a:srgbClr val="E5E0DF"/>
                </a:solidFill>
                <a:latin typeface="Barlow Medium" pitchFamily="34" charset="0"/>
                <a:ea typeface="Barlow Medium" pitchFamily="34" charset="-122"/>
                <a:cs typeface="Barlow Medium" pitchFamily="34" charset="-120"/>
              </a:rPr>
              <a:t>Model Retraining</a:t>
            </a:r>
            <a:endParaRPr lang="en-US" sz="1700" dirty="0"/>
          </a:p>
        </p:txBody>
      </p:sp>
      <p:sp>
        <p:nvSpPr>
          <p:cNvPr id="9" name="Text 4"/>
          <p:cNvSpPr/>
          <p:nvPr/>
        </p:nvSpPr>
        <p:spPr>
          <a:xfrm>
            <a:off x="4196953" y="5455206"/>
            <a:ext cx="2922151" cy="1883093"/>
          </a:xfrm>
          <a:prstGeom prst="rect">
            <a:avLst/>
          </a:prstGeom>
          <a:noFill/>
          <a:ln/>
        </p:spPr>
        <p:txBody>
          <a:bodyPr wrap="square" lIns="0" tIns="0" rIns="0" bIns="0" rtlCol="0" anchor="t"/>
          <a:lstStyle/>
          <a:p>
            <a:pPr marL="0" indent="0" algn="l">
              <a:lnSpc>
                <a:spcPts val="2450"/>
              </a:lnSpc>
              <a:buNone/>
            </a:pPr>
            <a:r>
              <a:rPr lang="en-US" sz="1500" dirty="0">
                <a:solidFill>
                  <a:srgbClr val="E5E0DF"/>
                </a:solidFill>
                <a:latin typeface="Barlow" pitchFamily="34" charset="0"/>
                <a:ea typeface="Barlow" pitchFamily="34" charset="-122"/>
                <a:cs typeface="Barlow" pitchFamily="34" charset="-120"/>
              </a:rPr>
              <a:t>Using the newly imputed data, the models (linear regression and random forest) are retrained to capture any new patterns or relationships revealed by the filled-in values.</a:t>
            </a:r>
            <a:endParaRPr lang="en-US" sz="1500" dirty="0"/>
          </a:p>
        </p:txBody>
      </p:sp>
      <p:pic>
        <p:nvPicPr>
          <p:cNvPr id="10" name="Image 3" descr="preencoded.png"/>
          <p:cNvPicPr>
            <a:picLocks noChangeAspect="1"/>
          </p:cNvPicPr>
          <p:nvPr/>
        </p:nvPicPr>
        <p:blipFill>
          <a:blip r:embed="rId6"/>
          <a:stretch>
            <a:fillRect/>
          </a:stretch>
        </p:blipFill>
        <p:spPr>
          <a:xfrm>
            <a:off x="7315200" y="3986332"/>
            <a:ext cx="3314343" cy="784622"/>
          </a:xfrm>
          <a:prstGeom prst="rect">
            <a:avLst/>
          </a:prstGeom>
        </p:spPr>
      </p:pic>
      <p:sp>
        <p:nvSpPr>
          <p:cNvPr id="11" name="Text 5"/>
          <p:cNvSpPr/>
          <p:nvPr/>
        </p:nvSpPr>
        <p:spPr>
          <a:xfrm>
            <a:off x="7511296" y="5065157"/>
            <a:ext cx="2179558" cy="272415"/>
          </a:xfrm>
          <a:prstGeom prst="rect">
            <a:avLst/>
          </a:prstGeom>
          <a:noFill/>
          <a:ln/>
        </p:spPr>
        <p:txBody>
          <a:bodyPr wrap="none" lIns="0" tIns="0" rIns="0" bIns="0" rtlCol="0" anchor="t"/>
          <a:lstStyle/>
          <a:p>
            <a:pPr marL="0" indent="0" algn="l">
              <a:lnSpc>
                <a:spcPts val="2100"/>
              </a:lnSpc>
              <a:buNone/>
            </a:pPr>
            <a:r>
              <a:rPr lang="en-US" sz="1700" dirty="0">
                <a:solidFill>
                  <a:srgbClr val="E5E0DF"/>
                </a:solidFill>
                <a:latin typeface="Barlow Medium" pitchFamily="34" charset="0"/>
                <a:ea typeface="Barlow Medium" pitchFamily="34" charset="-122"/>
                <a:cs typeface="Barlow Medium" pitchFamily="34" charset="-120"/>
              </a:rPr>
              <a:t>Prediction Refinement</a:t>
            </a:r>
            <a:endParaRPr lang="en-US" sz="1700" dirty="0"/>
          </a:p>
        </p:txBody>
      </p:sp>
      <p:sp>
        <p:nvSpPr>
          <p:cNvPr id="12" name="Text 6"/>
          <p:cNvSpPr/>
          <p:nvPr/>
        </p:nvSpPr>
        <p:spPr>
          <a:xfrm>
            <a:off x="7511296" y="5455206"/>
            <a:ext cx="2922151" cy="1883093"/>
          </a:xfrm>
          <a:prstGeom prst="rect">
            <a:avLst/>
          </a:prstGeom>
          <a:noFill/>
          <a:ln/>
        </p:spPr>
        <p:txBody>
          <a:bodyPr wrap="square" lIns="0" tIns="0" rIns="0" bIns="0" rtlCol="0" anchor="t"/>
          <a:lstStyle/>
          <a:p>
            <a:pPr marL="0" indent="0" algn="l">
              <a:lnSpc>
                <a:spcPts val="2450"/>
              </a:lnSpc>
              <a:buNone/>
            </a:pPr>
            <a:r>
              <a:rPr lang="en-US" sz="1500" dirty="0">
                <a:solidFill>
                  <a:srgbClr val="E5E0DF"/>
                </a:solidFill>
                <a:latin typeface="Barlow" pitchFamily="34" charset="0"/>
                <a:ea typeface="Barlow" pitchFamily="34" charset="-122"/>
                <a:cs typeface="Barlow" pitchFamily="34" charset="-120"/>
              </a:rPr>
              <a:t>The retrained models make new predictions for the initially missing values, potentially improving accuracy based on the additional information from the previous iteration.</a:t>
            </a:r>
            <a:endParaRPr lang="en-US" sz="1500" dirty="0"/>
          </a:p>
        </p:txBody>
      </p:sp>
      <p:pic>
        <p:nvPicPr>
          <p:cNvPr id="13" name="Image 4" descr="preencoded.png"/>
          <p:cNvPicPr>
            <a:picLocks noChangeAspect="1"/>
          </p:cNvPicPr>
          <p:nvPr/>
        </p:nvPicPr>
        <p:blipFill>
          <a:blip r:embed="rId7"/>
          <a:stretch>
            <a:fillRect/>
          </a:stretch>
        </p:blipFill>
        <p:spPr>
          <a:xfrm>
            <a:off x="10629543" y="3986332"/>
            <a:ext cx="3314343" cy="784622"/>
          </a:xfrm>
          <a:prstGeom prst="rect">
            <a:avLst/>
          </a:prstGeom>
        </p:spPr>
      </p:pic>
      <p:sp>
        <p:nvSpPr>
          <p:cNvPr id="14" name="Text 7"/>
          <p:cNvSpPr/>
          <p:nvPr/>
        </p:nvSpPr>
        <p:spPr>
          <a:xfrm>
            <a:off x="10825639" y="5065157"/>
            <a:ext cx="2179558" cy="272415"/>
          </a:xfrm>
          <a:prstGeom prst="rect">
            <a:avLst/>
          </a:prstGeom>
          <a:noFill/>
          <a:ln/>
        </p:spPr>
        <p:txBody>
          <a:bodyPr wrap="none" lIns="0" tIns="0" rIns="0" bIns="0" rtlCol="0" anchor="t"/>
          <a:lstStyle/>
          <a:p>
            <a:pPr marL="0" indent="0" algn="l">
              <a:lnSpc>
                <a:spcPts val="2100"/>
              </a:lnSpc>
              <a:buNone/>
            </a:pPr>
            <a:r>
              <a:rPr lang="en-US" sz="1700" dirty="0">
                <a:solidFill>
                  <a:srgbClr val="E5E0DF"/>
                </a:solidFill>
                <a:latin typeface="Barlow Medium" pitchFamily="34" charset="0"/>
                <a:ea typeface="Barlow Medium" pitchFamily="34" charset="-122"/>
                <a:cs typeface="Barlow Medium" pitchFamily="34" charset="-120"/>
              </a:rPr>
              <a:t>Convergence Check</a:t>
            </a:r>
            <a:endParaRPr lang="en-US" sz="1700" dirty="0"/>
          </a:p>
        </p:txBody>
      </p:sp>
      <p:sp>
        <p:nvSpPr>
          <p:cNvPr id="15" name="Text 8"/>
          <p:cNvSpPr/>
          <p:nvPr/>
        </p:nvSpPr>
        <p:spPr>
          <a:xfrm>
            <a:off x="10825639" y="5455206"/>
            <a:ext cx="2922151" cy="1883093"/>
          </a:xfrm>
          <a:prstGeom prst="rect">
            <a:avLst/>
          </a:prstGeom>
          <a:noFill/>
          <a:ln/>
        </p:spPr>
        <p:txBody>
          <a:bodyPr wrap="square" lIns="0" tIns="0" rIns="0" bIns="0" rtlCol="0" anchor="t"/>
          <a:lstStyle/>
          <a:p>
            <a:pPr marL="0" indent="0" algn="l">
              <a:lnSpc>
                <a:spcPts val="2450"/>
              </a:lnSpc>
              <a:buNone/>
            </a:pPr>
            <a:r>
              <a:rPr lang="en-US" sz="1500" dirty="0">
                <a:solidFill>
                  <a:srgbClr val="E5E0DF"/>
                </a:solidFill>
                <a:latin typeface="Barlow" pitchFamily="34" charset="0"/>
                <a:ea typeface="Barlow" pitchFamily="34" charset="-122"/>
                <a:cs typeface="Barlow" pitchFamily="34" charset="-120"/>
              </a:rPr>
              <a:t>The algorithm checks for convergence by comparing the new predictions with the previous ones. If significant changes are observed, the process continues; otherwise, it terminates.</a:t>
            </a:r>
            <a:endParaRPr lang="en-US" sz="1500" dirty="0"/>
          </a:p>
        </p:txBody>
      </p:sp>
      <p:sp>
        <p:nvSpPr>
          <p:cNvPr id="16" name="Rectangle 15">
            <a:extLst>
              <a:ext uri="{FF2B5EF4-FFF2-40B4-BE49-F238E27FC236}">
                <a16:creationId xmlns:a16="http://schemas.microsoft.com/office/drawing/2014/main" id="{035921F6-AB4D-462A-402C-DBFE5C92F3D7}"/>
              </a:ext>
            </a:extLst>
          </p:cNvPr>
          <p:cNvSpPr/>
          <p:nvPr/>
        </p:nvSpPr>
        <p:spPr>
          <a:xfrm>
            <a:off x="12448309" y="7481455"/>
            <a:ext cx="2182091" cy="654627"/>
          </a:xfrm>
          <a:prstGeom prst="rect">
            <a:avLst/>
          </a:prstGeom>
          <a:solidFill>
            <a:srgbClr val="181617"/>
          </a:solidFill>
          <a:ln>
            <a:solidFill>
              <a:srgbClr val="18161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3" name="Text 0"/>
          <p:cNvSpPr/>
          <p:nvPr/>
        </p:nvSpPr>
        <p:spPr>
          <a:xfrm>
            <a:off x="703540" y="714970"/>
            <a:ext cx="9619340" cy="1116806"/>
          </a:xfrm>
          <a:prstGeom prst="rect">
            <a:avLst/>
          </a:prstGeom>
          <a:noFill/>
          <a:ln/>
        </p:spPr>
        <p:txBody>
          <a:bodyPr wrap="square" lIns="0" tIns="0" rIns="0" bIns="0" rtlCol="0" anchor="t"/>
          <a:lstStyle/>
          <a:p>
            <a:pPr marL="0" indent="0">
              <a:lnSpc>
                <a:spcPts val="4350"/>
              </a:lnSpc>
              <a:buNone/>
            </a:pPr>
            <a:r>
              <a:rPr lang="en-US" sz="3500" dirty="0">
                <a:solidFill>
                  <a:srgbClr val="FFFFFF"/>
                </a:solidFill>
                <a:latin typeface="Barlow Medium" pitchFamily="34" charset="0"/>
                <a:ea typeface="Barlow Medium" pitchFamily="34" charset="-122"/>
                <a:cs typeface="Barlow Medium" pitchFamily="34" charset="-120"/>
              </a:rPr>
              <a:t>One-to-One Learning Across Data Columns</a:t>
            </a:r>
            <a:endParaRPr lang="en-US" sz="3500" dirty="0"/>
          </a:p>
        </p:txBody>
      </p:sp>
      <p:pic>
        <p:nvPicPr>
          <p:cNvPr id="4" name="Image 1" descr="preencoded.png"/>
          <p:cNvPicPr>
            <a:picLocks noChangeAspect="1"/>
          </p:cNvPicPr>
          <p:nvPr/>
        </p:nvPicPr>
        <p:blipFill>
          <a:blip r:embed="rId3"/>
          <a:stretch>
            <a:fillRect/>
          </a:stretch>
        </p:blipFill>
        <p:spPr>
          <a:xfrm>
            <a:off x="1773803" y="2051129"/>
            <a:ext cx="502444" cy="502444"/>
          </a:xfrm>
          <a:prstGeom prst="rect">
            <a:avLst/>
          </a:prstGeom>
        </p:spPr>
      </p:pic>
      <p:sp>
        <p:nvSpPr>
          <p:cNvPr id="5" name="Text 1"/>
          <p:cNvSpPr/>
          <p:nvPr/>
        </p:nvSpPr>
        <p:spPr>
          <a:xfrm>
            <a:off x="1773803" y="2754550"/>
            <a:ext cx="2656642" cy="279202"/>
          </a:xfrm>
          <a:prstGeom prst="rect">
            <a:avLst/>
          </a:prstGeom>
          <a:noFill/>
          <a:ln/>
        </p:spPr>
        <p:txBody>
          <a:bodyPr wrap="none" lIns="0" tIns="0" rIns="0" bIns="0" rtlCol="0" anchor="t"/>
          <a:lstStyle/>
          <a:p>
            <a:pPr marL="0" indent="0" algn="l">
              <a:lnSpc>
                <a:spcPts val="2150"/>
              </a:lnSpc>
              <a:buNone/>
            </a:pPr>
            <a:r>
              <a:rPr lang="en-US" sz="1750" dirty="0">
                <a:solidFill>
                  <a:srgbClr val="E5E0DF"/>
                </a:solidFill>
                <a:latin typeface="Barlow Medium" pitchFamily="34" charset="0"/>
                <a:ea typeface="Barlow Medium" pitchFamily="34" charset="-122"/>
                <a:cs typeface="Barlow Medium" pitchFamily="34" charset="-120"/>
              </a:rPr>
              <a:t>Inter-Column Relationships</a:t>
            </a:r>
            <a:endParaRPr lang="en-US" sz="1750" dirty="0"/>
          </a:p>
        </p:txBody>
      </p:sp>
      <p:sp>
        <p:nvSpPr>
          <p:cNvPr id="6" name="Text 2"/>
          <p:cNvSpPr/>
          <p:nvPr/>
        </p:nvSpPr>
        <p:spPr>
          <a:xfrm>
            <a:off x="1773803" y="3154362"/>
            <a:ext cx="4855597" cy="1285875"/>
          </a:xfrm>
          <a:prstGeom prst="rect">
            <a:avLst/>
          </a:prstGeom>
          <a:noFill/>
          <a:ln/>
        </p:spPr>
        <p:txBody>
          <a:bodyPr wrap="square" lIns="0" tIns="0" rIns="0" bIns="0" rtlCol="0" anchor="t"/>
          <a:lstStyle/>
          <a:p>
            <a:pPr marL="0" indent="0" algn="l">
              <a:lnSpc>
                <a:spcPts val="2500"/>
              </a:lnSpc>
              <a:buNone/>
            </a:pPr>
            <a:r>
              <a:rPr lang="en-US" sz="1550" dirty="0">
                <a:solidFill>
                  <a:srgbClr val="E5E0DF"/>
                </a:solidFill>
                <a:latin typeface="Barlow" pitchFamily="34" charset="0"/>
                <a:ea typeface="Barlow" pitchFamily="34" charset="-122"/>
                <a:cs typeface="Barlow" pitchFamily="34" charset="-120"/>
              </a:rPr>
              <a:t>The algorithm leverages relationships between different columns to inform predictions, capturing complex dependencies in the data.</a:t>
            </a:r>
            <a:endParaRPr lang="en-US" sz="1550" dirty="0"/>
          </a:p>
        </p:txBody>
      </p:sp>
      <p:pic>
        <p:nvPicPr>
          <p:cNvPr id="7" name="Image 2" descr="preencoded.png"/>
          <p:cNvPicPr>
            <a:picLocks noChangeAspect="1"/>
          </p:cNvPicPr>
          <p:nvPr/>
        </p:nvPicPr>
        <p:blipFill>
          <a:blip r:embed="rId4"/>
          <a:stretch>
            <a:fillRect/>
          </a:stretch>
        </p:blipFill>
        <p:spPr>
          <a:xfrm>
            <a:off x="8089387" y="2133243"/>
            <a:ext cx="502444" cy="502444"/>
          </a:xfrm>
          <a:prstGeom prst="rect">
            <a:avLst/>
          </a:prstGeom>
        </p:spPr>
      </p:pic>
      <p:sp>
        <p:nvSpPr>
          <p:cNvPr id="8" name="Text 3"/>
          <p:cNvSpPr/>
          <p:nvPr/>
        </p:nvSpPr>
        <p:spPr>
          <a:xfrm>
            <a:off x="8089387" y="2836664"/>
            <a:ext cx="2233493" cy="279202"/>
          </a:xfrm>
          <a:prstGeom prst="rect">
            <a:avLst/>
          </a:prstGeom>
          <a:noFill/>
          <a:ln/>
        </p:spPr>
        <p:txBody>
          <a:bodyPr wrap="none" lIns="0" tIns="0" rIns="0" bIns="0" rtlCol="0" anchor="t"/>
          <a:lstStyle/>
          <a:p>
            <a:pPr marL="0" indent="0" algn="l">
              <a:lnSpc>
                <a:spcPts val="2150"/>
              </a:lnSpc>
              <a:buNone/>
            </a:pPr>
            <a:r>
              <a:rPr lang="en-US" sz="1750" dirty="0">
                <a:solidFill>
                  <a:srgbClr val="E5E0DF"/>
                </a:solidFill>
                <a:latin typeface="Barlow Medium" pitchFamily="34" charset="0"/>
                <a:ea typeface="Barlow Medium" pitchFamily="34" charset="-122"/>
                <a:cs typeface="Barlow Medium" pitchFamily="34" charset="-120"/>
              </a:rPr>
              <a:t>Pattern Recognition</a:t>
            </a:r>
            <a:endParaRPr lang="en-US" sz="1750" dirty="0"/>
          </a:p>
        </p:txBody>
      </p:sp>
      <p:sp>
        <p:nvSpPr>
          <p:cNvPr id="9" name="Text 4"/>
          <p:cNvSpPr/>
          <p:nvPr/>
        </p:nvSpPr>
        <p:spPr>
          <a:xfrm>
            <a:off x="8089387" y="3236476"/>
            <a:ext cx="4681040" cy="1285875"/>
          </a:xfrm>
          <a:prstGeom prst="rect">
            <a:avLst/>
          </a:prstGeom>
          <a:noFill/>
          <a:ln/>
        </p:spPr>
        <p:txBody>
          <a:bodyPr wrap="square" lIns="0" tIns="0" rIns="0" bIns="0" rtlCol="0" anchor="t"/>
          <a:lstStyle/>
          <a:p>
            <a:pPr marL="0" indent="0" algn="l">
              <a:lnSpc>
                <a:spcPts val="2500"/>
              </a:lnSpc>
              <a:buNone/>
            </a:pPr>
            <a:r>
              <a:rPr lang="en-US" sz="1550" dirty="0">
                <a:solidFill>
                  <a:srgbClr val="E5E0DF"/>
                </a:solidFill>
                <a:latin typeface="Barlow" pitchFamily="34" charset="0"/>
                <a:ea typeface="Barlow" pitchFamily="34" charset="-122"/>
                <a:cs typeface="Barlow" pitchFamily="34" charset="-120"/>
              </a:rPr>
              <a:t>By analyzing patterns across columns, the system can identify subtle correlations that might be missed by simpler imputation methods.</a:t>
            </a:r>
            <a:endParaRPr lang="en-US" sz="1550" dirty="0"/>
          </a:p>
        </p:txBody>
      </p:sp>
      <p:pic>
        <p:nvPicPr>
          <p:cNvPr id="10" name="Image 3" descr="preencoded.png"/>
          <p:cNvPicPr>
            <a:picLocks noChangeAspect="1"/>
          </p:cNvPicPr>
          <p:nvPr/>
        </p:nvPicPr>
        <p:blipFill>
          <a:blip r:embed="rId5"/>
          <a:stretch>
            <a:fillRect/>
          </a:stretch>
        </p:blipFill>
        <p:spPr>
          <a:xfrm>
            <a:off x="1773803" y="4944627"/>
            <a:ext cx="502444" cy="502444"/>
          </a:xfrm>
          <a:prstGeom prst="rect">
            <a:avLst/>
          </a:prstGeom>
        </p:spPr>
      </p:pic>
      <p:sp>
        <p:nvSpPr>
          <p:cNvPr id="11" name="Text 5"/>
          <p:cNvSpPr/>
          <p:nvPr/>
        </p:nvSpPr>
        <p:spPr>
          <a:xfrm>
            <a:off x="1773803" y="5648048"/>
            <a:ext cx="2233493" cy="279202"/>
          </a:xfrm>
          <a:prstGeom prst="rect">
            <a:avLst/>
          </a:prstGeom>
          <a:noFill/>
          <a:ln/>
        </p:spPr>
        <p:txBody>
          <a:bodyPr wrap="none" lIns="0" tIns="0" rIns="0" bIns="0" rtlCol="0" anchor="t"/>
          <a:lstStyle/>
          <a:p>
            <a:pPr marL="0" indent="0" algn="l">
              <a:lnSpc>
                <a:spcPts val="2150"/>
              </a:lnSpc>
              <a:buNone/>
            </a:pPr>
            <a:r>
              <a:rPr lang="en-US" sz="1750" dirty="0">
                <a:solidFill>
                  <a:srgbClr val="E5E0DF"/>
                </a:solidFill>
                <a:latin typeface="Barlow Medium" pitchFamily="34" charset="0"/>
                <a:ea typeface="Barlow Medium" pitchFamily="34" charset="-122"/>
                <a:cs typeface="Barlow Medium" pitchFamily="34" charset="-120"/>
              </a:rPr>
              <a:t>Balanced Learning</a:t>
            </a:r>
            <a:endParaRPr lang="en-US" sz="1750" dirty="0"/>
          </a:p>
        </p:txBody>
      </p:sp>
      <p:sp>
        <p:nvSpPr>
          <p:cNvPr id="12" name="Text 6"/>
          <p:cNvSpPr/>
          <p:nvPr/>
        </p:nvSpPr>
        <p:spPr>
          <a:xfrm>
            <a:off x="1773803" y="6047860"/>
            <a:ext cx="5146542" cy="1285875"/>
          </a:xfrm>
          <a:prstGeom prst="rect">
            <a:avLst/>
          </a:prstGeom>
          <a:noFill/>
          <a:ln/>
        </p:spPr>
        <p:txBody>
          <a:bodyPr wrap="square" lIns="0" tIns="0" rIns="0" bIns="0" rtlCol="0" anchor="t"/>
          <a:lstStyle/>
          <a:p>
            <a:pPr marL="0" indent="0" algn="l">
              <a:lnSpc>
                <a:spcPts val="2500"/>
              </a:lnSpc>
              <a:buNone/>
            </a:pPr>
            <a:r>
              <a:rPr lang="en-US" sz="1550" dirty="0">
                <a:solidFill>
                  <a:srgbClr val="E5E0DF"/>
                </a:solidFill>
                <a:latin typeface="Barlow" pitchFamily="34" charset="0"/>
                <a:ea typeface="Barlow" pitchFamily="34" charset="-122"/>
                <a:cs typeface="Barlow" pitchFamily="34" charset="-120"/>
              </a:rPr>
              <a:t>The one-to-one approach ensures that each column contributes equally to the learning process, preventing bias towards columns with fewer missing values.</a:t>
            </a:r>
            <a:endParaRPr lang="en-US" sz="1550" dirty="0"/>
          </a:p>
        </p:txBody>
      </p:sp>
      <p:pic>
        <p:nvPicPr>
          <p:cNvPr id="13" name="Image 4" descr="preencoded.png"/>
          <p:cNvPicPr>
            <a:picLocks noChangeAspect="1"/>
          </p:cNvPicPr>
          <p:nvPr/>
        </p:nvPicPr>
        <p:blipFill>
          <a:blip r:embed="rId6"/>
          <a:stretch>
            <a:fillRect/>
          </a:stretch>
        </p:blipFill>
        <p:spPr>
          <a:xfrm>
            <a:off x="8089387" y="5004793"/>
            <a:ext cx="502444" cy="502444"/>
          </a:xfrm>
          <a:prstGeom prst="rect">
            <a:avLst/>
          </a:prstGeom>
        </p:spPr>
      </p:pic>
      <p:sp>
        <p:nvSpPr>
          <p:cNvPr id="14" name="Text 7"/>
          <p:cNvSpPr/>
          <p:nvPr/>
        </p:nvSpPr>
        <p:spPr>
          <a:xfrm>
            <a:off x="8089387" y="5708214"/>
            <a:ext cx="2233493" cy="279202"/>
          </a:xfrm>
          <a:prstGeom prst="rect">
            <a:avLst/>
          </a:prstGeom>
          <a:noFill/>
          <a:ln/>
        </p:spPr>
        <p:txBody>
          <a:bodyPr wrap="none" lIns="0" tIns="0" rIns="0" bIns="0" rtlCol="0" anchor="t"/>
          <a:lstStyle/>
          <a:p>
            <a:pPr marL="0" indent="0" algn="l">
              <a:lnSpc>
                <a:spcPts val="2150"/>
              </a:lnSpc>
              <a:buNone/>
            </a:pPr>
            <a:r>
              <a:rPr lang="en-US" sz="1750" dirty="0">
                <a:solidFill>
                  <a:srgbClr val="E5E0DF"/>
                </a:solidFill>
                <a:latin typeface="Barlow Medium" pitchFamily="34" charset="0"/>
                <a:ea typeface="Barlow Medium" pitchFamily="34" charset="-122"/>
                <a:cs typeface="Barlow Medium" pitchFamily="34" charset="-120"/>
              </a:rPr>
              <a:t>Targeted Imputation</a:t>
            </a:r>
            <a:endParaRPr lang="en-US" sz="1750" dirty="0"/>
          </a:p>
        </p:txBody>
      </p:sp>
      <p:sp>
        <p:nvSpPr>
          <p:cNvPr id="15" name="Text 8"/>
          <p:cNvSpPr/>
          <p:nvPr/>
        </p:nvSpPr>
        <p:spPr>
          <a:xfrm>
            <a:off x="8089387" y="6108026"/>
            <a:ext cx="5325277" cy="1285875"/>
          </a:xfrm>
          <a:prstGeom prst="rect">
            <a:avLst/>
          </a:prstGeom>
          <a:noFill/>
          <a:ln/>
        </p:spPr>
        <p:txBody>
          <a:bodyPr wrap="square" lIns="0" tIns="0" rIns="0" bIns="0" rtlCol="0" anchor="t"/>
          <a:lstStyle/>
          <a:p>
            <a:pPr marL="0" indent="0" algn="l">
              <a:lnSpc>
                <a:spcPts val="2500"/>
              </a:lnSpc>
              <a:buNone/>
            </a:pPr>
            <a:r>
              <a:rPr lang="en-US" sz="1550" dirty="0">
                <a:solidFill>
                  <a:srgbClr val="E5E0DF"/>
                </a:solidFill>
                <a:latin typeface="Barlow" pitchFamily="34" charset="0"/>
                <a:ea typeface="Barlow" pitchFamily="34" charset="-122"/>
                <a:cs typeface="Barlow" pitchFamily="34" charset="-120"/>
              </a:rPr>
              <a:t>This method allows for more precise imputation by focusing on the most relevant features for each specific missing value.</a:t>
            </a:r>
            <a:endParaRPr lang="en-US" sz="1550" dirty="0"/>
          </a:p>
        </p:txBody>
      </p:sp>
      <p:sp>
        <p:nvSpPr>
          <p:cNvPr id="16" name="Rectangle 15">
            <a:extLst>
              <a:ext uri="{FF2B5EF4-FFF2-40B4-BE49-F238E27FC236}">
                <a16:creationId xmlns:a16="http://schemas.microsoft.com/office/drawing/2014/main" id="{C8DD2194-4D75-D288-2C49-85E8C6E1C358}"/>
              </a:ext>
            </a:extLst>
          </p:cNvPr>
          <p:cNvSpPr/>
          <p:nvPr/>
        </p:nvSpPr>
        <p:spPr>
          <a:xfrm>
            <a:off x="12448309" y="7481455"/>
            <a:ext cx="2182091" cy="654627"/>
          </a:xfrm>
          <a:prstGeom prst="rect">
            <a:avLst/>
          </a:prstGeom>
          <a:solidFill>
            <a:srgbClr val="181617"/>
          </a:solidFill>
          <a:ln>
            <a:solidFill>
              <a:srgbClr val="18161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B90F63F-7B03-DB5F-F1FC-A61C25CC4FA2}"/>
              </a:ext>
            </a:extLst>
          </p:cNvPr>
          <p:cNvSpPr/>
          <p:nvPr/>
        </p:nvSpPr>
        <p:spPr>
          <a:xfrm>
            <a:off x="12448309" y="7481455"/>
            <a:ext cx="2182091" cy="654627"/>
          </a:xfrm>
          <a:prstGeom prst="rect">
            <a:avLst/>
          </a:prstGeom>
          <a:solidFill>
            <a:srgbClr val="181617"/>
          </a:solidFill>
          <a:ln>
            <a:solidFill>
              <a:srgbClr val="18161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4" name="Picture 3" descr="A graph with colored lines and dots&#10;&#10;Description automatically generated">
            <a:extLst>
              <a:ext uri="{FF2B5EF4-FFF2-40B4-BE49-F238E27FC236}">
                <a16:creationId xmlns:a16="http://schemas.microsoft.com/office/drawing/2014/main" id="{15F84630-53E6-B533-1C8B-D13182E6E23A}"/>
              </a:ext>
            </a:extLst>
          </p:cNvPr>
          <p:cNvPicPr>
            <a:picLocks noChangeAspect="1"/>
          </p:cNvPicPr>
          <p:nvPr/>
        </p:nvPicPr>
        <p:blipFill>
          <a:blip r:embed="rId2"/>
          <a:stretch>
            <a:fillRect/>
          </a:stretch>
        </p:blipFill>
        <p:spPr>
          <a:xfrm>
            <a:off x="1879081" y="502913"/>
            <a:ext cx="10872238" cy="7223774"/>
          </a:xfrm>
          <a:prstGeom prst="rect">
            <a:avLst/>
          </a:prstGeom>
        </p:spPr>
      </p:pic>
      <p:cxnSp>
        <p:nvCxnSpPr>
          <p:cNvPr id="6" name="Straight Connector 5">
            <a:extLst>
              <a:ext uri="{FF2B5EF4-FFF2-40B4-BE49-F238E27FC236}">
                <a16:creationId xmlns:a16="http://schemas.microsoft.com/office/drawing/2014/main" id="{CEF05873-2BFA-B0A3-DCCD-00AFE2A0E896}"/>
              </a:ext>
            </a:extLst>
          </p:cNvPr>
          <p:cNvCxnSpPr/>
          <p:nvPr/>
        </p:nvCxnSpPr>
        <p:spPr>
          <a:xfrm>
            <a:off x="2639028" y="4826643"/>
            <a:ext cx="10023676"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 0">
            <a:extLst>
              <a:ext uri="{FF2B5EF4-FFF2-40B4-BE49-F238E27FC236}">
                <a16:creationId xmlns:a16="http://schemas.microsoft.com/office/drawing/2014/main" id="{D266CC55-76BF-8DB6-13EB-971AE31DB066}"/>
              </a:ext>
            </a:extLst>
          </p:cNvPr>
          <p:cNvSpPr/>
          <p:nvPr/>
        </p:nvSpPr>
        <p:spPr>
          <a:xfrm>
            <a:off x="2237897" y="4375539"/>
            <a:ext cx="3306376" cy="451104"/>
          </a:xfrm>
          <a:prstGeom prst="rect">
            <a:avLst/>
          </a:prstGeom>
          <a:noFill/>
          <a:ln/>
        </p:spPr>
        <p:txBody>
          <a:bodyPr wrap="square" lIns="0" tIns="0" rIns="0" bIns="0" rtlCol="0" anchor="t"/>
          <a:lstStyle/>
          <a:p>
            <a:pPr marL="0" indent="0">
              <a:lnSpc>
                <a:spcPts val="4350"/>
              </a:lnSpc>
              <a:buNone/>
            </a:pPr>
            <a:r>
              <a:rPr lang="en-US" sz="1050" dirty="0">
                <a:latin typeface="Barlow Medium" pitchFamily="34" charset="0"/>
                <a:ea typeface="Barlow Medium" pitchFamily="34" charset="-122"/>
                <a:cs typeface="Barlow Medium" pitchFamily="34" charset="-120"/>
              </a:rPr>
              <a:t>mean</a:t>
            </a:r>
            <a:r>
              <a:rPr lang="en-US" sz="3500" dirty="0">
                <a:latin typeface="Barlow Medium" pitchFamily="34" charset="0"/>
                <a:ea typeface="Barlow Medium" pitchFamily="34" charset="-122"/>
                <a:cs typeface="Barlow Medium" pitchFamily="34" charset="-120"/>
              </a:rPr>
              <a:t> </a:t>
            </a:r>
            <a:endParaRPr lang="en-US" sz="3500" dirty="0"/>
          </a:p>
        </p:txBody>
      </p:sp>
    </p:spTree>
    <p:extLst>
      <p:ext uri="{BB962C8B-B14F-4D97-AF65-F5344CB8AC3E}">
        <p14:creationId xmlns:p14="http://schemas.microsoft.com/office/powerpoint/2010/main" val="1521613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graph with green and black lines&#10;&#10;Description automatically generated">
            <a:extLst>
              <a:ext uri="{FF2B5EF4-FFF2-40B4-BE49-F238E27FC236}">
                <a16:creationId xmlns:a16="http://schemas.microsoft.com/office/drawing/2014/main" id="{8C2E477F-A1F4-AFB9-0AFC-FD5A61B1551A}"/>
              </a:ext>
            </a:extLst>
          </p:cNvPr>
          <p:cNvPicPr>
            <a:picLocks noChangeAspect="1"/>
          </p:cNvPicPr>
          <p:nvPr/>
        </p:nvPicPr>
        <p:blipFill>
          <a:blip r:embed="rId2"/>
          <a:stretch>
            <a:fillRect/>
          </a:stretch>
        </p:blipFill>
        <p:spPr>
          <a:xfrm>
            <a:off x="1635821" y="772160"/>
            <a:ext cx="5107715" cy="3051860"/>
          </a:xfrm>
          <a:prstGeom prst="rect">
            <a:avLst/>
          </a:prstGeom>
        </p:spPr>
      </p:pic>
      <p:cxnSp>
        <p:nvCxnSpPr>
          <p:cNvPr id="25" name="Straight Connector 24">
            <a:extLst>
              <a:ext uri="{FF2B5EF4-FFF2-40B4-BE49-F238E27FC236}">
                <a16:creationId xmlns:a16="http://schemas.microsoft.com/office/drawing/2014/main" id="{91B6081D-D3E8-4209-B85B-EB1C655A627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309456" y="1333404"/>
            <a:ext cx="13248" cy="5574123"/>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6" name="Picture 5" descr="A graph with lines and dots&#10;&#10;Description automatically generated">
            <a:extLst>
              <a:ext uri="{FF2B5EF4-FFF2-40B4-BE49-F238E27FC236}">
                <a16:creationId xmlns:a16="http://schemas.microsoft.com/office/drawing/2014/main" id="{92A6D325-CACE-86C1-DD9F-937574548B7B}"/>
              </a:ext>
            </a:extLst>
          </p:cNvPr>
          <p:cNvPicPr>
            <a:picLocks noChangeAspect="1"/>
          </p:cNvPicPr>
          <p:nvPr/>
        </p:nvPicPr>
        <p:blipFill>
          <a:blip r:embed="rId3"/>
          <a:stretch>
            <a:fillRect/>
          </a:stretch>
        </p:blipFill>
        <p:spPr>
          <a:xfrm>
            <a:off x="7891885" y="772160"/>
            <a:ext cx="5107715" cy="3051860"/>
          </a:xfrm>
          <a:prstGeom prst="rect">
            <a:avLst/>
          </a:prstGeom>
        </p:spPr>
      </p:pic>
      <p:cxnSp>
        <p:nvCxnSpPr>
          <p:cNvPr id="26" name="Straight Connector 25">
            <a:extLst>
              <a:ext uri="{FF2B5EF4-FFF2-40B4-BE49-F238E27FC236}">
                <a16:creationId xmlns:a16="http://schemas.microsoft.com/office/drawing/2014/main" id="{28CA55E4-1295-45C8-BA05-5A9E705B749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683632" y="4114797"/>
            <a:ext cx="5026685" cy="1"/>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08C5794E-A9A1-4A23-AF68-C79A782233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932400" y="4114797"/>
            <a:ext cx="5026685" cy="1"/>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8" name="Picture 7" descr="A graph with lines and dots&#10;&#10;Description automatically generated">
            <a:extLst>
              <a:ext uri="{FF2B5EF4-FFF2-40B4-BE49-F238E27FC236}">
                <a16:creationId xmlns:a16="http://schemas.microsoft.com/office/drawing/2014/main" id="{5FAFAEC8-D42D-C6B4-5330-4147AA77C75C}"/>
              </a:ext>
            </a:extLst>
          </p:cNvPr>
          <p:cNvPicPr>
            <a:picLocks noChangeAspect="1"/>
          </p:cNvPicPr>
          <p:nvPr/>
        </p:nvPicPr>
        <p:blipFill>
          <a:blip r:embed="rId4"/>
          <a:stretch>
            <a:fillRect/>
          </a:stretch>
        </p:blipFill>
        <p:spPr>
          <a:xfrm>
            <a:off x="1633165" y="4405579"/>
            <a:ext cx="5113028" cy="3055034"/>
          </a:xfrm>
          <a:prstGeom prst="rect">
            <a:avLst/>
          </a:prstGeom>
        </p:spPr>
      </p:pic>
      <p:pic>
        <p:nvPicPr>
          <p:cNvPr id="10" name="Picture 9" descr="A graph with lines and dots&#10;&#10;Description automatically generated">
            <a:extLst>
              <a:ext uri="{FF2B5EF4-FFF2-40B4-BE49-F238E27FC236}">
                <a16:creationId xmlns:a16="http://schemas.microsoft.com/office/drawing/2014/main" id="{7231742D-73F8-76A4-79F5-16A660D7BDE9}"/>
              </a:ext>
            </a:extLst>
          </p:cNvPr>
          <p:cNvPicPr>
            <a:picLocks noChangeAspect="1"/>
          </p:cNvPicPr>
          <p:nvPr/>
        </p:nvPicPr>
        <p:blipFill>
          <a:blip r:embed="rId5"/>
          <a:stretch>
            <a:fillRect/>
          </a:stretch>
        </p:blipFill>
        <p:spPr>
          <a:xfrm>
            <a:off x="7881590" y="4405579"/>
            <a:ext cx="5128306" cy="3064163"/>
          </a:xfrm>
          <a:prstGeom prst="rect">
            <a:avLst/>
          </a:prstGeom>
        </p:spPr>
      </p:pic>
      <p:sp>
        <p:nvSpPr>
          <p:cNvPr id="2" name="Rectangle 1">
            <a:extLst>
              <a:ext uri="{FF2B5EF4-FFF2-40B4-BE49-F238E27FC236}">
                <a16:creationId xmlns:a16="http://schemas.microsoft.com/office/drawing/2014/main" id="{3900B8C9-AC31-27B1-3FFE-0486E0E50595}"/>
              </a:ext>
            </a:extLst>
          </p:cNvPr>
          <p:cNvSpPr/>
          <p:nvPr/>
        </p:nvSpPr>
        <p:spPr>
          <a:xfrm>
            <a:off x="12448309" y="7481455"/>
            <a:ext cx="2182091" cy="654627"/>
          </a:xfrm>
          <a:prstGeom prst="rect">
            <a:avLst/>
          </a:prstGeom>
          <a:solidFill>
            <a:srgbClr val="181617"/>
          </a:solidFill>
          <a:ln>
            <a:solidFill>
              <a:srgbClr val="18161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4427897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3" name="Text 0"/>
          <p:cNvSpPr/>
          <p:nvPr/>
        </p:nvSpPr>
        <p:spPr>
          <a:xfrm>
            <a:off x="1272122" y="640708"/>
            <a:ext cx="5775603" cy="613410"/>
          </a:xfrm>
          <a:prstGeom prst="rect">
            <a:avLst/>
          </a:prstGeom>
          <a:noFill/>
          <a:ln/>
        </p:spPr>
        <p:txBody>
          <a:bodyPr wrap="none" lIns="0" tIns="0" rIns="0" bIns="0" rtlCol="0" anchor="t"/>
          <a:lstStyle/>
          <a:p>
            <a:pPr marL="0" indent="0">
              <a:lnSpc>
                <a:spcPts val="4800"/>
              </a:lnSpc>
              <a:buNone/>
            </a:pPr>
            <a:r>
              <a:rPr lang="en-US" sz="3850" dirty="0">
                <a:solidFill>
                  <a:srgbClr val="FFFFFF"/>
                </a:solidFill>
                <a:latin typeface="Barlow Medium" pitchFamily="34" charset="0"/>
                <a:ea typeface="Barlow Medium" pitchFamily="34" charset="-122"/>
                <a:cs typeface="Barlow Medium" pitchFamily="34" charset="-120"/>
              </a:rPr>
              <a:t>Challenges and Limitations</a:t>
            </a:r>
            <a:endParaRPr lang="en-US" sz="3850" dirty="0"/>
          </a:p>
        </p:txBody>
      </p:sp>
      <p:sp>
        <p:nvSpPr>
          <p:cNvPr id="4" name="Shape 1"/>
          <p:cNvSpPr/>
          <p:nvPr/>
        </p:nvSpPr>
        <p:spPr>
          <a:xfrm>
            <a:off x="641877" y="1719620"/>
            <a:ext cx="3688675" cy="2662714"/>
          </a:xfrm>
          <a:prstGeom prst="roundRect">
            <a:avLst>
              <a:gd name="adj" fmla="val 3483"/>
            </a:avLst>
          </a:prstGeom>
          <a:solidFill>
            <a:srgbClr val="790709"/>
          </a:solidFill>
          <a:ln w="7620">
            <a:solidFill>
              <a:srgbClr val="922022"/>
            </a:solidFill>
            <a:prstDash val="solid"/>
          </a:ln>
        </p:spPr>
        <p:txBody>
          <a:bodyPr/>
          <a:lstStyle/>
          <a:p>
            <a:endParaRPr lang="en-IN" dirty="0"/>
          </a:p>
        </p:txBody>
      </p:sp>
      <p:sp>
        <p:nvSpPr>
          <p:cNvPr id="5" name="Text 2"/>
          <p:cNvSpPr/>
          <p:nvPr/>
        </p:nvSpPr>
        <p:spPr>
          <a:xfrm>
            <a:off x="877858" y="1884165"/>
            <a:ext cx="2453759" cy="306705"/>
          </a:xfrm>
          <a:prstGeom prst="rect">
            <a:avLst/>
          </a:prstGeom>
          <a:noFill/>
          <a:ln/>
        </p:spPr>
        <p:txBody>
          <a:bodyPr wrap="none" lIns="0" tIns="0" rIns="0" bIns="0" rtlCol="0" anchor="t"/>
          <a:lstStyle/>
          <a:p>
            <a:pPr marL="0" indent="0">
              <a:lnSpc>
                <a:spcPts val="2400"/>
              </a:lnSpc>
              <a:buNone/>
            </a:pPr>
            <a:r>
              <a:rPr lang="en-US" sz="1900" dirty="0">
                <a:solidFill>
                  <a:srgbClr val="E5E0DF"/>
                </a:solidFill>
                <a:latin typeface="Barlow Medium" pitchFamily="34" charset="0"/>
                <a:ea typeface="Barlow Medium" pitchFamily="34" charset="-122"/>
                <a:cs typeface="Barlow Medium" pitchFamily="34" charset="-120"/>
              </a:rPr>
              <a:t>Data Sparsity</a:t>
            </a:r>
            <a:endParaRPr lang="en-US" sz="1900" dirty="0"/>
          </a:p>
        </p:txBody>
      </p:sp>
      <p:sp>
        <p:nvSpPr>
          <p:cNvPr id="6" name="Text 3"/>
          <p:cNvSpPr/>
          <p:nvPr/>
        </p:nvSpPr>
        <p:spPr>
          <a:xfrm>
            <a:off x="877858" y="2323267"/>
            <a:ext cx="3231952" cy="1766888"/>
          </a:xfrm>
          <a:prstGeom prst="rect">
            <a:avLst/>
          </a:prstGeom>
          <a:noFill/>
          <a:ln/>
        </p:spPr>
        <p:txBody>
          <a:bodyPr wrap="square" lIns="0" tIns="0" rIns="0" bIns="0" rtlCol="0" anchor="t"/>
          <a:lstStyle/>
          <a:p>
            <a:pPr marL="0" indent="0">
              <a:lnSpc>
                <a:spcPts val="2750"/>
              </a:lnSpc>
              <a:buNone/>
            </a:pPr>
            <a:r>
              <a:rPr lang="en-US" sz="1700" dirty="0">
                <a:solidFill>
                  <a:srgbClr val="E5E0DF"/>
                </a:solidFill>
                <a:latin typeface="Barlow" pitchFamily="34" charset="0"/>
                <a:ea typeface="Barlow" pitchFamily="34" charset="-122"/>
                <a:cs typeface="Barlow" pitchFamily="34" charset="-120"/>
              </a:rPr>
              <a:t>When a large proportion of values are missing, the accuracy of imputation may decrease due to limited information for learning patterns.</a:t>
            </a:r>
            <a:endParaRPr lang="en-US" sz="1700" dirty="0"/>
          </a:p>
        </p:txBody>
      </p:sp>
      <p:sp>
        <p:nvSpPr>
          <p:cNvPr id="7" name="Shape 4"/>
          <p:cNvSpPr/>
          <p:nvPr/>
        </p:nvSpPr>
        <p:spPr>
          <a:xfrm>
            <a:off x="6611175" y="1743811"/>
            <a:ext cx="3688675" cy="2662714"/>
          </a:xfrm>
          <a:prstGeom prst="roundRect">
            <a:avLst>
              <a:gd name="adj" fmla="val 3483"/>
            </a:avLst>
          </a:prstGeom>
          <a:solidFill>
            <a:srgbClr val="790709"/>
          </a:solidFill>
          <a:ln w="7620">
            <a:solidFill>
              <a:srgbClr val="922022"/>
            </a:solidFill>
            <a:prstDash val="solid"/>
          </a:ln>
        </p:spPr>
        <p:txBody>
          <a:bodyPr/>
          <a:lstStyle/>
          <a:p>
            <a:endParaRPr lang="en-IN" dirty="0"/>
          </a:p>
        </p:txBody>
      </p:sp>
      <p:sp>
        <p:nvSpPr>
          <p:cNvPr id="8" name="Text 5"/>
          <p:cNvSpPr/>
          <p:nvPr/>
        </p:nvSpPr>
        <p:spPr>
          <a:xfrm>
            <a:off x="6839537" y="1972173"/>
            <a:ext cx="2718554" cy="306705"/>
          </a:xfrm>
          <a:prstGeom prst="rect">
            <a:avLst/>
          </a:prstGeom>
          <a:noFill/>
          <a:ln/>
        </p:spPr>
        <p:txBody>
          <a:bodyPr wrap="none" lIns="0" tIns="0" rIns="0" bIns="0" rtlCol="0" anchor="t"/>
          <a:lstStyle/>
          <a:p>
            <a:pPr marL="0" indent="0">
              <a:lnSpc>
                <a:spcPts val="2400"/>
              </a:lnSpc>
              <a:buNone/>
            </a:pPr>
            <a:r>
              <a:rPr lang="en-US" sz="1900" dirty="0">
                <a:solidFill>
                  <a:srgbClr val="E5E0DF"/>
                </a:solidFill>
                <a:latin typeface="Barlow Medium" pitchFamily="34" charset="0"/>
                <a:ea typeface="Barlow Medium" pitchFamily="34" charset="-122"/>
                <a:cs typeface="Barlow Medium" pitchFamily="34" charset="-120"/>
              </a:rPr>
              <a:t>Non-Linear Relationships</a:t>
            </a:r>
            <a:endParaRPr lang="en-US" sz="1900" dirty="0"/>
          </a:p>
        </p:txBody>
      </p:sp>
      <p:sp>
        <p:nvSpPr>
          <p:cNvPr id="9" name="Text 6"/>
          <p:cNvSpPr/>
          <p:nvPr/>
        </p:nvSpPr>
        <p:spPr>
          <a:xfrm>
            <a:off x="6839537" y="2411275"/>
            <a:ext cx="3231952" cy="1766888"/>
          </a:xfrm>
          <a:prstGeom prst="rect">
            <a:avLst/>
          </a:prstGeom>
          <a:noFill/>
          <a:ln/>
        </p:spPr>
        <p:txBody>
          <a:bodyPr wrap="square" lIns="0" tIns="0" rIns="0" bIns="0" rtlCol="0" anchor="t"/>
          <a:lstStyle/>
          <a:p>
            <a:pPr marL="0" indent="0">
              <a:lnSpc>
                <a:spcPts val="2750"/>
              </a:lnSpc>
              <a:buNone/>
            </a:pPr>
            <a:r>
              <a:rPr lang="en-US" sz="1700" dirty="0">
                <a:solidFill>
                  <a:srgbClr val="E5E0DF"/>
                </a:solidFill>
                <a:latin typeface="Barlow" pitchFamily="34" charset="0"/>
                <a:ea typeface="Barlow" pitchFamily="34" charset="-122"/>
                <a:cs typeface="Barlow" pitchFamily="34" charset="-120"/>
              </a:rPr>
              <a:t>Linear regression may not capture complex, non-linear relationships in continuous data, potentially leading to suboptimal imputations in some cases.</a:t>
            </a:r>
            <a:endParaRPr lang="en-US" sz="1700" dirty="0"/>
          </a:p>
        </p:txBody>
      </p:sp>
      <p:sp>
        <p:nvSpPr>
          <p:cNvPr id="10" name="Shape 7"/>
          <p:cNvSpPr/>
          <p:nvPr/>
        </p:nvSpPr>
        <p:spPr>
          <a:xfrm>
            <a:off x="3359050" y="4772501"/>
            <a:ext cx="3688675" cy="2969419"/>
          </a:xfrm>
          <a:prstGeom prst="roundRect">
            <a:avLst>
              <a:gd name="adj" fmla="val 3124"/>
            </a:avLst>
          </a:prstGeom>
          <a:solidFill>
            <a:srgbClr val="790709"/>
          </a:solidFill>
          <a:ln w="7620">
            <a:solidFill>
              <a:srgbClr val="922022"/>
            </a:solidFill>
            <a:prstDash val="solid"/>
          </a:ln>
        </p:spPr>
        <p:txBody>
          <a:bodyPr/>
          <a:lstStyle/>
          <a:p>
            <a:endParaRPr lang="en-IN" dirty="0"/>
          </a:p>
        </p:txBody>
      </p:sp>
      <p:sp>
        <p:nvSpPr>
          <p:cNvPr id="11" name="Text 8"/>
          <p:cNvSpPr/>
          <p:nvPr/>
        </p:nvSpPr>
        <p:spPr>
          <a:xfrm>
            <a:off x="3587412" y="5000863"/>
            <a:ext cx="2828449" cy="306705"/>
          </a:xfrm>
          <a:prstGeom prst="rect">
            <a:avLst/>
          </a:prstGeom>
          <a:noFill/>
          <a:ln/>
        </p:spPr>
        <p:txBody>
          <a:bodyPr wrap="none" lIns="0" tIns="0" rIns="0" bIns="0" rtlCol="0" anchor="t"/>
          <a:lstStyle/>
          <a:p>
            <a:pPr marL="0" indent="0">
              <a:lnSpc>
                <a:spcPts val="2400"/>
              </a:lnSpc>
              <a:buNone/>
            </a:pPr>
            <a:r>
              <a:rPr lang="en-US" sz="1900" dirty="0">
                <a:solidFill>
                  <a:srgbClr val="E5E0DF"/>
                </a:solidFill>
                <a:latin typeface="Barlow Medium" pitchFamily="34" charset="0"/>
                <a:ea typeface="Barlow Medium" pitchFamily="34" charset="-122"/>
                <a:cs typeface="Barlow Medium" pitchFamily="34" charset="-120"/>
              </a:rPr>
              <a:t>Computational Complexity</a:t>
            </a:r>
            <a:endParaRPr lang="en-US" sz="1900" dirty="0"/>
          </a:p>
        </p:txBody>
      </p:sp>
      <p:sp>
        <p:nvSpPr>
          <p:cNvPr id="12" name="Text 9"/>
          <p:cNvSpPr/>
          <p:nvPr/>
        </p:nvSpPr>
        <p:spPr>
          <a:xfrm>
            <a:off x="3587412" y="5439966"/>
            <a:ext cx="3231952" cy="1766888"/>
          </a:xfrm>
          <a:prstGeom prst="rect">
            <a:avLst/>
          </a:prstGeom>
          <a:noFill/>
          <a:ln/>
        </p:spPr>
        <p:txBody>
          <a:bodyPr wrap="square" lIns="0" tIns="0" rIns="0" bIns="0" rtlCol="0" anchor="t"/>
          <a:lstStyle/>
          <a:p>
            <a:pPr marL="0" indent="0">
              <a:lnSpc>
                <a:spcPts val="2750"/>
              </a:lnSpc>
              <a:buNone/>
            </a:pPr>
            <a:r>
              <a:rPr lang="en-US" sz="1700" dirty="0">
                <a:solidFill>
                  <a:srgbClr val="E5E0DF"/>
                </a:solidFill>
                <a:latin typeface="Barlow" pitchFamily="34" charset="0"/>
                <a:ea typeface="Barlow" pitchFamily="34" charset="-122"/>
                <a:cs typeface="Barlow" pitchFamily="34" charset="-120"/>
              </a:rPr>
              <a:t>The iterative nature of the algorithm can be computationally intensive, especially for large datasets with many columns and missing values.</a:t>
            </a:r>
            <a:endParaRPr lang="en-US" sz="1700" dirty="0"/>
          </a:p>
        </p:txBody>
      </p:sp>
      <p:sp>
        <p:nvSpPr>
          <p:cNvPr id="13" name="Shape 10"/>
          <p:cNvSpPr/>
          <p:nvPr/>
        </p:nvSpPr>
        <p:spPr>
          <a:xfrm>
            <a:off x="10190619" y="4751459"/>
            <a:ext cx="3688675" cy="2969419"/>
          </a:xfrm>
          <a:prstGeom prst="roundRect">
            <a:avLst>
              <a:gd name="adj" fmla="val 3124"/>
            </a:avLst>
          </a:prstGeom>
          <a:solidFill>
            <a:srgbClr val="790709"/>
          </a:solidFill>
          <a:ln w="7620">
            <a:solidFill>
              <a:srgbClr val="922022"/>
            </a:solidFill>
            <a:prstDash val="solid"/>
          </a:ln>
        </p:spPr>
        <p:txBody>
          <a:bodyPr/>
          <a:lstStyle/>
          <a:p>
            <a:endParaRPr lang="en-IN" dirty="0"/>
          </a:p>
        </p:txBody>
      </p:sp>
      <p:sp>
        <p:nvSpPr>
          <p:cNvPr id="14" name="Text 11"/>
          <p:cNvSpPr/>
          <p:nvPr/>
        </p:nvSpPr>
        <p:spPr>
          <a:xfrm>
            <a:off x="10418981" y="4979821"/>
            <a:ext cx="3231952" cy="613410"/>
          </a:xfrm>
          <a:prstGeom prst="rect">
            <a:avLst/>
          </a:prstGeom>
          <a:noFill/>
          <a:ln/>
        </p:spPr>
        <p:txBody>
          <a:bodyPr wrap="square" lIns="0" tIns="0" rIns="0" bIns="0" rtlCol="0" anchor="t"/>
          <a:lstStyle/>
          <a:p>
            <a:pPr marL="0" indent="0">
              <a:lnSpc>
                <a:spcPts val="2400"/>
              </a:lnSpc>
              <a:buNone/>
            </a:pPr>
            <a:r>
              <a:rPr lang="en-US" sz="1900" dirty="0">
                <a:solidFill>
                  <a:srgbClr val="E5E0DF"/>
                </a:solidFill>
                <a:latin typeface="Barlow Medium" pitchFamily="34" charset="0"/>
                <a:ea typeface="Barlow Medium" pitchFamily="34" charset="-122"/>
                <a:cs typeface="Barlow Medium" pitchFamily="34" charset="-120"/>
              </a:rPr>
              <a:t>Assumption of Missingness Mechanism</a:t>
            </a:r>
            <a:endParaRPr lang="en-US" sz="1900" dirty="0"/>
          </a:p>
        </p:txBody>
      </p:sp>
      <p:sp>
        <p:nvSpPr>
          <p:cNvPr id="15" name="Text 12"/>
          <p:cNvSpPr/>
          <p:nvPr/>
        </p:nvSpPr>
        <p:spPr>
          <a:xfrm>
            <a:off x="10418981" y="5725629"/>
            <a:ext cx="3231952" cy="1766888"/>
          </a:xfrm>
          <a:prstGeom prst="rect">
            <a:avLst/>
          </a:prstGeom>
          <a:noFill/>
          <a:ln/>
        </p:spPr>
        <p:txBody>
          <a:bodyPr wrap="square" lIns="0" tIns="0" rIns="0" bIns="0" rtlCol="0" anchor="t"/>
          <a:lstStyle/>
          <a:p>
            <a:pPr marL="0" indent="0">
              <a:lnSpc>
                <a:spcPts val="2750"/>
              </a:lnSpc>
              <a:buNone/>
            </a:pPr>
            <a:r>
              <a:rPr lang="en-US" sz="1700" dirty="0">
                <a:solidFill>
                  <a:srgbClr val="E5E0DF"/>
                </a:solidFill>
                <a:latin typeface="Barlow" pitchFamily="34" charset="0"/>
                <a:ea typeface="Barlow" pitchFamily="34" charset="-122"/>
                <a:cs typeface="Barlow" pitchFamily="34" charset="-120"/>
              </a:rPr>
              <a:t>The algorithm assumes data is missing at random , which may not always hold true in real-world scenarios, potentially introducing bias.</a:t>
            </a:r>
            <a:endParaRPr lang="en-US" sz="1700" dirty="0"/>
          </a:p>
        </p:txBody>
      </p:sp>
      <p:sp>
        <p:nvSpPr>
          <p:cNvPr id="16" name="Rectangle 15">
            <a:extLst>
              <a:ext uri="{FF2B5EF4-FFF2-40B4-BE49-F238E27FC236}">
                <a16:creationId xmlns:a16="http://schemas.microsoft.com/office/drawing/2014/main" id="{D4813694-71F0-6904-2470-5E7669CB0BB7}"/>
              </a:ext>
            </a:extLst>
          </p:cNvPr>
          <p:cNvSpPr/>
          <p:nvPr/>
        </p:nvSpPr>
        <p:spPr>
          <a:xfrm>
            <a:off x="12448309" y="7741920"/>
            <a:ext cx="2182091" cy="490126"/>
          </a:xfrm>
          <a:prstGeom prst="rect">
            <a:avLst/>
          </a:prstGeom>
          <a:solidFill>
            <a:srgbClr val="181617"/>
          </a:solidFill>
          <a:ln>
            <a:solidFill>
              <a:srgbClr val="18161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3" name="Text 0"/>
          <p:cNvSpPr/>
          <p:nvPr/>
        </p:nvSpPr>
        <p:spPr>
          <a:xfrm>
            <a:off x="666631" y="683657"/>
            <a:ext cx="6833711" cy="528995"/>
          </a:xfrm>
          <a:prstGeom prst="rect">
            <a:avLst/>
          </a:prstGeom>
          <a:noFill/>
          <a:ln/>
        </p:spPr>
        <p:txBody>
          <a:bodyPr wrap="none" lIns="0" tIns="0" rIns="0" bIns="0" rtlCol="0" anchor="t"/>
          <a:lstStyle/>
          <a:p>
            <a:pPr marL="0" indent="0">
              <a:lnSpc>
                <a:spcPts val="4150"/>
              </a:lnSpc>
              <a:buNone/>
            </a:pPr>
            <a:r>
              <a:rPr lang="en-US" sz="3300" dirty="0">
                <a:solidFill>
                  <a:srgbClr val="FFFFFF"/>
                </a:solidFill>
                <a:latin typeface="Barlow Medium" pitchFamily="34" charset="0"/>
                <a:ea typeface="Barlow Medium" pitchFamily="34" charset="-122"/>
                <a:cs typeface="Barlow Medium" pitchFamily="34" charset="-120"/>
              </a:rPr>
              <a:t>Future Directions and Enhancements</a:t>
            </a:r>
            <a:endParaRPr lang="en-US" sz="3300" dirty="0"/>
          </a:p>
        </p:txBody>
      </p:sp>
      <p:sp>
        <p:nvSpPr>
          <p:cNvPr id="4" name="Shape 1"/>
          <p:cNvSpPr/>
          <p:nvPr/>
        </p:nvSpPr>
        <p:spPr>
          <a:xfrm>
            <a:off x="940832" y="1498283"/>
            <a:ext cx="22860" cy="6047542"/>
          </a:xfrm>
          <a:prstGeom prst="roundRect">
            <a:avLst>
              <a:gd name="adj" fmla="val 349978"/>
            </a:avLst>
          </a:prstGeom>
          <a:solidFill>
            <a:srgbClr val="922022"/>
          </a:solidFill>
          <a:ln/>
        </p:spPr>
        <p:txBody>
          <a:bodyPr/>
          <a:lstStyle/>
          <a:p>
            <a:endParaRPr lang="en-IN" dirty="0"/>
          </a:p>
        </p:txBody>
      </p:sp>
      <p:sp>
        <p:nvSpPr>
          <p:cNvPr id="5" name="Shape 2"/>
          <p:cNvSpPr/>
          <p:nvPr/>
        </p:nvSpPr>
        <p:spPr>
          <a:xfrm>
            <a:off x="1143655" y="1915239"/>
            <a:ext cx="666631" cy="22860"/>
          </a:xfrm>
          <a:prstGeom prst="roundRect">
            <a:avLst>
              <a:gd name="adj" fmla="val 349978"/>
            </a:avLst>
          </a:prstGeom>
          <a:solidFill>
            <a:srgbClr val="922022"/>
          </a:solidFill>
          <a:ln/>
        </p:spPr>
        <p:txBody>
          <a:bodyPr/>
          <a:lstStyle/>
          <a:p>
            <a:endParaRPr lang="en-IN" dirty="0"/>
          </a:p>
        </p:txBody>
      </p:sp>
      <p:sp>
        <p:nvSpPr>
          <p:cNvPr id="6" name="Shape 3"/>
          <p:cNvSpPr/>
          <p:nvPr/>
        </p:nvSpPr>
        <p:spPr>
          <a:xfrm>
            <a:off x="738009" y="1712476"/>
            <a:ext cx="428506" cy="428506"/>
          </a:xfrm>
          <a:prstGeom prst="roundRect">
            <a:avLst>
              <a:gd name="adj" fmla="val 18671"/>
            </a:avLst>
          </a:prstGeom>
          <a:solidFill>
            <a:srgbClr val="790709"/>
          </a:solidFill>
          <a:ln w="7620">
            <a:solidFill>
              <a:srgbClr val="922022"/>
            </a:solidFill>
            <a:prstDash val="solid"/>
          </a:ln>
        </p:spPr>
        <p:txBody>
          <a:bodyPr/>
          <a:lstStyle/>
          <a:p>
            <a:endParaRPr lang="en-IN" dirty="0"/>
          </a:p>
        </p:txBody>
      </p:sp>
      <p:sp>
        <p:nvSpPr>
          <p:cNvPr id="7" name="Text 4"/>
          <p:cNvSpPr/>
          <p:nvPr/>
        </p:nvSpPr>
        <p:spPr>
          <a:xfrm>
            <a:off x="907554" y="1799749"/>
            <a:ext cx="89416" cy="253960"/>
          </a:xfrm>
          <a:prstGeom prst="rect">
            <a:avLst/>
          </a:prstGeom>
          <a:noFill/>
          <a:ln/>
        </p:spPr>
        <p:txBody>
          <a:bodyPr wrap="none" lIns="0" tIns="0" rIns="0" bIns="0" rtlCol="0" anchor="t"/>
          <a:lstStyle/>
          <a:p>
            <a:pPr marL="0" indent="0" algn="ctr">
              <a:lnSpc>
                <a:spcPts val="1950"/>
              </a:lnSpc>
              <a:buNone/>
            </a:pPr>
            <a:r>
              <a:rPr lang="en-US" sz="1950" dirty="0">
                <a:solidFill>
                  <a:srgbClr val="E5E0DF"/>
                </a:solidFill>
                <a:latin typeface="Barlow Medium" pitchFamily="34" charset="0"/>
                <a:ea typeface="Barlow Medium" pitchFamily="34" charset="-122"/>
                <a:cs typeface="Barlow Medium" pitchFamily="34" charset="-120"/>
              </a:rPr>
              <a:t>1</a:t>
            </a:r>
            <a:endParaRPr lang="en-US" sz="1950" dirty="0"/>
          </a:p>
        </p:txBody>
      </p:sp>
      <p:sp>
        <p:nvSpPr>
          <p:cNvPr id="8" name="Text 5"/>
          <p:cNvSpPr/>
          <p:nvPr/>
        </p:nvSpPr>
        <p:spPr>
          <a:xfrm>
            <a:off x="1999893" y="1688663"/>
            <a:ext cx="2116455" cy="264557"/>
          </a:xfrm>
          <a:prstGeom prst="rect">
            <a:avLst/>
          </a:prstGeom>
          <a:noFill/>
          <a:ln/>
        </p:spPr>
        <p:txBody>
          <a:bodyPr wrap="none" lIns="0" tIns="0" rIns="0" bIns="0" rtlCol="0" anchor="t"/>
          <a:lstStyle/>
          <a:p>
            <a:pPr marL="0" indent="0" algn="l">
              <a:lnSpc>
                <a:spcPts val="2050"/>
              </a:lnSpc>
              <a:buNone/>
            </a:pPr>
            <a:r>
              <a:rPr lang="en-US" sz="1650" dirty="0">
                <a:solidFill>
                  <a:srgbClr val="E5E0DF"/>
                </a:solidFill>
                <a:latin typeface="Barlow Medium" pitchFamily="34" charset="0"/>
                <a:ea typeface="Barlow Medium" pitchFamily="34" charset="-122"/>
                <a:cs typeface="Barlow Medium" pitchFamily="34" charset="-120"/>
              </a:rPr>
              <a:t>Advanced ML Models</a:t>
            </a:r>
            <a:endParaRPr lang="en-US" sz="1650" dirty="0"/>
          </a:p>
        </p:txBody>
      </p:sp>
      <p:sp>
        <p:nvSpPr>
          <p:cNvPr id="9" name="Text 6"/>
          <p:cNvSpPr/>
          <p:nvPr/>
        </p:nvSpPr>
        <p:spPr>
          <a:xfrm>
            <a:off x="1999893" y="2067401"/>
            <a:ext cx="6477476" cy="609600"/>
          </a:xfrm>
          <a:prstGeom prst="rect">
            <a:avLst/>
          </a:prstGeom>
          <a:noFill/>
          <a:ln/>
        </p:spPr>
        <p:txBody>
          <a:bodyPr wrap="square" lIns="0" tIns="0" rIns="0" bIns="0" rtlCol="0" anchor="t"/>
          <a:lstStyle/>
          <a:p>
            <a:pPr marL="0" indent="0" algn="l">
              <a:lnSpc>
                <a:spcPts val="2350"/>
              </a:lnSpc>
              <a:buNone/>
            </a:pPr>
            <a:r>
              <a:rPr lang="en-US" sz="1450" dirty="0">
                <a:solidFill>
                  <a:srgbClr val="E5E0DF"/>
                </a:solidFill>
                <a:latin typeface="Barlow" pitchFamily="34" charset="0"/>
                <a:ea typeface="Barlow" pitchFamily="34" charset="-122"/>
                <a:cs typeface="Barlow" pitchFamily="34" charset="-120"/>
              </a:rPr>
              <a:t>Incorporate more sophisticated machine learning models, such as deep learning architectures, to capture complex patterns in data imputation.</a:t>
            </a:r>
            <a:endParaRPr lang="en-US" sz="1450" dirty="0"/>
          </a:p>
        </p:txBody>
      </p:sp>
      <p:sp>
        <p:nvSpPr>
          <p:cNvPr id="10" name="Shape 7"/>
          <p:cNvSpPr/>
          <p:nvPr/>
        </p:nvSpPr>
        <p:spPr>
          <a:xfrm>
            <a:off x="1143655" y="3474720"/>
            <a:ext cx="666631" cy="22860"/>
          </a:xfrm>
          <a:prstGeom prst="roundRect">
            <a:avLst>
              <a:gd name="adj" fmla="val 349978"/>
            </a:avLst>
          </a:prstGeom>
          <a:solidFill>
            <a:srgbClr val="922022"/>
          </a:solidFill>
          <a:ln/>
        </p:spPr>
        <p:txBody>
          <a:bodyPr/>
          <a:lstStyle/>
          <a:p>
            <a:endParaRPr lang="en-IN" dirty="0"/>
          </a:p>
        </p:txBody>
      </p:sp>
      <p:sp>
        <p:nvSpPr>
          <p:cNvPr id="11" name="Shape 8"/>
          <p:cNvSpPr/>
          <p:nvPr/>
        </p:nvSpPr>
        <p:spPr>
          <a:xfrm>
            <a:off x="738009" y="3271957"/>
            <a:ext cx="428506" cy="428506"/>
          </a:xfrm>
          <a:prstGeom prst="roundRect">
            <a:avLst>
              <a:gd name="adj" fmla="val 18671"/>
            </a:avLst>
          </a:prstGeom>
          <a:solidFill>
            <a:srgbClr val="790709"/>
          </a:solidFill>
          <a:ln w="7620">
            <a:solidFill>
              <a:srgbClr val="922022"/>
            </a:solidFill>
            <a:prstDash val="solid"/>
          </a:ln>
        </p:spPr>
        <p:txBody>
          <a:bodyPr/>
          <a:lstStyle/>
          <a:p>
            <a:endParaRPr lang="en-IN" dirty="0"/>
          </a:p>
        </p:txBody>
      </p:sp>
      <p:sp>
        <p:nvSpPr>
          <p:cNvPr id="12" name="Text 9"/>
          <p:cNvSpPr/>
          <p:nvPr/>
        </p:nvSpPr>
        <p:spPr>
          <a:xfrm>
            <a:off x="883146" y="3359229"/>
            <a:ext cx="138232" cy="253960"/>
          </a:xfrm>
          <a:prstGeom prst="rect">
            <a:avLst/>
          </a:prstGeom>
          <a:noFill/>
          <a:ln/>
        </p:spPr>
        <p:txBody>
          <a:bodyPr wrap="none" lIns="0" tIns="0" rIns="0" bIns="0" rtlCol="0" anchor="t"/>
          <a:lstStyle/>
          <a:p>
            <a:pPr marL="0" indent="0" algn="ctr">
              <a:lnSpc>
                <a:spcPts val="1950"/>
              </a:lnSpc>
              <a:buNone/>
            </a:pPr>
            <a:r>
              <a:rPr lang="en-US" sz="1950" dirty="0">
                <a:solidFill>
                  <a:srgbClr val="E5E0DF"/>
                </a:solidFill>
                <a:latin typeface="Barlow Medium" pitchFamily="34" charset="0"/>
                <a:ea typeface="Barlow Medium" pitchFamily="34" charset="-122"/>
                <a:cs typeface="Barlow Medium" pitchFamily="34" charset="-120"/>
              </a:rPr>
              <a:t>2</a:t>
            </a:r>
            <a:endParaRPr lang="en-US" sz="1950" dirty="0"/>
          </a:p>
        </p:txBody>
      </p:sp>
      <p:sp>
        <p:nvSpPr>
          <p:cNvPr id="13" name="Text 10"/>
          <p:cNvSpPr/>
          <p:nvPr/>
        </p:nvSpPr>
        <p:spPr>
          <a:xfrm>
            <a:off x="1999893" y="3248144"/>
            <a:ext cx="3250406" cy="264557"/>
          </a:xfrm>
          <a:prstGeom prst="rect">
            <a:avLst/>
          </a:prstGeom>
          <a:noFill/>
          <a:ln/>
        </p:spPr>
        <p:txBody>
          <a:bodyPr wrap="none" lIns="0" tIns="0" rIns="0" bIns="0" rtlCol="0" anchor="t"/>
          <a:lstStyle/>
          <a:p>
            <a:pPr marL="0" indent="0" algn="l">
              <a:lnSpc>
                <a:spcPts val="2050"/>
              </a:lnSpc>
              <a:buNone/>
            </a:pPr>
            <a:r>
              <a:rPr lang="en-US" sz="1650" dirty="0">
                <a:solidFill>
                  <a:srgbClr val="E5E0DF"/>
                </a:solidFill>
                <a:latin typeface="Barlow Medium" pitchFamily="34" charset="0"/>
                <a:ea typeface="Barlow Medium" pitchFamily="34" charset="-122"/>
                <a:cs typeface="Barlow Medium" pitchFamily="34" charset="-120"/>
              </a:rPr>
              <a:t>Automated Hyperparameter Tuning</a:t>
            </a:r>
            <a:endParaRPr lang="en-US" sz="1650" dirty="0"/>
          </a:p>
        </p:txBody>
      </p:sp>
      <p:sp>
        <p:nvSpPr>
          <p:cNvPr id="14" name="Text 11"/>
          <p:cNvSpPr/>
          <p:nvPr/>
        </p:nvSpPr>
        <p:spPr>
          <a:xfrm>
            <a:off x="1999893" y="3626882"/>
            <a:ext cx="6477476" cy="609600"/>
          </a:xfrm>
          <a:prstGeom prst="rect">
            <a:avLst/>
          </a:prstGeom>
          <a:noFill/>
          <a:ln/>
        </p:spPr>
        <p:txBody>
          <a:bodyPr wrap="square" lIns="0" tIns="0" rIns="0" bIns="0" rtlCol="0" anchor="t"/>
          <a:lstStyle/>
          <a:p>
            <a:pPr marL="0" indent="0" algn="l">
              <a:lnSpc>
                <a:spcPts val="2350"/>
              </a:lnSpc>
              <a:buNone/>
            </a:pPr>
            <a:r>
              <a:rPr lang="en-US" sz="1450" dirty="0">
                <a:solidFill>
                  <a:srgbClr val="E5E0DF"/>
                </a:solidFill>
                <a:latin typeface="Barlow" pitchFamily="34" charset="0"/>
                <a:ea typeface="Barlow" pitchFamily="34" charset="-122"/>
                <a:cs typeface="Barlow" pitchFamily="34" charset="-120"/>
              </a:rPr>
              <a:t>Implement automated hyperparameter optimization to fine-tune the imputation models for each specific dataset.</a:t>
            </a:r>
            <a:endParaRPr lang="en-US" sz="1450" dirty="0"/>
          </a:p>
        </p:txBody>
      </p:sp>
      <p:sp>
        <p:nvSpPr>
          <p:cNvPr id="15" name="Shape 12"/>
          <p:cNvSpPr/>
          <p:nvPr/>
        </p:nvSpPr>
        <p:spPr>
          <a:xfrm>
            <a:off x="1143655" y="5034201"/>
            <a:ext cx="666631" cy="22860"/>
          </a:xfrm>
          <a:prstGeom prst="roundRect">
            <a:avLst>
              <a:gd name="adj" fmla="val 349978"/>
            </a:avLst>
          </a:prstGeom>
          <a:solidFill>
            <a:srgbClr val="922022"/>
          </a:solidFill>
          <a:ln/>
        </p:spPr>
        <p:txBody>
          <a:bodyPr/>
          <a:lstStyle/>
          <a:p>
            <a:endParaRPr lang="en-IN" dirty="0"/>
          </a:p>
        </p:txBody>
      </p:sp>
      <p:sp>
        <p:nvSpPr>
          <p:cNvPr id="16" name="Shape 13"/>
          <p:cNvSpPr/>
          <p:nvPr/>
        </p:nvSpPr>
        <p:spPr>
          <a:xfrm>
            <a:off x="738009" y="4831437"/>
            <a:ext cx="428506" cy="428506"/>
          </a:xfrm>
          <a:prstGeom prst="roundRect">
            <a:avLst>
              <a:gd name="adj" fmla="val 18671"/>
            </a:avLst>
          </a:prstGeom>
          <a:solidFill>
            <a:srgbClr val="790709"/>
          </a:solidFill>
          <a:ln w="7620">
            <a:solidFill>
              <a:srgbClr val="922022"/>
            </a:solidFill>
            <a:prstDash val="solid"/>
          </a:ln>
        </p:spPr>
        <p:txBody>
          <a:bodyPr/>
          <a:lstStyle/>
          <a:p>
            <a:endParaRPr lang="en-IN" dirty="0"/>
          </a:p>
        </p:txBody>
      </p:sp>
      <p:sp>
        <p:nvSpPr>
          <p:cNvPr id="17" name="Text 14"/>
          <p:cNvSpPr/>
          <p:nvPr/>
        </p:nvSpPr>
        <p:spPr>
          <a:xfrm>
            <a:off x="885646" y="4918710"/>
            <a:ext cx="133112" cy="253960"/>
          </a:xfrm>
          <a:prstGeom prst="rect">
            <a:avLst/>
          </a:prstGeom>
          <a:noFill/>
          <a:ln/>
        </p:spPr>
        <p:txBody>
          <a:bodyPr wrap="none" lIns="0" tIns="0" rIns="0" bIns="0" rtlCol="0" anchor="t"/>
          <a:lstStyle/>
          <a:p>
            <a:pPr marL="0" indent="0" algn="ctr">
              <a:lnSpc>
                <a:spcPts val="1950"/>
              </a:lnSpc>
              <a:buNone/>
            </a:pPr>
            <a:r>
              <a:rPr lang="en-US" sz="1950" dirty="0">
                <a:solidFill>
                  <a:srgbClr val="E5E0DF"/>
                </a:solidFill>
                <a:latin typeface="Barlow Medium" pitchFamily="34" charset="0"/>
                <a:ea typeface="Barlow Medium" pitchFamily="34" charset="-122"/>
                <a:cs typeface="Barlow Medium" pitchFamily="34" charset="-120"/>
              </a:rPr>
              <a:t>3</a:t>
            </a:r>
            <a:endParaRPr lang="en-US" sz="1950" dirty="0"/>
          </a:p>
        </p:txBody>
      </p:sp>
      <p:sp>
        <p:nvSpPr>
          <p:cNvPr id="18" name="Text 15"/>
          <p:cNvSpPr/>
          <p:nvPr/>
        </p:nvSpPr>
        <p:spPr>
          <a:xfrm>
            <a:off x="1999893" y="4807625"/>
            <a:ext cx="2116455" cy="264557"/>
          </a:xfrm>
          <a:prstGeom prst="rect">
            <a:avLst/>
          </a:prstGeom>
          <a:noFill/>
          <a:ln/>
        </p:spPr>
        <p:txBody>
          <a:bodyPr wrap="none" lIns="0" tIns="0" rIns="0" bIns="0" rtlCol="0" anchor="t"/>
          <a:lstStyle/>
          <a:p>
            <a:pPr marL="0" indent="0" algn="l">
              <a:lnSpc>
                <a:spcPts val="2050"/>
              </a:lnSpc>
              <a:buNone/>
            </a:pPr>
            <a:r>
              <a:rPr lang="en-US" sz="1650" dirty="0">
                <a:solidFill>
                  <a:srgbClr val="E5E0DF"/>
                </a:solidFill>
                <a:latin typeface="Barlow Medium" pitchFamily="34" charset="0"/>
                <a:ea typeface="Barlow Medium" pitchFamily="34" charset="-122"/>
                <a:cs typeface="Barlow Medium" pitchFamily="34" charset="-120"/>
              </a:rPr>
              <a:t>Ensemble Methods</a:t>
            </a:r>
            <a:endParaRPr lang="en-US" sz="1650" dirty="0"/>
          </a:p>
        </p:txBody>
      </p:sp>
      <p:sp>
        <p:nvSpPr>
          <p:cNvPr id="19" name="Text 16"/>
          <p:cNvSpPr/>
          <p:nvPr/>
        </p:nvSpPr>
        <p:spPr>
          <a:xfrm>
            <a:off x="1999893" y="5186363"/>
            <a:ext cx="6477476" cy="609600"/>
          </a:xfrm>
          <a:prstGeom prst="rect">
            <a:avLst/>
          </a:prstGeom>
          <a:noFill/>
          <a:ln/>
        </p:spPr>
        <p:txBody>
          <a:bodyPr wrap="square" lIns="0" tIns="0" rIns="0" bIns="0" rtlCol="0" anchor="t"/>
          <a:lstStyle/>
          <a:p>
            <a:pPr marL="0" indent="0" algn="l">
              <a:lnSpc>
                <a:spcPts val="2350"/>
              </a:lnSpc>
              <a:buNone/>
            </a:pPr>
            <a:r>
              <a:rPr lang="en-US" sz="1450" dirty="0">
                <a:solidFill>
                  <a:srgbClr val="E5E0DF"/>
                </a:solidFill>
                <a:latin typeface="Barlow" pitchFamily="34" charset="0"/>
                <a:ea typeface="Barlow" pitchFamily="34" charset="-122"/>
                <a:cs typeface="Barlow" pitchFamily="34" charset="-120"/>
              </a:rPr>
              <a:t>Explore ensemble approaches that combine multiple imputation techniques to improve overall accuracy and robustness.</a:t>
            </a:r>
            <a:endParaRPr lang="en-US" sz="1450" dirty="0"/>
          </a:p>
        </p:txBody>
      </p:sp>
      <p:sp>
        <p:nvSpPr>
          <p:cNvPr id="20" name="Shape 17"/>
          <p:cNvSpPr/>
          <p:nvPr/>
        </p:nvSpPr>
        <p:spPr>
          <a:xfrm>
            <a:off x="1143655" y="6593681"/>
            <a:ext cx="666631" cy="22860"/>
          </a:xfrm>
          <a:prstGeom prst="roundRect">
            <a:avLst>
              <a:gd name="adj" fmla="val 349978"/>
            </a:avLst>
          </a:prstGeom>
          <a:solidFill>
            <a:srgbClr val="922022"/>
          </a:solidFill>
          <a:ln/>
        </p:spPr>
        <p:txBody>
          <a:bodyPr/>
          <a:lstStyle/>
          <a:p>
            <a:endParaRPr lang="en-IN" dirty="0"/>
          </a:p>
        </p:txBody>
      </p:sp>
      <p:sp>
        <p:nvSpPr>
          <p:cNvPr id="21" name="Shape 18"/>
          <p:cNvSpPr/>
          <p:nvPr/>
        </p:nvSpPr>
        <p:spPr>
          <a:xfrm>
            <a:off x="738009" y="6390918"/>
            <a:ext cx="428506" cy="428506"/>
          </a:xfrm>
          <a:prstGeom prst="roundRect">
            <a:avLst>
              <a:gd name="adj" fmla="val 18671"/>
            </a:avLst>
          </a:prstGeom>
          <a:solidFill>
            <a:srgbClr val="790709"/>
          </a:solidFill>
          <a:ln w="7620">
            <a:solidFill>
              <a:srgbClr val="922022"/>
            </a:solidFill>
            <a:prstDash val="solid"/>
          </a:ln>
        </p:spPr>
        <p:txBody>
          <a:bodyPr/>
          <a:lstStyle/>
          <a:p>
            <a:endParaRPr lang="en-IN" dirty="0"/>
          </a:p>
        </p:txBody>
      </p:sp>
      <p:sp>
        <p:nvSpPr>
          <p:cNvPr id="22" name="Text 19"/>
          <p:cNvSpPr/>
          <p:nvPr/>
        </p:nvSpPr>
        <p:spPr>
          <a:xfrm>
            <a:off x="879812" y="6478191"/>
            <a:ext cx="144780" cy="253960"/>
          </a:xfrm>
          <a:prstGeom prst="rect">
            <a:avLst/>
          </a:prstGeom>
          <a:noFill/>
          <a:ln/>
        </p:spPr>
        <p:txBody>
          <a:bodyPr wrap="none" lIns="0" tIns="0" rIns="0" bIns="0" rtlCol="0" anchor="t"/>
          <a:lstStyle/>
          <a:p>
            <a:pPr marL="0" indent="0" algn="ctr">
              <a:lnSpc>
                <a:spcPts val="1950"/>
              </a:lnSpc>
              <a:buNone/>
            </a:pPr>
            <a:r>
              <a:rPr lang="en-US" sz="1950" dirty="0">
                <a:solidFill>
                  <a:srgbClr val="E5E0DF"/>
                </a:solidFill>
                <a:latin typeface="Barlow Medium" pitchFamily="34" charset="0"/>
                <a:ea typeface="Barlow Medium" pitchFamily="34" charset="-122"/>
                <a:cs typeface="Barlow Medium" pitchFamily="34" charset="-120"/>
              </a:rPr>
              <a:t>4</a:t>
            </a:r>
            <a:endParaRPr lang="en-US" sz="1950" dirty="0"/>
          </a:p>
        </p:txBody>
      </p:sp>
      <p:sp>
        <p:nvSpPr>
          <p:cNvPr id="23" name="Text 20"/>
          <p:cNvSpPr/>
          <p:nvPr/>
        </p:nvSpPr>
        <p:spPr>
          <a:xfrm>
            <a:off x="1999893" y="6367105"/>
            <a:ext cx="2363510" cy="264557"/>
          </a:xfrm>
          <a:prstGeom prst="rect">
            <a:avLst/>
          </a:prstGeom>
          <a:noFill/>
          <a:ln/>
        </p:spPr>
        <p:txBody>
          <a:bodyPr wrap="none" lIns="0" tIns="0" rIns="0" bIns="0" rtlCol="0" anchor="t"/>
          <a:lstStyle/>
          <a:p>
            <a:pPr marL="0" indent="0" algn="l">
              <a:lnSpc>
                <a:spcPts val="2050"/>
              </a:lnSpc>
              <a:buNone/>
            </a:pPr>
            <a:r>
              <a:rPr lang="en-US" sz="1650" dirty="0">
                <a:solidFill>
                  <a:srgbClr val="E5E0DF"/>
                </a:solidFill>
                <a:latin typeface="Barlow Medium" pitchFamily="34" charset="0"/>
                <a:ea typeface="Barlow Medium" pitchFamily="34" charset="-122"/>
                <a:cs typeface="Barlow Medium" pitchFamily="34" charset="-120"/>
              </a:rPr>
              <a:t>Explainable AI Integration</a:t>
            </a:r>
            <a:endParaRPr lang="en-US" sz="1650" dirty="0"/>
          </a:p>
        </p:txBody>
      </p:sp>
      <p:sp>
        <p:nvSpPr>
          <p:cNvPr id="24" name="Text 21"/>
          <p:cNvSpPr/>
          <p:nvPr/>
        </p:nvSpPr>
        <p:spPr>
          <a:xfrm>
            <a:off x="1999893" y="6745843"/>
            <a:ext cx="6477476" cy="609600"/>
          </a:xfrm>
          <a:prstGeom prst="rect">
            <a:avLst/>
          </a:prstGeom>
          <a:noFill/>
          <a:ln/>
        </p:spPr>
        <p:txBody>
          <a:bodyPr wrap="square" lIns="0" tIns="0" rIns="0" bIns="0" rtlCol="0" anchor="t"/>
          <a:lstStyle/>
          <a:p>
            <a:pPr marL="0" indent="0" algn="l">
              <a:lnSpc>
                <a:spcPts val="2350"/>
              </a:lnSpc>
              <a:buNone/>
            </a:pPr>
            <a:r>
              <a:rPr lang="en-US" sz="1450" dirty="0">
                <a:solidFill>
                  <a:srgbClr val="E5E0DF"/>
                </a:solidFill>
                <a:latin typeface="Barlow" pitchFamily="34" charset="0"/>
                <a:ea typeface="Barlow" pitchFamily="34" charset="-122"/>
                <a:cs typeface="Barlow" pitchFamily="34" charset="-120"/>
              </a:rPr>
              <a:t>Incorporate explainable AI techniques to provide insights into the imputation process, enhancing transparency and trust in the results.</a:t>
            </a:r>
            <a:endParaRPr lang="en-US" sz="1450" dirty="0"/>
          </a:p>
        </p:txBody>
      </p:sp>
      <p:sp>
        <p:nvSpPr>
          <p:cNvPr id="26" name="Rectangle 25">
            <a:extLst>
              <a:ext uri="{FF2B5EF4-FFF2-40B4-BE49-F238E27FC236}">
                <a16:creationId xmlns:a16="http://schemas.microsoft.com/office/drawing/2014/main" id="{1912E07F-B417-6C50-E1FB-7365F51DAB4D}"/>
              </a:ext>
            </a:extLst>
          </p:cNvPr>
          <p:cNvSpPr/>
          <p:nvPr/>
        </p:nvSpPr>
        <p:spPr>
          <a:xfrm>
            <a:off x="12448309" y="7481455"/>
            <a:ext cx="2182091" cy="654627"/>
          </a:xfrm>
          <a:prstGeom prst="rect">
            <a:avLst/>
          </a:prstGeom>
          <a:solidFill>
            <a:srgbClr val="181617"/>
          </a:solidFill>
          <a:ln>
            <a:solidFill>
              <a:srgbClr val="18161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5974356-3490-F64E-47EB-744EAAFF5319}"/>
              </a:ext>
            </a:extLst>
          </p:cNvPr>
          <p:cNvSpPr txBox="1"/>
          <p:nvPr/>
        </p:nvSpPr>
        <p:spPr>
          <a:xfrm>
            <a:off x="914400" y="2124312"/>
            <a:ext cx="11353800" cy="923330"/>
          </a:xfrm>
          <a:prstGeom prst="rect">
            <a:avLst/>
          </a:prstGeom>
          <a:noFill/>
        </p:spPr>
        <p:txBody>
          <a:bodyPr wrap="square">
            <a:spAutoFit/>
          </a:bodyPr>
          <a:lstStyle/>
          <a:p>
            <a:r>
              <a:rPr lang="en-IN" dirty="0">
                <a:solidFill>
                  <a:schemeClr val="bg1"/>
                </a:solidFill>
              </a:rPr>
              <a:t>Jarrett, D., Cebere, B., Liu, T., Curth, A., &amp; van der Schaar, M. (2022). </a:t>
            </a:r>
            <a:r>
              <a:rPr lang="en-IN" i="1" dirty="0">
                <a:solidFill>
                  <a:schemeClr val="bg1"/>
                </a:solidFill>
              </a:rPr>
              <a:t>HyperImpute: Generalized Iterative Imputation with Automatic Model Selection</a:t>
            </a:r>
            <a:r>
              <a:rPr lang="en-IN" dirty="0">
                <a:solidFill>
                  <a:schemeClr val="bg1"/>
                </a:solidFill>
              </a:rPr>
              <a:t>. In </a:t>
            </a:r>
            <a:r>
              <a:rPr lang="en-IN" i="1" dirty="0">
                <a:solidFill>
                  <a:schemeClr val="bg1"/>
                </a:solidFill>
              </a:rPr>
              <a:t>Proceedings of the 39th International Conference on Machine Learning (ICML 2022)</a:t>
            </a:r>
            <a:r>
              <a:rPr lang="en-IN" dirty="0">
                <a:solidFill>
                  <a:schemeClr val="bg1"/>
                </a:solidFill>
              </a:rPr>
              <a:t>. </a:t>
            </a:r>
            <a:r>
              <a:rPr lang="en-IN" dirty="0">
                <a:solidFill>
                  <a:schemeClr val="bg1"/>
                </a:solidFill>
                <a:hlinkClick r:id="rId2">
                  <a:extLst>
                    <a:ext uri="{A12FA001-AC4F-418D-AE19-62706E023703}">
                      <ahyp:hlinkClr xmlns:ahyp="http://schemas.microsoft.com/office/drawing/2018/hyperlinkcolor" val="tx"/>
                    </a:ext>
                  </a:extLst>
                </a:hlinkClick>
              </a:rPr>
              <a:t>https://doi.org/10.48550/arXiv.2206.07769</a:t>
            </a:r>
            <a:endParaRPr lang="en-IN" dirty="0">
              <a:solidFill>
                <a:schemeClr val="bg1"/>
              </a:solidFill>
            </a:endParaRPr>
          </a:p>
        </p:txBody>
      </p:sp>
      <p:sp>
        <p:nvSpPr>
          <p:cNvPr id="5" name="TextBox 4">
            <a:extLst>
              <a:ext uri="{FF2B5EF4-FFF2-40B4-BE49-F238E27FC236}">
                <a16:creationId xmlns:a16="http://schemas.microsoft.com/office/drawing/2014/main" id="{0CF26EEA-F467-CC91-12C9-89B892B9B743}"/>
              </a:ext>
            </a:extLst>
          </p:cNvPr>
          <p:cNvSpPr txBox="1"/>
          <p:nvPr/>
        </p:nvSpPr>
        <p:spPr>
          <a:xfrm>
            <a:off x="914400" y="653672"/>
            <a:ext cx="9334500" cy="707886"/>
          </a:xfrm>
          <a:prstGeom prst="rect">
            <a:avLst/>
          </a:prstGeom>
          <a:noFill/>
        </p:spPr>
        <p:txBody>
          <a:bodyPr wrap="square">
            <a:spAutoFit/>
          </a:bodyPr>
          <a:lstStyle/>
          <a:p>
            <a:r>
              <a:rPr lang="en-GB" sz="4000" dirty="0">
                <a:solidFill>
                  <a:schemeClr val="bg1"/>
                </a:solidFill>
              </a:rPr>
              <a:t>REFRENCES</a:t>
            </a:r>
            <a:endParaRPr lang="en-IN" sz="4000" dirty="0">
              <a:solidFill>
                <a:schemeClr val="bg1"/>
              </a:solidFill>
            </a:endParaRPr>
          </a:p>
        </p:txBody>
      </p:sp>
      <p:sp>
        <p:nvSpPr>
          <p:cNvPr id="6" name="Rectangle 5">
            <a:extLst>
              <a:ext uri="{FF2B5EF4-FFF2-40B4-BE49-F238E27FC236}">
                <a16:creationId xmlns:a16="http://schemas.microsoft.com/office/drawing/2014/main" id="{75B18A03-B1B7-BB0F-F503-2DD5BC8E967D}"/>
              </a:ext>
            </a:extLst>
          </p:cNvPr>
          <p:cNvSpPr/>
          <p:nvPr/>
        </p:nvSpPr>
        <p:spPr>
          <a:xfrm>
            <a:off x="12448309" y="7481455"/>
            <a:ext cx="2182091" cy="654627"/>
          </a:xfrm>
          <a:prstGeom prst="rect">
            <a:avLst/>
          </a:prstGeom>
          <a:solidFill>
            <a:srgbClr val="181617"/>
          </a:solidFill>
          <a:ln>
            <a:solidFill>
              <a:srgbClr val="18161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8689953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17821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D2EDCC48-D9D7-9049-4E47-B1FA15C82392}"/>
              </a:ext>
            </a:extLst>
          </p:cNvPr>
          <p:cNvGraphicFramePr>
            <a:graphicFrameLocks noGrp="1"/>
          </p:cNvGraphicFramePr>
          <p:nvPr>
            <p:extLst>
              <p:ext uri="{D42A27DB-BD31-4B8C-83A1-F6EECF244321}">
                <p14:modId xmlns:p14="http://schemas.microsoft.com/office/powerpoint/2010/main" val="1021493189"/>
              </p:ext>
            </p:extLst>
          </p:nvPr>
        </p:nvGraphicFramePr>
        <p:xfrm>
          <a:off x="876822" y="1499615"/>
          <a:ext cx="12926860" cy="5981840"/>
        </p:xfrm>
        <a:graphic>
          <a:graphicData uri="http://schemas.openxmlformats.org/drawingml/2006/table">
            <a:tbl>
              <a:tblPr firstRow="1" bandRow="1">
                <a:tableStyleId>{F5AB1C69-6EDB-4FF4-983F-18BD219EF322}</a:tableStyleId>
              </a:tblPr>
              <a:tblGrid>
                <a:gridCol w="1602085">
                  <a:extLst>
                    <a:ext uri="{9D8B030D-6E8A-4147-A177-3AD203B41FA5}">
                      <a16:colId xmlns:a16="http://schemas.microsoft.com/office/drawing/2014/main" val="3618661057"/>
                    </a:ext>
                  </a:extLst>
                </a:gridCol>
                <a:gridCol w="11324775">
                  <a:extLst>
                    <a:ext uri="{9D8B030D-6E8A-4147-A177-3AD203B41FA5}">
                      <a16:colId xmlns:a16="http://schemas.microsoft.com/office/drawing/2014/main" val="3661347610"/>
                    </a:ext>
                  </a:extLst>
                </a:gridCol>
              </a:tblGrid>
              <a:tr h="747730">
                <a:tc>
                  <a:txBody>
                    <a:bodyPr/>
                    <a:lstStyle/>
                    <a:p>
                      <a:r>
                        <a:rPr lang="en-GB" dirty="0"/>
                        <a:t>S.NO</a:t>
                      </a:r>
                      <a:endParaRPr lang="en-IN" dirty="0"/>
                    </a:p>
                  </a:txBody>
                  <a:tcPr/>
                </a:tc>
                <a:tc>
                  <a:txBody>
                    <a:bodyPr/>
                    <a:lstStyle/>
                    <a:p>
                      <a:pPr algn="ctr"/>
                      <a:r>
                        <a:rPr lang="en-GB" dirty="0"/>
                        <a:t>CHAPTER </a:t>
                      </a:r>
                      <a:endParaRPr lang="en-IN" dirty="0"/>
                    </a:p>
                  </a:txBody>
                  <a:tcPr/>
                </a:tc>
                <a:extLst>
                  <a:ext uri="{0D108BD9-81ED-4DB2-BD59-A6C34878D82A}">
                    <a16:rowId xmlns:a16="http://schemas.microsoft.com/office/drawing/2014/main" val="480859216"/>
                  </a:ext>
                </a:extLst>
              </a:tr>
              <a:tr h="747730">
                <a:tc>
                  <a:txBody>
                    <a:bodyPr/>
                    <a:lstStyle/>
                    <a:p>
                      <a:r>
                        <a:rPr lang="en-GB" dirty="0"/>
                        <a:t>1.</a:t>
                      </a:r>
                      <a:endParaRPr lang="en-IN" dirty="0"/>
                    </a:p>
                  </a:txBody>
                  <a:tcPr/>
                </a:tc>
                <a:tc>
                  <a:txBody>
                    <a:bodyPr/>
                    <a:lstStyle/>
                    <a:p>
                      <a:pPr algn="ctr"/>
                      <a:r>
                        <a:rPr lang="en-GB" dirty="0"/>
                        <a:t>PROBLEM STATEMENT</a:t>
                      </a:r>
                      <a:endParaRPr lang="en-IN" dirty="0"/>
                    </a:p>
                  </a:txBody>
                  <a:tcPr/>
                </a:tc>
                <a:extLst>
                  <a:ext uri="{0D108BD9-81ED-4DB2-BD59-A6C34878D82A}">
                    <a16:rowId xmlns:a16="http://schemas.microsoft.com/office/drawing/2014/main" val="1594521747"/>
                  </a:ext>
                </a:extLst>
              </a:tr>
              <a:tr h="747730">
                <a:tc>
                  <a:txBody>
                    <a:bodyPr/>
                    <a:lstStyle/>
                    <a:p>
                      <a:r>
                        <a:rPr lang="en-GB" dirty="0"/>
                        <a:t>2.</a:t>
                      </a:r>
                      <a:endParaRPr lang="en-IN" dirty="0"/>
                    </a:p>
                  </a:txBody>
                  <a:tcPr/>
                </a:tc>
                <a:tc>
                  <a:txBody>
                    <a:bodyPr/>
                    <a:lstStyle/>
                    <a:p>
                      <a:pPr algn="ctr"/>
                      <a:r>
                        <a:rPr lang="en-GB" dirty="0"/>
                        <a:t>SOLUTION APROACH</a:t>
                      </a:r>
                      <a:endParaRPr lang="en-IN" dirty="0"/>
                    </a:p>
                  </a:txBody>
                  <a:tcPr/>
                </a:tc>
                <a:extLst>
                  <a:ext uri="{0D108BD9-81ED-4DB2-BD59-A6C34878D82A}">
                    <a16:rowId xmlns:a16="http://schemas.microsoft.com/office/drawing/2014/main" val="576019530"/>
                  </a:ext>
                </a:extLst>
              </a:tr>
              <a:tr h="747730">
                <a:tc>
                  <a:txBody>
                    <a:bodyPr/>
                    <a:lstStyle/>
                    <a:p>
                      <a:r>
                        <a:rPr lang="en-GB" dirty="0"/>
                        <a:t>3.</a:t>
                      </a:r>
                      <a:endParaRPr lang="en-IN" dirty="0"/>
                    </a:p>
                  </a:txBody>
                  <a:tcPr/>
                </a:tc>
                <a:tc>
                  <a:txBody>
                    <a:bodyPr/>
                    <a:lstStyle/>
                    <a:p>
                      <a:pPr algn="ctr"/>
                      <a:r>
                        <a:rPr lang="en-GB" dirty="0"/>
                        <a:t>METHODLOGY</a:t>
                      </a:r>
                      <a:endParaRPr lang="en-IN" dirty="0"/>
                    </a:p>
                  </a:txBody>
                  <a:tcPr/>
                </a:tc>
                <a:extLst>
                  <a:ext uri="{0D108BD9-81ED-4DB2-BD59-A6C34878D82A}">
                    <a16:rowId xmlns:a16="http://schemas.microsoft.com/office/drawing/2014/main" val="2936995058"/>
                  </a:ext>
                </a:extLst>
              </a:tr>
              <a:tr h="747730">
                <a:tc>
                  <a:txBody>
                    <a:bodyPr/>
                    <a:lstStyle/>
                    <a:p>
                      <a:r>
                        <a:rPr lang="en-GB" dirty="0"/>
                        <a:t>4.</a:t>
                      </a:r>
                      <a:endParaRPr lang="en-IN" dirty="0"/>
                    </a:p>
                  </a:txBody>
                  <a:tcPr/>
                </a:tc>
                <a:tc>
                  <a:txBody>
                    <a:bodyPr/>
                    <a:lstStyle/>
                    <a:p>
                      <a:pPr algn="ctr"/>
                      <a:r>
                        <a:rPr lang="en-GB" dirty="0"/>
                        <a:t>RESULT</a:t>
                      </a:r>
                      <a:endParaRPr lang="en-IN" dirty="0"/>
                    </a:p>
                  </a:txBody>
                  <a:tcPr/>
                </a:tc>
                <a:extLst>
                  <a:ext uri="{0D108BD9-81ED-4DB2-BD59-A6C34878D82A}">
                    <a16:rowId xmlns:a16="http://schemas.microsoft.com/office/drawing/2014/main" val="4101784867"/>
                  </a:ext>
                </a:extLst>
              </a:tr>
              <a:tr h="747730">
                <a:tc>
                  <a:txBody>
                    <a:bodyPr/>
                    <a:lstStyle/>
                    <a:p>
                      <a:r>
                        <a:rPr lang="en-GB" dirty="0"/>
                        <a:t>5.</a:t>
                      </a:r>
                      <a:endParaRPr lang="en-IN" dirty="0"/>
                    </a:p>
                  </a:txBody>
                  <a:tcPr/>
                </a:tc>
                <a:tc>
                  <a:txBody>
                    <a:bodyPr/>
                    <a:lstStyle/>
                    <a:p>
                      <a:pPr algn="ctr"/>
                      <a:r>
                        <a:rPr lang="en-GB" dirty="0"/>
                        <a:t>ANALYSIS</a:t>
                      </a:r>
                      <a:endParaRPr lang="en-IN" dirty="0"/>
                    </a:p>
                  </a:txBody>
                  <a:tcPr/>
                </a:tc>
                <a:extLst>
                  <a:ext uri="{0D108BD9-81ED-4DB2-BD59-A6C34878D82A}">
                    <a16:rowId xmlns:a16="http://schemas.microsoft.com/office/drawing/2014/main" val="1500750810"/>
                  </a:ext>
                </a:extLst>
              </a:tr>
              <a:tr h="747730">
                <a:tc>
                  <a:txBody>
                    <a:bodyPr/>
                    <a:lstStyle/>
                    <a:p>
                      <a:r>
                        <a:rPr lang="en-GB" dirty="0"/>
                        <a:t>6.</a:t>
                      </a:r>
                      <a:endParaRPr lang="en-IN" dirty="0"/>
                    </a:p>
                  </a:txBody>
                  <a:tcPr/>
                </a:tc>
                <a:tc>
                  <a:txBody>
                    <a:bodyPr/>
                    <a:lstStyle/>
                    <a:p>
                      <a:pPr algn="ctr"/>
                      <a:r>
                        <a:rPr lang="en-GB" dirty="0"/>
                        <a:t>CONCLUSION</a:t>
                      </a:r>
                      <a:endParaRPr lang="en-IN" dirty="0"/>
                    </a:p>
                  </a:txBody>
                  <a:tcPr/>
                </a:tc>
                <a:extLst>
                  <a:ext uri="{0D108BD9-81ED-4DB2-BD59-A6C34878D82A}">
                    <a16:rowId xmlns:a16="http://schemas.microsoft.com/office/drawing/2014/main" val="412177910"/>
                  </a:ext>
                </a:extLst>
              </a:tr>
              <a:tr h="747730">
                <a:tc>
                  <a:txBody>
                    <a:bodyPr/>
                    <a:lstStyle/>
                    <a:p>
                      <a:r>
                        <a:rPr lang="en-GB" dirty="0"/>
                        <a:t>7.</a:t>
                      </a:r>
                      <a:endParaRPr lang="en-IN" dirty="0"/>
                    </a:p>
                  </a:txBody>
                  <a:tcPr/>
                </a:tc>
                <a:tc>
                  <a:txBody>
                    <a:bodyPr/>
                    <a:lstStyle/>
                    <a:p>
                      <a:pPr algn="ctr"/>
                      <a:r>
                        <a:rPr lang="en-GB" dirty="0"/>
                        <a:t>REFRENCE</a:t>
                      </a:r>
                      <a:endParaRPr lang="en-IN" dirty="0"/>
                    </a:p>
                  </a:txBody>
                  <a:tcPr/>
                </a:tc>
                <a:extLst>
                  <a:ext uri="{0D108BD9-81ED-4DB2-BD59-A6C34878D82A}">
                    <a16:rowId xmlns:a16="http://schemas.microsoft.com/office/drawing/2014/main" val="3605802967"/>
                  </a:ext>
                </a:extLst>
              </a:tr>
            </a:tbl>
          </a:graphicData>
        </a:graphic>
      </p:graphicFrame>
      <p:sp>
        <p:nvSpPr>
          <p:cNvPr id="5" name="Rectangle 4">
            <a:extLst>
              <a:ext uri="{FF2B5EF4-FFF2-40B4-BE49-F238E27FC236}">
                <a16:creationId xmlns:a16="http://schemas.microsoft.com/office/drawing/2014/main" id="{822673F2-3E99-9CC5-CCE1-E2A4F166F675}"/>
              </a:ext>
            </a:extLst>
          </p:cNvPr>
          <p:cNvSpPr/>
          <p:nvPr/>
        </p:nvSpPr>
        <p:spPr>
          <a:xfrm>
            <a:off x="12448309" y="7481455"/>
            <a:ext cx="2182091" cy="654627"/>
          </a:xfrm>
          <a:prstGeom prst="rect">
            <a:avLst/>
          </a:prstGeom>
          <a:solidFill>
            <a:srgbClr val="181617"/>
          </a:solidFill>
          <a:ln>
            <a:solidFill>
              <a:srgbClr val="18161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Text 0">
            <a:extLst>
              <a:ext uri="{FF2B5EF4-FFF2-40B4-BE49-F238E27FC236}">
                <a16:creationId xmlns:a16="http://schemas.microsoft.com/office/drawing/2014/main" id="{4CB35B75-D4EA-76C7-CCBB-C0F007E7E5EF}"/>
              </a:ext>
            </a:extLst>
          </p:cNvPr>
          <p:cNvSpPr/>
          <p:nvPr/>
        </p:nvSpPr>
        <p:spPr>
          <a:xfrm>
            <a:off x="754023" y="441504"/>
            <a:ext cx="13336050" cy="2477453"/>
          </a:xfrm>
          <a:prstGeom prst="rect">
            <a:avLst/>
          </a:prstGeom>
          <a:noFill/>
          <a:ln/>
        </p:spPr>
        <p:txBody>
          <a:bodyPr wrap="square" lIns="0" tIns="0" rIns="0" bIns="0" rtlCol="0" anchor="t"/>
          <a:lstStyle/>
          <a:p>
            <a:pPr marL="0" indent="0">
              <a:lnSpc>
                <a:spcPts val="6500"/>
              </a:lnSpc>
              <a:buNone/>
            </a:pPr>
            <a:r>
              <a:rPr lang="en-US" sz="5200" dirty="0">
                <a:solidFill>
                  <a:srgbClr val="FFFFFF"/>
                </a:solidFill>
                <a:latin typeface="Barlow Medium" pitchFamily="34" charset="0"/>
              </a:rPr>
              <a:t>TABLE OF </a:t>
            </a:r>
            <a:r>
              <a:rPr lang="en-US" sz="5400" dirty="0">
                <a:solidFill>
                  <a:srgbClr val="FFFFFF"/>
                </a:solidFill>
                <a:latin typeface="Barlow Medium" pitchFamily="34" charset="0"/>
                <a:ea typeface="Barlow Medium" pitchFamily="34" charset="-122"/>
                <a:cs typeface="Barlow Medium" pitchFamily="34" charset="-120"/>
              </a:rPr>
              <a:t>C</a:t>
            </a:r>
            <a:r>
              <a:rPr lang="en-US" sz="5200" dirty="0">
                <a:solidFill>
                  <a:srgbClr val="FFFFFF"/>
                </a:solidFill>
                <a:latin typeface="Barlow Medium" pitchFamily="34" charset="0"/>
              </a:rPr>
              <a:t>ONTENT</a:t>
            </a:r>
            <a:endParaRPr lang="en-US" sz="5200" dirty="0"/>
          </a:p>
        </p:txBody>
      </p:sp>
    </p:spTree>
    <p:extLst>
      <p:ext uri="{BB962C8B-B14F-4D97-AF65-F5344CB8AC3E}">
        <p14:creationId xmlns:p14="http://schemas.microsoft.com/office/powerpoint/2010/main" val="3974415646"/>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3" name="Text 0"/>
          <p:cNvSpPr/>
          <p:nvPr/>
        </p:nvSpPr>
        <p:spPr>
          <a:xfrm>
            <a:off x="754023" y="1025604"/>
            <a:ext cx="13336050" cy="2477453"/>
          </a:xfrm>
          <a:prstGeom prst="rect">
            <a:avLst/>
          </a:prstGeom>
          <a:noFill/>
          <a:ln/>
        </p:spPr>
        <p:txBody>
          <a:bodyPr wrap="square" lIns="0" tIns="0" rIns="0" bIns="0" rtlCol="0" anchor="t"/>
          <a:lstStyle/>
          <a:p>
            <a:pPr marL="0" indent="0">
              <a:lnSpc>
                <a:spcPts val="6500"/>
              </a:lnSpc>
              <a:buNone/>
            </a:pPr>
            <a:r>
              <a:rPr lang="en-US" sz="5200" dirty="0">
                <a:solidFill>
                  <a:srgbClr val="FFFFFF"/>
                </a:solidFill>
                <a:latin typeface="Barlow Medium" pitchFamily="34" charset="0"/>
                <a:ea typeface="Barlow Medium" pitchFamily="34" charset="-122"/>
                <a:cs typeface="Barlow Medium" pitchFamily="34" charset="-120"/>
              </a:rPr>
              <a:t>Automated Data Cleaning: Handling Missing Values with Precision</a:t>
            </a:r>
            <a:endParaRPr lang="en-US" sz="5200" dirty="0"/>
          </a:p>
        </p:txBody>
      </p:sp>
      <p:sp>
        <p:nvSpPr>
          <p:cNvPr id="4" name="Text 1"/>
          <p:cNvSpPr/>
          <p:nvPr/>
        </p:nvSpPr>
        <p:spPr>
          <a:xfrm>
            <a:off x="754023" y="3347324"/>
            <a:ext cx="13122354" cy="3840360"/>
          </a:xfrm>
          <a:prstGeom prst="rect">
            <a:avLst/>
          </a:prstGeom>
          <a:noFill/>
          <a:ln/>
        </p:spPr>
        <p:txBody>
          <a:bodyPr wrap="square" lIns="0" tIns="0" rIns="0" bIns="0" rtlCol="0" anchor="t"/>
          <a:lstStyle/>
          <a:p>
            <a:pPr marL="0" indent="0">
              <a:lnSpc>
                <a:spcPts val="2700"/>
              </a:lnSpc>
              <a:buNone/>
            </a:pPr>
            <a:r>
              <a:rPr lang="en-US" sz="2000" dirty="0">
                <a:solidFill>
                  <a:srgbClr val="E5E0DF"/>
                </a:solidFill>
                <a:latin typeface="Barlow" pitchFamily="34" charset="0"/>
                <a:ea typeface="Barlow" pitchFamily="34" charset="-122"/>
                <a:cs typeface="Barlow" pitchFamily="34" charset="-120"/>
              </a:rPr>
              <a:t>In the realm of data science and engineering, the challenge of handling missing values in datasets is a critical aspect of data preprocessing. This presentation explores an innovative automated data cleaning project that tackles this issue head-on, employing sophisticated algorithms to distinguish between discrete and continuous data columns and predict missing values through an iterative process. By leveraging machine learning techniques such as linear regression and random forest classification, this approach aims to streamline data preprocessing and significantly improve data quality before analysis.</a:t>
            </a:r>
            <a:endParaRPr lang="en-US" sz="2000" dirty="0"/>
          </a:p>
        </p:txBody>
      </p:sp>
      <p:sp>
        <p:nvSpPr>
          <p:cNvPr id="10" name="Rectangle 9">
            <a:extLst>
              <a:ext uri="{FF2B5EF4-FFF2-40B4-BE49-F238E27FC236}">
                <a16:creationId xmlns:a16="http://schemas.microsoft.com/office/drawing/2014/main" id="{831EF9BD-855B-9786-8003-95692A73789B}"/>
              </a:ext>
            </a:extLst>
          </p:cNvPr>
          <p:cNvSpPr/>
          <p:nvPr/>
        </p:nvSpPr>
        <p:spPr>
          <a:xfrm>
            <a:off x="12448309" y="7481455"/>
            <a:ext cx="2182091" cy="654627"/>
          </a:xfrm>
          <a:prstGeom prst="rect">
            <a:avLst/>
          </a:prstGeom>
          <a:solidFill>
            <a:srgbClr val="181617"/>
          </a:solidFill>
          <a:ln>
            <a:solidFill>
              <a:srgbClr val="18161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818DABB-CB37-3918-B207-DBA2F073655F}"/>
              </a:ext>
            </a:extLst>
          </p:cNvPr>
          <p:cNvSpPr txBox="1"/>
          <p:nvPr/>
        </p:nvSpPr>
        <p:spPr>
          <a:xfrm>
            <a:off x="1215736" y="553088"/>
            <a:ext cx="11835245" cy="830997"/>
          </a:xfrm>
          <a:prstGeom prst="rect">
            <a:avLst/>
          </a:prstGeom>
          <a:noFill/>
        </p:spPr>
        <p:txBody>
          <a:bodyPr wrap="square">
            <a:spAutoFit/>
          </a:bodyPr>
          <a:lstStyle/>
          <a:p>
            <a:r>
              <a:rPr lang="en-IN" sz="4800" dirty="0">
                <a:solidFill>
                  <a:schemeClr val="bg1"/>
                </a:solidFill>
              </a:rPr>
              <a:t>PROBLEM STATEMENT</a:t>
            </a:r>
          </a:p>
        </p:txBody>
      </p:sp>
      <p:sp>
        <p:nvSpPr>
          <p:cNvPr id="7" name="TextBox 6">
            <a:extLst>
              <a:ext uri="{FF2B5EF4-FFF2-40B4-BE49-F238E27FC236}">
                <a16:creationId xmlns:a16="http://schemas.microsoft.com/office/drawing/2014/main" id="{42CA828D-D33F-B3C2-C42B-D0613DB74799}"/>
              </a:ext>
            </a:extLst>
          </p:cNvPr>
          <p:cNvSpPr txBox="1"/>
          <p:nvPr/>
        </p:nvSpPr>
        <p:spPr>
          <a:xfrm>
            <a:off x="1215735" y="1751876"/>
            <a:ext cx="8489373" cy="5262979"/>
          </a:xfrm>
          <a:prstGeom prst="rect">
            <a:avLst/>
          </a:prstGeom>
          <a:noFill/>
        </p:spPr>
        <p:txBody>
          <a:bodyPr wrap="square">
            <a:spAutoFit/>
          </a:bodyPr>
          <a:lstStyle/>
          <a:p>
            <a:r>
              <a:rPr lang="en-GB" sz="2800" dirty="0">
                <a:solidFill>
                  <a:schemeClr val="bg1"/>
                </a:solidFill>
              </a:rPr>
              <a:t>Repetitive data cleaning tasks during EDA inspired the creation of an </a:t>
            </a:r>
            <a:r>
              <a:rPr lang="en-GB" sz="2800" b="1" dirty="0">
                <a:solidFill>
                  <a:schemeClr val="bg1"/>
                </a:solidFill>
              </a:rPr>
              <a:t>automated iterative data cleaning framework</a:t>
            </a:r>
            <a:r>
              <a:rPr lang="en-GB" sz="2800" dirty="0">
                <a:solidFill>
                  <a:schemeClr val="bg1"/>
                </a:solidFill>
              </a:rPr>
              <a:t>. The system categorizes data into continuous and discrete types, applies traditional imputation methods for initialization, and uses machine learning models to iteratively predict and refine missing values.</a:t>
            </a:r>
          </a:p>
          <a:p>
            <a:r>
              <a:rPr lang="en-GB" sz="2800" dirty="0">
                <a:solidFill>
                  <a:schemeClr val="bg1"/>
                </a:solidFill>
              </a:rPr>
              <a:t>The framework ensures scalability, maintains data integrity, and tracks changes through an iteration process, streamlining data cleaning and reducing manual intervention. This innovation enables efficient and reliable data preprocessing for analytics and machine learning tasks</a:t>
            </a:r>
          </a:p>
        </p:txBody>
      </p:sp>
      <p:sp>
        <p:nvSpPr>
          <p:cNvPr id="8" name="Rectangle 7">
            <a:extLst>
              <a:ext uri="{FF2B5EF4-FFF2-40B4-BE49-F238E27FC236}">
                <a16:creationId xmlns:a16="http://schemas.microsoft.com/office/drawing/2014/main" id="{E8F38911-E29A-8119-3A28-02C16671D322}"/>
              </a:ext>
            </a:extLst>
          </p:cNvPr>
          <p:cNvSpPr/>
          <p:nvPr/>
        </p:nvSpPr>
        <p:spPr>
          <a:xfrm>
            <a:off x="12448309" y="7481455"/>
            <a:ext cx="2182091" cy="654627"/>
          </a:xfrm>
          <a:prstGeom prst="rect">
            <a:avLst/>
          </a:prstGeom>
          <a:solidFill>
            <a:srgbClr val="181617"/>
          </a:solidFill>
          <a:ln>
            <a:solidFill>
              <a:srgbClr val="18161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170449918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864037" y="1477208"/>
            <a:ext cx="8381643" cy="685800"/>
          </a:xfrm>
          <a:prstGeom prst="rect">
            <a:avLst/>
          </a:prstGeom>
          <a:noFill/>
          <a:ln/>
        </p:spPr>
        <p:txBody>
          <a:bodyPr wrap="none" lIns="0" tIns="0" rIns="0" bIns="0" rtlCol="0" anchor="t"/>
          <a:lstStyle/>
          <a:p>
            <a:pPr marL="0" indent="0">
              <a:lnSpc>
                <a:spcPts val="5400"/>
              </a:lnSpc>
              <a:buNone/>
            </a:pPr>
            <a:r>
              <a:rPr lang="en-US" sz="4300" dirty="0">
                <a:solidFill>
                  <a:srgbClr val="FFFFFF"/>
                </a:solidFill>
                <a:latin typeface="Barlow Medium" pitchFamily="34" charset="0"/>
                <a:ea typeface="Barlow Medium" pitchFamily="34" charset="-122"/>
                <a:cs typeface="Barlow Medium" pitchFamily="34" charset="-120"/>
              </a:rPr>
              <a:t>Understanding the Data Landscape</a:t>
            </a:r>
            <a:endParaRPr lang="en-US" sz="4300" dirty="0"/>
          </a:p>
        </p:txBody>
      </p:sp>
      <p:sp>
        <p:nvSpPr>
          <p:cNvPr id="3" name="Text 1"/>
          <p:cNvSpPr/>
          <p:nvPr/>
        </p:nvSpPr>
        <p:spPr>
          <a:xfrm>
            <a:off x="864037" y="2780109"/>
            <a:ext cx="2743200" cy="342900"/>
          </a:xfrm>
          <a:prstGeom prst="rect">
            <a:avLst/>
          </a:prstGeom>
          <a:noFill/>
          <a:ln/>
        </p:spPr>
        <p:txBody>
          <a:bodyPr wrap="none" lIns="0" tIns="0" rIns="0" bIns="0" rtlCol="0" anchor="t"/>
          <a:lstStyle/>
          <a:p>
            <a:pPr marL="0" indent="0">
              <a:lnSpc>
                <a:spcPts val="2700"/>
              </a:lnSpc>
              <a:buNone/>
            </a:pPr>
            <a:r>
              <a:rPr lang="en-US" sz="2150" dirty="0">
                <a:solidFill>
                  <a:srgbClr val="FFFFFF"/>
                </a:solidFill>
                <a:latin typeface="Barlow Medium" pitchFamily="34" charset="0"/>
                <a:ea typeface="Barlow Medium" pitchFamily="34" charset="-122"/>
                <a:cs typeface="Barlow Medium" pitchFamily="34" charset="-120"/>
              </a:rPr>
              <a:t>Continuous Data</a:t>
            </a:r>
            <a:endParaRPr lang="en-US" sz="2150" dirty="0"/>
          </a:p>
        </p:txBody>
      </p:sp>
      <p:sp>
        <p:nvSpPr>
          <p:cNvPr id="4" name="Text 2"/>
          <p:cNvSpPr/>
          <p:nvPr/>
        </p:nvSpPr>
        <p:spPr>
          <a:xfrm>
            <a:off x="864037" y="3369826"/>
            <a:ext cx="3898821" cy="2765346"/>
          </a:xfrm>
          <a:prstGeom prst="rect">
            <a:avLst/>
          </a:prstGeom>
          <a:noFill/>
          <a:ln/>
        </p:spPr>
        <p:txBody>
          <a:bodyPr wrap="square" lIns="0" tIns="0" rIns="0" bIns="0" rtlCol="0" anchor="t"/>
          <a:lstStyle/>
          <a:p>
            <a:pPr marL="0" indent="0">
              <a:lnSpc>
                <a:spcPts val="3100"/>
              </a:lnSpc>
              <a:buNone/>
            </a:pPr>
            <a:r>
              <a:rPr lang="en-US" sz="1900" dirty="0">
                <a:solidFill>
                  <a:srgbClr val="E5E0DF"/>
                </a:solidFill>
                <a:latin typeface="Barlow" pitchFamily="34" charset="0"/>
                <a:ea typeface="Barlow" pitchFamily="34" charset="-122"/>
                <a:cs typeface="Barlow" pitchFamily="34" charset="-120"/>
              </a:rPr>
              <a:t>Continuous data represents measurements on a continuous scale, such as temperature, height, or time. These variables can take any value within a range and often require specialized handling in data cleaning processes.</a:t>
            </a:r>
            <a:endParaRPr lang="en-US" sz="1900" dirty="0"/>
          </a:p>
        </p:txBody>
      </p:sp>
      <p:sp>
        <p:nvSpPr>
          <p:cNvPr id="5" name="Text 3"/>
          <p:cNvSpPr/>
          <p:nvPr/>
        </p:nvSpPr>
        <p:spPr>
          <a:xfrm>
            <a:off x="5372695" y="2780109"/>
            <a:ext cx="2743200" cy="342900"/>
          </a:xfrm>
          <a:prstGeom prst="rect">
            <a:avLst/>
          </a:prstGeom>
          <a:noFill/>
          <a:ln/>
        </p:spPr>
        <p:txBody>
          <a:bodyPr wrap="none" lIns="0" tIns="0" rIns="0" bIns="0" rtlCol="0" anchor="t"/>
          <a:lstStyle/>
          <a:p>
            <a:pPr marL="0" indent="0">
              <a:lnSpc>
                <a:spcPts val="2700"/>
              </a:lnSpc>
              <a:buNone/>
            </a:pPr>
            <a:r>
              <a:rPr lang="en-US" sz="2150" dirty="0">
                <a:solidFill>
                  <a:srgbClr val="FFFFFF"/>
                </a:solidFill>
                <a:latin typeface="Barlow Medium" pitchFamily="34" charset="0"/>
                <a:ea typeface="Barlow Medium" pitchFamily="34" charset="-122"/>
                <a:cs typeface="Barlow Medium" pitchFamily="34" charset="-120"/>
              </a:rPr>
              <a:t>Discrete Data</a:t>
            </a:r>
            <a:endParaRPr lang="en-US" sz="2150" dirty="0"/>
          </a:p>
        </p:txBody>
      </p:sp>
      <p:sp>
        <p:nvSpPr>
          <p:cNvPr id="6" name="Text 4"/>
          <p:cNvSpPr/>
          <p:nvPr/>
        </p:nvSpPr>
        <p:spPr>
          <a:xfrm>
            <a:off x="5372695" y="3369826"/>
            <a:ext cx="3898821" cy="3160395"/>
          </a:xfrm>
          <a:prstGeom prst="rect">
            <a:avLst/>
          </a:prstGeom>
          <a:noFill/>
          <a:ln/>
        </p:spPr>
        <p:txBody>
          <a:bodyPr wrap="square" lIns="0" tIns="0" rIns="0" bIns="0" rtlCol="0" anchor="t"/>
          <a:lstStyle/>
          <a:p>
            <a:pPr marL="0" indent="0">
              <a:lnSpc>
                <a:spcPts val="3100"/>
              </a:lnSpc>
              <a:buNone/>
            </a:pPr>
            <a:r>
              <a:rPr lang="en-US" sz="1900" dirty="0">
                <a:solidFill>
                  <a:srgbClr val="E5E0DF"/>
                </a:solidFill>
                <a:latin typeface="Barlow" pitchFamily="34" charset="0"/>
                <a:ea typeface="Barlow" pitchFamily="34" charset="-122"/>
                <a:cs typeface="Barlow" pitchFamily="34" charset="-120"/>
              </a:rPr>
              <a:t>Discrete data consists of distinct, separate values, often representing categories or counts. Examples include gender, product types, or number of children. Handling missing values in discrete data requires different techniques compared to continuous data.</a:t>
            </a:r>
            <a:endParaRPr lang="en-US" sz="1900" dirty="0"/>
          </a:p>
        </p:txBody>
      </p:sp>
      <p:sp>
        <p:nvSpPr>
          <p:cNvPr id="7" name="Text 5"/>
          <p:cNvSpPr/>
          <p:nvPr/>
        </p:nvSpPr>
        <p:spPr>
          <a:xfrm>
            <a:off x="9881354" y="2780109"/>
            <a:ext cx="3054310" cy="342900"/>
          </a:xfrm>
          <a:prstGeom prst="rect">
            <a:avLst/>
          </a:prstGeom>
          <a:noFill/>
          <a:ln/>
        </p:spPr>
        <p:txBody>
          <a:bodyPr wrap="none" lIns="0" tIns="0" rIns="0" bIns="0" rtlCol="0" anchor="t"/>
          <a:lstStyle/>
          <a:p>
            <a:pPr marL="0" indent="0">
              <a:lnSpc>
                <a:spcPts val="2700"/>
              </a:lnSpc>
              <a:buNone/>
            </a:pPr>
            <a:r>
              <a:rPr lang="en-US" sz="2150" dirty="0">
                <a:solidFill>
                  <a:srgbClr val="FFFFFF"/>
                </a:solidFill>
                <a:latin typeface="Barlow Medium" pitchFamily="34" charset="0"/>
                <a:ea typeface="Barlow Medium" pitchFamily="34" charset="-122"/>
                <a:cs typeface="Barlow Medium" pitchFamily="34" charset="-120"/>
              </a:rPr>
              <a:t>Importance of Distinction</a:t>
            </a:r>
            <a:endParaRPr lang="en-US" sz="2150" dirty="0"/>
          </a:p>
        </p:txBody>
      </p:sp>
      <p:sp>
        <p:nvSpPr>
          <p:cNvPr id="8" name="Text 6"/>
          <p:cNvSpPr/>
          <p:nvPr/>
        </p:nvSpPr>
        <p:spPr>
          <a:xfrm>
            <a:off x="9881354" y="3369826"/>
            <a:ext cx="3898821" cy="1975247"/>
          </a:xfrm>
          <a:prstGeom prst="rect">
            <a:avLst/>
          </a:prstGeom>
          <a:noFill/>
          <a:ln/>
        </p:spPr>
        <p:txBody>
          <a:bodyPr wrap="square" lIns="0" tIns="0" rIns="0" bIns="0" rtlCol="0" anchor="t"/>
          <a:lstStyle/>
          <a:p>
            <a:pPr marL="0" indent="0">
              <a:lnSpc>
                <a:spcPts val="3100"/>
              </a:lnSpc>
              <a:buNone/>
            </a:pPr>
            <a:r>
              <a:rPr lang="en-US" sz="1900" dirty="0">
                <a:solidFill>
                  <a:srgbClr val="E5E0DF"/>
                </a:solidFill>
                <a:latin typeface="Barlow" pitchFamily="34" charset="0"/>
                <a:ea typeface="Barlow" pitchFamily="34" charset="-122"/>
                <a:cs typeface="Barlow" pitchFamily="34" charset="-120"/>
              </a:rPr>
              <a:t>Distinguishing between continuous and discrete data is crucial for selecting appropriate imputation methods and ensuring the accuracy of predictions for missing values.</a:t>
            </a:r>
            <a:endParaRPr lang="en-US" sz="1900" dirty="0"/>
          </a:p>
        </p:txBody>
      </p:sp>
      <p:sp>
        <p:nvSpPr>
          <p:cNvPr id="9" name="Rectangle 8">
            <a:extLst>
              <a:ext uri="{FF2B5EF4-FFF2-40B4-BE49-F238E27FC236}">
                <a16:creationId xmlns:a16="http://schemas.microsoft.com/office/drawing/2014/main" id="{8A529CBA-2BE5-8623-BDE3-DA2D3BC04300}"/>
              </a:ext>
            </a:extLst>
          </p:cNvPr>
          <p:cNvSpPr/>
          <p:nvPr/>
        </p:nvSpPr>
        <p:spPr>
          <a:xfrm>
            <a:off x="12448309" y="7481455"/>
            <a:ext cx="2182091" cy="654627"/>
          </a:xfrm>
          <a:prstGeom prst="rect">
            <a:avLst/>
          </a:prstGeom>
          <a:solidFill>
            <a:srgbClr val="181617"/>
          </a:solidFill>
          <a:ln>
            <a:solidFill>
              <a:srgbClr val="18161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graph of a line&#10;&#10;Description automatically generated with medium confidence">
            <a:extLst>
              <a:ext uri="{FF2B5EF4-FFF2-40B4-BE49-F238E27FC236}">
                <a16:creationId xmlns:a16="http://schemas.microsoft.com/office/drawing/2014/main" id="{F0A95283-E9F2-1FAC-7552-B8DAD85BB07C}"/>
              </a:ext>
            </a:extLst>
          </p:cNvPr>
          <p:cNvPicPr>
            <a:picLocks noChangeAspect="1"/>
          </p:cNvPicPr>
          <p:nvPr/>
        </p:nvPicPr>
        <p:blipFill>
          <a:blip r:embed="rId2"/>
          <a:stretch>
            <a:fillRect/>
          </a:stretch>
        </p:blipFill>
        <p:spPr>
          <a:xfrm>
            <a:off x="659757" y="1326745"/>
            <a:ext cx="8617625" cy="5576110"/>
          </a:xfrm>
          <a:prstGeom prst="rect">
            <a:avLst/>
          </a:prstGeom>
        </p:spPr>
      </p:pic>
      <p:sp>
        <p:nvSpPr>
          <p:cNvPr id="3" name="Text 0">
            <a:extLst>
              <a:ext uri="{FF2B5EF4-FFF2-40B4-BE49-F238E27FC236}">
                <a16:creationId xmlns:a16="http://schemas.microsoft.com/office/drawing/2014/main" id="{41941CE8-C944-685F-CB91-5FBE12847E53}"/>
              </a:ext>
            </a:extLst>
          </p:cNvPr>
          <p:cNvSpPr/>
          <p:nvPr/>
        </p:nvSpPr>
        <p:spPr>
          <a:xfrm>
            <a:off x="9937323" y="3576886"/>
            <a:ext cx="4458769" cy="1116806"/>
          </a:xfrm>
          <a:prstGeom prst="rect">
            <a:avLst/>
          </a:prstGeom>
          <a:noFill/>
          <a:ln/>
        </p:spPr>
        <p:txBody>
          <a:bodyPr wrap="square" lIns="0" tIns="0" rIns="0" bIns="0" rtlCol="0" anchor="t"/>
          <a:lstStyle/>
          <a:p>
            <a:pPr marL="0" indent="0">
              <a:lnSpc>
                <a:spcPts val="4350"/>
              </a:lnSpc>
              <a:buNone/>
            </a:pPr>
            <a:r>
              <a:rPr lang="en-US" sz="3500" dirty="0">
                <a:solidFill>
                  <a:srgbClr val="FFFFFF"/>
                </a:solidFill>
                <a:latin typeface="Barlow Medium" pitchFamily="34" charset="0"/>
                <a:ea typeface="Barlow Medium" pitchFamily="34" charset="-122"/>
                <a:cs typeface="Barlow Medium" pitchFamily="34" charset="-120"/>
              </a:rPr>
              <a:t>Discrete Data </a:t>
            </a:r>
            <a:endParaRPr lang="en-US" sz="3500" dirty="0"/>
          </a:p>
        </p:txBody>
      </p:sp>
    </p:spTree>
    <p:extLst>
      <p:ext uri="{BB962C8B-B14F-4D97-AF65-F5344CB8AC3E}">
        <p14:creationId xmlns:p14="http://schemas.microsoft.com/office/powerpoint/2010/main" val="13866014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82DEA57-1FDA-30A7-E1E1-F9E8B957CF42}"/>
              </a:ext>
            </a:extLst>
          </p:cNvPr>
          <p:cNvSpPr/>
          <p:nvPr/>
        </p:nvSpPr>
        <p:spPr>
          <a:xfrm>
            <a:off x="12448309" y="7481455"/>
            <a:ext cx="2182091" cy="654627"/>
          </a:xfrm>
          <a:prstGeom prst="rect">
            <a:avLst/>
          </a:prstGeom>
          <a:solidFill>
            <a:srgbClr val="181617"/>
          </a:solidFill>
          <a:ln>
            <a:solidFill>
              <a:srgbClr val="18161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6" name="Picture 5" descr="A graph of a graph&#10;&#10;Description automatically generated">
            <a:extLst>
              <a:ext uri="{FF2B5EF4-FFF2-40B4-BE49-F238E27FC236}">
                <a16:creationId xmlns:a16="http://schemas.microsoft.com/office/drawing/2014/main" id="{0C316CC9-8145-35D0-3D68-803A37AAD69C}"/>
              </a:ext>
            </a:extLst>
          </p:cNvPr>
          <p:cNvPicPr>
            <a:picLocks noChangeAspect="1"/>
          </p:cNvPicPr>
          <p:nvPr/>
        </p:nvPicPr>
        <p:blipFill>
          <a:blip r:embed="rId2"/>
          <a:stretch>
            <a:fillRect/>
          </a:stretch>
        </p:blipFill>
        <p:spPr>
          <a:xfrm>
            <a:off x="5483585" y="1620684"/>
            <a:ext cx="7772415" cy="5029210"/>
          </a:xfrm>
          <a:prstGeom prst="rect">
            <a:avLst/>
          </a:prstGeom>
        </p:spPr>
      </p:pic>
      <p:sp>
        <p:nvSpPr>
          <p:cNvPr id="8" name="Text 0">
            <a:extLst>
              <a:ext uri="{FF2B5EF4-FFF2-40B4-BE49-F238E27FC236}">
                <a16:creationId xmlns:a16="http://schemas.microsoft.com/office/drawing/2014/main" id="{4DFF8E77-D95B-96B6-0004-5FE03A35B7B9}"/>
              </a:ext>
            </a:extLst>
          </p:cNvPr>
          <p:cNvSpPr/>
          <p:nvPr/>
        </p:nvSpPr>
        <p:spPr>
          <a:xfrm>
            <a:off x="1024816" y="3576886"/>
            <a:ext cx="4458769" cy="1116806"/>
          </a:xfrm>
          <a:prstGeom prst="rect">
            <a:avLst/>
          </a:prstGeom>
          <a:noFill/>
          <a:ln/>
        </p:spPr>
        <p:txBody>
          <a:bodyPr wrap="square" lIns="0" tIns="0" rIns="0" bIns="0" rtlCol="0" anchor="t"/>
          <a:lstStyle/>
          <a:p>
            <a:pPr marL="0" indent="0">
              <a:lnSpc>
                <a:spcPts val="4350"/>
              </a:lnSpc>
              <a:buNone/>
            </a:pPr>
            <a:r>
              <a:rPr lang="en-US" sz="3500" dirty="0">
                <a:solidFill>
                  <a:srgbClr val="FFFFFF"/>
                </a:solidFill>
                <a:latin typeface="Barlow Medium" pitchFamily="34" charset="0"/>
                <a:ea typeface="Barlow Medium" pitchFamily="34" charset="-122"/>
                <a:cs typeface="Barlow Medium" pitchFamily="34" charset="-120"/>
              </a:rPr>
              <a:t>Continuous Data </a:t>
            </a:r>
            <a:endParaRPr lang="en-US" sz="3500" dirty="0"/>
          </a:p>
        </p:txBody>
      </p:sp>
    </p:spTree>
    <p:extLst>
      <p:ext uri="{BB962C8B-B14F-4D97-AF65-F5344CB8AC3E}">
        <p14:creationId xmlns:p14="http://schemas.microsoft.com/office/powerpoint/2010/main" val="225474334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name="Slide 3">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3" name="Text 0"/>
          <p:cNvSpPr/>
          <p:nvPr/>
        </p:nvSpPr>
        <p:spPr>
          <a:xfrm>
            <a:off x="1684941" y="557808"/>
            <a:ext cx="7077551" cy="528995"/>
          </a:xfrm>
          <a:prstGeom prst="rect">
            <a:avLst/>
          </a:prstGeom>
          <a:noFill/>
          <a:ln/>
        </p:spPr>
        <p:txBody>
          <a:bodyPr wrap="none" lIns="0" tIns="0" rIns="0" bIns="0" rtlCol="0" anchor="t"/>
          <a:lstStyle/>
          <a:p>
            <a:pPr marL="0" indent="0">
              <a:lnSpc>
                <a:spcPts val="4150"/>
              </a:lnSpc>
              <a:buNone/>
            </a:pPr>
            <a:r>
              <a:rPr lang="en-US" sz="3300" dirty="0">
                <a:solidFill>
                  <a:srgbClr val="FFFFFF"/>
                </a:solidFill>
                <a:latin typeface="Barlow Medium" pitchFamily="34" charset="0"/>
                <a:ea typeface="Barlow Medium" pitchFamily="34" charset="-122"/>
                <a:cs typeface="Barlow Medium" pitchFamily="34" charset="-120"/>
              </a:rPr>
              <a:t>Linear Regression for Continuous Data</a:t>
            </a:r>
            <a:endParaRPr lang="en-US" sz="3300" dirty="0"/>
          </a:p>
        </p:txBody>
      </p:sp>
      <p:sp>
        <p:nvSpPr>
          <p:cNvPr id="4" name="Shape 1"/>
          <p:cNvSpPr/>
          <p:nvPr/>
        </p:nvSpPr>
        <p:spPr>
          <a:xfrm>
            <a:off x="2333533" y="1524775"/>
            <a:ext cx="22860" cy="6047542"/>
          </a:xfrm>
          <a:prstGeom prst="roundRect">
            <a:avLst>
              <a:gd name="adj" fmla="val 349978"/>
            </a:avLst>
          </a:prstGeom>
          <a:solidFill>
            <a:srgbClr val="922022"/>
          </a:solidFill>
          <a:ln/>
        </p:spPr>
        <p:txBody>
          <a:bodyPr/>
          <a:lstStyle/>
          <a:p>
            <a:endParaRPr lang="en-IN" dirty="0"/>
          </a:p>
        </p:txBody>
      </p:sp>
      <p:sp>
        <p:nvSpPr>
          <p:cNvPr id="5" name="Shape 2"/>
          <p:cNvSpPr/>
          <p:nvPr/>
        </p:nvSpPr>
        <p:spPr>
          <a:xfrm>
            <a:off x="2536356" y="1941731"/>
            <a:ext cx="666631" cy="22860"/>
          </a:xfrm>
          <a:prstGeom prst="roundRect">
            <a:avLst>
              <a:gd name="adj" fmla="val 349978"/>
            </a:avLst>
          </a:prstGeom>
          <a:solidFill>
            <a:srgbClr val="922022"/>
          </a:solidFill>
          <a:ln/>
        </p:spPr>
        <p:txBody>
          <a:bodyPr/>
          <a:lstStyle/>
          <a:p>
            <a:endParaRPr lang="en-IN" dirty="0"/>
          </a:p>
        </p:txBody>
      </p:sp>
      <p:sp>
        <p:nvSpPr>
          <p:cNvPr id="6" name="Shape 3"/>
          <p:cNvSpPr/>
          <p:nvPr/>
        </p:nvSpPr>
        <p:spPr>
          <a:xfrm>
            <a:off x="2130710" y="1738968"/>
            <a:ext cx="428506" cy="428506"/>
          </a:xfrm>
          <a:prstGeom prst="roundRect">
            <a:avLst>
              <a:gd name="adj" fmla="val 18671"/>
            </a:avLst>
          </a:prstGeom>
          <a:solidFill>
            <a:srgbClr val="790709"/>
          </a:solidFill>
          <a:ln w="7620">
            <a:solidFill>
              <a:srgbClr val="922022"/>
            </a:solidFill>
            <a:prstDash val="solid"/>
          </a:ln>
        </p:spPr>
        <p:txBody>
          <a:bodyPr/>
          <a:lstStyle/>
          <a:p>
            <a:endParaRPr lang="en-IN" dirty="0"/>
          </a:p>
        </p:txBody>
      </p:sp>
      <p:sp>
        <p:nvSpPr>
          <p:cNvPr id="7" name="Text 4"/>
          <p:cNvSpPr/>
          <p:nvPr/>
        </p:nvSpPr>
        <p:spPr>
          <a:xfrm>
            <a:off x="2300255" y="1826241"/>
            <a:ext cx="89416" cy="253960"/>
          </a:xfrm>
          <a:prstGeom prst="rect">
            <a:avLst/>
          </a:prstGeom>
          <a:noFill/>
          <a:ln/>
        </p:spPr>
        <p:txBody>
          <a:bodyPr wrap="none" lIns="0" tIns="0" rIns="0" bIns="0" rtlCol="0" anchor="t"/>
          <a:lstStyle/>
          <a:p>
            <a:pPr marL="0" indent="0" algn="ctr">
              <a:lnSpc>
                <a:spcPts val="1950"/>
              </a:lnSpc>
              <a:buNone/>
            </a:pPr>
            <a:r>
              <a:rPr lang="en-US" sz="1950" dirty="0">
                <a:solidFill>
                  <a:srgbClr val="E5E0DF"/>
                </a:solidFill>
                <a:latin typeface="Barlow Medium" pitchFamily="34" charset="0"/>
                <a:ea typeface="Barlow Medium" pitchFamily="34" charset="-122"/>
                <a:cs typeface="Barlow Medium" pitchFamily="34" charset="-120"/>
              </a:rPr>
              <a:t>1</a:t>
            </a:r>
            <a:endParaRPr lang="en-US" sz="1950" dirty="0"/>
          </a:p>
        </p:txBody>
      </p:sp>
      <p:sp>
        <p:nvSpPr>
          <p:cNvPr id="8" name="Text 5"/>
          <p:cNvSpPr/>
          <p:nvPr/>
        </p:nvSpPr>
        <p:spPr>
          <a:xfrm>
            <a:off x="3392594" y="1715155"/>
            <a:ext cx="2116455" cy="264557"/>
          </a:xfrm>
          <a:prstGeom prst="rect">
            <a:avLst/>
          </a:prstGeom>
          <a:noFill/>
          <a:ln/>
        </p:spPr>
        <p:txBody>
          <a:bodyPr wrap="none" lIns="0" tIns="0" rIns="0" bIns="0" rtlCol="0" anchor="t"/>
          <a:lstStyle/>
          <a:p>
            <a:pPr marL="0" indent="0" algn="l">
              <a:lnSpc>
                <a:spcPts val="2050"/>
              </a:lnSpc>
              <a:buNone/>
            </a:pPr>
            <a:r>
              <a:rPr lang="en-US" sz="1650" dirty="0">
                <a:solidFill>
                  <a:srgbClr val="E5E0DF"/>
                </a:solidFill>
                <a:latin typeface="Barlow Medium" pitchFamily="34" charset="0"/>
                <a:ea typeface="Barlow Medium" pitchFamily="34" charset="-122"/>
                <a:cs typeface="Barlow Medium" pitchFamily="34" charset="-120"/>
              </a:rPr>
              <a:t>Data Preparation</a:t>
            </a:r>
            <a:endParaRPr lang="en-US" sz="1650" dirty="0"/>
          </a:p>
        </p:txBody>
      </p:sp>
      <p:sp>
        <p:nvSpPr>
          <p:cNvPr id="9" name="Text 6"/>
          <p:cNvSpPr/>
          <p:nvPr/>
        </p:nvSpPr>
        <p:spPr>
          <a:xfrm>
            <a:off x="3392594" y="2093893"/>
            <a:ext cx="9188718" cy="609600"/>
          </a:xfrm>
          <a:prstGeom prst="rect">
            <a:avLst/>
          </a:prstGeom>
          <a:noFill/>
          <a:ln/>
        </p:spPr>
        <p:txBody>
          <a:bodyPr wrap="square" lIns="0" tIns="0" rIns="0" bIns="0" rtlCol="0" anchor="t"/>
          <a:lstStyle/>
          <a:p>
            <a:pPr marL="0" indent="0" algn="l">
              <a:lnSpc>
                <a:spcPts val="2350"/>
              </a:lnSpc>
              <a:buNone/>
            </a:pPr>
            <a:r>
              <a:rPr lang="en-US" sz="1450" dirty="0">
                <a:solidFill>
                  <a:srgbClr val="E5E0DF"/>
                </a:solidFill>
                <a:latin typeface="Barlow" pitchFamily="34" charset="0"/>
                <a:ea typeface="Barlow" pitchFamily="34" charset="-122"/>
                <a:cs typeface="Barlow" pitchFamily="34" charset="-120"/>
              </a:rPr>
              <a:t>The algorithm first identifies continuous columns in the dataset. It then separates the available (non-missing) data for training purposes.</a:t>
            </a:r>
            <a:endParaRPr lang="en-US" sz="1450" dirty="0"/>
          </a:p>
        </p:txBody>
      </p:sp>
      <p:sp>
        <p:nvSpPr>
          <p:cNvPr id="10" name="Shape 7"/>
          <p:cNvSpPr/>
          <p:nvPr/>
        </p:nvSpPr>
        <p:spPr>
          <a:xfrm>
            <a:off x="2536356" y="3501212"/>
            <a:ext cx="666631" cy="22860"/>
          </a:xfrm>
          <a:prstGeom prst="roundRect">
            <a:avLst>
              <a:gd name="adj" fmla="val 349978"/>
            </a:avLst>
          </a:prstGeom>
          <a:solidFill>
            <a:srgbClr val="922022"/>
          </a:solidFill>
          <a:ln/>
        </p:spPr>
        <p:txBody>
          <a:bodyPr/>
          <a:lstStyle/>
          <a:p>
            <a:endParaRPr lang="en-IN" dirty="0"/>
          </a:p>
        </p:txBody>
      </p:sp>
      <p:sp>
        <p:nvSpPr>
          <p:cNvPr id="11" name="Shape 8"/>
          <p:cNvSpPr/>
          <p:nvPr/>
        </p:nvSpPr>
        <p:spPr>
          <a:xfrm>
            <a:off x="2130710" y="3298449"/>
            <a:ext cx="428506" cy="428506"/>
          </a:xfrm>
          <a:prstGeom prst="roundRect">
            <a:avLst>
              <a:gd name="adj" fmla="val 18671"/>
            </a:avLst>
          </a:prstGeom>
          <a:solidFill>
            <a:srgbClr val="790709"/>
          </a:solidFill>
          <a:ln w="7620">
            <a:solidFill>
              <a:srgbClr val="922022"/>
            </a:solidFill>
            <a:prstDash val="solid"/>
          </a:ln>
        </p:spPr>
        <p:txBody>
          <a:bodyPr/>
          <a:lstStyle/>
          <a:p>
            <a:endParaRPr lang="en-IN" dirty="0"/>
          </a:p>
        </p:txBody>
      </p:sp>
      <p:sp>
        <p:nvSpPr>
          <p:cNvPr id="12" name="Text 9"/>
          <p:cNvSpPr/>
          <p:nvPr/>
        </p:nvSpPr>
        <p:spPr>
          <a:xfrm>
            <a:off x="2275847" y="3385721"/>
            <a:ext cx="138232" cy="253960"/>
          </a:xfrm>
          <a:prstGeom prst="rect">
            <a:avLst/>
          </a:prstGeom>
          <a:noFill/>
          <a:ln/>
        </p:spPr>
        <p:txBody>
          <a:bodyPr wrap="none" lIns="0" tIns="0" rIns="0" bIns="0" rtlCol="0" anchor="t"/>
          <a:lstStyle/>
          <a:p>
            <a:pPr marL="0" indent="0" algn="ctr">
              <a:lnSpc>
                <a:spcPts val="1950"/>
              </a:lnSpc>
              <a:buNone/>
            </a:pPr>
            <a:r>
              <a:rPr lang="en-US" sz="1950" dirty="0">
                <a:solidFill>
                  <a:srgbClr val="E5E0DF"/>
                </a:solidFill>
                <a:latin typeface="Barlow Medium" pitchFamily="34" charset="0"/>
                <a:ea typeface="Barlow Medium" pitchFamily="34" charset="-122"/>
                <a:cs typeface="Barlow Medium" pitchFamily="34" charset="-120"/>
              </a:rPr>
              <a:t>2</a:t>
            </a:r>
            <a:endParaRPr lang="en-US" sz="1950" dirty="0"/>
          </a:p>
        </p:txBody>
      </p:sp>
      <p:sp>
        <p:nvSpPr>
          <p:cNvPr id="13" name="Text 10"/>
          <p:cNvSpPr/>
          <p:nvPr/>
        </p:nvSpPr>
        <p:spPr>
          <a:xfrm>
            <a:off x="3392594" y="3274636"/>
            <a:ext cx="2116455" cy="264557"/>
          </a:xfrm>
          <a:prstGeom prst="rect">
            <a:avLst/>
          </a:prstGeom>
          <a:noFill/>
          <a:ln/>
        </p:spPr>
        <p:txBody>
          <a:bodyPr wrap="none" lIns="0" tIns="0" rIns="0" bIns="0" rtlCol="0" anchor="t"/>
          <a:lstStyle/>
          <a:p>
            <a:pPr marL="0" indent="0" algn="l">
              <a:lnSpc>
                <a:spcPts val="2050"/>
              </a:lnSpc>
              <a:buNone/>
            </a:pPr>
            <a:r>
              <a:rPr lang="en-US" sz="1650" dirty="0">
                <a:solidFill>
                  <a:srgbClr val="E5E0DF"/>
                </a:solidFill>
                <a:latin typeface="Barlow Medium" pitchFamily="34" charset="0"/>
                <a:ea typeface="Barlow Medium" pitchFamily="34" charset="-122"/>
                <a:cs typeface="Barlow Medium" pitchFamily="34" charset="-120"/>
              </a:rPr>
              <a:t>Model Training</a:t>
            </a:r>
            <a:endParaRPr lang="en-US" sz="1650" dirty="0"/>
          </a:p>
        </p:txBody>
      </p:sp>
      <p:sp>
        <p:nvSpPr>
          <p:cNvPr id="14" name="Text 11"/>
          <p:cNvSpPr/>
          <p:nvPr/>
        </p:nvSpPr>
        <p:spPr>
          <a:xfrm>
            <a:off x="3392594" y="3653374"/>
            <a:ext cx="10115588" cy="609600"/>
          </a:xfrm>
          <a:prstGeom prst="rect">
            <a:avLst/>
          </a:prstGeom>
          <a:noFill/>
          <a:ln/>
        </p:spPr>
        <p:txBody>
          <a:bodyPr wrap="square" lIns="0" tIns="0" rIns="0" bIns="0" rtlCol="0" anchor="t"/>
          <a:lstStyle/>
          <a:p>
            <a:pPr marL="0" indent="0" algn="l">
              <a:lnSpc>
                <a:spcPts val="2350"/>
              </a:lnSpc>
              <a:buNone/>
            </a:pPr>
            <a:r>
              <a:rPr lang="en-US" sz="1450" dirty="0">
                <a:solidFill>
                  <a:srgbClr val="E5E0DF"/>
                </a:solidFill>
                <a:latin typeface="Barlow" pitchFamily="34" charset="0"/>
                <a:ea typeface="Barlow" pitchFamily="34" charset="-122"/>
                <a:cs typeface="Barlow" pitchFamily="34" charset="-120"/>
              </a:rPr>
              <a:t>A linear regression model is trained using the complete entries from other columns as features to predict the values in the target continuous column.</a:t>
            </a:r>
            <a:endParaRPr lang="en-US" sz="1450" dirty="0"/>
          </a:p>
        </p:txBody>
      </p:sp>
      <p:sp>
        <p:nvSpPr>
          <p:cNvPr id="15" name="Shape 12"/>
          <p:cNvSpPr/>
          <p:nvPr/>
        </p:nvSpPr>
        <p:spPr>
          <a:xfrm>
            <a:off x="2536356" y="5060693"/>
            <a:ext cx="666631" cy="22860"/>
          </a:xfrm>
          <a:prstGeom prst="roundRect">
            <a:avLst>
              <a:gd name="adj" fmla="val 349978"/>
            </a:avLst>
          </a:prstGeom>
          <a:solidFill>
            <a:srgbClr val="922022"/>
          </a:solidFill>
          <a:ln/>
        </p:spPr>
        <p:txBody>
          <a:bodyPr/>
          <a:lstStyle/>
          <a:p>
            <a:endParaRPr lang="en-IN" dirty="0"/>
          </a:p>
        </p:txBody>
      </p:sp>
      <p:sp>
        <p:nvSpPr>
          <p:cNvPr id="16" name="Shape 13"/>
          <p:cNvSpPr/>
          <p:nvPr/>
        </p:nvSpPr>
        <p:spPr>
          <a:xfrm>
            <a:off x="2130710" y="4857929"/>
            <a:ext cx="428506" cy="428506"/>
          </a:xfrm>
          <a:prstGeom prst="roundRect">
            <a:avLst>
              <a:gd name="adj" fmla="val 18671"/>
            </a:avLst>
          </a:prstGeom>
          <a:solidFill>
            <a:srgbClr val="790709"/>
          </a:solidFill>
          <a:ln w="7620">
            <a:solidFill>
              <a:srgbClr val="922022"/>
            </a:solidFill>
            <a:prstDash val="solid"/>
          </a:ln>
        </p:spPr>
        <p:txBody>
          <a:bodyPr/>
          <a:lstStyle/>
          <a:p>
            <a:endParaRPr lang="en-IN" dirty="0"/>
          </a:p>
        </p:txBody>
      </p:sp>
      <p:sp>
        <p:nvSpPr>
          <p:cNvPr id="17" name="Text 14"/>
          <p:cNvSpPr/>
          <p:nvPr/>
        </p:nvSpPr>
        <p:spPr>
          <a:xfrm>
            <a:off x="2278347" y="4945202"/>
            <a:ext cx="133112" cy="253960"/>
          </a:xfrm>
          <a:prstGeom prst="rect">
            <a:avLst/>
          </a:prstGeom>
          <a:noFill/>
          <a:ln/>
        </p:spPr>
        <p:txBody>
          <a:bodyPr wrap="none" lIns="0" tIns="0" rIns="0" bIns="0" rtlCol="0" anchor="t"/>
          <a:lstStyle/>
          <a:p>
            <a:pPr marL="0" indent="0" algn="ctr">
              <a:lnSpc>
                <a:spcPts val="1950"/>
              </a:lnSpc>
              <a:buNone/>
            </a:pPr>
            <a:r>
              <a:rPr lang="en-US" sz="1950" dirty="0">
                <a:solidFill>
                  <a:srgbClr val="E5E0DF"/>
                </a:solidFill>
                <a:latin typeface="Barlow Medium" pitchFamily="34" charset="0"/>
                <a:ea typeface="Barlow Medium" pitchFamily="34" charset="-122"/>
                <a:cs typeface="Barlow Medium" pitchFamily="34" charset="-120"/>
              </a:rPr>
              <a:t>3</a:t>
            </a:r>
            <a:endParaRPr lang="en-US" sz="1950" dirty="0"/>
          </a:p>
        </p:txBody>
      </p:sp>
      <p:sp>
        <p:nvSpPr>
          <p:cNvPr id="18" name="Text 15"/>
          <p:cNvSpPr/>
          <p:nvPr/>
        </p:nvSpPr>
        <p:spPr>
          <a:xfrm>
            <a:off x="3392594" y="4834117"/>
            <a:ext cx="2398276" cy="264557"/>
          </a:xfrm>
          <a:prstGeom prst="rect">
            <a:avLst/>
          </a:prstGeom>
          <a:noFill/>
          <a:ln/>
        </p:spPr>
        <p:txBody>
          <a:bodyPr wrap="none" lIns="0" tIns="0" rIns="0" bIns="0" rtlCol="0" anchor="t"/>
          <a:lstStyle/>
          <a:p>
            <a:pPr marL="0" indent="0" algn="l">
              <a:lnSpc>
                <a:spcPts val="2050"/>
              </a:lnSpc>
              <a:buNone/>
            </a:pPr>
            <a:r>
              <a:rPr lang="en-US" sz="1650" dirty="0">
                <a:solidFill>
                  <a:srgbClr val="E5E0DF"/>
                </a:solidFill>
                <a:latin typeface="Barlow Medium" pitchFamily="34" charset="0"/>
                <a:ea typeface="Barlow Medium" pitchFamily="34" charset="-122"/>
                <a:cs typeface="Barlow Medium" pitchFamily="34" charset="-120"/>
              </a:rPr>
              <a:t>Prediction and Imputation</a:t>
            </a:r>
            <a:endParaRPr lang="en-US" sz="1650" dirty="0"/>
          </a:p>
        </p:txBody>
      </p:sp>
      <p:sp>
        <p:nvSpPr>
          <p:cNvPr id="19" name="Text 16"/>
          <p:cNvSpPr/>
          <p:nvPr/>
        </p:nvSpPr>
        <p:spPr>
          <a:xfrm>
            <a:off x="3392594" y="5212855"/>
            <a:ext cx="10165464" cy="609600"/>
          </a:xfrm>
          <a:prstGeom prst="rect">
            <a:avLst/>
          </a:prstGeom>
          <a:noFill/>
          <a:ln/>
        </p:spPr>
        <p:txBody>
          <a:bodyPr wrap="square" lIns="0" tIns="0" rIns="0" bIns="0" rtlCol="0" anchor="t"/>
          <a:lstStyle/>
          <a:p>
            <a:pPr marL="0" indent="0" algn="l">
              <a:lnSpc>
                <a:spcPts val="2350"/>
              </a:lnSpc>
              <a:buNone/>
            </a:pPr>
            <a:r>
              <a:rPr lang="en-US" sz="1450" dirty="0">
                <a:solidFill>
                  <a:srgbClr val="E5E0DF"/>
                </a:solidFill>
                <a:latin typeface="Barlow" pitchFamily="34" charset="0"/>
                <a:ea typeface="Barlow" pitchFamily="34" charset="-122"/>
                <a:cs typeface="Barlow" pitchFamily="34" charset="-120"/>
              </a:rPr>
              <a:t>The trained model is then used to predict the missing values in the continuous column, effectively filling in the gaps in the dataset.</a:t>
            </a:r>
            <a:endParaRPr lang="en-US" sz="1450" dirty="0"/>
          </a:p>
        </p:txBody>
      </p:sp>
      <p:sp>
        <p:nvSpPr>
          <p:cNvPr id="20" name="Shape 17"/>
          <p:cNvSpPr/>
          <p:nvPr/>
        </p:nvSpPr>
        <p:spPr>
          <a:xfrm>
            <a:off x="2536356" y="6620173"/>
            <a:ext cx="666631" cy="22860"/>
          </a:xfrm>
          <a:prstGeom prst="roundRect">
            <a:avLst>
              <a:gd name="adj" fmla="val 349978"/>
            </a:avLst>
          </a:prstGeom>
          <a:solidFill>
            <a:srgbClr val="922022"/>
          </a:solidFill>
          <a:ln/>
        </p:spPr>
        <p:txBody>
          <a:bodyPr/>
          <a:lstStyle/>
          <a:p>
            <a:endParaRPr lang="en-IN" dirty="0"/>
          </a:p>
        </p:txBody>
      </p:sp>
      <p:sp>
        <p:nvSpPr>
          <p:cNvPr id="21" name="Shape 18"/>
          <p:cNvSpPr/>
          <p:nvPr/>
        </p:nvSpPr>
        <p:spPr>
          <a:xfrm>
            <a:off x="2130710" y="6417410"/>
            <a:ext cx="428506" cy="428506"/>
          </a:xfrm>
          <a:prstGeom prst="roundRect">
            <a:avLst>
              <a:gd name="adj" fmla="val 18671"/>
            </a:avLst>
          </a:prstGeom>
          <a:solidFill>
            <a:srgbClr val="790709"/>
          </a:solidFill>
          <a:ln w="7620">
            <a:solidFill>
              <a:srgbClr val="922022"/>
            </a:solidFill>
            <a:prstDash val="solid"/>
          </a:ln>
        </p:spPr>
        <p:txBody>
          <a:bodyPr/>
          <a:lstStyle/>
          <a:p>
            <a:endParaRPr lang="en-IN" dirty="0"/>
          </a:p>
        </p:txBody>
      </p:sp>
      <p:sp>
        <p:nvSpPr>
          <p:cNvPr id="22" name="Text 19"/>
          <p:cNvSpPr/>
          <p:nvPr/>
        </p:nvSpPr>
        <p:spPr>
          <a:xfrm>
            <a:off x="2272513" y="6504683"/>
            <a:ext cx="144780" cy="253960"/>
          </a:xfrm>
          <a:prstGeom prst="rect">
            <a:avLst/>
          </a:prstGeom>
          <a:noFill/>
          <a:ln/>
        </p:spPr>
        <p:txBody>
          <a:bodyPr wrap="none" lIns="0" tIns="0" rIns="0" bIns="0" rtlCol="0" anchor="t"/>
          <a:lstStyle/>
          <a:p>
            <a:pPr marL="0" indent="0" algn="ctr">
              <a:lnSpc>
                <a:spcPts val="1950"/>
              </a:lnSpc>
              <a:buNone/>
            </a:pPr>
            <a:r>
              <a:rPr lang="en-US" sz="1950" dirty="0">
                <a:solidFill>
                  <a:srgbClr val="E5E0DF"/>
                </a:solidFill>
                <a:latin typeface="Barlow Medium" pitchFamily="34" charset="0"/>
                <a:ea typeface="Barlow Medium" pitchFamily="34" charset="-122"/>
                <a:cs typeface="Barlow Medium" pitchFamily="34" charset="-120"/>
              </a:rPr>
              <a:t>4</a:t>
            </a:r>
            <a:endParaRPr lang="en-US" sz="1950" dirty="0"/>
          </a:p>
        </p:txBody>
      </p:sp>
      <p:sp>
        <p:nvSpPr>
          <p:cNvPr id="23" name="Text 20"/>
          <p:cNvSpPr/>
          <p:nvPr/>
        </p:nvSpPr>
        <p:spPr>
          <a:xfrm>
            <a:off x="3392594" y="6393597"/>
            <a:ext cx="2116455" cy="264557"/>
          </a:xfrm>
          <a:prstGeom prst="rect">
            <a:avLst/>
          </a:prstGeom>
          <a:noFill/>
          <a:ln/>
        </p:spPr>
        <p:txBody>
          <a:bodyPr wrap="none" lIns="0" tIns="0" rIns="0" bIns="0" rtlCol="0" anchor="t"/>
          <a:lstStyle/>
          <a:p>
            <a:pPr marL="0" indent="0" algn="l">
              <a:lnSpc>
                <a:spcPts val="2050"/>
              </a:lnSpc>
              <a:buNone/>
            </a:pPr>
            <a:r>
              <a:rPr lang="en-US" sz="1650" dirty="0">
                <a:solidFill>
                  <a:srgbClr val="E5E0DF"/>
                </a:solidFill>
                <a:latin typeface="Barlow Medium" pitchFamily="34" charset="0"/>
                <a:ea typeface="Barlow Medium" pitchFamily="34" charset="-122"/>
                <a:cs typeface="Barlow Medium" pitchFamily="34" charset="-120"/>
              </a:rPr>
              <a:t>Iterative Refinement</a:t>
            </a:r>
            <a:endParaRPr lang="en-US" sz="1650" dirty="0"/>
          </a:p>
        </p:txBody>
      </p:sp>
      <p:sp>
        <p:nvSpPr>
          <p:cNvPr id="24" name="Text 21"/>
          <p:cNvSpPr/>
          <p:nvPr/>
        </p:nvSpPr>
        <p:spPr>
          <a:xfrm>
            <a:off x="3392594" y="6772335"/>
            <a:ext cx="9947254" cy="609600"/>
          </a:xfrm>
          <a:prstGeom prst="rect">
            <a:avLst/>
          </a:prstGeom>
          <a:noFill/>
          <a:ln/>
        </p:spPr>
        <p:txBody>
          <a:bodyPr wrap="square" lIns="0" tIns="0" rIns="0" bIns="0" rtlCol="0" anchor="t"/>
          <a:lstStyle/>
          <a:p>
            <a:pPr marL="0" indent="0" algn="l">
              <a:lnSpc>
                <a:spcPts val="2350"/>
              </a:lnSpc>
              <a:buNone/>
            </a:pPr>
            <a:r>
              <a:rPr lang="en-US" sz="1450" dirty="0">
                <a:solidFill>
                  <a:srgbClr val="E5E0DF"/>
                </a:solidFill>
                <a:latin typeface="Barlow" pitchFamily="34" charset="0"/>
                <a:ea typeface="Barlow" pitchFamily="34" charset="-122"/>
                <a:cs typeface="Barlow" pitchFamily="34" charset="-120"/>
              </a:rPr>
              <a:t>This process is repeated iteratively, with each iteration potentially improving the accuracy of predictions as more data becomes available.</a:t>
            </a:r>
            <a:endParaRPr lang="en-US" sz="1450" dirty="0"/>
          </a:p>
        </p:txBody>
      </p:sp>
      <p:sp>
        <p:nvSpPr>
          <p:cNvPr id="25" name="Rectangle 24">
            <a:extLst>
              <a:ext uri="{FF2B5EF4-FFF2-40B4-BE49-F238E27FC236}">
                <a16:creationId xmlns:a16="http://schemas.microsoft.com/office/drawing/2014/main" id="{57AA6B03-9082-7BA3-B9C2-D7D0DB17F6F1}"/>
              </a:ext>
            </a:extLst>
          </p:cNvPr>
          <p:cNvSpPr/>
          <p:nvPr/>
        </p:nvSpPr>
        <p:spPr>
          <a:xfrm>
            <a:off x="12448309" y="7509867"/>
            <a:ext cx="2182091" cy="654627"/>
          </a:xfrm>
          <a:prstGeom prst="rect">
            <a:avLst/>
          </a:prstGeom>
          <a:solidFill>
            <a:srgbClr val="181617"/>
          </a:solidFill>
          <a:ln>
            <a:solidFill>
              <a:srgbClr val="18161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3" name="Text 0"/>
          <p:cNvSpPr/>
          <p:nvPr/>
        </p:nvSpPr>
        <p:spPr>
          <a:xfrm>
            <a:off x="726400" y="806887"/>
            <a:ext cx="7691199" cy="1153001"/>
          </a:xfrm>
          <a:prstGeom prst="rect">
            <a:avLst/>
          </a:prstGeom>
          <a:noFill/>
          <a:ln/>
        </p:spPr>
        <p:txBody>
          <a:bodyPr wrap="square" lIns="0" tIns="0" rIns="0" bIns="0" rtlCol="0" anchor="t"/>
          <a:lstStyle/>
          <a:p>
            <a:pPr marL="0" indent="0">
              <a:lnSpc>
                <a:spcPts val="4500"/>
              </a:lnSpc>
              <a:buNone/>
            </a:pPr>
            <a:r>
              <a:rPr lang="en-US" sz="3600" dirty="0">
                <a:solidFill>
                  <a:srgbClr val="FFFFFF"/>
                </a:solidFill>
                <a:latin typeface="Barlow Medium" pitchFamily="34" charset="0"/>
                <a:ea typeface="Barlow Medium" pitchFamily="34" charset="-122"/>
                <a:cs typeface="Barlow Medium" pitchFamily="34" charset="-120"/>
              </a:rPr>
              <a:t>Random Forest Classification for Discrete Data</a:t>
            </a:r>
            <a:endParaRPr lang="en-US" sz="3600" dirty="0"/>
          </a:p>
        </p:txBody>
      </p:sp>
      <p:sp>
        <p:nvSpPr>
          <p:cNvPr id="4" name="Shape 1"/>
          <p:cNvSpPr/>
          <p:nvPr/>
        </p:nvSpPr>
        <p:spPr>
          <a:xfrm>
            <a:off x="726400" y="2504718"/>
            <a:ext cx="466963" cy="466963"/>
          </a:xfrm>
          <a:prstGeom prst="roundRect">
            <a:avLst>
              <a:gd name="adj" fmla="val 18669"/>
            </a:avLst>
          </a:prstGeom>
          <a:solidFill>
            <a:srgbClr val="790709"/>
          </a:solidFill>
          <a:ln w="7620">
            <a:solidFill>
              <a:srgbClr val="922022"/>
            </a:solidFill>
            <a:prstDash val="solid"/>
          </a:ln>
        </p:spPr>
        <p:txBody>
          <a:bodyPr/>
          <a:lstStyle/>
          <a:p>
            <a:endParaRPr lang="en-IN" dirty="0"/>
          </a:p>
        </p:txBody>
      </p:sp>
      <p:sp>
        <p:nvSpPr>
          <p:cNvPr id="5" name="Text 2"/>
          <p:cNvSpPr/>
          <p:nvPr/>
        </p:nvSpPr>
        <p:spPr>
          <a:xfrm>
            <a:off x="911185" y="2599849"/>
            <a:ext cx="97393" cy="276701"/>
          </a:xfrm>
          <a:prstGeom prst="rect">
            <a:avLst/>
          </a:prstGeom>
          <a:noFill/>
          <a:ln/>
        </p:spPr>
        <p:txBody>
          <a:bodyPr wrap="none" lIns="0" tIns="0" rIns="0" bIns="0" rtlCol="0" anchor="t"/>
          <a:lstStyle/>
          <a:p>
            <a:pPr marL="0" indent="0" algn="ctr">
              <a:lnSpc>
                <a:spcPts val="2150"/>
              </a:lnSpc>
              <a:buNone/>
            </a:pPr>
            <a:r>
              <a:rPr lang="en-US" sz="2150" dirty="0">
                <a:solidFill>
                  <a:srgbClr val="E5E0DF"/>
                </a:solidFill>
                <a:latin typeface="Barlow Medium" pitchFamily="34" charset="0"/>
                <a:ea typeface="Barlow Medium" pitchFamily="34" charset="-122"/>
                <a:cs typeface="Barlow Medium" pitchFamily="34" charset="-120"/>
              </a:rPr>
              <a:t>1</a:t>
            </a:r>
            <a:endParaRPr lang="en-US" sz="2150" dirty="0"/>
          </a:p>
        </p:txBody>
      </p:sp>
      <p:sp>
        <p:nvSpPr>
          <p:cNvPr id="6" name="Text 3"/>
          <p:cNvSpPr/>
          <p:nvPr/>
        </p:nvSpPr>
        <p:spPr>
          <a:xfrm>
            <a:off x="1400889" y="2504718"/>
            <a:ext cx="2957870" cy="288250"/>
          </a:xfrm>
          <a:prstGeom prst="rect">
            <a:avLst/>
          </a:prstGeom>
          <a:noFill/>
          <a:ln/>
        </p:spPr>
        <p:txBody>
          <a:bodyPr wrap="none" lIns="0" tIns="0" rIns="0" bIns="0" rtlCol="0" anchor="t"/>
          <a:lstStyle/>
          <a:p>
            <a:pPr marL="0" indent="0">
              <a:lnSpc>
                <a:spcPts val="2250"/>
              </a:lnSpc>
              <a:buNone/>
            </a:pPr>
            <a:r>
              <a:rPr lang="en-US" sz="1800" dirty="0">
                <a:solidFill>
                  <a:srgbClr val="E5E0DF"/>
                </a:solidFill>
                <a:latin typeface="Barlow Medium" pitchFamily="34" charset="0"/>
                <a:ea typeface="Barlow Medium" pitchFamily="34" charset="-122"/>
                <a:cs typeface="Barlow Medium" pitchFamily="34" charset="-120"/>
              </a:rPr>
              <a:t>Ensemble Learning Approach</a:t>
            </a:r>
            <a:endParaRPr lang="en-US" sz="1800" dirty="0"/>
          </a:p>
        </p:txBody>
      </p:sp>
      <p:sp>
        <p:nvSpPr>
          <p:cNvPr id="7" name="Text 4"/>
          <p:cNvSpPr/>
          <p:nvPr/>
        </p:nvSpPr>
        <p:spPr>
          <a:xfrm>
            <a:off x="1400889" y="2917507"/>
            <a:ext cx="4605056" cy="1991678"/>
          </a:xfrm>
          <a:prstGeom prst="rect">
            <a:avLst/>
          </a:prstGeom>
          <a:noFill/>
          <a:ln/>
        </p:spPr>
        <p:txBody>
          <a:bodyPr wrap="square" lIns="0" tIns="0" rIns="0" bIns="0" rtlCol="0" anchor="t"/>
          <a:lstStyle/>
          <a:p>
            <a:pPr marL="0" indent="0">
              <a:lnSpc>
                <a:spcPts val="2600"/>
              </a:lnSpc>
              <a:buNone/>
            </a:pPr>
            <a:r>
              <a:rPr lang="en-US" sz="1600" dirty="0">
                <a:solidFill>
                  <a:srgbClr val="E5E0DF"/>
                </a:solidFill>
                <a:latin typeface="Barlow" pitchFamily="34" charset="0"/>
                <a:ea typeface="Barlow" pitchFamily="34" charset="-122"/>
                <a:cs typeface="Barlow" pitchFamily="34" charset="-120"/>
              </a:rPr>
              <a:t>Random Forest classification leverages an ensemble of decision trees to make predictions, offering robust performance for discrete data imputation.</a:t>
            </a:r>
            <a:endParaRPr lang="en-US" sz="1600" dirty="0"/>
          </a:p>
        </p:txBody>
      </p:sp>
      <p:sp>
        <p:nvSpPr>
          <p:cNvPr id="8" name="Shape 5"/>
          <p:cNvSpPr/>
          <p:nvPr/>
        </p:nvSpPr>
        <p:spPr>
          <a:xfrm>
            <a:off x="7315200" y="2450544"/>
            <a:ext cx="466963" cy="466963"/>
          </a:xfrm>
          <a:prstGeom prst="roundRect">
            <a:avLst>
              <a:gd name="adj" fmla="val 18669"/>
            </a:avLst>
          </a:prstGeom>
          <a:solidFill>
            <a:srgbClr val="790709"/>
          </a:solidFill>
          <a:ln w="7620">
            <a:solidFill>
              <a:srgbClr val="922022"/>
            </a:solidFill>
            <a:prstDash val="solid"/>
          </a:ln>
        </p:spPr>
        <p:txBody>
          <a:bodyPr/>
          <a:lstStyle/>
          <a:p>
            <a:endParaRPr lang="en-IN" dirty="0"/>
          </a:p>
        </p:txBody>
      </p:sp>
      <p:sp>
        <p:nvSpPr>
          <p:cNvPr id="9" name="Text 6"/>
          <p:cNvSpPr/>
          <p:nvPr/>
        </p:nvSpPr>
        <p:spPr>
          <a:xfrm>
            <a:off x="7506058" y="2578417"/>
            <a:ext cx="150495" cy="276701"/>
          </a:xfrm>
          <a:prstGeom prst="rect">
            <a:avLst/>
          </a:prstGeom>
          <a:noFill/>
          <a:ln/>
        </p:spPr>
        <p:txBody>
          <a:bodyPr wrap="none" lIns="0" tIns="0" rIns="0" bIns="0" rtlCol="0" anchor="t"/>
          <a:lstStyle/>
          <a:p>
            <a:pPr marL="0" indent="0" algn="ctr">
              <a:lnSpc>
                <a:spcPts val="2150"/>
              </a:lnSpc>
              <a:buNone/>
            </a:pPr>
            <a:r>
              <a:rPr lang="en-US" sz="2150" dirty="0">
                <a:solidFill>
                  <a:srgbClr val="E5E0DF"/>
                </a:solidFill>
                <a:latin typeface="Barlow Medium" pitchFamily="34" charset="0"/>
                <a:ea typeface="Barlow Medium" pitchFamily="34" charset="-122"/>
                <a:cs typeface="Barlow Medium" pitchFamily="34" charset="-120"/>
              </a:rPr>
              <a:t>2</a:t>
            </a:r>
            <a:endParaRPr lang="en-US" sz="2150" dirty="0"/>
          </a:p>
        </p:txBody>
      </p:sp>
      <p:sp>
        <p:nvSpPr>
          <p:cNvPr id="10" name="Text 7"/>
          <p:cNvSpPr/>
          <p:nvPr/>
        </p:nvSpPr>
        <p:spPr>
          <a:xfrm>
            <a:off x="7973021" y="2547753"/>
            <a:ext cx="2306241" cy="288250"/>
          </a:xfrm>
          <a:prstGeom prst="rect">
            <a:avLst/>
          </a:prstGeom>
          <a:noFill/>
          <a:ln/>
        </p:spPr>
        <p:txBody>
          <a:bodyPr wrap="none" lIns="0" tIns="0" rIns="0" bIns="0" rtlCol="0" anchor="t"/>
          <a:lstStyle/>
          <a:p>
            <a:pPr marL="0" indent="0">
              <a:lnSpc>
                <a:spcPts val="2250"/>
              </a:lnSpc>
              <a:buNone/>
            </a:pPr>
            <a:r>
              <a:rPr lang="en-US" sz="1800" dirty="0">
                <a:solidFill>
                  <a:srgbClr val="E5E0DF"/>
                </a:solidFill>
                <a:latin typeface="Barlow Medium" pitchFamily="34" charset="0"/>
                <a:ea typeface="Barlow Medium" pitchFamily="34" charset="-122"/>
                <a:cs typeface="Barlow Medium" pitchFamily="34" charset="-120"/>
              </a:rPr>
              <a:t>Feature Importance</a:t>
            </a:r>
            <a:endParaRPr lang="en-US" sz="1800" dirty="0"/>
          </a:p>
        </p:txBody>
      </p:sp>
      <p:sp>
        <p:nvSpPr>
          <p:cNvPr id="11" name="Text 8"/>
          <p:cNvSpPr/>
          <p:nvPr/>
        </p:nvSpPr>
        <p:spPr>
          <a:xfrm>
            <a:off x="7973021" y="2960542"/>
            <a:ext cx="4818188" cy="1991678"/>
          </a:xfrm>
          <a:prstGeom prst="rect">
            <a:avLst/>
          </a:prstGeom>
          <a:noFill/>
          <a:ln/>
        </p:spPr>
        <p:txBody>
          <a:bodyPr wrap="square" lIns="0" tIns="0" rIns="0" bIns="0" rtlCol="0" anchor="t"/>
          <a:lstStyle/>
          <a:p>
            <a:pPr marL="0" indent="0">
              <a:lnSpc>
                <a:spcPts val="2600"/>
              </a:lnSpc>
              <a:buNone/>
            </a:pPr>
            <a:r>
              <a:rPr lang="en-US" sz="1600" dirty="0">
                <a:solidFill>
                  <a:srgbClr val="E5E0DF"/>
                </a:solidFill>
                <a:latin typeface="Barlow" pitchFamily="34" charset="0"/>
                <a:ea typeface="Barlow" pitchFamily="34" charset="-122"/>
                <a:cs typeface="Barlow" pitchFamily="34" charset="-120"/>
              </a:rPr>
              <a:t>The algorithm automatically identifies the most relevant features for predicting missing values in each discrete column, improving accuracy and efficiency.</a:t>
            </a:r>
            <a:endParaRPr lang="en-US" sz="1600" dirty="0"/>
          </a:p>
        </p:txBody>
      </p:sp>
      <p:sp>
        <p:nvSpPr>
          <p:cNvPr id="12" name="Shape 9"/>
          <p:cNvSpPr/>
          <p:nvPr/>
        </p:nvSpPr>
        <p:spPr>
          <a:xfrm>
            <a:off x="726400" y="5350193"/>
            <a:ext cx="466963" cy="466963"/>
          </a:xfrm>
          <a:prstGeom prst="roundRect">
            <a:avLst>
              <a:gd name="adj" fmla="val 18669"/>
            </a:avLst>
          </a:prstGeom>
          <a:solidFill>
            <a:srgbClr val="790709"/>
          </a:solidFill>
          <a:ln w="7620">
            <a:solidFill>
              <a:srgbClr val="922022"/>
            </a:solidFill>
            <a:prstDash val="solid"/>
          </a:ln>
        </p:spPr>
        <p:txBody>
          <a:bodyPr/>
          <a:lstStyle/>
          <a:p>
            <a:endParaRPr lang="en-IN" dirty="0"/>
          </a:p>
        </p:txBody>
      </p:sp>
      <p:sp>
        <p:nvSpPr>
          <p:cNvPr id="13" name="Text 10"/>
          <p:cNvSpPr/>
          <p:nvPr/>
        </p:nvSpPr>
        <p:spPr>
          <a:xfrm>
            <a:off x="887373" y="5445323"/>
            <a:ext cx="145018" cy="276701"/>
          </a:xfrm>
          <a:prstGeom prst="rect">
            <a:avLst/>
          </a:prstGeom>
          <a:noFill/>
          <a:ln/>
        </p:spPr>
        <p:txBody>
          <a:bodyPr wrap="none" lIns="0" tIns="0" rIns="0" bIns="0" rtlCol="0" anchor="t"/>
          <a:lstStyle/>
          <a:p>
            <a:pPr marL="0" indent="0" algn="ctr">
              <a:lnSpc>
                <a:spcPts val="2150"/>
              </a:lnSpc>
              <a:buNone/>
            </a:pPr>
            <a:r>
              <a:rPr lang="en-US" sz="2150" dirty="0">
                <a:solidFill>
                  <a:srgbClr val="E5E0DF"/>
                </a:solidFill>
                <a:latin typeface="Barlow Medium" pitchFamily="34" charset="0"/>
                <a:ea typeface="Barlow Medium" pitchFamily="34" charset="-122"/>
                <a:cs typeface="Barlow Medium" pitchFamily="34" charset="-120"/>
              </a:rPr>
              <a:t>3</a:t>
            </a:r>
            <a:endParaRPr lang="en-US" sz="2150" dirty="0"/>
          </a:p>
        </p:txBody>
      </p:sp>
      <p:sp>
        <p:nvSpPr>
          <p:cNvPr id="14" name="Text 11"/>
          <p:cNvSpPr/>
          <p:nvPr/>
        </p:nvSpPr>
        <p:spPr>
          <a:xfrm>
            <a:off x="1400889" y="5350193"/>
            <a:ext cx="2602230" cy="288250"/>
          </a:xfrm>
          <a:prstGeom prst="rect">
            <a:avLst/>
          </a:prstGeom>
          <a:noFill/>
          <a:ln/>
        </p:spPr>
        <p:txBody>
          <a:bodyPr wrap="none" lIns="0" tIns="0" rIns="0" bIns="0" rtlCol="0" anchor="t"/>
          <a:lstStyle/>
          <a:p>
            <a:pPr marL="0" indent="0">
              <a:lnSpc>
                <a:spcPts val="2250"/>
              </a:lnSpc>
              <a:buNone/>
            </a:pPr>
            <a:r>
              <a:rPr lang="en-US" sz="1800" dirty="0">
                <a:solidFill>
                  <a:srgbClr val="E5E0DF"/>
                </a:solidFill>
                <a:latin typeface="Barlow Medium" pitchFamily="34" charset="0"/>
                <a:ea typeface="Barlow Medium" pitchFamily="34" charset="-122"/>
                <a:cs typeface="Barlow Medium" pitchFamily="34" charset="-120"/>
              </a:rPr>
              <a:t>Handling Imbalanced Data</a:t>
            </a:r>
            <a:endParaRPr lang="en-US" sz="1800" dirty="0"/>
          </a:p>
        </p:txBody>
      </p:sp>
      <p:sp>
        <p:nvSpPr>
          <p:cNvPr id="15" name="Text 12"/>
          <p:cNvSpPr/>
          <p:nvPr/>
        </p:nvSpPr>
        <p:spPr>
          <a:xfrm>
            <a:off x="1400889" y="5762982"/>
            <a:ext cx="5425938" cy="1327785"/>
          </a:xfrm>
          <a:prstGeom prst="rect">
            <a:avLst/>
          </a:prstGeom>
          <a:noFill/>
          <a:ln/>
        </p:spPr>
        <p:txBody>
          <a:bodyPr wrap="square" lIns="0" tIns="0" rIns="0" bIns="0" rtlCol="0" anchor="t"/>
          <a:lstStyle/>
          <a:p>
            <a:pPr marL="0" indent="0">
              <a:lnSpc>
                <a:spcPts val="2600"/>
              </a:lnSpc>
              <a:buNone/>
            </a:pPr>
            <a:r>
              <a:rPr lang="en-US" sz="1600" dirty="0">
                <a:solidFill>
                  <a:srgbClr val="E5E0DF"/>
                </a:solidFill>
                <a:latin typeface="Barlow" pitchFamily="34" charset="0"/>
                <a:ea typeface="Barlow" pitchFamily="34" charset="-122"/>
                <a:cs typeface="Barlow" pitchFamily="34" charset="-120"/>
              </a:rPr>
              <a:t>Random Forest can effectively handle imbalanced datasets, which is common in real-world scenarios with missing values.</a:t>
            </a:r>
            <a:endParaRPr lang="en-US" sz="1600" dirty="0"/>
          </a:p>
        </p:txBody>
      </p:sp>
      <p:sp>
        <p:nvSpPr>
          <p:cNvPr id="16" name="Shape 13"/>
          <p:cNvSpPr/>
          <p:nvPr/>
        </p:nvSpPr>
        <p:spPr>
          <a:xfrm>
            <a:off x="7469862" y="5018247"/>
            <a:ext cx="466963" cy="466963"/>
          </a:xfrm>
          <a:prstGeom prst="roundRect">
            <a:avLst>
              <a:gd name="adj" fmla="val 18669"/>
            </a:avLst>
          </a:prstGeom>
          <a:solidFill>
            <a:srgbClr val="790709"/>
          </a:solidFill>
          <a:ln w="7620">
            <a:solidFill>
              <a:srgbClr val="922022"/>
            </a:solidFill>
            <a:prstDash val="solid"/>
          </a:ln>
        </p:spPr>
        <p:txBody>
          <a:bodyPr/>
          <a:lstStyle/>
          <a:p>
            <a:endParaRPr lang="en-IN" dirty="0"/>
          </a:p>
        </p:txBody>
      </p:sp>
      <p:sp>
        <p:nvSpPr>
          <p:cNvPr id="17" name="Text 14"/>
          <p:cNvSpPr/>
          <p:nvPr/>
        </p:nvSpPr>
        <p:spPr>
          <a:xfrm>
            <a:off x="7624405" y="5113377"/>
            <a:ext cx="157758" cy="276701"/>
          </a:xfrm>
          <a:prstGeom prst="rect">
            <a:avLst/>
          </a:prstGeom>
          <a:noFill/>
          <a:ln/>
        </p:spPr>
        <p:txBody>
          <a:bodyPr wrap="none" lIns="0" tIns="0" rIns="0" bIns="0" rtlCol="0" anchor="t"/>
          <a:lstStyle/>
          <a:p>
            <a:pPr marL="0" indent="0" algn="ctr">
              <a:lnSpc>
                <a:spcPts val="2150"/>
              </a:lnSpc>
              <a:buNone/>
            </a:pPr>
            <a:r>
              <a:rPr lang="en-US" sz="2150" dirty="0">
                <a:solidFill>
                  <a:srgbClr val="E5E0DF"/>
                </a:solidFill>
                <a:latin typeface="Barlow Medium" pitchFamily="34" charset="0"/>
                <a:ea typeface="Barlow Medium" pitchFamily="34" charset="-122"/>
                <a:cs typeface="Barlow Medium" pitchFamily="34" charset="-120"/>
              </a:rPr>
              <a:t>4</a:t>
            </a:r>
            <a:endParaRPr lang="en-US" sz="2150" dirty="0"/>
          </a:p>
        </p:txBody>
      </p:sp>
      <p:sp>
        <p:nvSpPr>
          <p:cNvPr id="18" name="Text 15"/>
          <p:cNvSpPr/>
          <p:nvPr/>
        </p:nvSpPr>
        <p:spPr>
          <a:xfrm>
            <a:off x="8144351" y="5018247"/>
            <a:ext cx="2306241" cy="288250"/>
          </a:xfrm>
          <a:prstGeom prst="rect">
            <a:avLst/>
          </a:prstGeom>
          <a:noFill/>
          <a:ln/>
        </p:spPr>
        <p:txBody>
          <a:bodyPr wrap="none" lIns="0" tIns="0" rIns="0" bIns="0" rtlCol="0" anchor="t"/>
          <a:lstStyle/>
          <a:p>
            <a:pPr marL="0" indent="0">
              <a:lnSpc>
                <a:spcPts val="2250"/>
              </a:lnSpc>
              <a:buNone/>
            </a:pPr>
            <a:r>
              <a:rPr lang="en-US" sz="1800" dirty="0">
                <a:solidFill>
                  <a:srgbClr val="E5E0DF"/>
                </a:solidFill>
                <a:latin typeface="Barlow Medium" pitchFamily="34" charset="0"/>
                <a:ea typeface="Barlow Medium" pitchFamily="34" charset="-122"/>
                <a:cs typeface="Barlow Medium" pitchFamily="34" charset="-120"/>
              </a:rPr>
              <a:t>Probability Estimates</a:t>
            </a:r>
            <a:endParaRPr lang="en-US" sz="1800" dirty="0"/>
          </a:p>
        </p:txBody>
      </p:sp>
      <p:sp>
        <p:nvSpPr>
          <p:cNvPr id="19" name="Text 16"/>
          <p:cNvSpPr/>
          <p:nvPr/>
        </p:nvSpPr>
        <p:spPr>
          <a:xfrm>
            <a:off x="8144351" y="5431036"/>
            <a:ext cx="5862594" cy="1659731"/>
          </a:xfrm>
          <a:prstGeom prst="rect">
            <a:avLst/>
          </a:prstGeom>
          <a:noFill/>
          <a:ln/>
        </p:spPr>
        <p:txBody>
          <a:bodyPr wrap="square" lIns="0" tIns="0" rIns="0" bIns="0" rtlCol="0" anchor="t"/>
          <a:lstStyle/>
          <a:p>
            <a:pPr marL="0" indent="0">
              <a:lnSpc>
                <a:spcPts val="2600"/>
              </a:lnSpc>
              <a:buNone/>
            </a:pPr>
            <a:r>
              <a:rPr lang="en-US" sz="1600" dirty="0">
                <a:solidFill>
                  <a:srgbClr val="E5E0DF"/>
                </a:solidFill>
                <a:latin typeface="Barlow" pitchFamily="34" charset="0"/>
                <a:ea typeface="Barlow" pitchFamily="34" charset="-122"/>
                <a:cs typeface="Barlow" pitchFamily="34" charset="-120"/>
              </a:rPr>
              <a:t>Beyond simple predictions, Random Forest provides probability estimates for each class, allowing for more nuanced imputation strategies if needed.</a:t>
            </a:r>
            <a:endParaRPr lang="en-US" sz="1600" dirty="0"/>
          </a:p>
        </p:txBody>
      </p:sp>
      <p:sp>
        <p:nvSpPr>
          <p:cNvPr id="20" name="Rectangle 19">
            <a:extLst>
              <a:ext uri="{FF2B5EF4-FFF2-40B4-BE49-F238E27FC236}">
                <a16:creationId xmlns:a16="http://schemas.microsoft.com/office/drawing/2014/main" id="{9388B1E4-AF52-B979-4426-5AB9C377B809}"/>
              </a:ext>
            </a:extLst>
          </p:cNvPr>
          <p:cNvSpPr/>
          <p:nvPr/>
        </p:nvSpPr>
        <p:spPr>
          <a:xfrm>
            <a:off x="12448309" y="7481455"/>
            <a:ext cx="2182091" cy="654627"/>
          </a:xfrm>
          <a:prstGeom prst="rect">
            <a:avLst/>
          </a:prstGeom>
          <a:solidFill>
            <a:srgbClr val="181617"/>
          </a:solidFill>
          <a:ln>
            <a:solidFill>
              <a:srgbClr val="18161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274</TotalTime>
  <Words>1045</Words>
  <Application>Microsoft Office PowerPoint</Application>
  <PresentationFormat>Custom</PresentationFormat>
  <Paragraphs>112</Paragraphs>
  <Slides>17</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Barlow Medium</vt:lpstr>
      <vt:lpstr>Barlow</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harmesh gopinathan</cp:lastModifiedBy>
  <cp:revision>8</cp:revision>
  <dcterms:created xsi:type="dcterms:W3CDTF">2024-11-11T09:24:08Z</dcterms:created>
  <dcterms:modified xsi:type="dcterms:W3CDTF">2024-11-20T19:37:21Z</dcterms:modified>
</cp:coreProperties>
</file>