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308" r:id="rId2"/>
    <p:sldId id="372" r:id="rId3"/>
    <p:sldId id="361" r:id="rId4"/>
    <p:sldId id="362" r:id="rId5"/>
    <p:sldId id="363" r:id="rId6"/>
    <p:sldId id="364" r:id="rId7"/>
    <p:sldId id="365" r:id="rId8"/>
    <p:sldId id="366" r:id="rId9"/>
    <p:sldId id="367" r:id="rId10"/>
    <p:sldId id="368" r:id="rId11"/>
    <p:sldId id="369" r:id="rId12"/>
    <p:sldId id="370" r:id="rId13"/>
    <p:sldId id="371" r:id="rId14"/>
    <p:sldId id="358" r:id="rId15"/>
  </p:sldIdLst>
  <p:sldSz cx="12192000" cy="6858000"/>
  <p:notesSz cx="6858000" cy="9144000"/>
  <p:embeddedFontLst>
    <p:embeddedFont>
      <p:font typeface="Calibri" panose="020F0502020204030204" pitchFamily="34" charset="0"/>
      <p:regular r:id="rId17"/>
      <p:bold r:id="rId18"/>
      <p:italic r:id="rId19"/>
      <p:boldItalic r:id="rId20"/>
    </p:embeddedFont>
    <p:embeddedFont>
      <p:font typeface="Roboto Condensed" panose="02000000000000000000" pitchFamily="2" charset="0"/>
      <p:regular r:id="rId21"/>
      <p:bold r:id="rId22"/>
      <p:italic r:id="rId23"/>
      <p:boldItalic r:id="rId24"/>
    </p:embeddedFont>
    <p:embeddedFont>
      <p:font typeface="Roboto Condensed Light" panose="02000000000000000000" pitchFamily="2" charset="0"/>
      <p:regular r:id="rId25"/>
      <p:italic r:id="rId26"/>
    </p:embeddedFont>
    <p:embeddedFont>
      <p:font typeface="Segoe UI Black" panose="020B0A02040204020203" pitchFamily="34" charset="0"/>
      <p:bold r:id="rId27"/>
      <p:boldItalic r:id="rId28"/>
    </p:embeddedFont>
    <p:embeddedFont>
      <p:font typeface="Wingdings 2" panose="05020102010507070707" pitchFamily="18" charset="2"/>
      <p:regular r:id="rId29"/>
    </p:embeddedFont>
    <p:embeddedFont>
      <p:font typeface="Wingdings 3" panose="05040102010807070707" pitchFamily="18" charset="2"/>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5gV7wXdNjrsEGkAhDf546w==" hashData="0sKEkQUqpVOoCV8gLSoJx2Js4gLWSS1Q6fRwXw96S3nOW7VDvBAbmSNDVJNzwwqYZpyH0JwPOrMkyMGKc00Ntg=="/>
  <p:extLst>
    <p:ext uri="{521415D9-36F7-43E2-AB2F-B90AF26B5E84}">
      <p14:sectionLst xmlns:p14="http://schemas.microsoft.com/office/powerpoint/2010/main">
        <p14:section name="Introduction to Web Designing" id="{48A54207-AA54-4329-9E83-B1C46CFCC1DC}">
          <p14:sldIdLst>
            <p14:sldId id="308"/>
          </p14:sldIdLst>
        </p14:section>
        <p14:section name="Outline" id="{F7C228A6-4403-44D6-A508-05587E2B0715}">
          <p14:sldIdLst>
            <p14:sldId id="372"/>
          </p14:sldIdLst>
        </p14:section>
        <p14:section name="Concepts of Effective Web Design" id="{89194128-CB09-4C98-B992-A59FAF96B42A}">
          <p14:sldIdLst>
            <p14:sldId id="361"/>
          </p14:sldIdLst>
        </p14:section>
        <p14:section name="Web Design Issues" id="{BD1F38D3-5F1E-4239-82E1-FCF7C2A6D9CA}">
          <p14:sldIdLst>
            <p14:sldId id="362"/>
            <p14:sldId id="363"/>
            <p14:sldId id="364"/>
            <p14:sldId id="365"/>
            <p14:sldId id="366"/>
            <p14:sldId id="367"/>
            <p14:sldId id="368"/>
          </p14:sldIdLst>
        </p14:section>
        <p14:section name="Planning a Website" id="{37216056-75A4-4A98-9F0A-0B63BF5620D1}">
          <p14:sldIdLst>
            <p14:sldId id="369"/>
          </p14:sldIdLst>
        </p14:section>
        <p14:section name="Effective Navigation" id="{2332C1E5-F0A8-4EFC-AB8E-76224E088BBD}">
          <p14:sldIdLst>
            <p14:sldId id="370"/>
          </p14:sldIdLst>
        </p14:section>
        <p14:section name="Scripting Languages" id="{2A71441A-3232-4A03-A504-8C8F16C47183}">
          <p14:sldIdLst>
            <p14:sldId id="371"/>
            <p14:sldId id="358"/>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43" autoAdjust="0"/>
    <p:restoredTop sz="94660"/>
  </p:normalViewPr>
  <p:slideViewPr>
    <p:cSldViewPr snapToGrid="0">
      <p:cViewPr varScale="1">
        <p:scale>
          <a:sx n="84" d="100"/>
          <a:sy n="84" d="100"/>
        </p:scale>
        <p:origin x="389"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12/14/2024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4.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openxmlformats.org/officeDocument/2006/relationships/image" Target="../media/image15.jpeg"/></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9.jpe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xmlns=""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xmlns=""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xmlns=""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xmlns=""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xmlns=""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xmlns=""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xmlns=""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xmlns=""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5598007" cy="338554"/>
          </a:xfrm>
          <a:prstGeom prst="rect">
            <a:avLst/>
          </a:prstGeom>
          <a:noFill/>
        </p:spPr>
        <p:txBody>
          <a:bodyPr wrap="none" rtlCol="0">
            <a:spAutoFit/>
          </a:bodyPr>
          <a:lstStyle/>
          <a:p>
            <a:r>
              <a:rPr lang="en-US" sz="1600" dirty="0"/>
              <a:t>Darshan Institute of Engineering &amp; Technology, For Diploma Studies</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7"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E75253BA-841C-4898-BAAF-3A16D7F9433E}"/>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21CS04204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xmlns=""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xmlns=""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xmlns=""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xmlns=""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xmlns=""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xmlns="" id="{66A9211E-289E-4822-AE7F-7B95A873EBBD}"/>
              </a:ext>
            </a:extLst>
          </p:cNvPr>
          <p:cNvSpPr txBox="1"/>
          <p:nvPr userDrawn="1"/>
        </p:nvSpPr>
        <p:spPr>
          <a:xfrm>
            <a:off x="1837677" y="5802204"/>
            <a:ext cx="5631670" cy="338554"/>
          </a:xfrm>
          <a:prstGeom prst="rect">
            <a:avLst/>
          </a:prstGeom>
          <a:noFill/>
        </p:spPr>
        <p:txBody>
          <a:bodyPr wrap="none" rtlCol="0">
            <a:spAutoFit/>
          </a:bodyPr>
          <a:lstStyle/>
          <a:p>
            <a:r>
              <a:rPr lang="en-US" sz="1600" dirty="0"/>
              <a:t>Darshan Institute of Engineering &amp; Technology, For Diploma Studies</a:t>
            </a:r>
          </a:p>
        </p:txBody>
      </p:sp>
      <p:sp>
        <p:nvSpPr>
          <p:cNvPr id="22" name="Freeform 13">
            <a:extLst>
              <a:ext uri="{FF2B5EF4-FFF2-40B4-BE49-F238E27FC236}">
                <a16:creationId xmlns:a16="http://schemas.microsoft.com/office/drawing/2014/main" xmlns=""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xmlns=""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xmlns=""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xmlns=""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xmlns=""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xmlns=""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xmlns=""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xmlns=""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xmlns=""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xmlns=""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xmlns=""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xmlns=""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xmlns=""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xmlns=""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xmlns="" id="{E75253BA-841C-4898-BAAF-3A16D7F9433E}"/>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
        <p:nvSpPr>
          <p:cNvPr id="20" name="Hexagon 19"/>
          <p:cNvSpPr/>
          <p:nvPr userDrawn="1"/>
        </p:nvSpPr>
        <p:spPr>
          <a:xfrm rot="5400000">
            <a:off x="4309292" y="1717040"/>
            <a:ext cx="3461658" cy="2984188"/>
          </a:xfrm>
          <a:prstGeom prst="hexagon">
            <a:avLst/>
          </a:prstGeom>
          <a:solidFill>
            <a:schemeClr val="bg1">
              <a:lumMod val="95000"/>
            </a:schemeClr>
          </a:solidFill>
          <a:ln w="57150">
            <a:solidFill>
              <a:srgbClr val="7D5008"/>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3" name="Rectangle 32"/>
          <p:cNvSpPr/>
          <p:nvPr userDrawn="1"/>
        </p:nvSpPr>
        <p:spPr>
          <a:xfrm>
            <a:off x="7678346" y="2221532"/>
            <a:ext cx="4513654"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4" name="Rectangle 33"/>
          <p:cNvSpPr/>
          <p:nvPr userDrawn="1"/>
        </p:nvSpPr>
        <p:spPr>
          <a:xfrm>
            <a:off x="0" y="2221532"/>
            <a:ext cx="4402106" cy="1951692"/>
          </a:xfrm>
          <a:prstGeom prst="rect">
            <a:avLst/>
          </a:prstGeom>
          <a:solidFill>
            <a:srgbClr val="7D5008"/>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TextBox 34"/>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Tree>
    <p:extLst>
      <p:ext uri="{BB962C8B-B14F-4D97-AF65-F5344CB8AC3E}">
        <p14:creationId xmlns:p14="http://schemas.microsoft.com/office/powerpoint/2010/main" val="34660802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Neeraj</a:t>
            </a:r>
            <a:r>
              <a:rPr lang="en-US" baseline="0"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 H. Ahuja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2302CS203</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Designing</a:t>
            </a: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xmlns=""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xmlns=""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xmlns=""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xmlns=""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xmlns=""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xmlns=""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xmlns=""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xmlns=""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xmlns=""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xmlns="" id="{1639DF2A-5426-428D-B32D-78E9191D8A0C}"/>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xmlns=""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xmlns=""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xmlns=""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xmlns="" id="{E75253BA-841C-4898-BAAF-3A16D7F9433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xmlns=""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21CS01107</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a:t>
            </a: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xmlns=""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xmlns=""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Vijay</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M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Shekhat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8" name="Slide Number Placeholder 3">
            <a:extLst>
              <a:ext uri="{FF2B5EF4-FFF2-40B4-BE49-F238E27FC236}">
                <a16:creationId xmlns:a16="http://schemas.microsoft.com/office/drawing/2014/main" xmlns=""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xmlns=""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xmlns=""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xmlns=""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xmlns=""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ooter Placeholder 2">
            <a:extLst>
              <a:ext uri="{FF2B5EF4-FFF2-40B4-BE49-F238E27FC236}">
                <a16:creationId xmlns:a16="http://schemas.microsoft.com/office/drawing/2014/main" xmlns="" id="{BF2BE79E-EA17-4AB9-8CB5-714A52A6B2F5}"/>
              </a:ext>
            </a:extLst>
          </p:cNvPr>
          <p:cNvSpPr txBox="1">
            <a:spLocks/>
          </p:cNvSpPr>
          <p:nvPr userDrawn="1"/>
        </p:nvSpPr>
        <p:spPr>
          <a:xfrm>
            <a:off x="3443817" y="6604000"/>
            <a:ext cx="5304366"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dirty="0">
                <a:solidFill>
                  <a:schemeClr val="tx1"/>
                </a:solidFill>
              </a:rPr>
              <a:t>2104CS204</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(WD)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Introduction to Web Technology &amp; Web Designing</a:t>
            </a:r>
          </a:p>
        </p:txBody>
      </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12/14/2024</a:t>
            </a:fld>
            <a:endParaRPr lang="en-US"/>
          </a:p>
        </p:txBody>
      </p:sp>
      <p:sp>
        <p:nvSpPr>
          <p:cNvPr id="5" name="Footer Placeholder 4">
            <a:extLst>
              <a:ext uri="{FF2B5EF4-FFF2-40B4-BE49-F238E27FC236}">
                <a16:creationId xmlns:a16="http://schemas.microsoft.com/office/drawing/2014/main" xmlns=""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slideLayout" Target="../slideLayouts/slideLayout14.xml"/><Relationship Id="rId1" Type="http://schemas.openxmlformats.org/officeDocument/2006/relationships/themeOverride" Target="../theme/themeOverride1.xml"/><Relationship Id="rId4" Type="http://schemas.openxmlformats.org/officeDocument/2006/relationships/image" Target="../media/image1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xmlns="" id="{0E0A5353-D4D5-43D7-A039-6CFC6871D64F}"/>
              </a:ext>
            </a:extLst>
          </p:cNvPr>
          <p:cNvSpPr>
            <a:spLocks noGrp="1"/>
          </p:cNvSpPr>
          <p:nvPr>
            <p:ph type="ctrTitle"/>
          </p:nvPr>
        </p:nvSpPr>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Introduction to Web Designing</a:t>
            </a:r>
          </a:p>
        </p:txBody>
      </p:sp>
      <p:sp>
        <p:nvSpPr>
          <p:cNvPr id="10" name="Text Placeholder 9">
            <a:extLst>
              <a:ext uri="{FF2B5EF4-FFF2-40B4-BE49-F238E27FC236}">
                <a16:creationId xmlns:a16="http://schemas.microsoft.com/office/drawing/2014/main" xmlns="" id="{6C137D2E-F7D0-465C-8541-F4CFBBD6738F}"/>
              </a:ext>
            </a:extLst>
          </p:cNvPr>
          <p:cNvSpPr>
            <a:spLocks noGrp="1"/>
          </p:cNvSpPr>
          <p:nvPr>
            <p:ph type="body" sz="quarter" idx="11"/>
          </p:nvPr>
        </p:nvSpPr>
        <p:spPr/>
        <p:txBody>
          <a:bodyPr/>
          <a:lstStyle/>
          <a:p>
            <a:r>
              <a:rPr lang="en-US" dirty="0" smtClean="0"/>
              <a:t>Neeraj.ahuja</a:t>
            </a:r>
            <a:r>
              <a:rPr lang="en-US" dirty="0" smtClean="0"/>
              <a:t>@darshan.ac.in</a:t>
            </a:r>
            <a:endParaRPr lang="en-US" dirty="0"/>
          </a:p>
        </p:txBody>
      </p:sp>
      <p:sp>
        <p:nvSpPr>
          <p:cNvPr id="11" name="Text Placeholder 10">
            <a:extLst>
              <a:ext uri="{FF2B5EF4-FFF2-40B4-BE49-F238E27FC236}">
                <a16:creationId xmlns:a16="http://schemas.microsoft.com/office/drawing/2014/main" xmlns="" id="{527C5C63-5136-498D-B5D5-B1F6385ED37C}"/>
              </a:ext>
            </a:extLst>
          </p:cNvPr>
          <p:cNvSpPr>
            <a:spLocks noGrp="1"/>
          </p:cNvSpPr>
          <p:nvPr>
            <p:ph type="body" sz="quarter" idx="12"/>
          </p:nvPr>
        </p:nvSpPr>
        <p:spPr/>
        <p:txBody>
          <a:bodyPr/>
          <a:lstStyle/>
          <a:p>
            <a:r>
              <a:rPr lang="en-US" dirty="0" smtClean="0"/>
              <a:t>7698352028</a:t>
            </a:r>
            <a:endParaRPr lang="en-US" dirty="0"/>
          </a:p>
        </p:txBody>
      </p:sp>
      <p:sp>
        <p:nvSpPr>
          <p:cNvPr id="12" name="Text Placeholder 11">
            <a:extLst>
              <a:ext uri="{FF2B5EF4-FFF2-40B4-BE49-F238E27FC236}">
                <a16:creationId xmlns:a16="http://schemas.microsoft.com/office/drawing/2014/main" xmlns="" id="{C4FACC96-BA70-4FDA-AB13-3B133AD498A5}"/>
              </a:ext>
            </a:extLst>
          </p:cNvPr>
          <p:cNvSpPr>
            <a:spLocks noGrp="1"/>
          </p:cNvSpPr>
          <p:nvPr>
            <p:ph type="body" sz="quarter" idx="13"/>
          </p:nvPr>
        </p:nvSpPr>
        <p:spPr/>
        <p:txBody>
          <a:bodyPr/>
          <a:lstStyle/>
          <a:p>
            <a:r>
              <a:rPr lang="en-US" dirty="0"/>
              <a:t>Department of Computer Applications</a:t>
            </a:r>
          </a:p>
        </p:txBody>
      </p:sp>
      <p:sp>
        <p:nvSpPr>
          <p:cNvPr id="13" name="Text Placeholder 12">
            <a:extLst>
              <a:ext uri="{FF2B5EF4-FFF2-40B4-BE49-F238E27FC236}">
                <a16:creationId xmlns:a16="http://schemas.microsoft.com/office/drawing/2014/main" xmlns="" id="{03A79D48-3C85-46E3-9CAE-59240F299A25}"/>
              </a:ext>
            </a:extLst>
          </p:cNvPr>
          <p:cNvSpPr>
            <a:spLocks noGrp="1"/>
          </p:cNvSpPr>
          <p:nvPr>
            <p:ph type="body" sz="quarter" idx="14"/>
          </p:nvPr>
        </p:nvSpPr>
        <p:spPr/>
        <p:txBody>
          <a:bodyPr/>
          <a:lstStyle/>
          <a:p>
            <a:r>
              <a:rPr lang="en-IN" dirty="0" err="1"/>
              <a:t>Prof.</a:t>
            </a:r>
            <a:r>
              <a:rPr lang="en-IN" dirty="0"/>
              <a:t> </a:t>
            </a:r>
            <a:r>
              <a:rPr lang="en-IN" dirty="0" smtClean="0"/>
              <a:t>Neeraj H. Ahuja</a:t>
            </a:r>
            <a:endParaRPr lang="en-US" dirty="0"/>
          </a:p>
        </p:txBody>
      </p:sp>
      <p:sp>
        <p:nvSpPr>
          <p:cNvPr id="14" name="Text Placeholder 13">
            <a:extLst>
              <a:ext uri="{FF2B5EF4-FFF2-40B4-BE49-F238E27FC236}">
                <a16:creationId xmlns:a16="http://schemas.microsoft.com/office/drawing/2014/main" xmlns="" id="{062CA4D6-180D-44EB-978C-EAE6FB447DCE}"/>
              </a:ext>
            </a:extLst>
          </p:cNvPr>
          <p:cNvSpPr>
            <a:spLocks noGrp="1"/>
          </p:cNvSpPr>
          <p:nvPr>
            <p:ph type="body" sz="quarter" idx="16"/>
          </p:nvPr>
        </p:nvSpPr>
        <p:spPr/>
        <p:txBody>
          <a:bodyPr vert="horz" lIns="91440" tIns="45720" rIns="91440" bIns="45720" rtlCol="0" anchor="ctr">
            <a:noAutofit/>
          </a:bodyPr>
          <a:lstStyle/>
          <a:p>
            <a:r>
              <a:rPr lang="en-IN" dirty="0"/>
              <a:t>Web Designing (WD-II</a:t>
            </a:r>
            <a:r>
              <a:rPr lang="en-IN"/>
              <a:t>) (</a:t>
            </a:r>
            <a:r>
              <a:rPr lang="en-US"/>
              <a:t>2302CS203</a:t>
            </a:r>
            <a:r>
              <a:rPr lang="en-IN"/>
              <a:t>)</a:t>
            </a:r>
            <a:endParaRPr lang="en-US" dirty="0"/>
          </a:p>
        </p:txBody>
      </p:sp>
      <p:pic>
        <p:nvPicPr>
          <p:cNvPr id="16" name="Picture Placeholder 15"/>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tretch>
            <a:fillRect/>
          </a:stretch>
        </p:blipFill>
        <p:spPr>
          <a:xfrm>
            <a:off x="353569" y="5211251"/>
            <a:ext cx="1353599" cy="1353599"/>
          </a:xfrm>
        </p:spPr>
      </p:pic>
      <p:pic>
        <p:nvPicPr>
          <p:cNvPr id="2056" name="Picture 8" descr="professional-web-design-social-ink-professional-web-design-png-1000_813 -  Norderber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520014"/>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h) Sitemap </a:t>
            </a:r>
          </a:p>
        </p:txBody>
      </p:sp>
      <p:sp>
        <p:nvSpPr>
          <p:cNvPr id="3" name="Content Placeholder 2"/>
          <p:cNvSpPr>
            <a:spLocks noGrp="1"/>
          </p:cNvSpPr>
          <p:nvPr>
            <p:ph idx="1"/>
          </p:nvPr>
        </p:nvSpPr>
        <p:spPr/>
        <p:txBody>
          <a:bodyPr/>
          <a:lstStyle/>
          <a:p>
            <a:pPr>
              <a:buClr>
                <a:schemeClr val="accent5"/>
              </a:buClr>
            </a:pPr>
            <a:r>
              <a:rPr lang="en-US" dirty="0"/>
              <a:t>A Sitemap is a model of a website's content designed to help both users and search engines navigate the site.</a:t>
            </a:r>
          </a:p>
          <a:p>
            <a:pPr>
              <a:buClr>
                <a:schemeClr val="accent5"/>
              </a:buClr>
            </a:pPr>
            <a:r>
              <a:rPr lang="en-US" dirty="0"/>
              <a:t>Many a times Web sites are too complex as there are a large number of sections and each section contains many pages.</a:t>
            </a:r>
          </a:p>
          <a:p>
            <a:pPr>
              <a:buClr>
                <a:schemeClr val="accent5"/>
              </a:buClr>
            </a:pPr>
            <a:r>
              <a:rPr lang="en-US" dirty="0"/>
              <a:t>It becomes difficult for visitors to quickly move from one part to other.</a:t>
            </a:r>
          </a:p>
          <a:p>
            <a:pPr>
              <a:buClr>
                <a:schemeClr val="accent5"/>
              </a:buClr>
            </a:pPr>
            <a:r>
              <a:rPr lang="en-US" dirty="0"/>
              <a:t>Once the user selects a particular section and pages in that section, user gets confused about where he/she is and where to go from there.</a:t>
            </a:r>
          </a:p>
          <a:p>
            <a:pPr>
              <a:buClr>
                <a:schemeClr val="accent5"/>
              </a:buClr>
            </a:pPr>
            <a:r>
              <a:rPr lang="en-US" dirty="0"/>
              <a:t>To make it simple, keep your hierarchy of information to few levels or provide the navigation bar on each page to jump directly to a particular section.</a:t>
            </a:r>
          </a:p>
          <a:p>
            <a:pPr>
              <a:buClr>
                <a:schemeClr val="accent5"/>
              </a:buClr>
            </a:pPr>
            <a:endParaRPr lang="en-US" dirty="0"/>
          </a:p>
        </p:txBody>
      </p:sp>
    </p:spTree>
    <p:extLst>
      <p:ext uri="{BB962C8B-B14F-4D97-AF65-F5344CB8AC3E}">
        <p14:creationId xmlns:p14="http://schemas.microsoft.com/office/powerpoint/2010/main" val="3336501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Planning a Website</a:t>
            </a:r>
          </a:p>
        </p:txBody>
      </p:sp>
      <p:sp>
        <p:nvSpPr>
          <p:cNvPr id="3" name="Content Placeholder 2"/>
          <p:cNvSpPr>
            <a:spLocks noGrp="1"/>
          </p:cNvSpPr>
          <p:nvPr>
            <p:ph idx="1"/>
          </p:nvPr>
        </p:nvSpPr>
        <p:spPr/>
        <p:txBody>
          <a:bodyPr/>
          <a:lstStyle/>
          <a:p>
            <a:pPr>
              <a:buClr>
                <a:schemeClr val="accent5"/>
              </a:buClr>
            </a:pPr>
            <a:r>
              <a:rPr lang="en-US" dirty="0"/>
              <a:t>The most important activity in a website development is planning.</a:t>
            </a:r>
          </a:p>
          <a:p>
            <a:pPr>
              <a:buClr>
                <a:schemeClr val="accent5"/>
              </a:buClr>
            </a:pPr>
            <a:r>
              <a:rPr lang="en-US" dirty="0"/>
              <a:t>To achieve higher success of the website in terms of user satisfaction, better planning is needed.</a:t>
            </a:r>
          </a:p>
          <a:p>
            <a:pPr>
              <a:buClr>
                <a:schemeClr val="accent5"/>
              </a:buClr>
            </a:pPr>
            <a:r>
              <a:rPr lang="en-US" dirty="0"/>
              <a:t>Before we start developing a website, we should ask question such as,</a:t>
            </a:r>
          </a:p>
          <a:p>
            <a:pPr lvl="1">
              <a:buClr>
                <a:schemeClr val="accent5"/>
              </a:buClr>
            </a:pPr>
            <a:r>
              <a:rPr lang="en-US" sz="2200" dirty="0"/>
              <a:t>Why are we developing this website?</a:t>
            </a:r>
          </a:p>
          <a:p>
            <a:pPr lvl="1">
              <a:buClr>
                <a:schemeClr val="accent5"/>
              </a:buClr>
            </a:pPr>
            <a:r>
              <a:rPr lang="en-US" sz="2200" dirty="0"/>
              <a:t>What do we achieve by developing this website?</a:t>
            </a:r>
          </a:p>
          <a:p>
            <a:pPr lvl="1">
              <a:buClr>
                <a:schemeClr val="accent5"/>
              </a:buClr>
            </a:pPr>
            <a:r>
              <a:rPr lang="en-US" sz="2200" dirty="0"/>
              <a:t>Who are the people who will use this website?</a:t>
            </a:r>
          </a:p>
          <a:p>
            <a:pPr lvl="1">
              <a:buClr>
                <a:schemeClr val="accent5"/>
              </a:buClr>
            </a:pPr>
            <a:r>
              <a:rPr lang="en-US" sz="2200" dirty="0"/>
              <a:t>What are the information contents?</a:t>
            </a:r>
          </a:p>
          <a:p>
            <a:pPr lvl="1">
              <a:buClr>
                <a:schemeClr val="accent5"/>
              </a:buClr>
            </a:pPr>
            <a:r>
              <a:rPr lang="en-US" sz="2200" dirty="0"/>
              <a:t>How are these contents organized? What are the possible ways?</a:t>
            </a:r>
          </a:p>
          <a:p>
            <a:endParaRPr lang="en-US" dirty="0"/>
          </a:p>
        </p:txBody>
      </p:sp>
    </p:spTree>
    <p:extLst>
      <p:ext uri="{BB962C8B-B14F-4D97-AF65-F5344CB8AC3E}">
        <p14:creationId xmlns:p14="http://schemas.microsoft.com/office/powerpoint/2010/main" val="236889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Effective Navigation</a:t>
            </a:r>
          </a:p>
        </p:txBody>
      </p:sp>
      <p:sp>
        <p:nvSpPr>
          <p:cNvPr id="3" name="Content Placeholder 2"/>
          <p:cNvSpPr>
            <a:spLocks noGrp="1"/>
          </p:cNvSpPr>
          <p:nvPr>
            <p:ph idx="1"/>
          </p:nvPr>
        </p:nvSpPr>
        <p:spPr/>
        <p:txBody>
          <a:bodyPr/>
          <a:lstStyle/>
          <a:p>
            <a:pPr>
              <a:buClr>
                <a:schemeClr val="accent5"/>
              </a:buClr>
            </a:pPr>
            <a:r>
              <a:rPr lang="en-US" dirty="0"/>
              <a:t>The most important design element in the web design after page layout is navigation design.</a:t>
            </a:r>
          </a:p>
          <a:p>
            <a:pPr>
              <a:buClr>
                <a:schemeClr val="accent5"/>
              </a:buClr>
            </a:pPr>
            <a:r>
              <a:rPr lang="en-US" dirty="0"/>
              <a:t>Navigation means the ways to move from one page to another page in a Web site using hyperlinks provided on the page.</a:t>
            </a:r>
          </a:p>
          <a:p>
            <a:pPr>
              <a:buClr>
                <a:schemeClr val="accent5"/>
              </a:buClr>
            </a:pPr>
            <a:r>
              <a:rPr lang="en-US" dirty="0"/>
              <a:t>If navigation design is not proper then user feels the problem in moving around the pages in your site in a desired manner or gets confused and leaves the site.</a:t>
            </a:r>
          </a:p>
          <a:p>
            <a:pPr>
              <a:buClr>
                <a:schemeClr val="accent5"/>
              </a:buClr>
            </a:pPr>
            <a:r>
              <a:rPr lang="en-US" dirty="0"/>
              <a:t>Tips for Effective Navigation:</a:t>
            </a:r>
          </a:p>
          <a:p>
            <a:pPr lvl="1">
              <a:buClr>
                <a:schemeClr val="accent5"/>
              </a:buClr>
            </a:pPr>
            <a:r>
              <a:rPr lang="en-US" dirty="0"/>
              <a:t>Navigation links are either </a:t>
            </a:r>
            <a:r>
              <a:rPr lang="en-US" b="1" dirty="0"/>
              <a:t>text based</a:t>
            </a:r>
            <a:r>
              <a:rPr lang="en-US" dirty="0"/>
              <a:t>, i.e. a word or a phrase, or </a:t>
            </a:r>
            <a:r>
              <a:rPr lang="en-US" b="1" dirty="0"/>
              <a:t>graphical</a:t>
            </a:r>
            <a:r>
              <a:rPr lang="en-US" dirty="0"/>
              <a:t>, i.e. a image.</a:t>
            </a:r>
          </a:p>
          <a:p>
            <a:pPr lvl="1">
              <a:buClr>
                <a:schemeClr val="accent5"/>
              </a:buClr>
            </a:pPr>
            <a:r>
              <a:rPr lang="en-US" dirty="0"/>
              <a:t>Navigation links should be </a:t>
            </a:r>
            <a:r>
              <a:rPr lang="en-US" b="1" dirty="0"/>
              <a:t>clear </a:t>
            </a:r>
            <a:r>
              <a:rPr lang="en-US" dirty="0"/>
              <a:t>and </a:t>
            </a:r>
            <a:r>
              <a:rPr lang="en-US" b="1" dirty="0"/>
              <a:t>meaningful</a:t>
            </a:r>
            <a:r>
              <a:rPr lang="en-US" dirty="0"/>
              <a:t>.</a:t>
            </a:r>
          </a:p>
          <a:p>
            <a:pPr lvl="1">
              <a:buClr>
                <a:schemeClr val="accent5"/>
              </a:buClr>
            </a:pPr>
            <a:r>
              <a:rPr lang="en-US" dirty="0"/>
              <a:t>It should be </a:t>
            </a:r>
            <a:r>
              <a:rPr lang="en-US" b="1" dirty="0"/>
              <a:t>consistent</a:t>
            </a:r>
            <a:r>
              <a:rPr lang="en-US" dirty="0"/>
              <a:t>.</a:t>
            </a:r>
          </a:p>
          <a:p>
            <a:pPr lvl="1">
              <a:buClr>
                <a:schemeClr val="accent5"/>
              </a:buClr>
            </a:pPr>
            <a:r>
              <a:rPr lang="en-US" dirty="0"/>
              <a:t>Link should be </a:t>
            </a:r>
            <a:r>
              <a:rPr lang="en-US" b="1" dirty="0"/>
              <a:t>understandable</a:t>
            </a:r>
            <a:r>
              <a:rPr lang="en-US" dirty="0"/>
              <a:t>.</a:t>
            </a:r>
          </a:p>
          <a:p>
            <a:pPr lvl="1">
              <a:buClr>
                <a:schemeClr val="accent5"/>
              </a:buClr>
            </a:pPr>
            <a:r>
              <a:rPr lang="en-US" dirty="0"/>
              <a:t>Organize the links such that contents are </a:t>
            </a:r>
            <a:r>
              <a:rPr lang="en-US" b="1" dirty="0"/>
              <a:t>grouped logically</a:t>
            </a:r>
            <a:r>
              <a:rPr lang="en-US" dirty="0"/>
              <a:t>.</a:t>
            </a:r>
          </a:p>
          <a:p>
            <a:pPr lvl="1">
              <a:buClr>
                <a:schemeClr val="accent5"/>
              </a:buClr>
            </a:pPr>
            <a:r>
              <a:rPr lang="en-US" dirty="0"/>
              <a:t>Provide </a:t>
            </a:r>
            <a:r>
              <a:rPr lang="en-US" b="1" dirty="0"/>
              <a:t>search </a:t>
            </a:r>
            <a:r>
              <a:rPr lang="en-US" dirty="0"/>
              <a:t>link, if necessary, usually on top of the page. </a:t>
            </a:r>
          </a:p>
          <a:p>
            <a:pPr lvl="1">
              <a:buClr>
                <a:schemeClr val="accent5"/>
              </a:buClr>
            </a:pPr>
            <a:r>
              <a:rPr lang="en-US" dirty="0"/>
              <a:t>Use </a:t>
            </a:r>
            <a:r>
              <a:rPr lang="en-US" b="1" dirty="0"/>
              <a:t>common links </a:t>
            </a:r>
            <a:r>
              <a:rPr lang="en-US" dirty="0"/>
              <a:t>such as ‘about us’ or ‘Contact us’.</a:t>
            </a:r>
          </a:p>
          <a:p>
            <a:pPr lvl="1">
              <a:buClr>
                <a:schemeClr val="accent5"/>
              </a:buClr>
            </a:pPr>
            <a:r>
              <a:rPr lang="en-US" dirty="0"/>
              <a:t>Provide the way to </a:t>
            </a:r>
            <a:r>
              <a:rPr lang="en-US" b="1" dirty="0"/>
              <a:t>return to first page</a:t>
            </a:r>
            <a:r>
              <a:rPr lang="en-US" dirty="0"/>
              <a:t>.</a:t>
            </a:r>
          </a:p>
          <a:p>
            <a:pPr lvl="1">
              <a:buClr>
                <a:schemeClr val="accent5"/>
              </a:buClr>
            </a:pPr>
            <a:r>
              <a:rPr lang="en-US" dirty="0"/>
              <a:t>Provide the user with </a:t>
            </a:r>
            <a:r>
              <a:rPr lang="en-US" b="1" dirty="0"/>
              <a:t>information </a:t>
            </a:r>
            <a:r>
              <a:rPr lang="en-US" dirty="0"/>
              <a:t>regarding </a:t>
            </a:r>
            <a:r>
              <a:rPr lang="en-US" b="1" dirty="0"/>
              <a:t>location.</a:t>
            </a:r>
          </a:p>
          <a:p>
            <a:pPr lvl="1">
              <a:buClr>
                <a:schemeClr val="accent5"/>
              </a:buClr>
            </a:pPr>
            <a:r>
              <a:rPr lang="en-US" b="1" dirty="0"/>
              <a:t>Horizontal navigation bar </a:t>
            </a:r>
            <a:r>
              <a:rPr lang="en-US" dirty="0"/>
              <a:t>can be provided on each page to directly jump to any section.</a:t>
            </a:r>
          </a:p>
        </p:txBody>
      </p:sp>
    </p:spTree>
    <p:extLst>
      <p:ext uri="{BB962C8B-B14F-4D97-AF65-F5344CB8AC3E}">
        <p14:creationId xmlns:p14="http://schemas.microsoft.com/office/powerpoint/2010/main" val="228612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Scripting Languages</a:t>
            </a:r>
          </a:p>
        </p:txBody>
      </p:sp>
      <p:sp>
        <p:nvSpPr>
          <p:cNvPr id="3" name="Content Placeholder 2"/>
          <p:cNvSpPr>
            <a:spLocks noGrp="1"/>
          </p:cNvSpPr>
          <p:nvPr>
            <p:ph idx="1"/>
          </p:nvPr>
        </p:nvSpPr>
        <p:spPr/>
        <p:txBody>
          <a:bodyPr/>
          <a:lstStyle/>
          <a:p>
            <a:pPr>
              <a:buClr>
                <a:schemeClr val="accent5"/>
              </a:buClr>
            </a:pPr>
            <a:r>
              <a:rPr lang="en-US" dirty="0"/>
              <a:t>Scripting languages are light-weighted, interpreted programming languages designed for automating task, data manipulation and rapid development.</a:t>
            </a:r>
          </a:p>
          <a:p>
            <a:pPr>
              <a:buClr>
                <a:schemeClr val="accent5"/>
              </a:buClr>
            </a:pPr>
            <a:r>
              <a:rPr lang="en-US" dirty="0"/>
              <a:t>Characteristics</a:t>
            </a:r>
          </a:p>
          <a:p>
            <a:pPr lvl="1">
              <a:buClr>
                <a:schemeClr val="accent5"/>
              </a:buClr>
            </a:pPr>
            <a:r>
              <a:rPr lang="en-US" sz="2200" dirty="0"/>
              <a:t>Interpreted: Code is executed line by line without prior compilation.</a:t>
            </a:r>
          </a:p>
          <a:p>
            <a:pPr lvl="1">
              <a:buClr>
                <a:schemeClr val="accent5"/>
              </a:buClr>
            </a:pPr>
            <a:r>
              <a:rPr lang="en-US" sz="2200" dirty="0"/>
              <a:t>High-level: Abstraction from machine code for human friendly coding.</a:t>
            </a:r>
          </a:p>
          <a:p>
            <a:pPr lvl="1">
              <a:buClr>
                <a:schemeClr val="accent5"/>
              </a:buClr>
            </a:pPr>
            <a:r>
              <a:rPr lang="en-US" sz="2200" dirty="0"/>
              <a:t>Dynamic-typing: Variable types determined at runtime.</a:t>
            </a:r>
          </a:p>
          <a:p>
            <a:pPr lvl="1">
              <a:buClr>
                <a:schemeClr val="accent5"/>
              </a:buClr>
            </a:pPr>
            <a:r>
              <a:rPr lang="en-US" sz="2200" dirty="0"/>
              <a:t>Rapid development: Quick coding and testing cycles.</a:t>
            </a:r>
          </a:p>
          <a:p>
            <a:pPr>
              <a:buClr>
                <a:schemeClr val="accent5"/>
              </a:buClr>
            </a:pPr>
            <a:r>
              <a:rPr lang="en-US" dirty="0"/>
              <a:t>Examples of Scripting Languages:</a:t>
            </a:r>
          </a:p>
          <a:p>
            <a:pPr lvl="1">
              <a:buClr>
                <a:schemeClr val="accent5"/>
              </a:buClr>
            </a:pPr>
            <a:r>
              <a:rPr lang="en-US" sz="2200" dirty="0"/>
              <a:t>Python: Versatile and readable</a:t>
            </a:r>
          </a:p>
          <a:p>
            <a:pPr lvl="1">
              <a:buClr>
                <a:schemeClr val="accent5"/>
              </a:buClr>
            </a:pPr>
            <a:r>
              <a:rPr lang="en-US" sz="2200" dirty="0"/>
              <a:t>JavaScript: Predominantly used for web scripting</a:t>
            </a:r>
          </a:p>
          <a:p>
            <a:pPr lvl="1">
              <a:buClr>
                <a:schemeClr val="accent5"/>
              </a:buClr>
            </a:pPr>
            <a:r>
              <a:rPr lang="en-US" sz="2200" dirty="0"/>
              <a:t>Ruby: Emphasizes simplicity and productivity.</a:t>
            </a:r>
          </a:p>
          <a:p>
            <a:pPr lvl="1">
              <a:buClr>
                <a:schemeClr val="accent5"/>
              </a:buClr>
            </a:pPr>
            <a:r>
              <a:rPr lang="en-US" sz="2200" dirty="0"/>
              <a:t>Bash: Shell scripting for system administration.</a:t>
            </a:r>
          </a:p>
          <a:p>
            <a:pPr marL="0" indent="0">
              <a:buNone/>
            </a:pPr>
            <a:endParaRPr lang="en-US" dirty="0"/>
          </a:p>
        </p:txBody>
      </p:sp>
    </p:spTree>
    <p:extLst>
      <p:ext uri="{BB962C8B-B14F-4D97-AF65-F5344CB8AC3E}">
        <p14:creationId xmlns:p14="http://schemas.microsoft.com/office/powerpoint/2010/main" val="320580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4"/>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smtClean="0"/>
              <a:t>Neeraj.ahuja@darshan.ac.in</a:t>
            </a:r>
            <a:endParaRPr lang="en-US" dirty="0"/>
          </a:p>
        </p:txBody>
      </p:sp>
      <p:sp>
        <p:nvSpPr>
          <p:cNvPr id="3" name="Text Placeholder 2"/>
          <p:cNvSpPr>
            <a:spLocks noGrp="1"/>
          </p:cNvSpPr>
          <p:nvPr>
            <p:ph type="body" sz="quarter" idx="12"/>
          </p:nvPr>
        </p:nvSpPr>
        <p:spPr/>
        <p:txBody>
          <a:bodyPr/>
          <a:lstStyle/>
          <a:p>
            <a:r>
              <a:rPr lang="en-US" dirty="0" smtClean="0"/>
              <a:t>7698352028</a:t>
            </a:r>
            <a:endParaRPr lang="en-US" dirty="0"/>
          </a:p>
        </p:txBody>
      </p:sp>
      <p:sp>
        <p:nvSpPr>
          <p:cNvPr id="4" name="Text Placeholder 3"/>
          <p:cNvSpPr>
            <a:spLocks noGrp="1"/>
          </p:cNvSpPr>
          <p:nvPr>
            <p:ph type="body" sz="quarter" idx="13"/>
          </p:nvPr>
        </p:nvSpPr>
        <p:spPr/>
        <p:txBody>
          <a:bodyPr/>
          <a:lstStyle/>
          <a:p>
            <a:r>
              <a:rPr lang="en-US" dirty="0"/>
              <a:t>Department of Computer Applications</a:t>
            </a:r>
          </a:p>
        </p:txBody>
      </p:sp>
      <p:sp>
        <p:nvSpPr>
          <p:cNvPr id="5" name="Text Placeholder 4"/>
          <p:cNvSpPr>
            <a:spLocks noGrp="1"/>
          </p:cNvSpPr>
          <p:nvPr>
            <p:ph type="body" sz="quarter" idx="14"/>
          </p:nvPr>
        </p:nvSpPr>
        <p:spPr/>
        <p:txBody>
          <a:bodyPr/>
          <a:lstStyle/>
          <a:p>
            <a:r>
              <a:rPr lang="en-IN" dirty="0" err="1"/>
              <a:t>Prof.</a:t>
            </a:r>
            <a:r>
              <a:rPr lang="en-IN" dirty="0"/>
              <a:t> </a:t>
            </a:r>
            <a:r>
              <a:rPr lang="en-IN" dirty="0" smtClean="0"/>
              <a:t>Neeraj H. Ahuja</a:t>
            </a:r>
            <a:endParaRPr lang="en-US" dirty="0"/>
          </a:p>
        </p:txBody>
      </p:sp>
      <p:sp>
        <p:nvSpPr>
          <p:cNvPr id="6" name="Text Placeholder 5"/>
          <p:cNvSpPr>
            <a:spLocks noGrp="1"/>
          </p:cNvSpPr>
          <p:nvPr>
            <p:ph type="body" sz="quarter" idx="16"/>
          </p:nvPr>
        </p:nvSpPr>
        <p:spPr/>
        <p:txBody>
          <a:bodyPr/>
          <a:lstStyle/>
          <a:p>
            <a:r>
              <a:rPr lang="en-IN" dirty="0"/>
              <a:t>Web Designing (WD-II) (</a:t>
            </a:r>
            <a:r>
              <a:rPr lang="en-US" dirty="0"/>
              <a:t>2302CS203</a:t>
            </a:r>
            <a:r>
              <a:rPr lang="en-IN" dirty="0"/>
              <a:t>)</a:t>
            </a:r>
            <a:endParaRPr lang="en-US" dirty="0"/>
          </a:p>
        </p:txBody>
      </p:sp>
      <p:pic>
        <p:nvPicPr>
          <p:cNvPr id="8" name="Picture Placeholder 7"/>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3121899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xmlns="" id="{0CA25E95-F98A-D455-32D6-ACBF825E435A}"/>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xmlns="" id="{DCBAD71F-D166-432E-8FE7-3BDCE91DBDB3}"/>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xmlns="" id="{372A593D-8A19-53FA-79F7-57BE42200837}"/>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xmlns="" id="{47DDB44E-08D9-2A7B-BAE5-C7D9517421FB}"/>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xmlns="" id="{E06691A3-C2AF-1D24-DF24-995519532695}"/>
              </a:ext>
            </a:extLst>
          </p:cNvPr>
          <p:cNvCxnSpPr>
            <a:cxnSpLocks/>
          </p:cNvCxnSpPr>
          <p:nvPr/>
        </p:nvCxnSpPr>
        <p:spPr>
          <a:xfrm>
            <a:off x="1191446" y="1157468"/>
            <a:ext cx="0" cy="39061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1BB884A4-849D-4C9C-EADA-68E7BD30534E}"/>
              </a:ext>
            </a:extLst>
          </p:cNvPr>
          <p:cNvSpPr txBox="1"/>
          <p:nvPr/>
        </p:nvSpPr>
        <p:spPr>
          <a:xfrm>
            <a:off x="1458964" y="712385"/>
            <a:ext cx="5165770" cy="3046988"/>
          </a:xfrm>
          <a:prstGeom prst="rect">
            <a:avLst/>
          </a:prstGeom>
          <a:noFill/>
        </p:spPr>
        <p:txBody>
          <a:bodyPr wrap="square" rtlCol="0">
            <a:spAutoFit/>
          </a:bodyPr>
          <a:lstStyle/>
          <a:p>
            <a:r>
              <a:rPr lang="en-IN" sz="2400" b="1" dirty="0"/>
              <a:t>Outline</a:t>
            </a:r>
            <a:endParaRPr lang="en-US" sz="2400" b="1" dirty="0"/>
          </a:p>
          <a:p>
            <a:endParaRPr lang="en-US" sz="2400" b="1" dirty="0"/>
          </a:p>
          <a:p>
            <a:pPr indent="446088">
              <a:buFont typeface="Wingdings" pitchFamily="2" charset="2"/>
              <a:buChar char="ü"/>
            </a:pPr>
            <a:r>
              <a:rPr lang="en-US" sz="2400" dirty="0"/>
              <a:t>Concepts of Effective Web Design </a:t>
            </a:r>
          </a:p>
          <a:p>
            <a:pPr indent="446088">
              <a:buFont typeface="Wingdings" pitchFamily="2" charset="2"/>
              <a:buChar char="ü"/>
            </a:pPr>
            <a:r>
              <a:rPr lang="en-US" sz="2400" dirty="0"/>
              <a:t>Web Design Issues</a:t>
            </a:r>
          </a:p>
          <a:p>
            <a:pPr indent="446088">
              <a:buFont typeface="Wingdings" pitchFamily="2" charset="2"/>
              <a:buChar char="ü"/>
            </a:pPr>
            <a:r>
              <a:rPr lang="en-US" sz="2400" dirty="0"/>
              <a:t>Planning a website</a:t>
            </a:r>
          </a:p>
          <a:p>
            <a:pPr indent="446088">
              <a:buFont typeface="Wingdings" pitchFamily="2" charset="2"/>
              <a:buChar char="ü"/>
            </a:pPr>
            <a:r>
              <a:rPr lang="en-US" sz="2400" dirty="0"/>
              <a:t>Effective Navigation</a:t>
            </a:r>
          </a:p>
          <a:p>
            <a:pPr indent="446088">
              <a:buFont typeface="Wingdings" pitchFamily="2" charset="2"/>
              <a:buChar char="ü"/>
            </a:pPr>
            <a:r>
              <a:rPr lang="en-US" sz="2400" dirty="0"/>
              <a:t>Scripting Languages</a:t>
            </a:r>
          </a:p>
          <a:p>
            <a:endParaRPr lang="en-US" sz="2400" dirty="0"/>
          </a:p>
        </p:txBody>
      </p:sp>
    </p:spTree>
    <p:extLst>
      <p:ext uri="{BB962C8B-B14F-4D97-AF65-F5344CB8AC3E}">
        <p14:creationId xmlns:p14="http://schemas.microsoft.com/office/powerpoint/2010/main" val="1945593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Concept of Effective Web Design</a:t>
            </a:r>
          </a:p>
        </p:txBody>
      </p:sp>
      <p:sp>
        <p:nvSpPr>
          <p:cNvPr id="3" name="Content Placeholder 2"/>
          <p:cNvSpPr>
            <a:spLocks noGrp="1"/>
          </p:cNvSpPr>
          <p:nvPr>
            <p:ph idx="1"/>
          </p:nvPr>
        </p:nvSpPr>
        <p:spPr>
          <a:noFill/>
        </p:spPr>
        <p:txBody>
          <a:bodyPr/>
          <a:lstStyle/>
          <a:p>
            <a:pPr>
              <a:buClr>
                <a:schemeClr val="accent5"/>
              </a:buClr>
            </a:pPr>
            <a:r>
              <a:rPr lang="en-US" dirty="0"/>
              <a:t>It's a good idea to first think about and design your site. That way, you'll give yourself direction and you'll need to reorganize less later.</a:t>
            </a:r>
            <a:endParaRPr lang="en-IN" dirty="0"/>
          </a:p>
          <a:p>
            <a:pPr>
              <a:buClr>
                <a:schemeClr val="accent5"/>
              </a:buClr>
            </a:pPr>
            <a:r>
              <a:rPr lang="en-US" dirty="0"/>
              <a:t>To design your site:</a:t>
            </a:r>
          </a:p>
          <a:p>
            <a:pPr lvl="1">
              <a:buClr>
                <a:schemeClr val="accent5"/>
              </a:buClr>
            </a:pPr>
            <a:r>
              <a:rPr lang="en-US" sz="2200" dirty="0"/>
              <a:t>Figure out why you're creating this site. What do you want to convey?.</a:t>
            </a:r>
            <a:endParaRPr lang="en-IN" sz="2200" dirty="0"/>
          </a:p>
          <a:p>
            <a:pPr lvl="1">
              <a:buClr>
                <a:schemeClr val="accent5"/>
              </a:buClr>
            </a:pPr>
            <a:r>
              <a:rPr lang="en-US" sz="2200" dirty="0"/>
              <a:t>Think about your audience. How can you tailor your content to appeal to this audience? For example, should you add lots of graphics or is it more important that your page download quickly?</a:t>
            </a:r>
            <a:endParaRPr lang="en-IN" sz="2200" dirty="0"/>
          </a:p>
          <a:p>
            <a:pPr lvl="1">
              <a:buClr>
                <a:schemeClr val="accent5"/>
              </a:buClr>
            </a:pPr>
            <a:r>
              <a:rPr lang="en-US" sz="2200" dirty="0"/>
              <a:t>How many pages will you need? What sort of structure would you like it to have? Do you want visitors to go through your site in a particular direction, or do you want to make it easy for them to explore in any direction?</a:t>
            </a:r>
            <a:endParaRPr lang="en-IN" sz="2200" dirty="0"/>
          </a:p>
          <a:p>
            <a:pPr lvl="1">
              <a:buClr>
                <a:schemeClr val="accent5"/>
              </a:buClr>
            </a:pPr>
            <a:r>
              <a:rPr lang="en-US" sz="2200" dirty="0"/>
              <a:t>Sketch out your site on paper.</a:t>
            </a:r>
            <a:endParaRPr lang="en-IN" dirty="0"/>
          </a:p>
          <a:p>
            <a:pPr>
              <a:buClr>
                <a:schemeClr val="accent5"/>
              </a:buClr>
            </a:pPr>
            <a:r>
              <a:rPr lang="en-US" dirty="0"/>
              <a:t> Devise a simple, consistent naming system for your pages, images and other external files.</a:t>
            </a:r>
            <a:endParaRPr lang="en-IN" dirty="0"/>
          </a:p>
        </p:txBody>
      </p:sp>
    </p:spTree>
    <p:extLst>
      <p:ext uri="{BB962C8B-B14F-4D97-AF65-F5344CB8AC3E}">
        <p14:creationId xmlns:p14="http://schemas.microsoft.com/office/powerpoint/2010/main" val="2018795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t>Web Design Issues</a:t>
            </a:r>
            <a:endParaRPr lang="en-US" sz="3600" dirty="0"/>
          </a:p>
        </p:txBody>
      </p:sp>
      <p:sp>
        <p:nvSpPr>
          <p:cNvPr id="3" name="Content Placeholder 2"/>
          <p:cNvSpPr>
            <a:spLocks noGrp="1"/>
          </p:cNvSpPr>
          <p:nvPr>
            <p:ph idx="1"/>
          </p:nvPr>
        </p:nvSpPr>
        <p:spPr/>
        <p:txBody>
          <a:bodyPr/>
          <a:lstStyle/>
          <a:p>
            <a:pPr marL="457200" indent="-457200">
              <a:buClr>
                <a:schemeClr val="accent5"/>
              </a:buClr>
              <a:buFont typeface="+mj-lt"/>
              <a:buAutoNum type="alphaUcPeriod"/>
            </a:pPr>
            <a:r>
              <a:rPr lang="en-US" dirty="0"/>
              <a:t>Browser &amp; Operating Systems</a:t>
            </a:r>
          </a:p>
          <a:p>
            <a:pPr marL="457200" indent="-457200">
              <a:buClr>
                <a:schemeClr val="accent5"/>
              </a:buClr>
              <a:buFont typeface="+mj-lt"/>
              <a:buAutoNum type="alphaUcPeriod"/>
            </a:pPr>
            <a:r>
              <a:rPr lang="en-US" dirty="0"/>
              <a:t>Bandwidth and Cache</a:t>
            </a:r>
          </a:p>
          <a:p>
            <a:pPr marL="457200" indent="-457200">
              <a:buClr>
                <a:schemeClr val="accent5"/>
              </a:buClr>
              <a:buFont typeface="+mj-lt"/>
              <a:buAutoNum type="alphaUcPeriod"/>
            </a:pPr>
            <a:r>
              <a:rPr lang="en-US" dirty="0"/>
              <a:t>Display Resolution</a:t>
            </a:r>
          </a:p>
          <a:p>
            <a:pPr marL="457200" indent="-457200">
              <a:buClr>
                <a:schemeClr val="accent5"/>
              </a:buClr>
              <a:buFont typeface="+mj-lt"/>
              <a:buAutoNum type="alphaUcPeriod"/>
            </a:pPr>
            <a:r>
              <a:rPr lang="en-US" dirty="0"/>
              <a:t>Look &amp; Feel</a:t>
            </a:r>
          </a:p>
          <a:p>
            <a:pPr marL="457200" indent="-457200">
              <a:buClr>
                <a:schemeClr val="accent5"/>
              </a:buClr>
              <a:buFont typeface="+mj-lt"/>
              <a:buAutoNum type="alphaUcPeriod"/>
            </a:pPr>
            <a:r>
              <a:rPr lang="en-US" dirty="0"/>
              <a:t>Page Layout and Linking</a:t>
            </a:r>
          </a:p>
          <a:p>
            <a:pPr marL="457200" indent="-457200">
              <a:buClr>
                <a:schemeClr val="accent5"/>
              </a:buClr>
              <a:buFont typeface="+mj-lt"/>
              <a:buAutoNum type="alphaUcPeriod"/>
            </a:pPr>
            <a:r>
              <a:rPr lang="en-US" dirty="0"/>
              <a:t>Locating Information</a:t>
            </a:r>
          </a:p>
          <a:p>
            <a:pPr marL="457200" indent="-457200">
              <a:buClr>
                <a:schemeClr val="accent5"/>
              </a:buClr>
              <a:buFont typeface="+mj-lt"/>
              <a:buAutoNum type="alphaUcPeriod"/>
            </a:pPr>
            <a:r>
              <a:rPr lang="en-US" dirty="0"/>
              <a:t>Making Design user-Centric</a:t>
            </a:r>
          </a:p>
          <a:p>
            <a:pPr marL="457200" indent="-457200">
              <a:buClr>
                <a:schemeClr val="accent5"/>
              </a:buClr>
              <a:buFont typeface="+mj-lt"/>
              <a:buAutoNum type="alphaUcPeriod"/>
            </a:pPr>
            <a:r>
              <a:rPr lang="en-US" dirty="0"/>
              <a:t>Sitemap</a:t>
            </a:r>
          </a:p>
        </p:txBody>
      </p:sp>
    </p:spTree>
    <p:extLst>
      <p:ext uri="{BB962C8B-B14F-4D97-AF65-F5344CB8AC3E}">
        <p14:creationId xmlns:p14="http://schemas.microsoft.com/office/powerpoint/2010/main" val="200180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 Browser &amp; Operating Systems</a:t>
            </a:r>
          </a:p>
        </p:txBody>
      </p:sp>
      <p:sp>
        <p:nvSpPr>
          <p:cNvPr id="3" name="Content Placeholder 2"/>
          <p:cNvSpPr>
            <a:spLocks noGrp="1"/>
          </p:cNvSpPr>
          <p:nvPr>
            <p:ph idx="1"/>
          </p:nvPr>
        </p:nvSpPr>
        <p:spPr/>
        <p:txBody>
          <a:bodyPr/>
          <a:lstStyle/>
          <a:p>
            <a:pPr>
              <a:buClr>
                <a:schemeClr val="accent5"/>
              </a:buClr>
            </a:pPr>
            <a:r>
              <a:rPr lang="en-US" dirty="0"/>
              <a:t>Web pages are written using different HTML tags and viewed in browser window.</a:t>
            </a:r>
          </a:p>
          <a:p>
            <a:pPr>
              <a:buClr>
                <a:schemeClr val="accent5"/>
              </a:buClr>
            </a:pPr>
            <a:r>
              <a:rPr lang="en-US" dirty="0"/>
              <a:t>The different browsers and their versions greatly affect the way a page is rendered, as different browsers sometimes interpret same HTML tag in a different way.</a:t>
            </a:r>
          </a:p>
          <a:p>
            <a:pPr>
              <a:buClr>
                <a:schemeClr val="accent5"/>
              </a:buClr>
            </a:pPr>
            <a:r>
              <a:rPr lang="en-US" dirty="0"/>
              <a:t>Different versions of HTML also support different sets of tags.</a:t>
            </a:r>
          </a:p>
          <a:p>
            <a:pPr>
              <a:buClr>
                <a:schemeClr val="accent5"/>
              </a:buClr>
            </a:pPr>
            <a:r>
              <a:rPr lang="en-US" dirty="0"/>
              <a:t>The support for different tags also varies across the different browsers and their versions.</a:t>
            </a:r>
          </a:p>
          <a:p>
            <a:pPr>
              <a:buClr>
                <a:schemeClr val="accent5"/>
              </a:buClr>
            </a:pPr>
            <a:r>
              <a:rPr lang="en-US" dirty="0"/>
              <a:t>Same browser may work slightly different on different operating system and hardware platform.</a:t>
            </a:r>
          </a:p>
          <a:p>
            <a:pPr>
              <a:buClr>
                <a:schemeClr val="accent5"/>
              </a:buClr>
            </a:pPr>
            <a:r>
              <a:rPr lang="en-US" dirty="0"/>
              <a:t>To make a web page portable, test it on different browsers on different operating systems.</a:t>
            </a:r>
          </a:p>
        </p:txBody>
      </p:sp>
    </p:spTree>
    <p:extLst>
      <p:ext uri="{BB962C8B-B14F-4D97-AF65-F5344CB8AC3E}">
        <p14:creationId xmlns:p14="http://schemas.microsoft.com/office/powerpoint/2010/main" val="887855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b) Bandwidth and Cache</a:t>
            </a:r>
          </a:p>
        </p:txBody>
      </p:sp>
      <p:sp>
        <p:nvSpPr>
          <p:cNvPr id="3" name="Content Placeholder 2"/>
          <p:cNvSpPr>
            <a:spLocks noGrp="1"/>
          </p:cNvSpPr>
          <p:nvPr>
            <p:ph idx="1"/>
          </p:nvPr>
        </p:nvSpPr>
        <p:spPr/>
        <p:txBody>
          <a:bodyPr/>
          <a:lstStyle/>
          <a:p>
            <a:pPr>
              <a:buClr>
                <a:schemeClr val="accent5"/>
              </a:buClr>
            </a:pPr>
            <a:r>
              <a:rPr lang="en-US" dirty="0"/>
              <a:t>Users have different connection speed, i.e. bandwidth, to access the Web sites.</a:t>
            </a:r>
          </a:p>
          <a:p>
            <a:pPr>
              <a:buClr>
                <a:schemeClr val="accent5"/>
              </a:buClr>
            </a:pPr>
            <a:r>
              <a:rPr lang="en-US" dirty="0"/>
              <a:t>Connection speed plays an important role in designing web pages, if user has low bandwidth connection and a web page contains too many images, it takes more time to download.</a:t>
            </a:r>
          </a:p>
          <a:p>
            <a:pPr>
              <a:buClr>
                <a:schemeClr val="accent5"/>
              </a:buClr>
            </a:pPr>
            <a:r>
              <a:rPr lang="en-US" dirty="0"/>
              <a:t>Generally, users have no patience to wait for longer time than 10-15 seconds and move to other site without looking at contents of your web page.</a:t>
            </a:r>
          </a:p>
          <a:p>
            <a:pPr>
              <a:buClr>
                <a:schemeClr val="accent5"/>
              </a:buClr>
            </a:pPr>
            <a:r>
              <a:rPr lang="en-US" dirty="0"/>
              <a:t>Browser provides temporary memory called cache to store the graphics.</a:t>
            </a:r>
          </a:p>
          <a:p>
            <a:pPr>
              <a:buClr>
                <a:schemeClr val="accent5"/>
              </a:buClr>
            </a:pPr>
            <a:r>
              <a:rPr lang="en-US" dirty="0"/>
              <a:t>When user gives the URL of the web page for the first time, HTML file together with all the graphics files referred in a page is downloaded and displayed.</a:t>
            </a:r>
          </a:p>
        </p:txBody>
      </p:sp>
    </p:spTree>
    <p:extLst>
      <p:ext uri="{BB962C8B-B14F-4D97-AF65-F5344CB8AC3E}">
        <p14:creationId xmlns:p14="http://schemas.microsoft.com/office/powerpoint/2010/main" val="944333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c) Display Resolution</a:t>
            </a:r>
          </a:p>
        </p:txBody>
      </p:sp>
      <p:sp>
        <p:nvSpPr>
          <p:cNvPr id="3" name="Content Placeholder 2"/>
          <p:cNvSpPr>
            <a:spLocks noGrp="1"/>
          </p:cNvSpPr>
          <p:nvPr>
            <p:ph idx="1"/>
          </p:nvPr>
        </p:nvSpPr>
        <p:spPr/>
        <p:txBody>
          <a:bodyPr/>
          <a:lstStyle/>
          <a:p>
            <a:pPr>
              <a:buClr>
                <a:schemeClr val="accent5"/>
              </a:buClr>
            </a:pPr>
            <a:r>
              <a:rPr lang="en-US" dirty="0"/>
              <a:t>Display resolution is another important factor affecting the Web page design, as we do not have any control on display resolution of the monitors on which user views our pages.</a:t>
            </a:r>
          </a:p>
          <a:p>
            <a:pPr>
              <a:buClr>
                <a:schemeClr val="accent5"/>
              </a:buClr>
            </a:pPr>
            <a:r>
              <a:rPr lang="en-US" dirty="0"/>
              <a:t>Display or screen resolution is measured in terms of pixels and common resolutions are 800 X 600 and 1024 X 786.</a:t>
            </a:r>
          </a:p>
          <a:p>
            <a:pPr>
              <a:buClr>
                <a:schemeClr val="accent5"/>
              </a:buClr>
            </a:pPr>
            <a:r>
              <a:rPr lang="en-US" dirty="0"/>
              <a:t>We have three choices for Web page design.</a:t>
            </a:r>
          </a:p>
          <a:p>
            <a:pPr lvl="1">
              <a:buClr>
                <a:schemeClr val="accent5"/>
              </a:buClr>
            </a:pPr>
            <a:r>
              <a:rPr lang="en-US" sz="2200" dirty="0"/>
              <a:t>Design a web page with fixed resolution.</a:t>
            </a:r>
          </a:p>
          <a:p>
            <a:pPr lvl="1">
              <a:buClr>
                <a:schemeClr val="accent5"/>
              </a:buClr>
            </a:pPr>
            <a:r>
              <a:rPr lang="en-US" sz="2200" dirty="0"/>
              <a:t>Make a flexible design using HTML table to fit into different resolution.</a:t>
            </a:r>
          </a:p>
          <a:p>
            <a:pPr lvl="1">
              <a:buClr>
                <a:schemeClr val="accent5"/>
              </a:buClr>
            </a:pPr>
            <a:r>
              <a:rPr lang="en-US" sz="2200" dirty="0"/>
              <a:t>If the page is displayed on a monitor with a higher resolution, the page is displayed on left hand side and some part on the right-hand side remains blank. We can use centered design to display page properly.</a:t>
            </a:r>
          </a:p>
          <a:p>
            <a:pPr lvl="1">
              <a:buClr>
                <a:schemeClr val="accent5"/>
              </a:buClr>
            </a:pPr>
            <a:r>
              <a:rPr lang="en-US" sz="2200" dirty="0"/>
              <a:t>Ideally we should use some frameworks for designing like Bootstrap/Material design.</a:t>
            </a:r>
          </a:p>
          <a:p>
            <a:endParaRPr lang="en-US" dirty="0"/>
          </a:p>
        </p:txBody>
      </p:sp>
    </p:spTree>
    <p:extLst>
      <p:ext uri="{BB962C8B-B14F-4D97-AF65-F5344CB8AC3E}">
        <p14:creationId xmlns:p14="http://schemas.microsoft.com/office/powerpoint/2010/main" val="317350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d) Look &amp; Feel &amp; e) Page Layout and Linking</a:t>
            </a:r>
          </a:p>
        </p:txBody>
      </p:sp>
      <p:sp>
        <p:nvSpPr>
          <p:cNvPr id="3" name="Content Placeholder 2"/>
          <p:cNvSpPr>
            <a:spLocks noGrp="1"/>
          </p:cNvSpPr>
          <p:nvPr>
            <p:ph idx="1"/>
          </p:nvPr>
        </p:nvSpPr>
        <p:spPr/>
        <p:txBody>
          <a:bodyPr/>
          <a:lstStyle/>
          <a:p>
            <a:pPr>
              <a:buClr>
                <a:schemeClr val="accent5"/>
              </a:buClr>
            </a:pPr>
            <a:r>
              <a:rPr lang="en-US" dirty="0"/>
              <a:t>Look &amp; Feel</a:t>
            </a:r>
          </a:p>
          <a:p>
            <a:pPr lvl="1">
              <a:buClr>
                <a:schemeClr val="accent5"/>
              </a:buClr>
            </a:pPr>
            <a:r>
              <a:rPr lang="en-US" sz="2200" dirty="0"/>
              <a:t>Look and feel of the website decides the overall appearance of the website.</a:t>
            </a:r>
          </a:p>
          <a:p>
            <a:pPr lvl="1">
              <a:buClr>
                <a:schemeClr val="accent5"/>
              </a:buClr>
            </a:pPr>
            <a:r>
              <a:rPr lang="en-US" sz="2200" dirty="0"/>
              <a:t>It includes all the design aspects such as</a:t>
            </a:r>
          </a:p>
          <a:p>
            <a:pPr lvl="2">
              <a:buClr>
                <a:schemeClr val="accent5"/>
              </a:buClr>
            </a:pPr>
            <a:r>
              <a:rPr lang="en-US" sz="2000" dirty="0"/>
              <a:t>Web site theme</a:t>
            </a:r>
          </a:p>
          <a:p>
            <a:pPr lvl="2">
              <a:buClr>
                <a:schemeClr val="accent5"/>
              </a:buClr>
            </a:pPr>
            <a:r>
              <a:rPr lang="en-US" sz="2000" dirty="0"/>
              <a:t>Web typography</a:t>
            </a:r>
          </a:p>
          <a:p>
            <a:pPr lvl="2">
              <a:buClr>
                <a:schemeClr val="accent5"/>
              </a:buClr>
            </a:pPr>
            <a:r>
              <a:rPr lang="en-US" sz="2000" dirty="0"/>
              <a:t>Graphics</a:t>
            </a:r>
          </a:p>
          <a:p>
            <a:pPr lvl="2">
              <a:buClr>
                <a:schemeClr val="accent5"/>
              </a:buClr>
            </a:pPr>
            <a:r>
              <a:rPr lang="en-US" sz="2000" dirty="0"/>
              <a:t>Visual structure</a:t>
            </a:r>
          </a:p>
          <a:p>
            <a:pPr lvl="2">
              <a:buClr>
                <a:schemeClr val="accent5"/>
              </a:buClr>
            </a:pPr>
            <a:r>
              <a:rPr lang="en-US" sz="2000" dirty="0"/>
              <a:t>Navigation etc…</a:t>
            </a:r>
          </a:p>
          <a:p>
            <a:pPr>
              <a:buClr>
                <a:schemeClr val="accent5"/>
              </a:buClr>
            </a:pPr>
            <a:r>
              <a:rPr lang="en-US" dirty="0"/>
              <a:t>Page Layout and Linking</a:t>
            </a:r>
          </a:p>
          <a:p>
            <a:pPr lvl="1">
              <a:buClr>
                <a:schemeClr val="accent5"/>
              </a:buClr>
            </a:pPr>
            <a:r>
              <a:rPr lang="en-US" sz="2200" dirty="0"/>
              <a:t>Website contains of individual web pages that are linked together using various navigational links.</a:t>
            </a:r>
          </a:p>
          <a:p>
            <a:pPr lvl="1">
              <a:buClr>
                <a:schemeClr val="accent5"/>
              </a:buClr>
            </a:pPr>
            <a:r>
              <a:rPr lang="en-US" sz="2200" dirty="0"/>
              <a:t>Page layout defines the visual structure of the page and divides the page area into different parts to present the information of varying importance.</a:t>
            </a:r>
          </a:p>
          <a:p>
            <a:pPr lvl="1">
              <a:buClr>
                <a:schemeClr val="accent5"/>
              </a:buClr>
            </a:pPr>
            <a:r>
              <a:rPr lang="en-US" sz="2200" dirty="0"/>
              <a:t>Page layout allows the designer to distribute the contents on a page such that visitor can view it easily and find necessary details.</a:t>
            </a:r>
          </a:p>
        </p:txBody>
      </p:sp>
    </p:spTree>
    <p:extLst>
      <p:ext uri="{BB962C8B-B14F-4D97-AF65-F5344CB8AC3E}">
        <p14:creationId xmlns:p14="http://schemas.microsoft.com/office/powerpoint/2010/main" val="269219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f) Locating Information &amp; g) Making Design User-Centric</a:t>
            </a:r>
          </a:p>
        </p:txBody>
      </p:sp>
      <p:sp>
        <p:nvSpPr>
          <p:cNvPr id="3" name="Content Placeholder 2"/>
          <p:cNvSpPr>
            <a:spLocks noGrp="1"/>
          </p:cNvSpPr>
          <p:nvPr>
            <p:ph idx="1"/>
          </p:nvPr>
        </p:nvSpPr>
        <p:spPr/>
        <p:txBody>
          <a:bodyPr/>
          <a:lstStyle/>
          <a:p>
            <a:pPr>
              <a:buClr>
                <a:schemeClr val="accent5"/>
              </a:buClr>
            </a:pPr>
            <a:r>
              <a:rPr lang="en-US" dirty="0"/>
              <a:t>Locating Information</a:t>
            </a:r>
          </a:p>
          <a:p>
            <a:pPr lvl="1">
              <a:buClr>
                <a:schemeClr val="accent5"/>
              </a:buClr>
            </a:pPr>
            <a:r>
              <a:rPr lang="en-US" sz="2200" dirty="0"/>
              <a:t>Webpage is viewed on a computer screen and the screen can be divided into five major areas such as center, top, right, bottom and left in this particular order.</a:t>
            </a:r>
          </a:p>
          <a:p>
            <a:pPr lvl="1">
              <a:buClr>
                <a:schemeClr val="accent5"/>
              </a:buClr>
            </a:pPr>
            <a:r>
              <a:rPr lang="en-US" sz="2200" dirty="0"/>
              <a:t>The first major area of importance in terms of users viewing pattern is the center, then top, right, bottom and left in this particular order</a:t>
            </a:r>
          </a:p>
          <a:p>
            <a:pPr>
              <a:buClr>
                <a:schemeClr val="accent5"/>
              </a:buClr>
            </a:pPr>
            <a:r>
              <a:rPr lang="en-US" dirty="0"/>
              <a:t>Making Design User-Centric</a:t>
            </a:r>
          </a:p>
          <a:p>
            <a:pPr lvl="1">
              <a:buClr>
                <a:schemeClr val="accent5"/>
              </a:buClr>
            </a:pPr>
            <a:r>
              <a:rPr lang="en-US" sz="2200" dirty="0"/>
              <a:t>It is very difficult for any Web designer to predict the exact behavior of the Web site users.</a:t>
            </a:r>
          </a:p>
          <a:p>
            <a:pPr lvl="1">
              <a:buClr>
                <a:schemeClr val="accent5"/>
              </a:buClr>
            </a:pPr>
            <a:r>
              <a:rPr lang="en-US" sz="2200" dirty="0"/>
              <a:t>However, idea of general behavior of common user helps in making design of the Web site user centric.</a:t>
            </a:r>
          </a:p>
          <a:p>
            <a:pPr lvl="1">
              <a:buClr>
                <a:schemeClr val="accent5"/>
              </a:buClr>
            </a:pPr>
            <a:r>
              <a:rPr lang="en-US" sz="2200" dirty="0"/>
              <a:t>Users either scan the information on the web page to find the section of their interest or read the information to get details.</a:t>
            </a:r>
          </a:p>
        </p:txBody>
      </p:sp>
    </p:spTree>
    <p:extLst>
      <p:ext uri="{BB962C8B-B14F-4D97-AF65-F5344CB8AC3E}">
        <p14:creationId xmlns:p14="http://schemas.microsoft.com/office/powerpoint/2010/main" val="3560246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themeOverride>
</file>

<file path=docProps/app.xml><?xml version="1.0" encoding="utf-8"?>
<Properties xmlns="http://schemas.openxmlformats.org/officeDocument/2006/extended-properties" xmlns:vt="http://schemas.openxmlformats.org/officeDocument/2006/docPropsVTypes">
  <Template/>
  <TotalTime>4813</TotalTime>
  <Words>1344</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Calibri</vt:lpstr>
      <vt:lpstr>Roboto Condensed</vt:lpstr>
      <vt:lpstr>Wingdings</vt:lpstr>
      <vt:lpstr>Roboto Condensed Light</vt:lpstr>
      <vt:lpstr>Segoe UI Black</vt:lpstr>
      <vt:lpstr>Arial</vt:lpstr>
      <vt:lpstr>Wingdings 2</vt:lpstr>
      <vt:lpstr>Wingdings 3</vt:lpstr>
      <vt:lpstr>Office Theme</vt:lpstr>
      <vt:lpstr>Unit-01  Introduction to Web Designing</vt:lpstr>
      <vt:lpstr>PowerPoint Presentation</vt:lpstr>
      <vt:lpstr>Concept of Effective Web Design</vt:lpstr>
      <vt:lpstr>Web Design Issues</vt:lpstr>
      <vt:lpstr>a) Browser &amp; Operating Systems</vt:lpstr>
      <vt:lpstr>b) Bandwidth and Cache</vt:lpstr>
      <vt:lpstr>c) Display Resolution</vt:lpstr>
      <vt:lpstr>d) Look &amp; Feel &amp; e) Page Layout and Linking</vt:lpstr>
      <vt:lpstr>f) Locating Information &amp; g) Making Design User-Centric</vt:lpstr>
      <vt:lpstr>h) Sitemap </vt:lpstr>
      <vt:lpstr>Planning a Website</vt:lpstr>
      <vt:lpstr>Effective Navigation</vt:lpstr>
      <vt:lpstr>Scripting Languages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New</cp:lastModifiedBy>
  <cp:revision>716</cp:revision>
  <dcterms:created xsi:type="dcterms:W3CDTF">2020-05-01T05:09:15Z</dcterms:created>
  <dcterms:modified xsi:type="dcterms:W3CDTF">2024-12-14T07:52:25Z</dcterms:modified>
</cp:coreProperties>
</file>