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70" r:id="rId2"/>
    <p:sldId id="309" r:id="rId3"/>
    <p:sldId id="310" r:id="rId4"/>
    <p:sldId id="311" r:id="rId5"/>
    <p:sldId id="314" r:id="rId6"/>
    <p:sldId id="315" r:id="rId7"/>
    <p:sldId id="316" r:id="rId8"/>
    <p:sldId id="317" r:id="rId9"/>
    <p:sldId id="318" r:id="rId10"/>
    <p:sldId id="368" r:id="rId11"/>
    <p:sldId id="369" r:id="rId12"/>
    <p:sldId id="312" r:id="rId13"/>
    <p:sldId id="313" r:id="rId14"/>
    <p:sldId id="319" r:id="rId15"/>
    <p:sldId id="320" r:id="rId16"/>
    <p:sldId id="321" r:id="rId17"/>
    <p:sldId id="37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  <p:embeddedFont>
      <p:font typeface="Wingdings 2" panose="05020102010507070707" pitchFamily="18" charset="2"/>
      <p:regular r:id="rId26"/>
    </p:embeddedFont>
    <p:embeddedFont>
      <p:font typeface="Segoe UI Black" panose="020B0A02040204020203" pitchFamily="34" charset="0"/>
      <p:bold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Fj2rr0LSFg5DW/btQDWuQ==" hashData="H2giEtGH44PScmWi6zB+X+YVyzbJsOG3UyAYVUmLWvf0ne3rrMmE9x7wr568Ck91tRREH7HfoTdFQM6iIUUKRQ=="/>
  <p:extLst>
    <p:ext uri="{521415D9-36F7-43E2-AB2F-B90AF26B5E84}">
      <p14:sectionLst xmlns:p14="http://schemas.microsoft.com/office/powerpoint/2010/main">
        <p14:section name="Unit-02 Basics of CSS" id="{607616A7-8B75-4F3C-9826-28EAC9FC9E3D}">
          <p14:sldIdLst>
            <p14:sldId id="370"/>
          </p14:sldIdLst>
        </p14:section>
        <p14:section name="Outline" id="{CA9DCB14-F933-4F11-85DD-3D7E733322D6}">
          <p14:sldIdLst>
            <p14:sldId id="309"/>
          </p14:sldIdLst>
        </p14:section>
        <p14:section name="What is CSS?" id="{EE8BCE6B-F819-42C9-9CF2-5D06AAEC9F36}">
          <p14:sldIdLst>
            <p14:sldId id="310"/>
            <p14:sldId id="311"/>
          </p14:sldIdLst>
        </p14:section>
        <p14:section name="Types of CSS" id="{0B8CB9B1-250B-4589-B057-55B46D04D757}">
          <p14:sldIdLst>
            <p14:sldId id="314"/>
          </p14:sldIdLst>
        </p14:section>
        <p14:section name="Inline Style" id="{BFA919D7-2FE2-4591-BAE8-1A167BF9FDA2}">
          <p14:sldIdLst>
            <p14:sldId id="315"/>
          </p14:sldIdLst>
        </p14:section>
        <p14:section name="Internal Style Sheet" id="{5B1D9A42-3A98-4F97-A488-7C4BDC08F21E}">
          <p14:sldIdLst>
            <p14:sldId id="316"/>
          </p14:sldIdLst>
        </p14:section>
        <p14:section name="External Style Sheet" id="{86213873-8016-4262-AC1F-A9E9FDDA8B89}">
          <p14:sldIdLst>
            <p14:sldId id="317"/>
            <p14:sldId id="318"/>
          </p14:sldIdLst>
        </p14:section>
        <p14:section name="Targeting using CSS" id="{54436E62-E74C-4233-9E97-D37E1C74E7A8}">
          <p14:sldIdLst>
            <p14:sldId id="368"/>
            <p14:sldId id="369"/>
            <p14:sldId id="312"/>
            <p14:sldId id="313"/>
            <p14:sldId id="319"/>
            <p14:sldId id="320"/>
            <p14:sldId id="321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5631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For Diploma Studies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CSS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5695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For Diploma Studies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35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Neeraj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H. Ahuja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2302CS203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02 – Basics of CSS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 M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CSS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CSS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CSS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CSS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eeraj.ahuja@darshan.ac.in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7698352028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smtClean="0"/>
              <a:t>Neeraj H. Ahuja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Designing (WD-II) (</a:t>
            </a:r>
            <a:r>
              <a:rPr lang="en-US" dirty="0"/>
              <a:t>2302CS203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9" y="5210489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Basics of CSS</a:t>
            </a:r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45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Targeting using 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IN" dirty="0"/>
              <a:t>Targeting by Tag name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IN" dirty="0"/>
              <a:t>Targeting by id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IN" dirty="0"/>
              <a:t>Targeting by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2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600" dirty="0"/>
              <a:t>Targeting by Tag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The </a:t>
            </a:r>
            <a:r>
              <a:rPr lang="en-US" b="1" dirty="0"/>
              <a:t>Tag name </a:t>
            </a:r>
            <a:r>
              <a:rPr lang="en-US" dirty="0"/>
              <a:t>is used to specify style for </a:t>
            </a:r>
            <a:r>
              <a:rPr lang="en-US" b="1" dirty="0"/>
              <a:t>specific Tag</a:t>
            </a:r>
            <a:r>
              <a:rPr lang="en-US" dirty="0"/>
              <a:t>.</a:t>
            </a:r>
          </a:p>
          <a:p>
            <a:pPr>
              <a:buClr>
                <a:schemeClr val="accent5"/>
              </a:buClr>
            </a:pPr>
            <a:r>
              <a:rPr lang="en-US" dirty="0"/>
              <a:t>The style rule below will be applied to the element with </a:t>
            </a:r>
            <a:r>
              <a:rPr lang="en-US" b="1" dirty="0"/>
              <a:t>&lt;h1&gt; Tag"</a:t>
            </a:r>
            <a:r>
              <a:rPr lang="en-US" dirty="0"/>
              <a:t>: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51453" y="2208904"/>
            <a:ext cx="3810000" cy="378565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HTML</a:t>
            </a:r>
            <a:endParaRPr lang="en-US" sz="2000" dirty="0"/>
          </a:p>
          <a:p>
            <a:r>
              <a:rPr lang="en-US" sz="2000" dirty="0"/>
              <a:t>&lt;h1&gt;</a:t>
            </a:r>
          </a:p>
          <a:p>
            <a:r>
              <a:rPr lang="en-US" sz="2000" dirty="0"/>
              <a:t>	Hello Friends</a:t>
            </a:r>
          </a:p>
          <a:p>
            <a:r>
              <a:rPr lang="en-US" sz="2000" dirty="0"/>
              <a:t>&lt;/h1&gt;</a:t>
            </a:r>
          </a:p>
          <a:p>
            <a:endParaRPr lang="en-US" sz="2000" dirty="0"/>
          </a:p>
          <a:p>
            <a:r>
              <a:rPr lang="en-US" sz="2000" dirty="0"/>
              <a:t>&lt;h2&gt;</a:t>
            </a:r>
          </a:p>
          <a:p>
            <a:r>
              <a:rPr lang="en-US" sz="2000" dirty="0"/>
              <a:t>	Hello Friends</a:t>
            </a:r>
          </a:p>
          <a:p>
            <a:r>
              <a:rPr lang="en-US" sz="2000" dirty="0"/>
              <a:t>&lt;/h2&gt;</a:t>
            </a:r>
          </a:p>
          <a:p>
            <a:endParaRPr lang="en-US" sz="2000" dirty="0"/>
          </a:p>
          <a:p>
            <a:r>
              <a:rPr lang="en-US" sz="2000" dirty="0"/>
              <a:t>&lt;h1&gt;</a:t>
            </a:r>
          </a:p>
          <a:p>
            <a:r>
              <a:rPr lang="en-US" sz="2000" dirty="0"/>
              <a:t>	Have a Nice Day</a:t>
            </a:r>
          </a:p>
          <a:p>
            <a:r>
              <a:rPr lang="en-US" sz="2000" dirty="0"/>
              <a:t>&lt;/h1&gt;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1882" y="2208904"/>
            <a:ext cx="4267200" cy="132343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CSS</a:t>
            </a:r>
            <a:endParaRPr lang="en-US" sz="2000" dirty="0"/>
          </a:p>
          <a:p>
            <a:r>
              <a:rPr lang="en-US" sz="2000" dirty="0"/>
              <a:t>h1{</a:t>
            </a:r>
          </a:p>
          <a:p>
            <a:r>
              <a:rPr lang="en-US" sz="2000" dirty="0"/>
              <a:t>	color: blue;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1882" y="4393011"/>
            <a:ext cx="4267200" cy="132343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Output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Hello Friends</a:t>
            </a:r>
          </a:p>
          <a:p>
            <a:r>
              <a:rPr lang="en-US" sz="2000" dirty="0"/>
              <a:t>How are you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357615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The “id”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The id selector is used to specify a style for a </a:t>
            </a:r>
            <a:r>
              <a:rPr lang="en-US" b="1" dirty="0"/>
              <a:t>single, unique </a:t>
            </a:r>
            <a:r>
              <a:rPr lang="en-US" dirty="0"/>
              <a:t>element.</a:t>
            </a:r>
          </a:p>
          <a:p>
            <a:pPr>
              <a:buClr>
                <a:schemeClr val="accent5"/>
              </a:buClr>
            </a:pPr>
            <a:r>
              <a:rPr lang="en-US" dirty="0"/>
              <a:t>The id selector uses the id attribute of the HTML element, and is defined with a</a:t>
            </a:r>
            <a:r>
              <a:rPr lang="en-US" b="1" dirty="0"/>
              <a:t> "#“ </a:t>
            </a:r>
            <a:r>
              <a:rPr lang="en-US" dirty="0"/>
              <a:t>in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pPr>
              <a:buClr>
                <a:schemeClr val="accent5"/>
              </a:buClr>
            </a:pPr>
            <a:r>
              <a:rPr lang="en-US" dirty="0"/>
              <a:t>The style rule below will be applied to the element with </a:t>
            </a:r>
            <a:r>
              <a:rPr lang="en-US" b="1" dirty="0"/>
              <a:t>id="para1"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453" y="2728533"/>
            <a:ext cx="3810000" cy="280076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HTML</a:t>
            </a:r>
            <a:endParaRPr lang="en-US" sz="2200" dirty="0"/>
          </a:p>
          <a:p>
            <a:r>
              <a:rPr lang="en-US" sz="2200" dirty="0"/>
              <a:t>&lt;h1 id=“para1”&gt;</a:t>
            </a:r>
          </a:p>
          <a:p>
            <a:r>
              <a:rPr lang="en-US" sz="2200" dirty="0"/>
              <a:t>	Hello Friends</a:t>
            </a:r>
          </a:p>
          <a:p>
            <a:r>
              <a:rPr lang="en-US" sz="2200" dirty="0"/>
              <a:t>&lt;/h1&gt;</a:t>
            </a:r>
          </a:p>
          <a:p>
            <a:endParaRPr lang="en-US" sz="2200" dirty="0"/>
          </a:p>
          <a:p>
            <a:r>
              <a:rPr lang="en-US" sz="2200" dirty="0"/>
              <a:t>&lt;h1&gt;</a:t>
            </a:r>
          </a:p>
          <a:p>
            <a:r>
              <a:rPr lang="en-US" sz="2200" dirty="0"/>
              <a:t>	How are you</a:t>
            </a:r>
          </a:p>
          <a:p>
            <a:r>
              <a:rPr lang="en-US" sz="2200" dirty="0"/>
              <a:t>&lt;/h1&gt;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1725" y="2728533"/>
            <a:ext cx="4267200" cy="144655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CSS</a:t>
            </a:r>
            <a:endParaRPr lang="en-US" sz="2200" dirty="0"/>
          </a:p>
          <a:p>
            <a:r>
              <a:rPr lang="en-US" sz="2200" dirty="0"/>
              <a:t>#para1{</a:t>
            </a:r>
          </a:p>
          <a:p>
            <a:r>
              <a:rPr lang="en-US" sz="2200" dirty="0"/>
              <a:t>	color: blue;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1725" y="4446984"/>
            <a:ext cx="4267200" cy="110799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Output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Hello Friends</a:t>
            </a:r>
          </a:p>
          <a:p>
            <a:r>
              <a:rPr lang="en-US" sz="2200" dirty="0"/>
              <a:t>How are you</a:t>
            </a:r>
          </a:p>
        </p:txBody>
      </p:sp>
    </p:spTree>
    <p:extLst>
      <p:ext uri="{BB962C8B-B14F-4D97-AF65-F5344CB8AC3E}">
        <p14:creationId xmlns:p14="http://schemas.microsoft.com/office/powerpoint/2010/main" val="91645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The “class”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accent5"/>
              </a:buClr>
            </a:pPr>
            <a:r>
              <a:rPr lang="en-US" dirty="0"/>
              <a:t>The class selector is used to specify a style for a </a:t>
            </a:r>
            <a:r>
              <a:rPr lang="en-US" b="1" dirty="0"/>
              <a:t>group</a:t>
            </a:r>
            <a:r>
              <a:rPr lang="en-US" dirty="0"/>
              <a:t> of elements. </a:t>
            </a:r>
          </a:p>
          <a:p>
            <a:pPr lvl="0">
              <a:buClr>
                <a:schemeClr val="accent5"/>
              </a:buClr>
            </a:pPr>
            <a:r>
              <a:rPr lang="en-US" dirty="0"/>
              <a:t>The class selector uses the HTML class attribute, and is defined with a </a:t>
            </a:r>
            <a:r>
              <a:rPr lang="en-US" b="1" dirty="0"/>
              <a:t>".“</a:t>
            </a:r>
            <a:r>
              <a:rPr lang="en-US" dirty="0"/>
              <a:t> in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pPr lvl="0">
              <a:buClr>
                <a:schemeClr val="accent5"/>
              </a:buClr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036" y="2241416"/>
            <a:ext cx="3810000" cy="317009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HTML</a:t>
            </a:r>
            <a:endParaRPr lang="en-US" sz="2000" dirty="0"/>
          </a:p>
          <a:p>
            <a:r>
              <a:rPr lang="en-US" sz="2000" dirty="0"/>
              <a:t>&lt;h1 class=“</a:t>
            </a:r>
            <a:r>
              <a:rPr lang="en-US" sz="2000" dirty="0" err="1"/>
              <a:t>myClass</a:t>
            </a:r>
            <a:r>
              <a:rPr lang="en-US" sz="2000" dirty="0"/>
              <a:t>”&gt;</a:t>
            </a:r>
          </a:p>
          <a:p>
            <a:r>
              <a:rPr lang="en-US" sz="2000" dirty="0"/>
              <a:t>	Hello Friends</a:t>
            </a:r>
          </a:p>
          <a:p>
            <a:r>
              <a:rPr lang="en-US" sz="2000" dirty="0"/>
              <a:t>&lt;/h1&gt;</a:t>
            </a:r>
          </a:p>
          <a:p>
            <a:r>
              <a:rPr lang="en-US" sz="2000" dirty="0"/>
              <a:t>&lt;h1&gt;</a:t>
            </a:r>
          </a:p>
          <a:p>
            <a:r>
              <a:rPr lang="en-US" sz="2000" dirty="0"/>
              <a:t>	How are you</a:t>
            </a:r>
          </a:p>
          <a:p>
            <a:r>
              <a:rPr lang="en-US" sz="2000" dirty="0"/>
              <a:t>&lt;/h1&gt;</a:t>
            </a:r>
          </a:p>
          <a:p>
            <a:r>
              <a:rPr lang="en-US" sz="2000" dirty="0"/>
              <a:t>&lt;h1 class=“</a:t>
            </a:r>
            <a:r>
              <a:rPr lang="en-US" sz="2000" dirty="0" err="1"/>
              <a:t>myClass</a:t>
            </a:r>
            <a:r>
              <a:rPr lang="en-US" sz="2000" dirty="0"/>
              <a:t>”&gt;</a:t>
            </a:r>
          </a:p>
          <a:p>
            <a:r>
              <a:rPr lang="en-US" sz="2000" dirty="0"/>
              <a:t>	How are you</a:t>
            </a:r>
          </a:p>
          <a:p>
            <a:r>
              <a:rPr lang="en-US" sz="2000" dirty="0"/>
              <a:t>&lt;/h1&gt;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6892" y="2241416"/>
            <a:ext cx="4267200" cy="132343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CSS</a:t>
            </a:r>
            <a:endParaRPr lang="en-US" sz="2000" dirty="0"/>
          </a:p>
          <a:p>
            <a:r>
              <a:rPr lang="en-US" sz="2000" dirty="0"/>
              <a:t>.</a:t>
            </a:r>
            <a:r>
              <a:rPr lang="en-US" sz="2000" dirty="0" err="1"/>
              <a:t>myClass</a:t>
            </a:r>
            <a:r>
              <a:rPr lang="en-US" sz="2000" dirty="0"/>
              <a:t>{</a:t>
            </a:r>
          </a:p>
          <a:p>
            <a:r>
              <a:rPr lang="en-US" sz="2000" dirty="0"/>
              <a:t>	color: blue;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6892" y="4088076"/>
            <a:ext cx="4267200" cy="132343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Output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Hello Friends</a:t>
            </a:r>
          </a:p>
          <a:p>
            <a:r>
              <a:rPr lang="en-US" sz="2000" dirty="0"/>
              <a:t>How are you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How are you</a:t>
            </a:r>
          </a:p>
        </p:txBody>
      </p:sp>
    </p:spTree>
    <p:extLst>
      <p:ext uri="{BB962C8B-B14F-4D97-AF65-F5344CB8AC3E}">
        <p14:creationId xmlns:p14="http://schemas.microsoft.com/office/powerpoint/2010/main" val="33208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Assign Multiple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We can apply different class to same html element by giving space separated class names in the class attribute: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136" y="1695908"/>
            <a:ext cx="3810000" cy="440120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Demo.html</a:t>
            </a:r>
            <a:endParaRPr lang="en-US" sz="2000" dirty="0"/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=“</a:t>
            </a:r>
            <a:r>
              <a:rPr lang="en-US" sz="2000" dirty="0" err="1"/>
              <a:t>stylesheet</a:t>
            </a:r>
            <a:r>
              <a:rPr lang="en-US" sz="2000" dirty="0"/>
              <a:t>” type=“text/</a:t>
            </a:r>
            <a:r>
              <a:rPr lang="en-US" sz="2000" dirty="0" err="1"/>
              <a:t>css</a:t>
            </a:r>
            <a:r>
              <a:rPr lang="en-US" sz="2000" dirty="0"/>
              <a:t>” </a:t>
            </a:r>
            <a:r>
              <a:rPr lang="en-US" sz="2000" dirty="0" err="1"/>
              <a:t>href</a:t>
            </a:r>
            <a:r>
              <a:rPr lang="en-US" sz="2000" dirty="0"/>
              <a:t>=“test.css”&gt;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endParaRPr lang="en-US" sz="2000" dirty="0"/>
          </a:p>
          <a:p>
            <a:r>
              <a:rPr lang="en-US" sz="2000" dirty="0"/>
              <a:t>&lt;h1 class=“</a:t>
            </a:r>
            <a:r>
              <a:rPr lang="en-US" sz="2000" b="1" dirty="0"/>
              <a:t>class1 class2</a:t>
            </a:r>
            <a:r>
              <a:rPr lang="en-US" sz="2000" dirty="0"/>
              <a:t>”&gt; </a:t>
            </a:r>
          </a:p>
          <a:p>
            <a:r>
              <a:rPr lang="en-US" sz="2000" dirty="0"/>
              <a:t>	How are you?</a:t>
            </a:r>
          </a:p>
          <a:p>
            <a:r>
              <a:rPr lang="en-US" sz="2000" dirty="0"/>
              <a:t>&lt;/h1&gt;</a:t>
            </a:r>
          </a:p>
          <a:p>
            <a:endParaRPr lang="en-US" sz="2000" dirty="0"/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336" y="1695908"/>
            <a:ext cx="4267200" cy="286232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test.css</a:t>
            </a:r>
            <a:endParaRPr lang="en-US" sz="2000" dirty="0"/>
          </a:p>
          <a:p>
            <a:r>
              <a:rPr lang="en-US" sz="2000" dirty="0"/>
              <a:t>. class1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color : blue;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. class2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text-align : center;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3336" y="5162092"/>
            <a:ext cx="4267200" cy="80021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How are you?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2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We can apply same </a:t>
            </a:r>
            <a:r>
              <a:rPr lang="en-US" dirty="0" err="1"/>
              <a:t>css</a:t>
            </a:r>
            <a:r>
              <a:rPr lang="en-US" dirty="0"/>
              <a:t> to multiple selectors using </a:t>
            </a:r>
            <a:r>
              <a:rPr lang="en-US" b="1" dirty="0"/>
              <a:t>comma separated</a:t>
            </a:r>
            <a:r>
              <a:rPr lang="en-US" dirty="0"/>
              <a:t> selector list, </a:t>
            </a:r>
          </a:p>
          <a:p>
            <a:pPr>
              <a:buClr>
                <a:schemeClr val="accent5"/>
              </a:buClr>
            </a:pPr>
            <a:r>
              <a:rPr lang="en-US" dirty="0"/>
              <a:t>for example :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647" y="2021881"/>
            <a:ext cx="3810000" cy="409342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Demo.html</a:t>
            </a:r>
            <a:endParaRPr lang="en-US" sz="2000" dirty="0"/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=“</a:t>
            </a:r>
            <a:r>
              <a:rPr lang="en-US" sz="2000" dirty="0" err="1"/>
              <a:t>stylesheet</a:t>
            </a:r>
            <a:r>
              <a:rPr lang="en-US" sz="2000" dirty="0"/>
              <a:t>” type=“text/</a:t>
            </a:r>
            <a:r>
              <a:rPr lang="en-US" sz="2000" dirty="0" err="1"/>
              <a:t>css</a:t>
            </a:r>
            <a:r>
              <a:rPr lang="en-US" sz="2000" dirty="0"/>
              <a:t>” </a:t>
            </a:r>
            <a:r>
              <a:rPr lang="en-US" sz="2000" dirty="0" err="1"/>
              <a:t>href</a:t>
            </a:r>
            <a:r>
              <a:rPr lang="en-US" sz="2000" dirty="0"/>
              <a:t>=“test.css”&gt;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endParaRPr lang="en-US" sz="2000" dirty="0"/>
          </a:p>
          <a:p>
            <a:r>
              <a:rPr lang="en-US" sz="2000" dirty="0"/>
              <a:t>&lt;p&gt; Hello Friends &lt;/p&gt;</a:t>
            </a:r>
          </a:p>
          <a:p>
            <a:r>
              <a:rPr lang="en-US" sz="2000" dirty="0"/>
              <a:t>&lt;h1&gt; How are you? &lt;/h1&gt;</a:t>
            </a:r>
          </a:p>
          <a:p>
            <a:endParaRPr lang="en-US" sz="2000" dirty="0"/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0114" y="2033979"/>
            <a:ext cx="4267200" cy="163121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test.css</a:t>
            </a:r>
            <a:endParaRPr lang="en-US" sz="2000" dirty="0"/>
          </a:p>
          <a:p>
            <a:r>
              <a:rPr lang="en-US" sz="2000" b="1" dirty="0"/>
              <a:t>p</a:t>
            </a:r>
            <a:r>
              <a:rPr lang="en-US" sz="2000" b="1" dirty="0">
                <a:solidFill>
                  <a:srgbClr val="FF0000"/>
                </a:solidFill>
              </a:rPr>
              <a:t>,</a:t>
            </a:r>
            <a:r>
              <a:rPr lang="en-US" sz="2000" b="1" dirty="0"/>
              <a:t> h1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color : blue;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0114" y="4272925"/>
            <a:ext cx="4267200" cy="10772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Hello Friends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How are you?</a:t>
            </a:r>
          </a:p>
        </p:txBody>
      </p:sp>
    </p:spTree>
    <p:extLst>
      <p:ext uri="{BB962C8B-B14F-4D97-AF65-F5344CB8AC3E}">
        <p14:creationId xmlns:p14="http://schemas.microsoft.com/office/powerpoint/2010/main" val="17572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allAtOnce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Multi-level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We can use hierarchical path to target html element  by </a:t>
            </a:r>
            <a:r>
              <a:rPr lang="en-US" b="1" dirty="0"/>
              <a:t>space separated</a:t>
            </a:r>
            <a:r>
              <a:rPr lang="en-US" dirty="0"/>
              <a:t> element/class/id names, for example :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813" y="1873190"/>
            <a:ext cx="3810000" cy="440120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Demo.html</a:t>
            </a:r>
            <a:endParaRPr lang="en-US" sz="2000" dirty="0"/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=“</a:t>
            </a:r>
            <a:r>
              <a:rPr lang="en-US" sz="2000" dirty="0" err="1"/>
              <a:t>stylesheet</a:t>
            </a:r>
            <a:r>
              <a:rPr lang="en-US" sz="2000" dirty="0"/>
              <a:t>” type=“text/</a:t>
            </a:r>
            <a:r>
              <a:rPr lang="en-US" sz="2000" dirty="0" err="1"/>
              <a:t>css</a:t>
            </a:r>
            <a:r>
              <a:rPr lang="en-US" sz="2000" dirty="0"/>
              <a:t>” </a:t>
            </a:r>
            <a:r>
              <a:rPr lang="en-US" sz="2000" dirty="0" err="1"/>
              <a:t>href</a:t>
            </a:r>
            <a:r>
              <a:rPr lang="en-US" sz="2000" dirty="0"/>
              <a:t>=“test.css”&gt;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&lt;h1&gt;Hello Friends…&lt;/h1&gt;</a:t>
            </a:r>
          </a:p>
          <a:p>
            <a:r>
              <a:rPr lang="en-US" sz="2000" dirty="0"/>
              <a:t>&lt;div&gt;</a:t>
            </a:r>
          </a:p>
          <a:p>
            <a:r>
              <a:rPr lang="en-US" sz="2000" dirty="0"/>
              <a:t>	&lt;h1&gt;How are you?&lt;/h1&gt;</a:t>
            </a:r>
          </a:p>
          <a:p>
            <a:r>
              <a:rPr lang="en-US" sz="2000" dirty="0"/>
              <a:t>&lt;/div&gt;</a:t>
            </a:r>
          </a:p>
          <a:p>
            <a:endParaRPr lang="en-US" sz="2000" dirty="0"/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336" y="1889588"/>
            <a:ext cx="4267200" cy="163121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test.css</a:t>
            </a:r>
            <a:endParaRPr lang="en-US" sz="2000" dirty="0"/>
          </a:p>
          <a:p>
            <a:r>
              <a:rPr lang="en-US" sz="2000" b="1" dirty="0"/>
              <a:t>div h1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color : blue;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3336" y="4188184"/>
            <a:ext cx="4267200" cy="104644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US" dirty="0"/>
          </a:p>
          <a:p>
            <a:r>
              <a:rPr lang="en-US" sz="2200" dirty="0"/>
              <a:t>Hello Friends…</a:t>
            </a:r>
          </a:p>
          <a:p>
            <a:r>
              <a:rPr lang="en-US" sz="2200" dirty="0">
                <a:solidFill>
                  <a:srgbClr val="0070C0"/>
                </a:solidFill>
              </a:rPr>
              <a:t>How are you?</a:t>
            </a:r>
          </a:p>
        </p:txBody>
      </p:sp>
    </p:spTree>
    <p:extLst>
      <p:ext uri="{BB962C8B-B14F-4D97-AF65-F5344CB8AC3E}">
        <p14:creationId xmlns:p14="http://schemas.microsoft.com/office/powerpoint/2010/main" val="156040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allAtOnce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neeraj.ahuja@darshan.ac.in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7698352028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</a:t>
            </a:r>
            <a:r>
              <a:rPr lang="en-IN" dirty="0" err="1" smtClean="0"/>
              <a:t>.</a:t>
            </a:r>
            <a:r>
              <a:rPr lang="en-IN" dirty="0"/>
              <a:t> </a:t>
            </a:r>
            <a:r>
              <a:rPr lang="en-IN" dirty="0" smtClean="0"/>
              <a:t>Neeraj H. Ahuja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Designing (WD-II) (</a:t>
            </a:r>
            <a:r>
              <a:rPr lang="en-US" dirty="0"/>
              <a:t>2302CS203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23901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061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390274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Outline CSS</a:t>
            </a:r>
            <a:endParaRPr lang="en-US" sz="2800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400" dirty="0"/>
              <a:t>What is CSS?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Basic Syntax of CSS</a:t>
            </a:r>
            <a:endParaRPr lang="en-US" sz="2400" dirty="0"/>
          </a:p>
          <a:p>
            <a:pPr indent="446088">
              <a:buFont typeface="Wingdings" pitchFamily="2" charset="2"/>
              <a:buChar char="ü"/>
            </a:pPr>
            <a:r>
              <a:rPr lang="en-US" sz="2400" dirty="0"/>
              <a:t>Types of CSS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400" dirty="0"/>
              <a:t>Targeting using CSS</a:t>
            </a:r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 </a:t>
            </a:r>
            <a:r>
              <a:rPr lang="en-US" b="1" dirty="0"/>
              <a:t>S</a:t>
            </a:r>
            <a:r>
              <a:rPr lang="en-US" dirty="0"/>
              <a:t>heets, fondly referred to as </a:t>
            </a:r>
            <a:r>
              <a:rPr lang="en-US" b="1" dirty="0"/>
              <a:t>CSS</a:t>
            </a:r>
            <a:r>
              <a:rPr lang="en-US" dirty="0"/>
              <a:t>, is a simple design language intended to </a:t>
            </a:r>
            <a:r>
              <a:rPr lang="en-US" b="1" dirty="0"/>
              <a:t>simplify</a:t>
            </a:r>
            <a:r>
              <a:rPr lang="en-US" dirty="0"/>
              <a:t> the process of making web pages </a:t>
            </a:r>
            <a:r>
              <a:rPr lang="en-US" b="1" dirty="0"/>
              <a:t>presentable</a:t>
            </a:r>
            <a:r>
              <a:rPr lang="en-US" dirty="0"/>
              <a:t>.</a:t>
            </a:r>
          </a:p>
          <a:p>
            <a:pPr>
              <a:buClr>
                <a:schemeClr val="accent5"/>
              </a:buClr>
            </a:pPr>
            <a:r>
              <a:rPr lang="en-US" dirty="0"/>
              <a:t>CSS defines </a:t>
            </a:r>
            <a:r>
              <a:rPr lang="en-US" b="1" dirty="0"/>
              <a:t>layout of HTML</a:t>
            </a:r>
            <a:r>
              <a:rPr lang="en-US" dirty="0"/>
              <a:t> documents. For example, CSS covers Fonts, colors, margins, lines, height, width, background images, advanced positions and many other things.</a:t>
            </a:r>
          </a:p>
          <a:p>
            <a:pPr>
              <a:buClr>
                <a:schemeClr val="accent5"/>
              </a:buClr>
            </a:pPr>
            <a:r>
              <a:rPr lang="en-US" dirty="0"/>
              <a:t>Importance of CSS :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CSS defines HOW HTML elements are to be displayed.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Styles are normally saved in external .</a:t>
            </a:r>
            <a:r>
              <a:rPr lang="en-US" dirty="0" err="1"/>
              <a:t>css</a:t>
            </a:r>
            <a:r>
              <a:rPr lang="en-US" dirty="0"/>
              <a:t> files. 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External style sheets enable you to change the appearance and layout of all the pages in a Web site, just by editing one single file.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Advantages :</a:t>
            </a:r>
          </a:p>
          <a:p>
            <a:pPr lvl="2">
              <a:buClr>
                <a:schemeClr val="accent5"/>
              </a:buClr>
            </a:pPr>
            <a:r>
              <a:rPr lang="en-US" dirty="0"/>
              <a:t>Improves Website Presentation</a:t>
            </a:r>
          </a:p>
          <a:p>
            <a:pPr lvl="2">
              <a:buClr>
                <a:schemeClr val="accent5"/>
              </a:buClr>
            </a:pPr>
            <a:r>
              <a:rPr lang="en-US" dirty="0"/>
              <a:t>External CSS makes Updates Easier and Smoother</a:t>
            </a:r>
          </a:p>
          <a:p>
            <a:pPr lvl="2">
              <a:buClr>
                <a:schemeClr val="accent5"/>
              </a:buClr>
            </a:pPr>
            <a:r>
              <a:rPr lang="en-US" dirty="0"/>
              <a:t>External CSS helps Web Pages Load Faster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Disadvantages :</a:t>
            </a:r>
          </a:p>
          <a:p>
            <a:pPr lvl="2">
              <a:buClr>
                <a:schemeClr val="accent5"/>
              </a:buClr>
            </a:pPr>
            <a:r>
              <a:rPr lang="en-US" dirty="0"/>
              <a:t>Browser Dependent</a:t>
            </a:r>
          </a:p>
          <a:p>
            <a:pPr lvl="2">
              <a:buClr>
                <a:schemeClr val="accent5"/>
              </a:buClr>
            </a:pPr>
            <a:r>
              <a:rPr lang="en-US" dirty="0"/>
              <a:t>Difficult to retrofit in old websites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Basic Syntax of CSS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A CSS rule has two main parts: a </a:t>
            </a:r>
            <a:r>
              <a:rPr lang="en-US" b="1" dirty="0"/>
              <a:t>selector</a:t>
            </a:r>
            <a:r>
              <a:rPr lang="en-US" dirty="0"/>
              <a:t>, and one or more </a:t>
            </a:r>
            <a:r>
              <a:rPr lang="en-US" b="1" dirty="0"/>
              <a:t>declarations</a:t>
            </a:r>
          </a:p>
          <a:p>
            <a:pPr>
              <a:buClr>
                <a:schemeClr val="accent5"/>
              </a:buClr>
            </a:pPr>
            <a:endParaRPr lang="en-US" b="1" dirty="0"/>
          </a:p>
          <a:p>
            <a:pPr>
              <a:buClr>
                <a:schemeClr val="accent5"/>
              </a:buClr>
            </a:pPr>
            <a:endParaRPr lang="en-US" b="1" dirty="0"/>
          </a:p>
          <a:p>
            <a:pPr>
              <a:buClr>
                <a:schemeClr val="accent5"/>
              </a:buClr>
            </a:pPr>
            <a:endParaRPr lang="en-US" b="1" dirty="0"/>
          </a:p>
          <a:p>
            <a:pPr>
              <a:buClr>
                <a:schemeClr val="accent5"/>
              </a:buClr>
            </a:pPr>
            <a:endParaRPr lang="en-US" b="1" dirty="0"/>
          </a:p>
          <a:p>
            <a:pPr>
              <a:buClr>
                <a:schemeClr val="accent5"/>
              </a:buClr>
            </a:pPr>
            <a:endParaRPr lang="en-US" b="1" dirty="0"/>
          </a:p>
          <a:p>
            <a:pPr>
              <a:buClr>
                <a:schemeClr val="accent5"/>
              </a:buClr>
            </a:pPr>
            <a:endParaRPr lang="en-US" b="1" dirty="0"/>
          </a:p>
          <a:p>
            <a:pPr>
              <a:buClr>
                <a:schemeClr val="accent5"/>
              </a:buClr>
            </a:pPr>
            <a:r>
              <a:rPr lang="en-US" dirty="0"/>
              <a:t>The </a:t>
            </a:r>
            <a:r>
              <a:rPr lang="en-US" b="1" dirty="0"/>
              <a:t>selector </a:t>
            </a:r>
            <a:r>
              <a:rPr lang="en-US" dirty="0"/>
              <a:t>can be HTML element, id or class.</a:t>
            </a:r>
          </a:p>
          <a:p>
            <a:pPr>
              <a:buClr>
                <a:schemeClr val="accent5"/>
              </a:buClr>
            </a:pPr>
            <a:r>
              <a:rPr lang="en-US" dirty="0"/>
              <a:t>Each </a:t>
            </a:r>
            <a:r>
              <a:rPr lang="en-US" b="1" dirty="0"/>
              <a:t>declaration</a:t>
            </a:r>
            <a:r>
              <a:rPr lang="en-US" dirty="0"/>
              <a:t> consists of a </a:t>
            </a:r>
            <a:r>
              <a:rPr lang="en-US" b="1" dirty="0"/>
              <a:t>property</a:t>
            </a:r>
            <a:r>
              <a:rPr lang="en-US" dirty="0"/>
              <a:t> and a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>
              <a:buClr>
                <a:schemeClr val="accent5"/>
              </a:buClr>
            </a:pPr>
            <a:r>
              <a:rPr lang="en-US" dirty="0"/>
              <a:t>The </a:t>
            </a:r>
            <a:r>
              <a:rPr lang="en-US" b="1" dirty="0"/>
              <a:t>property</a:t>
            </a:r>
            <a:r>
              <a:rPr lang="en-US" dirty="0"/>
              <a:t> is the style attribute you want to change. Each property has a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>
              <a:buClr>
                <a:schemeClr val="accent5"/>
              </a:buClr>
            </a:pP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2201" y="1807778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p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883" y="1253780"/>
            <a:ext cx="148091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23083" y="1807778"/>
            <a:ext cx="7086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{</a:t>
            </a:r>
            <a:r>
              <a:rPr lang="en-US" sz="4400" b="1" dirty="0" err="1"/>
              <a:t>color:red</a:t>
            </a:r>
            <a:r>
              <a:rPr lang="en-US" sz="4400" b="1" dirty="0"/>
              <a:t>; text-align</a:t>
            </a:r>
            <a:r>
              <a:rPr lang="en-US" sz="4400" b="1"/>
              <a:t>: center;}</a:t>
            </a:r>
            <a:endParaRPr lang="en-US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2729748" y="1253780"/>
            <a:ext cx="230139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Declaration 1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4420" y="1233182"/>
            <a:ext cx="230139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Declaration 2</a:t>
            </a:r>
          </a:p>
        </p:txBody>
      </p:sp>
      <p:sp>
        <p:nvSpPr>
          <p:cNvPr id="9" name="Right Arrow 8"/>
          <p:cNvSpPr/>
          <p:nvPr/>
        </p:nvSpPr>
        <p:spPr>
          <a:xfrm rot="16200000">
            <a:off x="2927933" y="2814332"/>
            <a:ext cx="685800" cy="419100"/>
          </a:xfrm>
          <a:prstGeom prst="rightArrow">
            <a:avLst>
              <a:gd name="adj1" fmla="val 50000"/>
              <a:gd name="adj2" fmla="val 701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4083" y="3346928"/>
            <a:ext cx="13224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property</a:t>
            </a:r>
            <a:endParaRPr lang="en-US" sz="25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85785" y="3366782"/>
            <a:ext cx="88049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value</a:t>
            </a:r>
          </a:p>
        </p:txBody>
      </p:sp>
      <p:sp>
        <p:nvSpPr>
          <p:cNvPr id="12" name="Right Arrow 11"/>
          <p:cNvSpPr/>
          <p:nvPr/>
        </p:nvSpPr>
        <p:spPr>
          <a:xfrm rot="16200000">
            <a:off x="4185233" y="2814333"/>
            <a:ext cx="685800" cy="419100"/>
          </a:xfrm>
          <a:prstGeom prst="rightArrow">
            <a:avLst>
              <a:gd name="adj1" fmla="val 50000"/>
              <a:gd name="adj2" fmla="val 701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6356933" y="2814333"/>
            <a:ext cx="685800" cy="419100"/>
          </a:xfrm>
          <a:prstGeom prst="rightArrow">
            <a:avLst>
              <a:gd name="adj1" fmla="val 50000"/>
              <a:gd name="adj2" fmla="val 701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7614233" y="2814334"/>
            <a:ext cx="685800" cy="419100"/>
          </a:xfrm>
          <a:prstGeom prst="rightArrow">
            <a:avLst>
              <a:gd name="adj1" fmla="val 50000"/>
              <a:gd name="adj2" fmla="val 701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33083" y="3366782"/>
            <a:ext cx="13224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property</a:t>
            </a:r>
            <a:endParaRPr lang="en-US" sz="25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14785" y="3386636"/>
            <a:ext cx="88049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708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/>
      <p:bldP spid="6" grpId="0" uiExpand="1" animBg="1"/>
      <p:bldP spid="7" grpId="0" uiExpand="1"/>
      <p:bldP spid="8" grpId="0" uiExpand="1"/>
      <p:bldP spid="9" grpId="0" uiExpand="1" animBg="1"/>
      <p:bldP spid="10" grpId="0" uiExpand="1"/>
      <p:bldP spid="11" grpId="0" uiExpand="1"/>
      <p:bldP spid="12" grpId="0" uiExpand="1" animBg="1"/>
      <p:bldP spid="13" grpId="0" uiExpand="1" animBg="1"/>
      <p:bldP spid="14" grpId="0" uiExpand="1" animBg="1"/>
      <p:bldP spid="15" grpId="0" uiExpand="1"/>
      <p:bldP spid="16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Different ways to write CSS / Types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accent5"/>
              </a:buClr>
            </a:pPr>
            <a:r>
              <a:rPr lang="en-US" dirty="0"/>
              <a:t>There are three ways of writing a style sheet:</a:t>
            </a:r>
          </a:p>
          <a:p>
            <a:pPr marL="914400" lvl="1" indent="-457200">
              <a:buClr>
                <a:schemeClr val="accent5"/>
              </a:buClr>
              <a:buFont typeface="+mj-lt"/>
              <a:buAutoNum type="arabicPeriod"/>
            </a:pPr>
            <a:r>
              <a:rPr lang="en-US" sz="2400" dirty="0"/>
              <a:t>Inline Style</a:t>
            </a:r>
          </a:p>
          <a:p>
            <a:pPr marL="914400" lvl="1" indent="-457200">
              <a:buClr>
                <a:schemeClr val="accent5"/>
              </a:buClr>
              <a:buFont typeface="+mj-lt"/>
              <a:buAutoNum type="arabicPeriod"/>
            </a:pPr>
            <a:r>
              <a:rPr lang="en-US" sz="2400" dirty="0"/>
              <a:t>Internal/Embedded Style sheet</a:t>
            </a:r>
          </a:p>
          <a:p>
            <a:pPr marL="914400" lvl="1" indent="-457200">
              <a:buClr>
                <a:schemeClr val="accent5"/>
              </a:buClr>
              <a:buFont typeface="+mj-lt"/>
              <a:buAutoNum type="arabicPeriod"/>
            </a:pPr>
            <a:r>
              <a:rPr lang="en-US" sz="2400" dirty="0"/>
              <a:t>External Style Sheet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0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1) Inline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Clr>
                <a:schemeClr val="accent5"/>
              </a:buClr>
            </a:pPr>
            <a:r>
              <a:rPr lang="en-US" dirty="0"/>
              <a:t>It is possible to place CSS right in your HTML code, and this method of CSS usage is referred to as </a:t>
            </a:r>
            <a:r>
              <a:rPr lang="en-US" b="1" dirty="0"/>
              <a:t>inline </a:t>
            </a:r>
            <a:r>
              <a:rPr lang="en-US" b="1" dirty="0" err="1"/>
              <a:t>css</a:t>
            </a:r>
            <a:r>
              <a:rPr lang="en-US" dirty="0"/>
              <a:t>. </a:t>
            </a:r>
          </a:p>
          <a:p>
            <a:pPr hangingPunct="0">
              <a:buClr>
                <a:schemeClr val="accent5"/>
              </a:buClr>
            </a:pPr>
            <a:r>
              <a:rPr lang="en-US" dirty="0"/>
              <a:t>Inline CSS has the </a:t>
            </a:r>
            <a:r>
              <a:rPr lang="en-US" b="1" dirty="0"/>
              <a:t>highest priority </a:t>
            </a:r>
            <a:r>
              <a:rPr lang="en-US" dirty="0"/>
              <a:t>out of external, internal, and inline CSS. </a:t>
            </a:r>
          </a:p>
          <a:p>
            <a:pPr hangingPunct="0">
              <a:buClr>
                <a:schemeClr val="accent5"/>
              </a:buClr>
            </a:pPr>
            <a:r>
              <a:rPr lang="en-US" dirty="0"/>
              <a:t>This means that you can </a:t>
            </a:r>
            <a:r>
              <a:rPr lang="en-US" b="1" dirty="0"/>
              <a:t>override styles </a:t>
            </a:r>
            <a:r>
              <a:rPr lang="en-US" dirty="0"/>
              <a:t>that are defined in external or internal by using inline CSS. </a:t>
            </a:r>
          </a:p>
          <a:p>
            <a:pPr>
              <a:buClr>
                <a:schemeClr val="accent5"/>
              </a:buClr>
            </a:pPr>
            <a:r>
              <a:rPr lang="en-US" dirty="0"/>
              <a:t>If you want to add a style inside an HTML element all you have to do is specify the desired CSS properties with the </a:t>
            </a:r>
            <a:r>
              <a:rPr lang="en-US" b="1" dirty="0"/>
              <a:t>style</a:t>
            </a:r>
            <a:r>
              <a:rPr lang="en-US" dirty="0"/>
              <a:t> HTML attribute. </a:t>
            </a:r>
          </a:p>
          <a:p>
            <a:pPr>
              <a:buClr>
                <a:schemeClr val="accent5"/>
              </a:buClr>
            </a:pPr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418" y="4144860"/>
            <a:ext cx="7467600" cy="707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pPr lvl="1">
              <a:buNone/>
            </a:pPr>
            <a:r>
              <a:rPr lang="en-US" sz="2200" i="1" dirty="0"/>
              <a:t>&lt;p </a:t>
            </a:r>
            <a:r>
              <a:rPr lang="en-US" sz="2200" b="1" i="1" dirty="0"/>
              <a:t>style</a:t>
            </a:r>
            <a:r>
              <a:rPr lang="en-US" sz="2200" i="1" dirty="0"/>
              <a:t>="background: blue; color: white;"&gt; My Inline CSS &lt;/p&gt;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98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2) Internal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Clr>
                <a:schemeClr val="accent5"/>
              </a:buClr>
            </a:pPr>
            <a:r>
              <a:rPr lang="en-US" dirty="0"/>
              <a:t>This type of CSS is only for </a:t>
            </a:r>
            <a:r>
              <a:rPr lang="en-US" b="1" dirty="0"/>
              <a:t>Single Web Page</a:t>
            </a:r>
            <a:r>
              <a:rPr lang="en-US" dirty="0"/>
              <a:t>.</a:t>
            </a:r>
          </a:p>
          <a:p>
            <a:pPr>
              <a:buClr>
                <a:schemeClr val="accent5"/>
              </a:buClr>
            </a:pPr>
            <a:r>
              <a:rPr lang="en-US" dirty="0"/>
              <a:t>When using internal CSS, we must add a new tag, </a:t>
            </a:r>
            <a:r>
              <a:rPr lang="en-US" b="1" dirty="0"/>
              <a:t>&lt;style&gt;, </a:t>
            </a:r>
            <a:r>
              <a:rPr lang="en-US" dirty="0"/>
              <a:t>inside the </a:t>
            </a:r>
            <a:r>
              <a:rPr lang="en-US" b="1" dirty="0"/>
              <a:t>&lt;head&gt; </a:t>
            </a:r>
            <a:r>
              <a:rPr lang="en-US" dirty="0"/>
              <a:t>tag. </a:t>
            </a:r>
          </a:p>
          <a:p>
            <a:pPr>
              <a:buClr>
                <a:schemeClr val="accent5"/>
              </a:buClr>
            </a:pPr>
            <a:r>
              <a:rPr lang="en-US" dirty="0"/>
              <a:t>The HTML code below contains an example of &lt;style&gt;'s usage.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411" y="2339907"/>
            <a:ext cx="7239000" cy="375487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pPr lvl="2">
              <a:buNone/>
            </a:pPr>
            <a:r>
              <a:rPr lang="en-US" sz="2200" i="1" dirty="0"/>
              <a:t>&lt;html&gt;</a:t>
            </a:r>
          </a:p>
          <a:p>
            <a:pPr lvl="2">
              <a:buNone/>
            </a:pPr>
            <a:r>
              <a:rPr lang="en-US" sz="2200" i="1" dirty="0"/>
              <a:t>&lt;head&gt;</a:t>
            </a:r>
            <a:endParaRPr lang="en-US" sz="2200" dirty="0"/>
          </a:p>
          <a:p>
            <a:pPr lvl="2">
              <a:buNone/>
            </a:pPr>
            <a:r>
              <a:rPr lang="en-US" sz="2200" i="1" dirty="0"/>
              <a:t>	&lt;style type="text/</a:t>
            </a:r>
            <a:r>
              <a:rPr lang="en-US" sz="2200" i="1" dirty="0" err="1"/>
              <a:t>css</a:t>
            </a:r>
            <a:r>
              <a:rPr lang="en-US" sz="2200" i="1" dirty="0"/>
              <a:t>"&gt;</a:t>
            </a:r>
          </a:p>
          <a:p>
            <a:pPr lvl="2">
              <a:buNone/>
            </a:pPr>
            <a:r>
              <a:rPr lang="en-US" sz="2200" i="1" dirty="0"/>
              <a:t>		p{ color: red;}</a:t>
            </a:r>
          </a:p>
          <a:p>
            <a:pPr lvl="2">
              <a:buNone/>
            </a:pPr>
            <a:r>
              <a:rPr lang="en-US" sz="2200" i="1" dirty="0"/>
              <a:t>	&lt;/style&gt;</a:t>
            </a:r>
            <a:endParaRPr lang="en-US" sz="2200" dirty="0"/>
          </a:p>
          <a:p>
            <a:pPr lvl="2">
              <a:buNone/>
            </a:pPr>
            <a:r>
              <a:rPr lang="en-US" sz="2200" i="1" dirty="0"/>
              <a:t>&lt;/head&gt;</a:t>
            </a:r>
          </a:p>
          <a:p>
            <a:pPr lvl="2">
              <a:buNone/>
            </a:pPr>
            <a:r>
              <a:rPr lang="en-US" sz="2200" i="1" dirty="0"/>
              <a:t>&lt;body&gt;</a:t>
            </a:r>
            <a:endParaRPr lang="en-US" sz="2200" dirty="0"/>
          </a:p>
          <a:p>
            <a:pPr lvl="2">
              <a:buNone/>
            </a:pPr>
            <a:r>
              <a:rPr lang="en-US" sz="2200" i="1" dirty="0"/>
              <a:t>	&lt;p&gt;Your page's content!&lt;/p&gt;</a:t>
            </a:r>
          </a:p>
          <a:p>
            <a:pPr lvl="2">
              <a:buNone/>
            </a:pPr>
            <a:r>
              <a:rPr lang="en-US" sz="2200" i="1" dirty="0"/>
              <a:t>&lt;/body&gt;</a:t>
            </a:r>
            <a:endParaRPr lang="en-US" sz="2200" dirty="0"/>
          </a:p>
          <a:p>
            <a:pPr lvl="2">
              <a:buNone/>
            </a:pPr>
            <a:r>
              <a:rPr lang="en-US" sz="2200" i="1" dirty="0"/>
              <a:t>&lt;/html&gt;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753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3) 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When using CSS it is preferable to keep the </a:t>
            </a:r>
            <a:r>
              <a:rPr lang="en-US" b="1" dirty="0"/>
              <a:t>CSS separate from your HTML</a:t>
            </a:r>
            <a:r>
              <a:rPr lang="en-US" dirty="0"/>
              <a:t>. </a:t>
            </a:r>
          </a:p>
          <a:p>
            <a:pPr>
              <a:buClr>
                <a:schemeClr val="accent5"/>
              </a:buClr>
            </a:pPr>
            <a:r>
              <a:rPr lang="en-US" dirty="0"/>
              <a:t>Placing CSS in a separate file allows the web designer to completely differentiate between content (HTML) and design (CSS). </a:t>
            </a:r>
          </a:p>
          <a:p>
            <a:pPr>
              <a:buClr>
                <a:schemeClr val="accent5"/>
              </a:buClr>
            </a:pPr>
            <a:r>
              <a:rPr lang="en-US" dirty="0"/>
              <a:t>External CSS is a file that contains </a:t>
            </a:r>
            <a:r>
              <a:rPr lang="en-US" b="1" dirty="0"/>
              <a:t>only CSS </a:t>
            </a:r>
            <a:r>
              <a:rPr lang="en-US" dirty="0"/>
              <a:t>code and is saved with a </a:t>
            </a:r>
            <a:r>
              <a:rPr lang="en-US" b="1" dirty="0"/>
              <a:t>".</a:t>
            </a:r>
            <a:r>
              <a:rPr lang="en-US" b="1" dirty="0" err="1"/>
              <a:t>css</a:t>
            </a:r>
            <a:r>
              <a:rPr lang="en-US" b="1" dirty="0"/>
              <a:t>"</a:t>
            </a:r>
            <a:r>
              <a:rPr lang="en-US" dirty="0"/>
              <a:t> file extension. </a:t>
            </a:r>
          </a:p>
          <a:p>
            <a:pPr hangingPunct="0">
              <a:buClr>
                <a:schemeClr val="accent5"/>
              </a:buClr>
            </a:pPr>
            <a:r>
              <a:rPr lang="en-US" dirty="0"/>
              <a:t>This CSS file is then referenced in your HTML using the </a:t>
            </a:r>
            <a:r>
              <a:rPr lang="en-US" b="1" dirty="0"/>
              <a:t>&lt;link&gt; instead of &lt;style&gt;</a:t>
            </a:r>
            <a:r>
              <a:rPr lang="en-US" dirty="0"/>
              <a:t>.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867" y="3164681"/>
            <a:ext cx="3810000" cy="313932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Demo.html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=“</a:t>
            </a:r>
            <a:r>
              <a:rPr lang="en-US" dirty="0" err="1"/>
              <a:t>stylesheet</a:t>
            </a:r>
            <a:r>
              <a:rPr lang="en-US" dirty="0"/>
              <a:t>” type=“text/</a:t>
            </a:r>
            <a:r>
              <a:rPr lang="en-US" dirty="0" err="1"/>
              <a:t>css</a:t>
            </a:r>
            <a:r>
              <a:rPr lang="en-US" dirty="0"/>
              <a:t>” </a:t>
            </a:r>
            <a:r>
              <a:rPr lang="en-US" dirty="0" err="1"/>
              <a:t>href</a:t>
            </a:r>
            <a:r>
              <a:rPr lang="en-US" dirty="0"/>
              <a:t>=“test.css”&gt;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&lt;p&gt; Hello Friends &lt;/p&gt;</a:t>
            </a:r>
          </a:p>
          <a:p>
            <a:pPr lvl="1"/>
            <a:r>
              <a:rPr lang="en-US" dirty="0"/>
              <a:t>&lt;p id=“para1”&gt; How are you? 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9067" y="3164681"/>
            <a:ext cx="4267200" cy="230832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test.css</a:t>
            </a:r>
            <a:endParaRPr lang="en-US" dirty="0"/>
          </a:p>
          <a:p>
            <a:r>
              <a:rPr lang="en-US" dirty="0"/>
              <a:t>#para1{</a:t>
            </a:r>
          </a:p>
          <a:p>
            <a:r>
              <a:rPr lang="en-US" dirty="0"/>
              <a:t>	 text-align: center;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color : blue;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067" y="5559516"/>
            <a:ext cx="4267200" cy="92333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Hello Friends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How are you?</a:t>
            </a:r>
          </a:p>
        </p:txBody>
      </p:sp>
      <p:cxnSp>
        <p:nvCxnSpPr>
          <p:cNvPr id="7" name="Shape 8"/>
          <p:cNvCxnSpPr>
            <a:stCxn id="5" idx="0"/>
          </p:cNvCxnSpPr>
          <p:nvPr/>
        </p:nvCxnSpPr>
        <p:spPr>
          <a:xfrm rot="16200000" flipH="1" flipV="1">
            <a:off x="4656667" y="1716881"/>
            <a:ext cx="838200" cy="3733800"/>
          </a:xfrm>
          <a:prstGeom prst="curvedConnector4">
            <a:avLst>
              <a:gd name="adj1" fmla="val -27273"/>
              <a:gd name="adj2" fmla="val 997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3) External Style Sheet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en-US" dirty="0"/>
              <a:t>Advantages:</a:t>
            </a:r>
          </a:p>
          <a:p>
            <a:pPr lvl="1" hangingPunct="0">
              <a:buClr>
                <a:schemeClr val="accent5"/>
              </a:buClr>
            </a:pPr>
            <a:r>
              <a:rPr lang="en-US" sz="2200" dirty="0"/>
              <a:t>It keeps your website design and content separate. </a:t>
            </a:r>
          </a:p>
          <a:p>
            <a:pPr lvl="1" hangingPunct="0">
              <a:buClr>
                <a:schemeClr val="accent5"/>
              </a:buClr>
            </a:pPr>
            <a:r>
              <a:rPr lang="en-US" sz="2200" dirty="0"/>
              <a:t>It's much easier to reuse your CSS code if you have it in a separate file. Instead of typing the same CSS code on every web page you have, simply have many pages refer to a single CSS file with the "link" tag. </a:t>
            </a:r>
          </a:p>
          <a:p>
            <a:pPr lvl="1" hangingPunct="0">
              <a:buClr>
                <a:schemeClr val="accent5"/>
              </a:buClr>
            </a:pPr>
            <a:r>
              <a:rPr lang="en-US" sz="2200" dirty="0"/>
              <a:t>You can make drastic changes to your web pages with just a few changes in a single CSS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1122</Words>
  <Application>Microsoft Office PowerPoint</Application>
  <PresentationFormat>Widescreen</PresentationFormat>
  <Paragraphs>251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Times New Roman</vt:lpstr>
      <vt:lpstr>Wingdings</vt:lpstr>
      <vt:lpstr>Roboto Condensed Light</vt:lpstr>
      <vt:lpstr>Wingdings 2</vt:lpstr>
      <vt:lpstr>Segoe UI Black</vt:lpstr>
      <vt:lpstr>Arial</vt:lpstr>
      <vt:lpstr>Roboto Condensed</vt:lpstr>
      <vt:lpstr>Wingdings 3</vt:lpstr>
      <vt:lpstr>Office Theme</vt:lpstr>
      <vt:lpstr>Unit-02  Basics of CSS</vt:lpstr>
      <vt:lpstr>PowerPoint Presentation</vt:lpstr>
      <vt:lpstr>What is CSS?</vt:lpstr>
      <vt:lpstr>Basic Syntax of CSS</vt:lpstr>
      <vt:lpstr>Different ways to write CSS / Types of CSS</vt:lpstr>
      <vt:lpstr>1) Inline Style</vt:lpstr>
      <vt:lpstr>2) Internal Style Sheet</vt:lpstr>
      <vt:lpstr>3) External Style Sheet</vt:lpstr>
      <vt:lpstr>3) External Style Sheet (Cont.)</vt:lpstr>
      <vt:lpstr>Targeting using CSS</vt:lpstr>
      <vt:lpstr>Targeting by Tag name</vt:lpstr>
      <vt:lpstr>The “id” selector</vt:lpstr>
      <vt:lpstr>The “class” selector</vt:lpstr>
      <vt:lpstr>Assign Multiple Classes</vt:lpstr>
      <vt:lpstr>Multiple Selection</vt:lpstr>
      <vt:lpstr>Multi-level Selection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New</cp:lastModifiedBy>
  <cp:revision>768</cp:revision>
  <dcterms:created xsi:type="dcterms:W3CDTF">2020-05-01T05:09:15Z</dcterms:created>
  <dcterms:modified xsi:type="dcterms:W3CDTF">2024-12-14T08:17:37Z</dcterms:modified>
</cp:coreProperties>
</file>