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67" r:id="rId2"/>
    <p:sldId id="369" r:id="rId3"/>
    <p:sldId id="371" r:id="rId4"/>
    <p:sldId id="372" r:id="rId5"/>
    <p:sldId id="373" r:id="rId6"/>
  </p:sldIdLst>
  <p:sldSz cx="12192000" cy="6858000"/>
  <p:notesSz cx="6858000" cy="9144000"/>
  <p:embeddedFontLst>
    <p:embeddedFont>
      <p:font typeface="Roboto Condensed" panose="02000000000000000000" pitchFamily="2" charset="0"/>
      <p:regular r:id="rId8"/>
      <p:bold r:id="rId9"/>
      <p:italic r:id="rId10"/>
      <p:boldItalic r:id="rId11"/>
    </p:embeddedFont>
    <p:embeddedFont>
      <p:font typeface="Roboto Condensed Light" panose="02000000000000000000" pitchFamily="2" charset="0"/>
      <p:regular r:id="rId12"/>
      <p: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F"/>
    <a:srgbClr val="FFFFFF"/>
    <a:srgbClr val="343A40"/>
    <a:srgbClr val="F8F9FA"/>
    <a:srgbClr val="17A2B8"/>
    <a:srgbClr val="FFC107"/>
    <a:srgbClr val="DC3545"/>
    <a:srgbClr val="28A745"/>
    <a:srgbClr val="6C757D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2633506" y="6604000"/>
            <a:ext cx="692498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2301CS363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(WT-I)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are widths that determine how your responsive layout behaves across device or viewport sizes in Bootstrap.</a:t>
            </a:r>
          </a:p>
          <a:p>
            <a:r>
              <a:rPr lang="en-US" b="1" dirty="0"/>
              <a:t>Breakpoints are the building blocks of responsive design.</a:t>
            </a:r>
            <a:r>
              <a:rPr lang="en-US" dirty="0"/>
              <a:t> Use them to control when your layout can be adapted at a particular viewport or device size.</a:t>
            </a:r>
          </a:p>
          <a:p>
            <a:r>
              <a:rPr lang="en-US" dirty="0"/>
              <a:t>Available Breakpoints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69417"/>
              </p:ext>
            </p:extLst>
          </p:nvPr>
        </p:nvGraphicFramePr>
        <p:xfrm>
          <a:off x="502458" y="2842229"/>
          <a:ext cx="8127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461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40733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5997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infix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3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1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≥768px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9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≥992px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0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≥1200px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1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  <a:r>
                        <a:rPr lang="en-US" baseline="0" dirty="0"/>
                        <a:t> Extra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≥1400px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Grid System is used for layout, specifically Responsive Layouts. </a:t>
            </a:r>
          </a:p>
          <a:p>
            <a:r>
              <a:rPr lang="en-US" dirty="0"/>
              <a:t>Understanding how it works is vital to understanding Bootstrap. </a:t>
            </a:r>
          </a:p>
          <a:p>
            <a:r>
              <a:rPr lang="en-US" dirty="0"/>
              <a:t>The Grid is made up of groupings of Rows &amp; Columns inside Containers.</a:t>
            </a:r>
          </a:p>
          <a:p>
            <a:r>
              <a:rPr lang="en-US" dirty="0"/>
              <a:t>There are main three components in Grid System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Row(s)</a:t>
            </a:r>
          </a:p>
          <a:p>
            <a:pPr lvl="1"/>
            <a:r>
              <a:rPr lang="en-US" dirty="0"/>
              <a:t>Column(s)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580" y="3749040"/>
            <a:ext cx="9784081" cy="2576944"/>
          </a:xfrm>
          <a:prstGeom prst="rect">
            <a:avLst/>
          </a:prstGeom>
          <a:noFill/>
          <a:ln w="38100">
            <a:solidFill>
              <a:srgbClr val="F5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085" y="4046642"/>
            <a:ext cx="9385069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085" y="5186313"/>
            <a:ext cx="9385069" cy="8229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2</a:t>
            </a:r>
          </a:p>
        </p:txBody>
      </p:sp>
      <p:sp>
        <p:nvSpPr>
          <p:cNvPr id="7" name="Rectangle 6"/>
          <p:cNvSpPr/>
          <p:nvPr/>
        </p:nvSpPr>
        <p:spPr>
          <a:xfrm>
            <a:off x="947658" y="4137602"/>
            <a:ext cx="3034138" cy="64839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4743" y="4137602"/>
            <a:ext cx="3150817" cy="648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8817" y="4137602"/>
            <a:ext cx="3059081" cy="64839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7657" y="5254271"/>
            <a:ext cx="2327571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16787" y="5254271"/>
            <a:ext cx="4638488" cy="687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68952" y="5254271"/>
            <a:ext cx="1088946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3415" y="5254271"/>
            <a:ext cx="1152281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3</a:t>
            </a:r>
          </a:p>
        </p:txBody>
      </p:sp>
    </p:spTree>
    <p:extLst>
      <p:ext uri="{BB962C8B-B14F-4D97-AF65-F5344CB8AC3E}">
        <p14:creationId xmlns:p14="http://schemas.microsoft.com/office/powerpoint/2010/main" val="36265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761800"/>
          </a:xfrm>
        </p:spPr>
        <p:txBody>
          <a:bodyPr/>
          <a:lstStyle/>
          <a:p>
            <a:r>
              <a:rPr lang="en-US" b="1" dirty="0"/>
              <a:t>Grid supports six responsive breakpoints</a:t>
            </a:r>
            <a:r>
              <a:rPr lang="en-US" dirty="0"/>
              <a:t>, this means you can control container and column sizing and behavior by each breakpoint.</a:t>
            </a:r>
          </a:p>
          <a:p>
            <a:r>
              <a:rPr lang="en-US" b="1" dirty="0"/>
              <a:t>Containers center and horizontally pad your content</a:t>
            </a:r>
            <a:r>
              <a:rPr lang="en-US" dirty="0"/>
              <a:t>, .container for a responsive pixel width, .container-fluid for width: 100% across all viewports and devices, or a responsive container (e.g., .container-md) for a combination of fluid and pixel widths.</a:t>
            </a:r>
          </a:p>
          <a:p>
            <a:r>
              <a:rPr lang="en-US" b="1" dirty="0"/>
              <a:t>Rows are wrappers for columns</a:t>
            </a:r>
            <a:r>
              <a:rPr lang="en-US" dirty="0"/>
              <a:t>, each column has horizontal padding (called a gutter) for controlling the space between them.</a:t>
            </a:r>
          </a:p>
          <a:p>
            <a:r>
              <a:rPr lang="en-US" b="1" dirty="0"/>
              <a:t>Columns are incredibly flexible</a:t>
            </a:r>
            <a:r>
              <a:rPr lang="en-US" dirty="0"/>
              <a:t>, there are </a:t>
            </a:r>
            <a:r>
              <a:rPr lang="en-US" b="1" dirty="0"/>
              <a:t>12 template columns</a:t>
            </a:r>
            <a:r>
              <a:rPr lang="en-US" dirty="0"/>
              <a:t> available per row, allowing you to create different combinations of elements that span any number of columns. Column classes indicate the number of template columns to span (e.g., col-4 spans four). widths are set in percentages so you always have the same relative sizing.</a:t>
            </a:r>
          </a:p>
        </p:txBody>
      </p:sp>
    </p:spTree>
    <p:extLst>
      <p:ext uri="{BB962C8B-B14F-4D97-AF65-F5344CB8AC3E}">
        <p14:creationId xmlns:p14="http://schemas.microsoft.com/office/powerpoint/2010/main" val="22772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Bootstrap’s grid system can adapt across all six default breakpoints. </a:t>
            </a:r>
          </a:p>
          <a:p>
            <a:r>
              <a:rPr lang="en-US" dirty="0"/>
              <a:t>The six default grid tiers are as follow:</a:t>
            </a:r>
          </a:p>
          <a:p>
            <a:pPr lvl="1"/>
            <a:r>
              <a:rPr lang="en-US" dirty="0"/>
              <a:t>Extra small (</a:t>
            </a:r>
            <a:r>
              <a:rPr lang="en-US" dirty="0" err="1"/>
              <a:t>xs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Small (</a:t>
            </a:r>
            <a:r>
              <a:rPr lang="en-US" dirty="0" err="1"/>
              <a:t>sm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Medium (md)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67454" y="1736814"/>
            <a:ext cx="4334608" cy="1094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Large (</a:t>
            </a:r>
            <a:r>
              <a:rPr lang="en-US" dirty="0" err="1"/>
              <a:t>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Extra large (xl)</a:t>
            </a:r>
          </a:p>
          <a:p>
            <a:pPr lvl="1"/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large (</a:t>
            </a:r>
            <a:r>
              <a:rPr lang="en-US" dirty="0" err="1"/>
              <a:t>xxl</a:t>
            </a:r>
            <a:r>
              <a:rPr lang="en-US" dirty="0"/>
              <a:t>)</a:t>
            </a:r>
          </a:p>
          <a:p>
            <a:endParaRPr lang="en-US" sz="20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979616"/>
              </p:ext>
            </p:extLst>
          </p:nvPr>
        </p:nvGraphicFramePr>
        <p:xfrm>
          <a:off x="554911" y="3219929"/>
          <a:ext cx="11059727" cy="1775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1091">
                  <a:extLst>
                    <a:ext uri="{9D8B030D-6E8A-4147-A177-3AD203B41FA5}">
                      <a16:colId xmlns:a16="http://schemas.microsoft.com/office/drawing/2014/main" val="3860468279"/>
                    </a:ext>
                  </a:extLst>
                </a:gridCol>
                <a:gridCol w="1318831">
                  <a:extLst>
                    <a:ext uri="{9D8B030D-6E8A-4147-A177-3AD203B41FA5}">
                      <a16:colId xmlns:a16="http://schemas.microsoft.com/office/drawing/2014/main" val="1292326849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200623834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578794238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87499948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959085054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2784256947"/>
                    </a:ext>
                  </a:extLst>
                </a:gridCol>
              </a:tblGrid>
              <a:tr h="18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Extra</a:t>
                      </a:r>
                      <a:r>
                        <a:rPr lang="en-US" sz="1500" baseline="0" dirty="0">
                          <a:effectLst/>
                        </a:rPr>
                        <a:t> 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&lt;576px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Medium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≥768px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≥992px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≥1200px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≥1400px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10583474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Container max-width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None (auto)	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1600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Class prefix	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.col-md-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.col-xl-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xxl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12905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columns</a:t>
                      </a:r>
                    </a:p>
                  </a:txBody>
                  <a:tcPr marL="73751" marR="73751" marT="36876" marB="36876"/>
                </a:tc>
                <a:tc gridSpan="6"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12 (for all)</a:t>
                      </a: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867095000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Gutter width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 gridSpan="6"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1.5rem (.75rem on left and right)</a:t>
                      </a: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9303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grpSp>
        <p:nvGrpSpPr>
          <p:cNvPr id="260" name="Group 259"/>
          <p:cNvGrpSpPr/>
          <p:nvPr/>
        </p:nvGrpSpPr>
        <p:grpSpPr>
          <a:xfrm>
            <a:off x="413238" y="949575"/>
            <a:ext cx="9671532" cy="5398466"/>
            <a:chOff x="413238" y="949575"/>
            <a:chExt cx="9671532" cy="5398466"/>
          </a:xfrm>
        </p:grpSpPr>
        <p:sp>
          <p:nvSpPr>
            <p:cNvPr id="4" name="Rectangle 3"/>
            <p:cNvSpPr/>
            <p:nvPr/>
          </p:nvSpPr>
          <p:spPr>
            <a:xfrm>
              <a:off x="413238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22130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2229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1121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2426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40112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49004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57896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7995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66887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58192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75878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13238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22130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22229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831121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622426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440112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249004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057896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57995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666887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458192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275878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3238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22130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22229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31121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622426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440112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49004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057896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857995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666887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458192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275878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13238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22130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22229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831121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2426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40112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49004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057896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57995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666887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458192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275878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13238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222130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022229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831121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22426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40112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9004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57896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857995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66887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458192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275878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3238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22130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022229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831121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622426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440112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249004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057896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857995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666887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458192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275878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13238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222130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022229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831121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622426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440112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249004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057896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857995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666887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458192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9275878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13238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222130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022229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831121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22426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440112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249004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057896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57995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666887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458192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9275878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13238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22130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022229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831121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622426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40112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249004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057896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57995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666887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458192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275878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13238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222130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022229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831121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622426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440112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249004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057896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7995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666887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458192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9275878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3238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22130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022229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831121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622426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440112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249004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057896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857995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666887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8458192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9275878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13238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222130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022229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831121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622426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440112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249004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057896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857995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666887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458192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9275878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Rectangle 258"/>
          <p:cNvSpPr/>
          <p:nvPr/>
        </p:nvSpPr>
        <p:spPr>
          <a:xfrm>
            <a:off x="41746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121992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020018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2826736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3637822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4437913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5246818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6057904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6857995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65590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8466993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9267084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414160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2023293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3632368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5250127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6858020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467153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417467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2825467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5244666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7664342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12009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3642223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6857296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415777" y="2745828"/>
            <a:ext cx="481617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col-md-6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5248836" y="2745828"/>
            <a:ext cx="481617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col-md-6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4446714" y="5875346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417003" y="5874085"/>
            <a:ext cx="402894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col-md-5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6848409" y="5879741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416851" y="3204306"/>
            <a:ext cx="563105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col-md-7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038410" y="3204306"/>
            <a:ext cx="402894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col-md-5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412621" y="3645858"/>
            <a:ext cx="642622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col-md-8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6847106" y="3652713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412621" y="4104994"/>
            <a:ext cx="723236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col-md-9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653616" y="4108466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421247" y="4556329"/>
            <a:ext cx="801594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col-md-10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8452028" y="4550468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415645" y="4995947"/>
            <a:ext cx="8835564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col-md-11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9247312" y="499154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411748" y="5426225"/>
            <a:ext cx="9643394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col-md-12</a:t>
            </a:r>
          </a:p>
        </p:txBody>
      </p:sp>
    </p:spTree>
    <p:extLst>
      <p:ext uri="{BB962C8B-B14F-4D97-AF65-F5344CB8AC3E}">
        <p14:creationId xmlns:p14="http://schemas.microsoft.com/office/powerpoint/2010/main" val="13979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486</Words>
  <Application>Microsoft Office PowerPoint</Application>
  <PresentationFormat>Widescreen</PresentationFormat>
  <Paragraphs>123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Wingdings 3</vt:lpstr>
      <vt:lpstr>Calibri</vt:lpstr>
      <vt:lpstr>Roboto Condensed</vt:lpstr>
      <vt:lpstr>Wingdings</vt:lpstr>
      <vt:lpstr>Roboto Condensed Light</vt:lpstr>
      <vt:lpstr>Arial</vt:lpstr>
      <vt:lpstr>Office Theme</vt:lpstr>
      <vt:lpstr>Breakpoints</vt:lpstr>
      <vt:lpstr>Grid System</vt:lpstr>
      <vt:lpstr>Grid System (Cont.)</vt:lpstr>
      <vt:lpstr>Grid System (Cont.)</vt:lpstr>
      <vt:lpstr>Grid System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Harmik Rathod</cp:lastModifiedBy>
  <cp:revision>838</cp:revision>
  <dcterms:created xsi:type="dcterms:W3CDTF">2020-05-01T05:09:15Z</dcterms:created>
  <dcterms:modified xsi:type="dcterms:W3CDTF">2025-03-03T16:43:37Z</dcterms:modified>
</cp:coreProperties>
</file>