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2"/>
  </p:normalViewPr>
  <p:slideViewPr>
    <p:cSldViewPr snapToGrid="0">
      <p:cViewPr>
        <p:scale>
          <a:sx n="91" d="100"/>
          <a:sy n="91" d="100"/>
        </p:scale>
        <p:origin x="84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7A02E-61BB-5B09-02BC-06314EF54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6DDC78-CEBB-2815-DD7E-E38D284F6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6B33C-469F-35EB-E407-11DBDACEB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09FE5-55B8-5B4F-BE5E-C0D5DA570E37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6878D-38AD-BE0E-3EEB-B1040BE6E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BB347-EEE1-B814-8258-DDDC694DC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2AA44-E6DE-804A-998C-6631C0F24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04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C2746-495E-5D10-B050-45E665CA8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864DF3-2DBC-F94D-F665-F2B8BFE32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3EF8C-C7A1-22BD-5A78-75528D25F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09FE5-55B8-5B4F-BE5E-C0D5DA570E37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17F43-1406-BB27-1A7B-FCE9CD89D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DCF00-0D33-EB47-52F9-10726FF06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2AA44-E6DE-804A-998C-6631C0F24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92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72629D-B579-FBAC-6587-DA0CD814F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7B0A15-925B-4135-014A-CA93EBC10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51979-E20B-F52C-6F2D-C38DAC9AC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09FE5-55B8-5B4F-BE5E-C0D5DA570E37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2A274-423D-993F-5DD3-BAA757FD4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1B9F4-8C65-B2A2-A020-9CF7AA4F3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2AA44-E6DE-804A-998C-6631C0F24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7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1BE5C-10CB-CD4B-D578-6DD8FFE02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6B19C-191E-F55D-EA30-D13C799AC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132F3-7FFF-DD23-B53B-387B15490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09FE5-55B8-5B4F-BE5E-C0D5DA570E37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6DD50-9391-73F3-D1CC-9380FAD27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8C24E-10E8-2C8F-AE10-E305231F2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2AA44-E6DE-804A-998C-6631C0F24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2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6BC87-2E83-B1C6-D272-981DD6D46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C008-0AA5-F0C4-A447-1E6FB6A1E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BC87D-8E78-28CF-C41E-1806F3660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09FE5-55B8-5B4F-BE5E-C0D5DA570E37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22635-3C91-4C43-BB05-8EEB83908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64E26-1A55-53F3-7131-0412FC95E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2AA44-E6DE-804A-998C-6631C0F24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12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05F0-A1EB-1214-77A3-CB2E0674B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5DFF0-0A62-760C-34F0-99284D4AA9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8D372-1563-F94F-BF8B-9B01112E2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DAD172-C6F1-2E8E-3958-A7353AB92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09FE5-55B8-5B4F-BE5E-C0D5DA570E37}" type="datetimeFigureOut">
              <a:rPr lang="en-US" smtClean="0"/>
              <a:t>9/11/24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3205D-0FA1-38E1-3FD5-241F4826F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7BDCD-9F67-EDAC-D593-DF66BFF3A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2AA44-E6DE-804A-998C-6631C0F24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63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40711-B0AC-C49B-01F1-C839D4CA5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449A3-C45B-3219-6321-6B1588E38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22B90-72AB-1E65-9C37-8A2BC19FD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CB5522-908B-7DFB-1485-0B5A96F3F0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4FE467-050E-9EF4-1298-18E9E94A11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33FEFA-8AF4-5798-6646-94829C907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09FE5-55B8-5B4F-BE5E-C0D5DA570E37}" type="datetimeFigureOut">
              <a:rPr lang="en-US" smtClean="0"/>
              <a:t>9/11/24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5F3869-403F-3130-622B-72C819D86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FDE83D-F093-3DA3-687C-D4CBA114C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2AA44-E6DE-804A-998C-6631C0F24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67D47-4415-94E3-63F1-769F5D6D1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6B351F-5340-434E-A763-AB786FB5D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09FE5-55B8-5B4F-BE5E-C0D5DA570E37}" type="datetimeFigureOut">
              <a:rPr lang="en-US" smtClean="0"/>
              <a:t>9/11/24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12327B-2E50-B4F6-29A2-ADFF5159E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F2BE0D-2A94-1D3B-DCCC-CB10F7433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2AA44-E6DE-804A-998C-6631C0F24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14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993CD6-818D-6187-DF49-980B9EF42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09FE5-55B8-5B4F-BE5E-C0D5DA570E37}" type="datetimeFigureOut">
              <a:rPr lang="en-US" smtClean="0"/>
              <a:t>9/11/24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104C7-5273-2572-2535-A242C5887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7A36F-0070-02D1-8DD0-BE2D1982E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2AA44-E6DE-804A-998C-6631C0F24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93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2BE62-05E8-FC3C-E63D-B67277599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9E0C3-75D0-80E2-90BF-86A062EF1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FF5112-21C3-8362-8692-1977BE847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F78B3-3E46-A6A7-3654-F6B8C8049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09FE5-55B8-5B4F-BE5E-C0D5DA570E37}" type="datetimeFigureOut">
              <a:rPr lang="en-US" smtClean="0"/>
              <a:t>9/11/24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49E10-E1F1-62DA-F27C-13CE7E497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2C04B-27CF-E2CF-A136-1F8EF3D45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2AA44-E6DE-804A-998C-6631C0F24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37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E5BC-85D0-661B-A104-F6907C157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2C5A69-6E69-ED6C-5822-30B9A633C5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EEA66-C16B-BB93-166F-BAB4E5ABA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F6DEE-B643-E606-BC52-35F53B0A3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09FE5-55B8-5B4F-BE5E-C0D5DA570E37}" type="datetimeFigureOut">
              <a:rPr lang="en-US" smtClean="0"/>
              <a:t>9/11/24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F49D5-FB38-2B1E-1404-D2A014042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82027-073D-1F34-B30C-14EC3D77E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2AA44-E6DE-804A-998C-6631C0F24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11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BA7C23-7B1E-DA8D-8590-A38CCCB70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8A1DF-8484-A59F-1ABB-7862FA049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A8E81-A4B6-2C03-9DDB-0056107D1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809FE5-55B8-5B4F-BE5E-C0D5DA570E37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FAF54-9273-B04D-EEE0-7C681F63DF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0D523-922F-6E50-004F-298F62A25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82AA44-E6DE-804A-998C-6631C0F24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85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664433-BB5C-3044-8E08-F0267D1ACDF8}"/>
              </a:ext>
            </a:extLst>
          </p:cNvPr>
          <p:cNvSpPr txBox="1"/>
          <p:nvPr/>
        </p:nvSpPr>
        <p:spPr>
          <a:xfrm>
            <a:off x="422032" y="1305342"/>
            <a:ext cx="1085556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POST CORRESPONDENCE PROBLEM (PCP)</a:t>
            </a:r>
          </a:p>
        </p:txBody>
      </p:sp>
    </p:spTree>
    <p:extLst>
      <p:ext uri="{BB962C8B-B14F-4D97-AF65-F5344CB8AC3E}">
        <p14:creationId xmlns:p14="http://schemas.microsoft.com/office/powerpoint/2010/main" val="1500863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A786FD6-706F-77CC-243B-36BA720E2AB9}"/>
                  </a:ext>
                </a:extLst>
              </p:cNvPr>
              <p:cNvSpPr txBox="1"/>
              <p:nvPr/>
            </p:nvSpPr>
            <p:spPr>
              <a:xfrm>
                <a:off x="794197" y="629103"/>
                <a:ext cx="10577848" cy="46145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5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5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</m:e>
                      <m:sub>
                        <m:r>
                          <a:rPr kumimoji="0" lang="en-US" sz="5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US" sz="5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0" lang="en-US" sz="5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5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0" lang="en-US" sz="5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5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 </m:t>
                            </m:r>
                            <m:f>
                              <m:fPr>
                                <m:type m:val="noBar"/>
                                <m:ctrlPr>
                                  <a:rPr kumimoji="0" lang="en-US" sz="5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kumimoji="0" lang="en-US" sz="5400" b="0" i="0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libri" panose="020F0502020204030204"/>
                                    <a:ea typeface="+mn-ea"/>
                                    <a:cs typeface="+mn-cs"/>
                                  </a:rPr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sz="54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libri" panose="020F0502020204030204"/>
                                    <a:ea typeface="+mn-ea"/>
                                    <a:cs typeface="+mn-cs"/>
                                  </a:rPr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sz="5400" b="0" i="0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libri" panose="020F0502020204030204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kumimoji="0" lang="en-US" sz="5400" b="0" i="0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libri" panose="020F0502020204030204"/>
                                    <a:ea typeface="+mn-ea"/>
                                    <a:cs typeface="+mn-cs"/>
                                  </a:rPr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sz="54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libri" panose="020F0502020204030204"/>
                                    <a:ea typeface="+mn-ea"/>
                                    <a:cs typeface="+mn-cs"/>
                                  </a:rPr>
                                  <m:t>aba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sz="5400" b="0" i="0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libri" panose="020F0502020204030204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den>
                            </m:f>
                          </m:e>
                        </m:d>
                        <m:r>
                          <a:rPr kumimoji="0" lang="en-US" sz="54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US" sz="5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0" lang="en-US" sz="5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5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 </m:t>
                            </m:r>
                            <m:f>
                              <m:fPr>
                                <m:type m:val="noBar"/>
                                <m:ctrlPr>
                                  <a:rPr kumimoji="0" lang="en-US" sz="5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kumimoji="0" lang="en-US" sz="5400" b="0" i="0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libri" panose="020F0502020204030204"/>
                                    <a:ea typeface="+mn-ea"/>
                                    <a:cs typeface="+mn-cs"/>
                                  </a:rPr>
                                  <m:t>ba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sz="5400" b="0" i="0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libri" panose="020F0502020204030204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kumimoji="0" lang="en-US" sz="5400" b="0" i="0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libri" panose="020F0502020204030204"/>
                                    <a:ea typeface="+mn-ea"/>
                                    <a:cs typeface="+mn-cs"/>
                                  </a:rPr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sz="54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libri" panose="020F0502020204030204"/>
                                    <a:ea typeface="+mn-ea"/>
                                    <a:cs typeface="+mn-cs"/>
                                  </a:rPr>
                                  <m:t>b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sz="5400" b="0" i="0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libri" panose="020F0502020204030204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den>
                            </m:f>
                            <m:r>
                              <a:rPr kumimoji="0" lang="en-US" sz="54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 </m:t>
                            </m:r>
                          </m:e>
                        </m:d>
                        <m:r>
                          <a:rPr kumimoji="0" lang="en-US" sz="5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 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0" lang="en-US" sz="5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5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 </m:t>
                            </m:r>
                            <m:f>
                              <m:fPr>
                                <m:type m:val="noBar"/>
                                <m:ctrlPr>
                                  <a:rPr kumimoji="0" lang="en-US" sz="5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kumimoji="0" lang="en-US" sz="54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libri" panose="020F0502020204030204"/>
                                    <a:ea typeface="+mn-ea"/>
                                    <a:cs typeface="+mn-cs"/>
                                  </a:rPr>
                                  <m:t>ab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sz="5400" b="0" i="0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libri" panose="020F0502020204030204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kumimoji="0" lang="en-US" sz="54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libri" panose="020F0502020204030204"/>
                                    <a:ea typeface="+mn-ea"/>
                                    <a:cs typeface="+mn-cs"/>
                                  </a:rPr>
                                  <m:t>b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sz="5400" b="0" i="0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libri" panose="020F0502020204030204"/>
                                    <a:ea typeface="+mn-ea"/>
                                    <a:cs typeface="+mn-cs"/>
                                  </a:rPr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sz="5400" b="0" i="0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libri" panose="020F0502020204030204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den>
                            </m:f>
                            <m:r>
                              <a:rPr kumimoji="0" lang="en-US" sz="5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 </m:t>
                            </m:r>
                          </m:e>
                        </m:d>
                        <m:r>
                          <a:rPr kumimoji="0" lang="en-US" sz="5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</m:e>
                    </m:d>
                  </m:oMath>
                </a14:m>
                <a:endPara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Does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5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5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</m:e>
                      <m:sub>
                        <m:r>
                          <a:rPr kumimoji="0" lang="en-US" sz="5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sz="5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have a match?</a:t>
                </a: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AutoNum type="alphaLcParenBoth"/>
                  <a:tabLst/>
                  <a:defRPr/>
                </a:pPr>
                <a:r>
                  <a:rPr kumimoji="0" lang="en-US" sz="5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Yes.</a:t>
                </a: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AutoNum type="alphaLcParenBoth"/>
                  <a:tabLst/>
                  <a:defRPr/>
                </a:pPr>
                <a:r>
                  <a:rPr kumimoji="0" lang="en-US" sz="5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No. </a:t>
                </a:r>
                <a:endParaRPr lang="en-US" sz="4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A786FD6-706F-77CC-243B-36BA720E2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197" y="629103"/>
                <a:ext cx="10577848" cy="4614597"/>
              </a:xfrm>
              <a:prstGeom prst="rect">
                <a:avLst/>
              </a:prstGeom>
              <a:blipFill>
                <a:blip r:embed="rId2"/>
                <a:stretch>
                  <a:fillRect l="-3118" t="-4670" b="-4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0289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A786FD6-706F-77CC-243B-36BA720E2AB9}"/>
                  </a:ext>
                </a:extLst>
              </p:cNvPr>
              <p:cNvSpPr txBox="1"/>
              <p:nvPr/>
            </p:nvSpPr>
            <p:spPr>
              <a:xfrm>
                <a:off x="794197" y="629103"/>
                <a:ext cx="10577848" cy="46145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5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5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</m:e>
                      <m:sub>
                        <m:r>
                          <a:rPr kumimoji="0" lang="en-US" sz="5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en-US" sz="5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0" lang="en-US" sz="5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5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0" lang="en-US" sz="5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5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 </m:t>
                            </m:r>
                            <m:f>
                              <m:fPr>
                                <m:type m:val="noBar"/>
                                <m:ctrlPr>
                                  <a:rPr kumimoji="0" lang="en-US" sz="5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kumimoji="0" lang="en-US" sz="5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b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sz="5400" b="0" i="0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libri" panose="020F0502020204030204"/>
                                    <a:ea typeface="+mn-ea"/>
                                    <a:cs typeface="+mn-cs"/>
                                  </a:rPr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sz="54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libri" panose="020F0502020204030204"/>
                                    <a:ea typeface="+mn-ea"/>
                                    <a:cs typeface="+mn-cs"/>
                                  </a:rPr>
                                  <m:t>ab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sz="5400" b="0" i="0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libri" panose="020F0502020204030204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kumimoji="0" lang="en-US" sz="5400" b="0" i="0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libri" panose="020F0502020204030204"/>
                                    <a:ea typeface="+mn-ea"/>
                                    <a:cs typeface="+mn-cs"/>
                                  </a:rPr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sz="54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libri" panose="020F0502020204030204"/>
                                    <a:ea typeface="+mn-ea"/>
                                    <a:cs typeface="+mn-cs"/>
                                  </a:rPr>
                                  <m:t>aba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sz="5400" b="0" i="0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libri" panose="020F0502020204030204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den>
                            </m:f>
                          </m:e>
                        </m:d>
                        <m:r>
                          <a:rPr kumimoji="0" lang="en-US" sz="54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US" sz="5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0" lang="en-US" sz="5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5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 </m:t>
                            </m:r>
                            <m:f>
                              <m:fPr>
                                <m:type m:val="noBar"/>
                                <m:ctrlPr>
                                  <a:rPr kumimoji="0" lang="en-US" sz="5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kumimoji="0" lang="en-US" sz="5400" b="0" i="0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libri" panose="020F0502020204030204"/>
                                    <a:ea typeface="+mn-ea"/>
                                    <a:cs typeface="+mn-cs"/>
                                  </a:rPr>
                                  <m:t>ba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sz="5400" b="0" i="0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libri" panose="020F0502020204030204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kumimoji="0" lang="en-US" sz="5400" b="0" i="0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libri" panose="020F0502020204030204"/>
                                    <a:ea typeface="+mn-ea"/>
                                    <a:cs typeface="+mn-cs"/>
                                  </a:rPr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sz="54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libri" panose="020F0502020204030204"/>
                                    <a:ea typeface="+mn-ea"/>
                                    <a:cs typeface="+mn-cs"/>
                                  </a:rPr>
                                  <m:t>b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sz="5400" b="0" i="0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libri" panose="020F0502020204030204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den>
                            </m:f>
                            <m:r>
                              <a:rPr kumimoji="0" lang="en-US" sz="54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 </m:t>
                            </m:r>
                          </m:e>
                        </m:d>
                        <m:r>
                          <a:rPr kumimoji="0" lang="en-US" sz="5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 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0" lang="en-US" sz="5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5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 </m:t>
                            </m:r>
                            <m:f>
                              <m:fPr>
                                <m:type m:val="noBar"/>
                                <m:ctrlPr>
                                  <a:rPr kumimoji="0" lang="en-US" sz="5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kumimoji="0" lang="en-US" sz="54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libri" panose="020F0502020204030204"/>
                                    <a:ea typeface="+mn-ea"/>
                                    <a:cs typeface="+mn-cs"/>
                                  </a:rPr>
                                  <m:t>ab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sz="5400" b="0" i="0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libri" panose="020F0502020204030204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kumimoji="0" lang="en-US" sz="54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libri" panose="020F0502020204030204"/>
                                    <a:ea typeface="+mn-ea"/>
                                    <a:cs typeface="+mn-cs"/>
                                  </a:rPr>
                                  <m:t>b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sz="5400" b="0" i="0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libri" panose="020F0502020204030204"/>
                                    <a:ea typeface="+mn-ea"/>
                                    <a:cs typeface="+mn-cs"/>
                                  </a:rPr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sz="5400" b="0" i="0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libri" panose="020F0502020204030204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den>
                            </m:f>
                            <m:r>
                              <a:rPr kumimoji="0" lang="en-US" sz="5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 </m:t>
                            </m:r>
                          </m:e>
                        </m:d>
                        <m:r>
                          <a:rPr kumimoji="0" lang="en-US" sz="5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</m:e>
                    </m:d>
                  </m:oMath>
                </a14:m>
                <a:endPara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Does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5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5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</m:e>
                      <m:sub>
                        <m:r>
                          <a:rPr kumimoji="0" lang="en-US" sz="5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sz="5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have a match?</a:t>
                </a: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AutoNum type="alphaLcParenBoth"/>
                  <a:tabLst/>
                  <a:defRPr/>
                </a:pPr>
                <a:r>
                  <a:rPr kumimoji="0" lang="en-US" sz="5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Yes.</a:t>
                </a: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AutoNum type="alphaLcParenBoth"/>
                  <a:tabLst/>
                  <a:defRPr/>
                </a:pPr>
                <a:r>
                  <a:rPr kumimoji="0" lang="en-US" sz="5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No. </a:t>
                </a:r>
                <a:endParaRPr lang="en-US" sz="4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A786FD6-706F-77CC-243B-36BA720E2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197" y="629103"/>
                <a:ext cx="10577848" cy="4614597"/>
              </a:xfrm>
              <a:prstGeom prst="rect">
                <a:avLst/>
              </a:prstGeom>
              <a:blipFill>
                <a:blip r:embed="rId2"/>
                <a:stretch>
                  <a:fillRect l="-3118" t="-4121" b="-4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9515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C75158-845F-FCDF-02F5-4AA1EF7C39DA}"/>
                  </a:ext>
                </a:extLst>
              </p:cNvPr>
              <p:cNvSpPr txBox="1"/>
              <p:nvPr/>
            </p:nvSpPr>
            <p:spPr>
              <a:xfrm>
                <a:off x="422031" y="386442"/>
                <a:ext cx="9580098" cy="2150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tx1"/>
                    </a:solidFill>
                  </a:rPr>
                  <a:t>Given a collection of pairs of strings as dominoes:  </a:t>
                </a:r>
              </a:p>
              <a:p>
                <a:pPr lvl="0">
                  <a:spcBef>
                    <a:spcPts val="1200"/>
                  </a:spcBef>
                </a:pPr>
                <a:r>
                  <a:rPr lang="en-US" sz="24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type m:val="noBar"/>
                                <m:ctrlP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den>
                            </m:f>
                          </m:e>
                        </m:d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type m:val="noBar"/>
                                <m:ctrlP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 … ,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type m:val="noBar"/>
                                <m:ctrlP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b="0" dirty="0">
                  <a:solidFill>
                    <a:schemeClr val="tx1"/>
                  </a:solidFill>
                </a:endParaRPr>
              </a:p>
              <a:p>
                <a:pPr lvl="0">
                  <a:spcBef>
                    <a:spcPts val="1200"/>
                  </a:spcBef>
                </a:pPr>
                <a:r>
                  <a:rPr lang="en-US" sz="2400" dirty="0">
                    <a:solidFill>
                      <a:schemeClr val="tx1"/>
                    </a:solidFill>
                  </a:rPr>
                  <a:t>a </a:t>
                </a:r>
                <a:r>
                  <a:rPr lang="en-US" sz="2400" u="sng" dirty="0">
                    <a:solidFill>
                      <a:schemeClr val="tx1"/>
                    </a:solidFill>
                  </a:rPr>
                  <a:t>match</a:t>
                </a:r>
                <a:r>
                  <a:rPr lang="en-US" sz="2400" dirty="0">
                    <a:solidFill>
                      <a:schemeClr val="tx1"/>
                    </a:solidFill>
                  </a:rPr>
                  <a:t> is a finite sequence of dominos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(repeats allowed) </a:t>
                </a:r>
                <a:br>
                  <a:rPr lang="en-US" sz="2400" dirty="0">
                    <a:solidFill>
                      <a:schemeClr val="tx1"/>
                    </a:solidFill>
                  </a:rPr>
                </a:br>
                <a:r>
                  <a:rPr lang="en-US" sz="2400" dirty="0">
                    <a:solidFill>
                      <a:schemeClr val="tx1"/>
                    </a:solidFill>
                  </a:rPr>
                  <a:t>where the concatenation of 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’s = the concatenation of 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’s.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C75158-845F-FCDF-02F5-4AA1EF7C3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31" y="386442"/>
                <a:ext cx="9580098" cy="2150589"/>
              </a:xfrm>
              <a:prstGeom prst="rect">
                <a:avLst/>
              </a:prstGeom>
              <a:blipFill>
                <a:blip r:embed="rId2"/>
                <a:stretch>
                  <a:fillRect l="-1060" t="-2353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50B8B48F-E796-50BE-81DA-CC58660D88E2}"/>
              </a:ext>
            </a:extLst>
          </p:cNvPr>
          <p:cNvSpPr/>
          <p:nvPr/>
        </p:nvSpPr>
        <p:spPr>
          <a:xfrm>
            <a:off x="1679748" y="5325344"/>
            <a:ext cx="443407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sz="2000" dirty="0"/>
              <a:t>                 </a:t>
            </a:r>
            <a:r>
              <a:rPr lang="en-US" sz="2000" spc="1000" dirty="0" err="1"/>
              <a:t>abaabaaaabab</a:t>
            </a:r>
            <a:endParaRPr lang="en-US" sz="2000" spc="1000" dirty="0"/>
          </a:p>
          <a:p>
            <a:pPr>
              <a:spcBef>
                <a:spcPts val="600"/>
              </a:spcBef>
            </a:pPr>
            <a:r>
              <a:rPr lang="en-US" sz="2000" dirty="0"/>
              <a:t>                 </a:t>
            </a:r>
            <a:r>
              <a:rPr lang="en-US" sz="2000" spc="1000" dirty="0" err="1"/>
              <a:t>abaabaaaabab</a:t>
            </a:r>
            <a:endParaRPr lang="en-US" sz="2000" spc="1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B2F1B3-4D08-1EA4-7054-373C9E6B6FC0}"/>
              </a:ext>
            </a:extLst>
          </p:cNvPr>
          <p:cNvCxnSpPr/>
          <p:nvPr/>
        </p:nvCxnSpPr>
        <p:spPr>
          <a:xfrm>
            <a:off x="2598589" y="5418456"/>
            <a:ext cx="0" cy="62075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41F89ED-A505-6F99-D8CB-C83EC4ECAF26}"/>
              </a:ext>
            </a:extLst>
          </p:cNvPr>
          <p:cNvCxnSpPr/>
          <p:nvPr/>
        </p:nvCxnSpPr>
        <p:spPr>
          <a:xfrm>
            <a:off x="3131989" y="5418456"/>
            <a:ext cx="0" cy="1856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7E1992-515D-AD3E-818C-225B077283CF}"/>
              </a:ext>
            </a:extLst>
          </p:cNvPr>
          <p:cNvCxnSpPr/>
          <p:nvPr/>
        </p:nvCxnSpPr>
        <p:spPr>
          <a:xfrm>
            <a:off x="3389164" y="5780293"/>
            <a:ext cx="0" cy="25891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AFBB413-C1FF-F4DD-032A-5ED85D6DB1D8}"/>
              </a:ext>
            </a:extLst>
          </p:cNvPr>
          <p:cNvCxnSpPr/>
          <p:nvPr/>
        </p:nvCxnSpPr>
        <p:spPr>
          <a:xfrm>
            <a:off x="3636814" y="5418456"/>
            <a:ext cx="0" cy="1856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1D789A-5026-5657-A973-6A49DE803395}"/>
              </a:ext>
            </a:extLst>
          </p:cNvPr>
          <p:cNvCxnSpPr/>
          <p:nvPr/>
        </p:nvCxnSpPr>
        <p:spPr>
          <a:xfrm>
            <a:off x="4155927" y="5418456"/>
            <a:ext cx="0" cy="1856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4DC34B-F01D-529C-A09F-FC01A36C19D8}"/>
              </a:ext>
            </a:extLst>
          </p:cNvPr>
          <p:cNvCxnSpPr/>
          <p:nvPr/>
        </p:nvCxnSpPr>
        <p:spPr>
          <a:xfrm>
            <a:off x="4651227" y="5418456"/>
            <a:ext cx="0" cy="1856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9961AED-8279-6264-9C53-28D205497481}"/>
              </a:ext>
            </a:extLst>
          </p:cNvPr>
          <p:cNvCxnSpPr/>
          <p:nvPr/>
        </p:nvCxnSpPr>
        <p:spPr>
          <a:xfrm>
            <a:off x="5408465" y="5780293"/>
            <a:ext cx="0" cy="25891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5C3AC57-C148-25D1-0409-EE8DE3D856D2}"/>
              </a:ext>
            </a:extLst>
          </p:cNvPr>
          <p:cNvCxnSpPr/>
          <p:nvPr/>
        </p:nvCxnSpPr>
        <p:spPr>
          <a:xfrm>
            <a:off x="5679927" y="5418456"/>
            <a:ext cx="0" cy="62075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E5A64D-17E7-4B4F-E2D1-F27F622EC3EF}"/>
              </a:ext>
            </a:extLst>
          </p:cNvPr>
          <p:cNvCxnSpPr/>
          <p:nvPr/>
        </p:nvCxnSpPr>
        <p:spPr>
          <a:xfrm>
            <a:off x="4165805" y="5780293"/>
            <a:ext cx="0" cy="25891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7039E16-02C9-529F-1BAC-D693F0F7601E}"/>
              </a:ext>
            </a:extLst>
          </p:cNvPr>
          <p:cNvCxnSpPr/>
          <p:nvPr/>
        </p:nvCxnSpPr>
        <p:spPr>
          <a:xfrm>
            <a:off x="4660991" y="5780293"/>
            <a:ext cx="0" cy="25891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23A9F0E-944F-061E-CEC7-A491919F2657}"/>
              </a:ext>
            </a:extLst>
          </p:cNvPr>
          <p:cNvCxnSpPr/>
          <p:nvPr/>
        </p:nvCxnSpPr>
        <p:spPr>
          <a:xfrm>
            <a:off x="3131989" y="5604081"/>
            <a:ext cx="255033" cy="17621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C98BD46-D28E-A9D8-5E14-D21575EE3FBA}"/>
              </a:ext>
            </a:extLst>
          </p:cNvPr>
          <p:cNvCxnSpPr/>
          <p:nvPr/>
        </p:nvCxnSpPr>
        <p:spPr>
          <a:xfrm>
            <a:off x="3629432" y="5595426"/>
            <a:ext cx="534710" cy="18486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41BDD76-BC37-596F-D7B4-E6E082FA8E23}"/>
              </a:ext>
            </a:extLst>
          </p:cNvPr>
          <p:cNvCxnSpPr/>
          <p:nvPr/>
        </p:nvCxnSpPr>
        <p:spPr>
          <a:xfrm>
            <a:off x="4155512" y="5604081"/>
            <a:ext cx="500833" cy="17621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D79CAF-C3C6-43B0-8041-F4F9CA448654}"/>
              </a:ext>
            </a:extLst>
          </p:cNvPr>
          <p:cNvCxnSpPr/>
          <p:nvPr/>
        </p:nvCxnSpPr>
        <p:spPr>
          <a:xfrm>
            <a:off x="4646110" y="5604081"/>
            <a:ext cx="762355" cy="17621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C6F3AF-72F6-FA45-BF44-73145FE9AC10}"/>
              </a:ext>
            </a:extLst>
          </p:cNvPr>
          <p:cNvCxnSpPr/>
          <p:nvPr/>
        </p:nvCxnSpPr>
        <p:spPr>
          <a:xfrm flipH="1">
            <a:off x="2854043" y="4862294"/>
            <a:ext cx="8288" cy="44908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9829564-5C9E-2664-82C4-6A8065708D83}"/>
              </a:ext>
            </a:extLst>
          </p:cNvPr>
          <p:cNvCxnSpPr/>
          <p:nvPr/>
        </p:nvCxnSpPr>
        <p:spPr>
          <a:xfrm flipH="1">
            <a:off x="3463644" y="4835424"/>
            <a:ext cx="305173" cy="50108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6442D33-AFAC-A2F5-1322-B67584ECF563}"/>
              </a:ext>
            </a:extLst>
          </p:cNvPr>
          <p:cNvCxnSpPr/>
          <p:nvPr/>
        </p:nvCxnSpPr>
        <p:spPr>
          <a:xfrm flipH="1">
            <a:off x="3952946" y="4892985"/>
            <a:ext cx="949983" cy="46847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001D94B-D2DC-959D-AAB8-4777AAD5D8A2}"/>
              </a:ext>
            </a:extLst>
          </p:cNvPr>
          <p:cNvCxnSpPr/>
          <p:nvPr/>
        </p:nvCxnSpPr>
        <p:spPr>
          <a:xfrm>
            <a:off x="3904182" y="4862294"/>
            <a:ext cx="390191" cy="49916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FC791E0-D62C-1D2F-2DFA-D63E91C2C68F}"/>
              </a:ext>
            </a:extLst>
          </p:cNvPr>
          <p:cNvCxnSpPr/>
          <p:nvPr/>
        </p:nvCxnSpPr>
        <p:spPr>
          <a:xfrm flipH="1">
            <a:off x="5256113" y="4847651"/>
            <a:ext cx="666429" cy="45789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>
            <a:extLst>
              <a:ext uri="{FF2B5EF4-FFF2-40B4-BE49-F238E27FC236}">
                <a16:creationId xmlns:a16="http://schemas.microsoft.com/office/drawing/2014/main" id="{976A7779-85C5-6CF3-65E6-DC8F8EC12014}"/>
              </a:ext>
            </a:extLst>
          </p:cNvPr>
          <p:cNvSpPr/>
          <p:nvPr/>
        </p:nvSpPr>
        <p:spPr>
          <a:xfrm>
            <a:off x="3192956" y="5332244"/>
            <a:ext cx="1039905" cy="747059"/>
          </a:xfrm>
          <a:custGeom>
            <a:avLst/>
            <a:gdLst>
              <a:gd name="connsiteX0" fmla="*/ 256988 w 1039905"/>
              <a:gd name="connsiteY0" fmla="*/ 735106 h 747059"/>
              <a:gd name="connsiteX1" fmla="*/ 1039905 w 1039905"/>
              <a:gd name="connsiteY1" fmla="*/ 747059 h 747059"/>
              <a:gd name="connsiteX2" fmla="*/ 1016000 w 1039905"/>
              <a:gd name="connsiteY2" fmla="*/ 400424 h 747059"/>
              <a:gd name="connsiteX3" fmla="*/ 472141 w 1039905"/>
              <a:gd name="connsiteY3" fmla="*/ 251012 h 747059"/>
              <a:gd name="connsiteX4" fmla="*/ 496047 w 1039905"/>
              <a:gd name="connsiteY4" fmla="*/ 0 h 747059"/>
              <a:gd name="connsiteX5" fmla="*/ 0 w 1039905"/>
              <a:gd name="connsiteY5" fmla="*/ 53789 h 747059"/>
              <a:gd name="connsiteX6" fmla="*/ 5976 w 1039905"/>
              <a:gd name="connsiteY6" fmla="*/ 268942 h 747059"/>
              <a:gd name="connsiteX7" fmla="*/ 227105 w 1039905"/>
              <a:gd name="connsiteY7" fmla="*/ 442259 h 747059"/>
              <a:gd name="connsiteX8" fmla="*/ 256988 w 1039905"/>
              <a:gd name="connsiteY8" fmla="*/ 735106 h 747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9905" h="747059">
                <a:moveTo>
                  <a:pt x="256988" y="735106"/>
                </a:moveTo>
                <a:lnTo>
                  <a:pt x="1039905" y="747059"/>
                </a:lnTo>
                <a:lnTo>
                  <a:pt x="1016000" y="400424"/>
                </a:lnTo>
                <a:lnTo>
                  <a:pt x="472141" y="251012"/>
                </a:lnTo>
                <a:lnTo>
                  <a:pt x="496047" y="0"/>
                </a:lnTo>
                <a:lnTo>
                  <a:pt x="0" y="53789"/>
                </a:lnTo>
                <a:lnTo>
                  <a:pt x="5976" y="268942"/>
                </a:lnTo>
                <a:lnTo>
                  <a:pt x="227105" y="442259"/>
                </a:lnTo>
                <a:lnTo>
                  <a:pt x="256988" y="7351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C8CD8624-E0BC-59F3-8EF4-4E9BE7C62F03}"/>
              </a:ext>
            </a:extLst>
          </p:cNvPr>
          <p:cNvSpPr/>
          <p:nvPr/>
        </p:nvSpPr>
        <p:spPr>
          <a:xfrm>
            <a:off x="3672273" y="5392149"/>
            <a:ext cx="1033463" cy="671513"/>
          </a:xfrm>
          <a:custGeom>
            <a:avLst/>
            <a:gdLst>
              <a:gd name="connsiteX0" fmla="*/ 523875 w 1033463"/>
              <a:gd name="connsiteY0" fmla="*/ 631032 h 671513"/>
              <a:gd name="connsiteX1" fmla="*/ 1012032 w 1033463"/>
              <a:gd name="connsiteY1" fmla="*/ 671513 h 671513"/>
              <a:gd name="connsiteX2" fmla="*/ 1033463 w 1033463"/>
              <a:gd name="connsiteY2" fmla="*/ 364332 h 671513"/>
              <a:gd name="connsiteX3" fmla="*/ 528638 w 1033463"/>
              <a:gd name="connsiteY3" fmla="*/ 202407 h 671513"/>
              <a:gd name="connsiteX4" fmla="*/ 514350 w 1033463"/>
              <a:gd name="connsiteY4" fmla="*/ 0 h 671513"/>
              <a:gd name="connsiteX5" fmla="*/ 0 w 1033463"/>
              <a:gd name="connsiteY5" fmla="*/ 11907 h 671513"/>
              <a:gd name="connsiteX6" fmla="*/ 14288 w 1033463"/>
              <a:gd name="connsiteY6" fmla="*/ 204788 h 671513"/>
              <a:gd name="connsiteX7" fmla="*/ 514350 w 1033463"/>
              <a:gd name="connsiteY7" fmla="*/ 352425 h 671513"/>
              <a:gd name="connsiteX8" fmla="*/ 523875 w 1033463"/>
              <a:gd name="connsiteY8" fmla="*/ 631032 h 671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3463" h="671513">
                <a:moveTo>
                  <a:pt x="523875" y="631032"/>
                </a:moveTo>
                <a:lnTo>
                  <a:pt x="1012032" y="671513"/>
                </a:lnTo>
                <a:lnTo>
                  <a:pt x="1033463" y="364332"/>
                </a:lnTo>
                <a:lnTo>
                  <a:pt x="528638" y="202407"/>
                </a:lnTo>
                <a:lnTo>
                  <a:pt x="514350" y="0"/>
                </a:lnTo>
                <a:lnTo>
                  <a:pt x="0" y="11907"/>
                </a:lnTo>
                <a:lnTo>
                  <a:pt x="14288" y="204788"/>
                </a:lnTo>
                <a:lnTo>
                  <a:pt x="514350" y="352425"/>
                </a:lnTo>
                <a:lnTo>
                  <a:pt x="523875" y="63103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7A17DAE0-297F-6C00-C274-4B6C003346F6}"/>
              </a:ext>
            </a:extLst>
          </p:cNvPr>
          <p:cNvSpPr/>
          <p:nvPr/>
        </p:nvSpPr>
        <p:spPr>
          <a:xfrm>
            <a:off x="4195929" y="5387387"/>
            <a:ext cx="1266825" cy="676275"/>
          </a:xfrm>
          <a:custGeom>
            <a:avLst/>
            <a:gdLst>
              <a:gd name="connsiteX0" fmla="*/ 1266825 w 1266825"/>
              <a:gd name="connsiteY0" fmla="*/ 676275 h 676275"/>
              <a:gd name="connsiteX1" fmla="*/ 1257300 w 1266825"/>
              <a:gd name="connsiteY1" fmla="*/ 364331 h 676275"/>
              <a:gd name="connsiteX2" fmla="*/ 509587 w 1266825"/>
              <a:gd name="connsiteY2" fmla="*/ 207169 h 676275"/>
              <a:gd name="connsiteX3" fmla="*/ 502444 w 1266825"/>
              <a:gd name="connsiteY3" fmla="*/ 0 h 676275"/>
              <a:gd name="connsiteX4" fmla="*/ 0 w 1266825"/>
              <a:gd name="connsiteY4" fmla="*/ 38100 h 676275"/>
              <a:gd name="connsiteX5" fmla="*/ 7144 w 1266825"/>
              <a:gd name="connsiteY5" fmla="*/ 195262 h 676275"/>
              <a:gd name="connsiteX6" fmla="*/ 509587 w 1266825"/>
              <a:gd name="connsiteY6" fmla="*/ 385762 h 676275"/>
              <a:gd name="connsiteX7" fmla="*/ 523875 w 1266825"/>
              <a:gd name="connsiteY7" fmla="*/ 635794 h 676275"/>
              <a:gd name="connsiteX8" fmla="*/ 1266825 w 1266825"/>
              <a:gd name="connsiteY8" fmla="*/ 676275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6825" h="676275">
                <a:moveTo>
                  <a:pt x="1266825" y="676275"/>
                </a:moveTo>
                <a:lnTo>
                  <a:pt x="1257300" y="364331"/>
                </a:lnTo>
                <a:lnTo>
                  <a:pt x="509587" y="207169"/>
                </a:lnTo>
                <a:lnTo>
                  <a:pt x="502444" y="0"/>
                </a:lnTo>
                <a:lnTo>
                  <a:pt x="0" y="38100"/>
                </a:lnTo>
                <a:lnTo>
                  <a:pt x="7144" y="195262"/>
                </a:lnTo>
                <a:lnTo>
                  <a:pt x="509587" y="385762"/>
                </a:lnTo>
                <a:lnTo>
                  <a:pt x="523875" y="635794"/>
                </a:lnTo>
                <a:lnTo>
                  <a:pt x="1266825" y="6762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15D96709-FD60-B87E-2FA1-E2DC513B9609}"/>
              </a:ext>
            </a:extLst>
          </p:cNvPr>
          <p:cNvSpPr/>
          <p:nvPr/>
        </p:nvSpPr>
        <p:spPr>
          <a:xfrm>
            <a:off x="4685222" y="5361193"/>
            <a:ext cx="1057275" cy="721519"/>
          </a:xfrm>
          <a:custGeom>
            <a:avLst/>
            <a:gdLst>
              <a:gd name="connsiteX0" fmla="*/ 766763 w 1057275"/>
              <a:gd name="connsiteY0" fmla="*/ 721519 h 721519"/>
              <a:gd name="connsiteX1" fmla="*/ 1057275 w 1057275"/>
              <a:gd name="connsiteY1" fmla="*/ 711994 h 721519"/>
              <a:gd name="connsiteX2" fmla="*/ 1047750 w 1057275"/>
              <a:gd name="connsiteY2" fmla="*/ 0 h 721519"/>
              <a:gd name="connsiteX3" fmla="*/ 0 w 1057275"/>
              <a:gd name="connsiteY3" fmla="*/ 54769 h 721519"/>
              <a:gd name="connsiteX4" fmla="*/ 7144 w 1057275"/>
              <a:gd name="connsiteY4" fmla="*/ 233363 h 721519"/>
              <a:gd name="connsiteX5" fmla="*/ 769144 w 1057275"/>
              <a:gd name="connsiteY5" fmla="*/ 397669 h 721519"/>
              <a:gd name="connsiteX6" fmla="*/ 766763 w 1057275"/>
              <a:gd name="connsiteY6" fmla="*/ 721519 h 721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7275" h="721519">
                <a:moveTo>
                  <a:pt x="766763" y="721519"/>
                </a:moveTo>
                <a:lnTo>
                  <a:pt x="1057275" y="711994"/>
                </a:lnTo>
                <a:lnTo>
                  <a:pt x="1047750" y="0"/>
                </a:lnTo>
                <a:lnTo>
                  <a:pt x="0" y="54769"/>
                </a:lnTo>
                <a:lnTo>
                  <a:pt x="7144" y="233363"/>
                </a:lnTo>
                <a:lnTo>
                  <a:pt x="769144" y="397669"/>
                </a:lnTo>
                <a:cubicBezTo>
                  <a:pt x="768350" y="505619"/>
                  <a:pt x="767557" y="613569"/>
                  <a:pt x="766763" y="7215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41EAC6D-0261-089C-F1B0-8A2C73BD23A9}"/>
              </a:ext>
            </a:extLst>
          </p:cNvPr>
          <p:cNvSpPr/>
          <p:nvPr/>
        </p:nvSpPr>
        <p:spPr>
          <a:xfrm>
            <a:off x="1007695" y="5457026"/>
            <a:ext cx="11695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Match: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4899FDD-8AE8-0CF1-4A10-26E03E6E647D}"/>
                  </a:ext>
                </a:extLst>
              </p:cNvPr>
              <p:cNvSpPr txBox="1"/>
              <p:nvPr/>
            </p:nvSpPr>
            <p:spPr>
              <a:xfrm>
                <a:off x="422031" y="4075668"/>
                <a:ext cx="7832969" cy="939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Bef>
                    <a:spcPts val="1800"/>
                  </a:spcBef>
                </a:pPr>
                <a:r>
                  <a:rPr lang="en-US" sz="2400" dirty="0">
                    <a:solidFill>
                      <a:prstClr val="black"/>
                    </a:solidFill>
                  </a:rPr>
                  <a:t>Example:   </a:t>
                </a:r>
                <a:r>
                  <a:rPr lang="en-US" sz="2800" dirty="0">
                    <a:solidFill>
                      <a:prstClr val="black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type m:val="noBar"/>
                                <m:ctrlP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sz="2400" dirty="0">
                                    <a:solidFill>
                                      <a:prstClr val="black"/>
                                    </a:solidFill>
                                  </a:rPr>
                                  <m:t>ab</m:t>
                                </m:r>
                                <m:r>
                                  <m:rPr>
                                    <m:nor/>
                                  </m:rPr>
                                  <a:rPr lang="en-US" sz="2400" dirty="0">
                                    <a:solidFill>
                                      <a:prstClr val="black"/>
                                    </a:solidFill>
                                  </a:rPr>
                                  <m:t> 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sz="2400" dirty="0">
                                    <a:solidFill>
                                      <a:prstClr val="black"/>
                                    </a:solidFill>
                                  </a:rPr>
                                  <m:t>aba</m:t>
                                </m:r>
                                <m:r>
                                  <m:rPr>
                                    <m:nor/>
                                  </m:rPr>
                                  <a:rPr lang="en-US" sz="2400" dirty="0">
                                    <a:solidFill>
                                      <a:prstClr val="black"/>
                                    </a:solidFill>
                                  </a:rPr>
                                  <m:t> </m:t>
                                </m:r>
                              </m:den>
                            </m:f>
                          </m:e>
                        </m:d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sz="2400" dirty="0">
                                    <a:solidFill>
                                      <a:prstClr val="black"/>
                                    </a:solidFill>
                                  </a:rPr>
                                  <m:t>aa</m:t>
                                </m:r>
                                <m:r>
                                  <m:rPr>
                                    <m:nor/>
                                  </m:rPr>
                                  <a:rPr lang="en-US" sz="2400" dirty="0">
                                    <a:solidFill>
                                      <a:prstClr val="black"/>
                                    </a:solidFill>
                                  </a:rPr>
                                  <m:t> 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sz="2400" dirty="0">
                                    <a:solidFill>
                                      <a:prstClr val="black"/>
                                    </a:solidFill>
                                  </a:rPr>
                                  <m:t>aba</m:t>
                                </m:r>
                                <m:r>
                                  <m:rPr>
                                    <m:nor/>
                                  </m:rPr>
                                  <a:rPr lang="en-US" sz="2400" dirty="0">
                                    <a:solidFill>
                                      <a:prstClr val="black"/>
                                    </a:solidFill>
                                  </a:rPr>
                                  <m:t> </m:t>
                                </m:r>
                              </m:den>
                            </m:f>
                          </m:e>
                        </m:d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type m:val="noBar"/>
                                <m:ctrlP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sz="2400" dirty="0">
                                    <a:solidFill>
                                      <a:prstClr val="black"/>
                                    </a:solidFill>
                                  </a:rPr>
                                  <m:t>ba</m:t>
                                </m:r>
                                <m:r>
                                  <m:rPr>
                                    <m:nor/>
                                  </m:rPr>
                                  <a:rPr lang="en-US" sz="2400" dirty="0">
                                    <a:solidFill>
                                      <a:prstClr val="black"/>
                                    </a:solidFill>
                                  </a:rPr>
                                  <m:t> 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sz="2400" dirty="0">
                                    <a:solidFill>
                                      <a:prstClr val="black"/>
                                    </a:solidFill>
                                  </a:rPr>
                                  <m:t>aa</m:t>
                                </m:r>
                                <m:r>
                                  <m:rPr>
                                    <m:nor/>
                                  </m:rPr>
                                  <a:rPr lang="en-US" sz="2400" dirty="0">
                                    <a:solidFill>
                                      <a:prstClr val="black"/>
                                    </a:solidFill>
                                  </a:rPr>
                                  <m:t> </m:t>
                                </m:r>
                              </m:den>
                            </m:f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type m:val="noBar"/>
                                <m:ctrlP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sz="2400" dirty="0">
                                    <a:solidFill>
                                      <a:prstClr val="black"/>
                                    </a:solidFill>
                                  </a:rPr>
                                  <m:t>abab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sz="2400" dirty="0">
                                    <a:solidFill>
                                      <a:prstClr val="black"/>
                                    </a:solidFill>
                                  </a:rPr>
                                  <m:t>b</m:t>
                                </m:r>
                                <m:r>
                                  <m:rPr>
                                    <m:nor/>
                                  </m:rPr>
                                  <a:rPr lang="en-US" sz="2400" dirty="0">
                                    <a:solidFill>
                                      <a:prstClr val="black"/>
                                    </a:solidFill>
                                  </a:rPr>
                                  <m:t> </m:t>
                                </m:r>
                              </m:den>
                            </m:f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2000" dirty="0">
                  <a:solidFill>
                    <a:prstClr val="black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4899FDD-8AE8-0CF1-4A10-26E03E6E6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31" y="4075668"/>
                <a:ext cx="7832969" cy="939360"/>
              </a:xfrm>
              <a:prstGeom prst="rect">
                <a:avLst/>
              </a:prstGeom>
              <a:blipFill>
                <a:blip r:embed="rId3"/>
                <a:stretch>
                  <a:fillRect l="-1297" t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9D11722F-6DE8-4855-FEDC-4339AE255D1E}"/>
              </a:ext>
            </a:extLst>
          </p:cNvPr>
          <p:cNvSpPr txBox="1"/>
          <p:nvPr/>
        </p:nvSpPr>
        <p:spPr>
          <a:xfrm>
            <a:off x="5679927" y="1016000"/>
            <a:ext cx="444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|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en-US" dirty="0"/>
              <a:t>| may not be equal to |b</a:t>
            </a:r>
            <a:r>
              <a:rPr lang="en-US" baseline="-25000" dirty="0"/>
              <a:t>i</a:t>
            </a:r>
            <a:r>
              <a:rPr lang="en-US" dirty="0"/>
              <a:t>|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7A65BF2-F3ED-48BD-AB09-3479DA248231}"/>
                  </a:ext>
                </a:extLst>
              </p:cNvPr>
              <p:cNvSpPr txBox="1"/>
              <p:nvPr/>
            </p:nvSpPr>
            <p:spPr>
              <a:xfrm>
                <a:off x="422031" y="2681439"/>
                <a:ext cx="9249744" cy="907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</a:rPr>
                  <a:t>Match =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type m:val="noBar"/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e>
                    </m:d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 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type m:val="noBar"/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 …  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type m:val="noBar"/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   where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sSub>
                          <m:sSubPr>
                            <m:ctrlP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sSub>
                          <m:sSubPr>
                            <m:ctrlP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sSub>
                          <m:sSubPr>
                            <m:ctrlP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  </m:t>
                    </m:r>
                    <m:sSub>
                      <m:sSubPr>
                        <m:ctrlP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sSub>
                          <m:sSubPr>
                            <m:ctrlP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sSub>
                          <m:sSubPr>
                            <m:ctrlP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sSub>
                          <m:sSubPr>
                            <m:ctrlP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7A65BF2-F3ED-48BD-AB09-3479DA248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31" y="2681439"/>
                <a:ext cx="9249744" cy="907556"/>
              </a:xfrm>
              <a:prstGeom prst="rect">
                <a:avLst/>
              </a:prstGeom>
              <a:blipFill>
                <a:blip r:embed="rId4"/>
                <a:stretch>
                  <a:fillRect l="-1097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073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5" grpId="0" animBg="1"/>
      <p:bldP spid="26" grpId="0" animBg="1"/>
      <p:bldP spid="27" grpId="0" animBg="1"/>
      <p:bldP spid="28" grpId="0" animBg="1"/>
      <p:bldP spid="29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2A8EA3E-6234-F067-8921-12FD1234CEB6}"/>
                  </a:ext>
                </a:extLst>
              </p:cNvPr>
              <p:cNvSpPr/>
              <p:nvPr/>
            </p:nvSpPr>
            <p:spPr>
              <a:xfrm>
                <a:off x="609011" y="410497"/>
                <a:ext cx="1097397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600" b="1" dirty="0">
                    <a:solidFill>
                      <a:schemeClr val="tx1"/>
                    </a:solidFill>
                    <a:latin typeface="Calibri" panose="020F0502020204030204"/>
                  </a:rPr>
                  <a:t>Problem:  </a:t>
                </a:r>
                <a:r>
                  <a:rPr lang="en-US" sz="3600" dirty="0">
                    <a:solidFill>
                      <a:schemeClr val="tx1"/>
                    </a:solidFill>
                    <a:latin typeface="Calibri" panose="020F0502020204030204"/>
                  </a:rPr>
                  <a:t>Given </a:t>
                </a:r>
                <a14:m>
                  <m:oMath xmlns:m="http://schemas.openxmlformats.org/officeDocument/2006/math">
                    <m:r>
                      <a:rPr lang="en-US" sz="3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600" dirty="0">
                    <a:solidFill>
                      <a:schemeClr val="tx1"/>
                    </a:solidFill>
                    <a:latin typeface="Calibri" panose="020F0502020204030204"/>
                  </a:rPr>
                  <a:t>, is there a match?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2A8EA3E-6234-F067-8921-12FD1234CE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11" y="410497"/>
                <a:ext cx="10973977" cy="646331"/>
              </a:xfrm>
              <a:prstGeom prst="rect">
                <a:avLst/>
              </a:prstGeom>
              <a:blipFill>
                <a:blip r:embed="rId2"/>
                <a:stretch>
                  <a:fillRect l="-1734" t="-15385" b="-3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3A4A2C-C78D-E6FF-ECDA-E754F928C23C}"/>
                  </a:ext>
                </a:extLst>
              </p:cNvPr>
              <p:cNvSpPr txBox="1"/>
              <p:nvPr/>
            </p:nvSpPr>
            <p:spPr>
              <a:xfrm>
                <a:off x="609011" y="2960929"/>
                <a:ext cx="10027403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Theorem:  </a:t>
                </a:r>
                <a:r>
                  <a:rPr kumimoji="0" lang="en-US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Undecidable!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Let</a:t>
                </a:r>
                <a14:m>
                  <m:oMath xmlns:m="http://schemas.openxmlformats.org/officeDocument/2006/math">
                    <m:r>
                      <a:rPr kumimoji="0" lang="en-US" sz="3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3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𝑃𝐶𝑃</m:t>
                    </m:r>
                    <m:r>
                      <a:rPr kumimoji="0" lang="en-US" sz="3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kumimoji="0" lang="en-US" sz="3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kumimoji="0" lang="en-US" sz="3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3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𝑃</m:t>
                            </m:r>
                          </m:e>
                        </m:d>
                      </m:e>
                    </m:d>
                    <m:r>
                      <a:rPr kumimoji="0" lang="en-US" sz="3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3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𝑃</m:t>
                    </m:r>
                  </m:oMath>
                </a14:m>
                <a:r>
                  <a:rPr kumimoji="0" lang="en-US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has a match </a:t>
                </a:r>
                <a14:m>
                  <m:oMath xmlns:m="http://schemas.openxmlformats.org/officeDocument/2006/math">
                    <m:r>
                      <a:rPr kumimoji="0" lang="en-US" sz="3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}</m:t>
                    </m:r>
                  </m:oMath>
                </a14:m>
                <a:endPara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3A4A2C-C78D-E6FF-ECDA-E754F928C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11" y="2960929"/>
                <a:ext cx="10027403" cy="1354217"/>
              </a:xfrm>
              <a:prstGeom prst="rect">
                <a:avLst/>
              </a:prstGeom>
              <a:blipFill>
                <a:blip r:embed="rId3"/>
                <a:stretch>
                  <a:fillRect l="-1899" t="-7477" b="-158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F280FA-76F2-6AA3-6CA3-FE8D8128FED0}"/>
                  </a:ext>
                </a:extLst>
              </p:cNvPr>
              <p:cNvSpPr txBox="1"/>
              <p:nvPr/>
            </p:nvSpPr>
            <p:spPr>
              <a:xfrm>
                <a:off x="581186" y="4558000"/>
                <a:ext cx="83070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sz="3600" dirty="0">
                    <a:solidFill>
                      <a:prstClr val="black"/>
                    </a:solidFill>
                    <a:latin typeface="Calibri" panose="020F0502020204030204"/>
                  </a:rPr>
                  <a:t>Proof:  Show </a:t>
                </a:r>
                <a14:m>
                  <m:oMath xmlns:m="http://schemas.openxmlformats.org/officeDocument/2006/math">
                    <m:r>
                      <a:rPr lang="en-US" sz="3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3600" baseline="-25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TM</m:t>
                    </m:r>
                    <m:r>
                      <a:rPr lang="en-US" sz="3600" i="1" baseline="-25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>
                    <a:solidFill>
                      <a:prstClr val="black"/>
                    </a:solidFill>
                    <a:latin typeface="Calibri" panose="020F0502020204030204"/>
                  </a:rPr>
                  <a:t> is reducible to </a:t>
                </a:r>
                <a14:m>
                  <m:oMath xmlns:m="http://schemas.openxmlformats.org/officeDocument/2006/math">
                    <m:r>
                      <a:rPr lang="en-US" sz="3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𝑃𝐶𝑃</m:t>
                    </m:r>
                  </m:oMath>
                </a14:m>
                <a:r>
                  <a:rPr lang="en-US" sz="3600" dirty="0">
                    <a:solidFill>
                      <a:prstClr val="black"/>
                    </a:solidFill>
                    <a:latin typeface="Calibri" panose="020F0502020204030204"/>
                  </a:rPr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F280FA-76F2-6AA3-6CA3-FE8D8128F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86" y="4558000"/>
                <a:ext cx="8307091" cy="646331"/>
              </a:xfrm>
              <a:prstGeom prst="rect">
                <a:avLst/>
              </a:prstGeom>
              <a:blipFill>
                <a:blip r:embed="rId4"/>
                <a:stretch>
                  <a:fillRect l="-2137" t="-15686" b="-4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BCD7E05-01CA-99F7-B307-44E1AD96C084}"/>
              </a:ext>
            </a:extLst>
          </p:cNvPr>
          <p:cNvSpPr txBox="1"/>
          <p:nvPr/>
        </p:nvSpPr>
        <p:spPr>
          <a:xfrm>
            <a:off x="581186" y="5447185"/>
            <a:ext cx="78576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First:  the Computation History Method.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44ADF2-A957-E218-B19D-2F9D6584050A}"/>
              </a:ext>
            </a:extLst>
          </p:cNvPr>
          <p:cNvSpPr txBox="1"/>
          <p:nvPr/>
        </p:nvSpPr>
        <p:spPr>
          <a:xfrm>
            <a:off x="728420" y="1317356"/>
            <a:ext cx="97794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 there an algorithm for determining where given P is there a match?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4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  <p:bldP spid="7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922DEB-EA48-5CEC-C954-0D773FA4DAC4}"/>
              </a:ext>
            </a:extLst>
          </p:cNvPr>
          <p:cNvSpPr txBox="1"/>
          <p:nvPr/>
        </p:nvSpPr>
        <p:spPr>
          <a:xfrm>
            <a:off x="914401" y="1890794"/>
            <a:ext cx="90200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TM Configuration and Computational History</a:t>
            </a:r>
          </a:p>
        </p:txBody>
      </p:sp>
    </p:spTree>
    <p:extLst>
      <p:ext uri="{BB962C8B-B14F-4D97-AF65-F5344CB8AC3E}">
        <p14:creationId xmlns:p14="http://schemas.microsoft.com/office/powerpoint/2010/main" val="238858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DEBEDD-FCF3-7455-B3DC-08446A54BBB7}"/>
                  </a:ext>
                </a:extLst>
              </p:cNvPr>
              <p:cNvSpPr txBox="1"/>
              <p:nvPr/>
            </p:nvSpPr>
            <p:spPr>
              <a:xfrm>
                <a:off x="361871" y="504502"/>
                <a:ext cx="11110992" cy="6050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4800"/>
                  </a:spcBef>
                </a:pPr>
                <a:r>
                  <a:rPr lang="en-US" sz="2800" dirty="0">
                    <a:solidFill>
                      <a:schemeClr val="tx1"/>
                    </a:solidFill>
                    <a:latin typeface="Calibri" panose="020F0502020204030204"/>
                  </a:rPr>
                  <a:t>Theorem: 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𝑃𝐶𝑃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/>
                  </a:rPr>
                  <a:t>is undecidable</a:t>
                </a:r>
              </a:p>
              <a:p>
                <a:r>
                  <a:rPr lang="en-US" sz="2800" dirty="0">
                    <a:solidFill>
                      <a:schemeClr val="tx1"/>
                    </a:solidFill>
                    <a:latin typeface="Calibri" panose="020F0502020204030204"/>
                  </a:rPr>
                  <a:t>Proof:  Show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80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TM</m:t>
                    </m:r>
                    <m:r>
                      <m:rPr>
                        <m:nor/>
                      </m:rPr>
                      <a:rPr lang="en-US" sz="280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/>
                  </a:rPr>
                  <a:t>is reducible to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𝑃𝐶𝑃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/>
                  </a:rPr>
                  <a:t>.  Uses the computation history method.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800" dirty="0">
                    <a:solidFill>
                      <a:schemeClr val="tx1"/>
                    </a:solidFill>
                    <a:latin typeface="Calibri" panose="020F0502020204030204"/>
                  </a:rPr>
                  <a:t>Technical assumption:  Match must start with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/>
                  </a:rPr>
                  <a:t>.  Can fix this assumption.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800" dirty="0">
                    <a:solidFill>
                      <a:schemeClr val="tx1"/>
                    </a:solidFill>
                    <a:latin typeface="Calibri" panose="020F0502020204030204"/>
                  </a:rPr>
                  <a:t>Assume that TM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/>
                  </a:rPr>
                  <a:t> decides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𝑃𝐶𝑃</m:t>
                    </m:r>
                  </m:oMath>
                </a14:m>
                <a:endParaRPr lang="en-US" sz="2800" dirty="0">
                  <a:solidFill>
                    <a:schemeClr val="tx1"/>
                  </a:solidFill>
                  <a:latin typeface="Calibri" panose="020F0502020204030204"/>
                </a:endParaRPr>
              </a:p>
              <a:p>
                <a:r>
                  <a:rPr lang="en-US" sz="2800" dirty="0">
                    <a:solidFill>
                      <a:schemeClr val="tx1"/>
                    </a:solidFill>
                    <a:latin typeface="Calibri" panose="020F0502020204030204"/>
                  </a:rPr>
                  <a:t>Construct TM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/>
                  </a:rPr>
                  <a:t> deciding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80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TM</m:t>
                    </m:r>
                    <m:r>
                      <m:rPr>
                        <m:nor/>
                      </m:rPr>
                      <a:rPr lang="en-US" sz="280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>
                  <a:solidFill>
                    <a:schemeClr val="tx1"/>
                  </a:solidFill>
                  <a:latin typeface="Calibri" panose="020F0502020204030204"/>
                </a:endParaRP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/>
                  </a:rPr>
                  <a:t> “on input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sz="2800" dirty="0">
                  <a:solidFill>
                    <a:schemeClr val="tx1"/>
                  </a:solidFill>
                  <a:latin typeface="Calibri" panose="020F0502020204030204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800" dirty="0">
                    <a:solidFill>
                      <a:schemeClr val="tx1"/>
                    </a:solidFill>
                    <a:latin typeface="Calibri" panose="020F0502020204030204"/>
                  </a:rPr>
                  <a:t>      1.  Construct PCP instance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/>
                  </a:rPr>
                  <a:t>  where a match corresponds to </a:t>
                </a:r>
                <a:br>
                  <a:rPr lang="en-US" sz="2800" dirty="0">
                    <a:solidFill>
                      <a:schemeClr val="tx1"/>
                    </a:solidFill>
                    <a:latin typeface="Calibri" panose="020F0502020204030204"/>
                  </a:rPr>
                </a:br>
                <a:r>
                  <a:rPr lang="en-US" sz="2800" dirty="0">
                    <a:solidFill>
                      <a:schemeClr val="tx1"/>
                    </a:solidFill>
                    <a:latin typeface="Calibri" panose="020F0502020204030204"/>
                  </a:rPr>
                  <a:t>           a computation history for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/>
                  </a:rPr>
                  <a:t> on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/>
                  </a:rPr>
                  <a:t>.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800" dirty="0">
                    <a:solidFill>
                      <a:schemeClr val="tx1"/>
                    </a:solidFill>
                    <a:latin typeface="Calibri" panose="020F0502020204030204"/>
                  </a:rPr>
                  <a:t>      2.  Use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/>
                  </a:rPr>
                  <a:t> to determine whether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/>
                  </a:rPr>
                  <a:t> has a match. 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800" dirty="0">
                    <a:solidFill>
                      <a:schemeClr val="tx1"/>
                    </a:solidFill>
                    <a:latin typeface="Calibri" panose="020F0502020204030204"/>
                  </a:rPr>
                  <a:t>      3.  </a:t>
                </a:r>
                <a:r>
                  <a:rPr lang="en-US" sz="2800" i="1" dirty="0">
                    <a:solidFill>
                      <a:schemeClr val="tx1"/>
                    </a:solidFill>
                    <a:latin typeface="Calibri" panose="020F0502020204030204"/>
                  </a:rPr>
                  <a:t>Accept</a:t>
                </a:r>
                <a:r>
                  <a:rPr lang="en-US" sz="2800" dirty="0">
                    <a:solidFill>
                      <a:schemeClr val="tx1"/>
                    </a:solidFill>
                    <a:latin typeface="Calibri" panose="020F0502020204030204"/>
                  </a:rPr>
                  <a:t> if yes.  </a:t>
                </a:r>
                <a:r>
                  <a:rPr lang="en-US" sz="2800" i="1" dirty="0">
                    <a:solidFill>
                      <a:schemeClr val="tx1"/>
                    </a:solidFill>
                    <a:latin typeface="Calibri" panose="020F0502020204030204"/>
                  </a:rPr>
                  <a:t>Reject</a:t>
                </a:r>
                <a:r>
                  <a:rPr lang="en-US" sz="2800" dirty="0">
                    <a:solidFill>
                      <a:schemeClr val="tx1"/>
                    </a:solidFill>
                    <a:latin typeface="Calibri" panose="020F0502020204030204"/>
                  </a:rPr>
                  <a:t> if no.”</a:t>
                </a:r>
              </a:p>
              <a:p>
                <a:pPr>
                  <a:spcBef>
                    <a:spcPts val="600"/>
                  </a:spcBef>
                </a:pPr>
                <a:endParaRPr lang="en-US" sz="2800" dirty="0">
                  <a:solidFill>
                    <a:schemeClr val="tx1"/>
                  </a:solidFill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DEBEDD-FCF3-7455-B3DC-08446A54B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71" y="504502"/>
                <a:ext cx="11110992" cy="6050246"/>
              </a:xfrm>
              <a:prstGeom prst="rect">
                <a:avLst/>
              </a:prstGeom>
              <a:blipFill>
                <a:blip r:embed="rId2"/>
                <a:stretch>
                  <a:fillRect l="-1142" t="-1048" r="-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4250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81BA080-2E89-6F4F-AFE4-37523C6A12A4}"/>
              </a:ext>
            </a:extLst>
          </p:cNvPr>
          <p:cNvGrpSpPr/>
          <p:nvPr/>
        </p:nvGrpSpPr>
        <p:grpSpPr>
          <a:xfrm>
            <a:off x="566351" y="1425684"/>
            <a:ext cx="9566190" cy="1078035"/>
            <a:chOff x="541638" y="2352441"/>
            <a:chExt cx="7772400" cy="87588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1DEA6E2-9C58-AB80-D859-69E802080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1638" y="2641130"/>
              <a:ext cx="7772400" cy="5872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8E9F8CC-674D-398A-F566-7F61A2D5AB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1638" y="2352441"/>
              <a:ext cx="7772400" cy="288689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9273280A-914E-7873-1383-C6B9AA199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83" y="2860716"/>
            <a:ext cx="9862751" cy="36217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DB4356-1EDE-3D85-B97F-0988A9ECE36C}"/>
              </a:ext>
            </a:extLst>
          </p:cNvPr>
          <p:cNvSpPr txBox="1"/>
          <p:nvPr/>
        </p:nvSpPr>
        <p:spPr>
          <a:xfrm>
            <a:off x="566351" y="506437"/>
            <a:ext cx="7142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</a:rPr>
              <a:t>Proving Ambiguous Grammar is undecidable</a:t>
            </a:r>
          </a:p>
        </p:txBody>
      </p:sp>
    </p:spTree>
    <p:extLst>
      <p:ext uri="{BB962C8B-B14F-4D97-AF65-F5344CB8AC3E}">
        <p14:creationId xmlns:p14="http://schemas.microsoft.com/office/powerpoint/2010/main" val="112642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284</Words>
  <Application>Microsoft Macintosh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MAYANK  GOEL-XII-E</dc:creator>
  <cp:lastModifiedBy>MAYANK  GOEL-XII-E</cp:lastModifiedBy>
  <cp:revision>3</cp:revision>
  <dcterms:created xsi:type="dcterms:W3CDTF">2024-09-11T01:29:53Z</dcterms:created>
  <dcterms:modified xsi:type="dcterms:W3CDTF">2024-09-11T02:24:27Z</dcterms:modified>
</cp:coreProperties>
</file>