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0058400" cy="7772400"/>
  <p:notesSz cx="10058400" cy="77724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84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35281" y="373077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60456" y="492050"/>
            <a:ext cx="9137490" cy="3523488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94614" y="2062900"/>
            <a:ext cx="8549640" cy="2072640"/>
          </a:xfrm>
        </p:spPr>
        <p:txBody>
          <a:bodyPr lIns="50935" rIns="50935" bIns="50935"/>
          <a:lstStyle>
            <a:lvl1pPr algn="r">
              <a:defRPr sz="50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94614" y="4176370"/>
            <a:ext cx="8549640" cy="1036320"/>
          </a:xfrm>
        </p:spPr>
        <p:txBody>
          <a:bodyPr lIns="203741" tIns="0"/>
          <a:lstStyle>
            <a:lvl1pPr marL="40749" indent="0" algn="r">
              <a:spcBef>
                <a:spcPts val="0"/>
              </a:spcBef>
              <a:buNone/>
              <a:defRPr sz="2200">
                <a:solidFill>
                  <a:schemeClr val="bg2">
                    <a:shade val="25000"/>
                  </a:schemeClr>
                </a:solidFill>
              </a:defRPr>
            </a:lvl1pPr>
            <a:lvl2pPr marL="509352" indent="0" algn="ctr">
              <a:buNone/>
            </a:lvl2pPr>
            <a:lvl3pPr marL="1018705" indent="0" algn="ctr">
              <a:buNone/>
            </a:lvl3pPr>
            <a:lvl4pPr marL="1528058" indent="0" algn="ctr">
              <a:buNone/>
            </a:lvl4pPr>
            <a:lvl5pPr marL="2037411" indent="0" algn="ctr">
              <a:buNone/>
            </a:lvl5pPr>
            <a:lvl6pPr marL="2546764" indent="0" algn="ctr">
              <a:buNone/>
            </a:lvl6pPr>
            <a:lvl7pPr marL="3056116" indent="0" algn="ctr">
              <a:buNone/>
            </a:lvl7pPr>
            <a:lvl8pPr marL="3565469" indent="0" algn="ctr">
              <a:buNone/>
            </a:lvl8pPr>
            <a:lvl9pPr marL="4074821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5647944"/>
            <a:ext cx="9002268" cy="119176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12" y="601065"/>
            <a:ext cx="9002268" cy="474634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04526"/>
            <a:ext cx="2179320" cy="595883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604524"/>
            <a:ext cx="6537960" cy="595884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35280" y="373076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60456" y="492050"/>
            <a:ext cx="9137490" cy="3523488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94614" y="2062900"/>
            <a:ext cx="8549640" cy="2072640"/>
          </a:xfrm>
        </p:spPr>
        <p:txBody>
          <a:bodyPr lIns="50941" rIns="50941" bIns="50941"/>
          <a:lstStyle>
            <a:lvl1pPr algn="r">
              <a:defRPr sz="50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94614" y="4176370"/>
            <a:ext cx="8549640" cy="1036320"/>
          </a:xfrm>
        </p:spPr>
        <p:txBody>
          <a:bodyPr lIns="203765" tIns="0"/>
          <a:lstStyle>
            <a:lvl1pPr marL="40753" indent="0" algn="r">
              <a:spcBef>
                <a:spcPts val="0"/>
              </a:spcBef>
              <a:buNone/>
              <a:defRPr sz="2200">
                <a:solidFill>
                  <a:schemeClr val="bg2">
                    <a:shade val="25000"/>
                  </a:schemeClr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5647944"/>
            <a:ext cx="9002268" cy="119176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" y="601065"/>
            <a:ext cx="9002268" cy="474634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35280" y="373076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60456" y="492051"/>
            <a:ext cx="9137490" cy="4920173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78" y="5585765"/>
            <a:ext cx="9002268" cy="766877"/>
          </a:xfrm>
        </p:spPr>
        <p:txBody>
          <a:bodyPr lIns="101882" bIns="0" anchor="b"/>
          <a:lstStyle>
            <a:lvl1pPr algn="l">
              <a:buNone/>
              <a:defRPr sz="40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178" y="6374415"/>
            <a:ext cx="9002268" cy="476707"/>
          </a:xfrm>
        </p:spPr>
        <p:txBody>
          <a:bodyPr lIns="132447" tIns="0" anchor="t"/>
          <a:lstStyle>
            <a:lvl1pPr marL="0" marR="40753" indent="0" algn="l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7" y="601066"/>
            <a:ext cx="4325112" cy="497433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0896" y="601066"/>
            <a:ext cx="4325112" cy="497433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5647944"/>
            <a:ext cx="9002268" cy="1191768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946" y="656696"/>
            <a:ext cx="4325112" cy="897784"/>
          </a:xfrm>
        </p:spPr>
        <p:txBody>
          <a:bodyPr lIns="163012" anchor="ctr"/>
          <a:lstStyle>
            <a:lvl1pPr marL="0" indent="0" algn="l">
              <a:buNone/>
              <a:defRPr sz="2700" b="1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17386" y="656696"/>
            <a:ext cx="4325112" cy="897784"/>
          </a:xfrm>
        </p:spPr>
        <p:txBody>
          <a:bodyPr lIns="152824" anchor="ctr"/>
          <a:lstStyle>
            <a:lvl1pPr marL="0" indent="0" algn="l">
              <a:buNone/>
              <a:defRPr sz="2700" b="1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67946" y="1640840"/>
            <a:ext cx="4325112" cy="3955288"/>
          </a:xfrm>
        </p:spPr>
        <p:txBody>
          <a:bodyPr anchor="t"/>
          <a:lstStyle>
            <a:lvl1pPr algn="l">
              <a:defRPr sz="2700"/>
            </a:lvl1pPr>
            <a:lvl2pPr algn="l">
              <a:defRPr sz="22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386" y="1640840"/>
            <a:ext cx="4325112" cy="3955288"/>
          </a:xfrm>
        </p:spPr>
        <p:txBody>
          <a:bodyPr anchor="t"/>
          <a:lstStyle>
            <a:lvl1pPr algn="l">
              <a:defRPr sz="2700"/>
            </a:lvl1pPr>
            <a:lvl2pPr algn="l">
              <a:defRPr sz="22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35280" y="373076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662" y="604520"/>
            <a:ext cx="3268980" cy="1036320"/>
          </a:xfrm>
        </p:spPr>
        <p:txBody>
          <a:bodyPr anchor="b"/>
          <a:lstStyle>
            <a:lvl1pPr algn="l">
              <a:buNone/>
              <a:defRPr sz="25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2732" y="1640842"/>
            <a:ext cx="3268980" cy="4766927"/>
          </a:xfrm>
        </p:spPr>
        <p:txBody>
          <a:bodyPr lIns="101882"/>
          <a:lstStyle>
            <a:lvl1pPr marL="20376" marR="20376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/>
                </a:solidFill>
              </a:defRPr>
            </a:lvl2pPr>
            <a:lvl3pPr>
              <a:buNone/>
              <a:defRPr sz="1100">
                <a:solidFill>
                  <a:schemeClr val="tx1"/>
                </a:solidFill>
              </a:defRPr>
            </a:lvl3pPr>
            <a:lvl4pPr>
              <a:buNone/>
              <a:defRPr sz="1000">
                <a:solidFill>
                  <a:schemeClr val="tx1"/>
                </a:solidFill>
              </a:defRPr>
            </a:lvl4pPr>
            <a:lvl5pPr>
              <a:buNone/>
              <a:defRPr sz="10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7510" y="1054163"/>
            <a:ext cx="5088775" cy="5354322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900">
                <a:solidFill>
                  <a:schemeClr val="tx1"/>
                </a:solidFill>
              </a:defRPr>
            </a:lvl2pPr>
            <a:lvl3pPr>
              <a:defRPr sz="2700"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2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5647944"/>
            <a:ext cx="9002268" cy="119176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" y="601065"/>
            <a:ext cx="9002268" cy="474634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35280" y="373076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7040880" y="492050"/>
            <a:ext cx="2557066" cy="492252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680330"/>
            <a:ext cx="9052560" cy="1191768"/>
          </a:xfrm>
        </p:spPr>
        <p:txBody>
          <a:bodyPr anchor="t"/>
          <a:lstStyle>
            <a:lvl1pPr algn="l">
              <a:buNone/>
              <a:defRPr sz="40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7108983" y="604520"/>
            <a:ext cx="2464308" cy="4773011"/>
          </a:xfrm>
        </p:spPr>
        <p:txBody>
          <a:bodyPr lIns="101882"/>
          <a:lstStyle>
            <a:lvl1pPr marL="50941" indent="0" algn="l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>
              <a:defRPr sz="1300">
                <a:solidFill>
                  <a:srgbClr val="FFFFFF"/>
                </a:solidFill>
              </a:defRPr>
            </a:lvl2pPr>
            <a:lvl3pPr>
              <a:defRPr sz="1100">
                <a:solidFill>
                  <a:srgbClr val="FFFFFF"/>
                </a:solidFill>
              </a:defRPr>
            </a:lvl3pPr>
            <a:lvl4pPr>
              <a:defRPr sz="1000">
                <a:solidFill>
                  <a:srgbClr val="FFFFFF"/>
                </a:solidFill>
              </a:defRPr>
            </a:lvl4pPr>
            <a:lvl5pPr>
              <a:defRPr sz="10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3628" y="493870"/>
            <a:ext cx="6517843" cy="492252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5647944"/>
            <a:ext cx="9002268" cy="119176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12" y="601065"/>
            <a:ext cx="9002268" cy="474634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04525"/>
            <a:ext cx="2179320" cy="595883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604523"/>
            <a:ext cx="6537960" cy="595884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35281" y="373077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60456" y="492052"/>
            <a:ext cx="9137490" cy="4920173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78" y="5585766"/>
            <a:ext cx="9002268" cy="766877"/>
          </a:xfrm>
        </p:spPr>
        <p:txBody>
          <a:bodyPr lIns="101870" bIns="0" anchor="b"/>
          <a:lstStyle>
            <a:lvl1pPr algn="l">
              <a:buNone/>
              <a:defRPr sz="40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178" y="6374415"/>
            <a:ext cx="9002268" cy="476707"/>
          </a:xfrm>
        </p:spPr>
        <p:txBody>
          <a:bodyPr lIns="132432" tIns="0" anchor="t"/>
          <a:lstStyle>
            <a:lvl1pPr marL="0" marR="40749" indent="0" algn="l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7" y="601066"/>
            <a:ext cx="4325112" cy="497433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0896" y="601066"/>
            <a:ext cx="4325112" cy="497433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5647944"/>
            <a:ext cx="9002268" cy="1191768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946" y="656696"/>
            <a:ext cx="4325112" cy="897784"/>
          </a:xfrm>
        </p:spPr>
        <p:txBody>
          <a:bodyPr lIns="162993" anchor="ctr"/>
          <a:lstStyle>
            <a:lvl1pPr marL="0" indent="0" algn="l">
              <a:buNone/>
              <a:defRPr sz="2700" b="1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17386" y="656696"/>
            <a:ext cx="4325112" cy="897784"/>
          </a:xfrm>
        </p:spPr>
        <p:txBody>
          <a:bodyPr lIns="152806" anchor="ctr"/>
          <a:lstStyle>
            <a:lvl1pPr marL="0" indent="0" algn="l">
              <a:buNone/>
              <a:defRPr sz="2700" b="1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67946" y="1640840"/>
            <a:ext cx="4325112" cy="3955288"/>
          </a:xfrm>
        </p:spPr>
        <p:txBody>
          <a:bodyPr anchor="t"/>
          <a:lstStyle>
            <a:lvl1pPr algn="l">
              <a:defRPr sz="2700"/>
            </a:lvl1pPr>
            <a:lvl2pPr algn="l">
              <a:defRPr sz="22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386" y="1640840"/>
            <a:ext cx="4325112" cy="3955288"/>
          </a:xfrm>
        </p:spPr>
        <p:txBody>
          <a:bodyPr anchor="t"/>
          <a:lstStyle>
            <a:lvl1pPr algn="l">
              <a:defRPr sz="2700"/>
            </a:lvl1pPr>
            <a:lvl2pPr algn="l">
              <a:defRPr sz="22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35281" y="373077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662" y="604520"/>
            <a:ext cx="3268980" cy="1036320"/>
          </a:xfrm>
        </p:spPr>
        <p:txBody>
          <a:bodyPr anchor="b"/>
          <a:lstStyle>
            <a:lvl1pPr algn="l">
              <a:buNone/>
              <a:defRPr sz="25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2732" y="1640842"/>
            <a:ext cx="3268980" cy="4766927"/>
          </a:xfrm>
        </p:spPr>
        <p:txBody>
          <a:bodyPr lIns="101870"/>
          <a:lstStyle>
            <a:lvl1pPr marL="20373" marR="20373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/>
                </a:solidFill>
              </a:defRPr>
            </a:lvl2pPr>
            <a:lvl3pPr>
              <a:buNone/>
              <a:defRPr sz="1100">
                <a:solidFill>
                  <a:schemeClr val="tx1"/>
                </a:solidFill>
              </a:defRPr>
            </a:lvl3pPr>
            <a:lvl4pPr>
              <a:buNone/>
              <a:defRPr sz="1000">
                <a:solidFill>
                  <a:schemeClr val="tx1"/>
                </a:solidFill>
              </a:defRPr>
            </a:lvl4pPr>
            <a:lvl5pPr>
              <a:buNone/>
              <a:defRPr sz="10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7511" y="1054163"/>
            <a:ext cx="5088775" cy="5354322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900">
                <a:solidFill>
                  <a:schemeClr val="tx1"/>
                </a:solidFill>
              </a:defRPr>
            </a:lvl2pPr>
            <a:lvl3pPr>
              <a:defRPr sz="2700"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2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35281" y="373077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7040880" y="492050"/>
            <a:ext cx="2557066" cy="492252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680330"/>
            <a:ext cx="9052560" cy="1191768"/>
          </a:xfrm>
        </p:spPr>
        <p:txBody>
          <a:bodyPr anchor="t"/>
          <a:lstStyle>
            <a:lvl1pPr algn="l">
              <a:buNone/>
              <a:defRPr sz="40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7108983" y="604521"/>
            <a:ext cx="2464308" cy="4773011"/>
          </a:xfrm>
        </p:spPr>
        <p:txBody>
          <a:bodyPr lIns="101870"/>
          <a:lstStyle>
            <a:lvl1pPr marL="50935" indent="0" algn="l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>
              <a:defRPr sz="1300">
                <a:solidFill>
                  <a:srgbClr val="FFFFFF"/>
                </a:solidFill>
              </a:defRPr>
            </a:lvl2pPr>
            <a:lvl3pPr>
              <a:defRPr sz="1100">
                <a:solidFill>
                  <a:srgbClr val="FFFFFF"/>
                </a:solidFill>
              </a:defRPr>
            </a:lvl3pPr>
            <a:lvl4pPr>
              <a:defRPr sz="1000">
                <a:solidFill>
                  <a:srgbClr val="FFFFFF"/>
                </a:solidFill>
              </a:defRPr>
            </a:lvl4pPr>
            <a:lvl5pPr>
              <a:defRPr sz="10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3628" y="493870"/>
            <a:ext cx="6517843" cy="492252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35281" y="373077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60456" y="492050"/>
            <a:ext cx="9137490" cy="62179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70" tIns="50935" rIns="101870" bIns="5093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53212" y="5650335"/>
            <a:ext cx="9002268" cy="1191768"/>
          </a:xfrm>
          <a:prstGeom prst="rect">
            <a:avLst/>
          </a:prstGeom>
        </p:spPr>
        <p:txBody>
          <a:bodyPr vert="horz" lIns="101870" tIns="50935" rIns="101870" bIns="50935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3212" y="601065"/>
            <a:ext cx="9002268" cy="4746346"/>
          </a:xfrm>
          <a:prstGeom prst="rect">
            <a:avLst/>
          </a:prstGeom>
        </p:spPr>
        <p:txBody>
          <a:bodyPr vert="horz" lIns="203741" tIns="101870" rIns="101870" bIns="50935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153961" y="6926792"/>
            <a:ext cx="2514600" cy="413808"/>
          </a:xfrm>
          <a:prstGeom prst="rect">
            <a:avLst/>
          </a:prstGeom>
        </p:spPr>
        <p:txBody>
          <a:bodyPr vert="horz" lIns="101870" tIns="50935" rIns="101870" bIns="50935" anchor="b"/>
          <a:lstStyle>
            <a:lvl1pPr algn="r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668561" y="6926792"/>
            <a:ext cx="2514600" cy="413808"/>
          </a:xfrm>
          <a:prstGeom prst="rect">
            <a:avLst/>
          </a:prstGeom>
        </p:spPr>
        <p:txBody>
          <a:bodyPr vert="horz" lIns="101870" tIns="50935" rIns="101870" bIns="50935" anchor="b"/>
          <a:lstStyle>
            <a:lvl1pPr algn="l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83161" y="6926792"/>
            <a:ext cx="502920" cy="413808"/>
          </a:xfrm>
          <a:prstGeom prst="rect">
            <a:avLst/>
          </a:prstGeom>
        </p:spPr>
        <p:txBody>
          <a:bodyPr vert="horz" lIns="101870" tIns="50935" rIns="101870" bIns="50935" anchor="b"/>
          <a:lstStyle>
            <a:lvl1pPr algn="r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5425" indent="-295425" algn="l" rtl="0" eaLnBrk="1" latinLnBrk="0" hangingPunct="1">
        <a:spcBef>
          <a:spcPts val="279"/>
        </a:spcBef>
        <a:buClr>
          <a:schemeClr val="accent1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1223" indent="-224115" algn="l" rtl="0" eaLnBrk="1" latinLnBrk="0" hangingPunct="1">
        <a:spcBef>
          <a:spcPts val="279"/>
        </a:spcBef>
        <a:buClr>
          <a:schemeClr val="accent1"/>
        </a:buClr>
        <a:buSzPct val="100000"/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876087" indent="-203741" algn="l" rtl="0" eaLnBrk="1" latinLnBrk="0" hangingPunct="1">
        <a:spcBef>
          <a:spcPts val="279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0950" indent="-203741" algn="l" rtl="0" eaLnBrk="1" latinLnBrk="0" hangingPunct="1">
        <a:spcBef>
          <a:spcPts val="256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187" indent="-203741" algn="l" rtl="0" eaLnBrk="1" latinLnBrk="0" hangingPunct="1">
        <a:spcBef>
          <a:spcPts val="279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490" indent="-203741" algn="l" rtl="0" eaLnBrk="1" latinLnBrk="0" hangingPunct="1">
        <a:spcBef>
          <a:spcPts val="279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894793" indent="-203741" algn="l" rtl="0" eaLnBrk="1" latinLnBrk="0" hangingPunct="1">
        <a:spcBef>
          <a:spcPts val="284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139281" indent="-203741" algn="l" rtl="0" eaLnBrk="1" latinLnBrk="0" hangingPunct="1">
        <a:spcBef>
          <a:spcPts val="286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93958" indent="-203741" algn="l" rtl="0" eaLnBrk="1" latinLnBrk="0" hangingPunct="1">
        <a:spcBef>
          <a:spcPts val="284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35280" y="373076"/>
            <a:ext cx="9385261" cy="7023062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60456" y="492050"/>
            <a:ext cx="9137490" cy="62179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53212" y="5650335"/>
            <a:ext cx="9002268" cy="1191768"/>
          </a:xfrm>
          <a:prstGeom prst="rect">
            <a:avLst/>
          </a:prstGeom>
        </p:spPr>
        <p:txBody>
          <a:bodyPr vert="horz" lIns="101882" tIns="50941" rIns="101882" bIns="50941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3212" y="601065"/>
            <a:ext cx="9002268" cy="4746346"/>
          </a:xfrm>
          <a:prstGeom prst="rect">
            <a:avLst/>
          </a:prstGeom>
        </p:spPr>
        <p:txBody>
          <a:bodyPr vert="horz" lIns="203765" tIns="101882" rIns="101882" bIns="5094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153961" y="6926792"/>
            <a:ext cx="2514600" cy="413808"/>
          </a:xfrm>
          <a:prstGeom prst="rect">
            <a:avLst/>
          </a:prstGeom>
        </p:spPr>
        <p:txBody>
          <a:bodyPr vert="horz" lIns="101882" tIns="50941" rIns="101882" bIns="50941" anchor="b"/>
          <a:lstStyle>
            <a:lvl1pPr algn="r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12699">
              <a:lnSpc>
                <a:spcPts val="1639"/>
              </a:lnSpc>
            </a:pPr>
            <a:r>
              <a:rPr lang="en-ID" spc="-85" smtClean="0"/>
              <a:t>e</a:t>
            </a:r>
            <a:r>
              <a:rPr lang="en-ID" spc="-120" smtClean="0"/>
              <a:t>m</a:t>
            </a:r>
            <a:r>
              <a:rPr lang="en-ID" spc="-90" smtClean="0"/>
              <a:t>a</a:t>
            </a:r>
            <a:r>
              <a:rPr lang="en-ID" spc="-60" smtClean="0"/>
              <a:t>i</a:t>
            </a:r>
            <a:r>
              <a:rPr lang="en-ID" spc="-50" smtClean="0"/>
              <a:t>l</a:t>
            </a:r>
            <a:endParaRPr lang="en-ID" spc="-5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668561" y="6926792"/>
            <a:ext cx="2514600" cy="413808"/>
          </a:xfrm>
          <a:prstGeom prst="rect">
            <a:avLst/>
          </a:prstGeom>
        </p:spPr>
        <p:txBody>
          <a:bodyPr vert="horz" lIns="101882" tIns="50941" rIns="101882" bIns="50941" anchor="b"/>
          <a:lstStyle>
            <a:lvl1pPr algn="l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12699">
              <a:lnSpc>
                <a:spcPts val="1639"/>
              </a:lnSpc>
            </a:pPr>
            <a:r>
              <a:rPr lang="en-ID" spc="-120" smtClean="0"/>
              <a:t>Fasilkom| </a:t>
            </a:r>
            <a:r>
              <a:rPr lang="en-ID" spc="-4" smtClean="0"/>
              <a:t>|</a:t>
            </a:r>
            <a:r>
              <a:rPr lang="en-ID" spc="165" smtClean="0"/>
              <a:t> </a:t>
            </a:r>
            <a:r>
              <a:rPr lang="en-ID" spc="-50" smtClean="0">
                <a:solidFill>
                  <a:srgbClr val="FFFFFF"/>
                </a:solidFill>
                <a:latin typeface="Arial"/>
                <a:cs typeface="Arial"/>
              </a:rPr>
              <a:t>11/24/2013</a:t>
            </a:r>
            <a:endParaRPr lang="en-ID" spc="-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83161" y="6926792"/>
            <a:ext cx="502920" cy="413808"/>
          </a:xfrm>
          <a:prstGeom prst="rect">
            <a:avLst/>
          </a:prstGeom>
        </p:spPr>
        <p:txBody>
          <a:bodyPr vert="horz" lIns="101882" tIns="50941" rIns="101882" bIns="50941" anchor="b"/>
          <a:lstStyle>
            <a:lvl1pPr algn="r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5459" indent="-295459" algn="l" rtl="0" eaLnBrk="1" latinLnBrk="0" hangingPunct="1">
        <a:spcBef>
          <a:spcPts val="279"/>
        </a:spcBef>
        <a:buClr>
          <a:schemeClr val="accent1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1295" indent="-224141" algn="l" rtl="0" eaLnBrk="1" latinLnBrk="0" hangingPunct="1">
        <a:spcBef>
          <a:spcPts val="279"/>
        </a:spcBef>
        <a:buClr>
          <a:schemeClr val="accent1"/>
        </a:buClr>
        <a:buSzPct val="100000"/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876189" indent="-203765" algn="l" rtl="0" eaLnBrk="1" latinLnBrk="0" hangingPunct="1">
        <a:spcBef>
          <a:spcPts val="279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083" indent="-203765" algn="l" rtl="0" eaLnBrk="1" latinLnBrk="0" hangingPunct="1">
        <a:spcBef>
          <a:spcPts val="256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354" indent="-203765" algn="l" rtl="0" eaLnBrk="1" latinLnBrk="0" hangingPunct="1">
        <a:spcBef>
          <a:spcPts val="279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684" indent="-203765" algn="l" rtl="0" eaLnBrk="1" latinLnBrk="0" hangingPunct="1">
        <a:spcBef>
          <a:spcPts val="279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895014" indent="-203765" algn="l" rtl="0" eaLnBrk="1" latinLnBrk="0" hangingPunct="1">
        <a:spcBef>
          <a:spcPts val="284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139531" indent="-203765" algn="l" rtl="0" eaLnBrk="1" latinLnBrk="0" hangingPunct="1">
        <a:spcBef>
          <a:spcPts val="286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94238" indent="-203765" algn="l" rtl="0" eaLnBrk="1" latinLnBrk="0" hangingPunct="1">
        <a:spcBef>
          <a:spcPts val="284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9575" y="5388864"/>
            <a:ext cx="7772400" cy="589405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30477" rIns="0" bIns="0" rtlCol="0">
            <a:spAutoFit/>
          </a:bodyPr>
          <a:lstStyle/>
          <a:p>
            <a:pPr marL="91429">
              <a:spcBef>
                <a:spcPts val="240"/>
              </a:spcBef>
            </a:pPr>
            <a:r>
              <a:rPr sz="3600" b="1" i="1" spc="-199" dirty="0">
                <a:solidFill>
                  <a:srgbClr val="000066"/>
                </a:solidFill>
                <a:latin typeface="Arial"/>
                <a:cs typeface="Arial"/>
              </a:rPr>
              <a:t>INTRODUCTION </a:t>
            </a:r>
            <a:r>
              <a:rPr sz="3600" b="1" i="1" spc="-270" dirty="0">
                <a:solidFill>
                  <a:srgbClr val="000066"/>
                </a:solidFill>
                <a:latin typeface="Arial"/>
                <a:cs typeface="Arial"/>
              </a:rPr>
              <a:t>WEB</a:t>
            </a:r>
            <a:r>
              <a:rPr sz="3600" b="1" i="1" spc="-219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3600" b="1" i="1" spc="-240" dirty="0">
                <a:solidFill>
                  <a:srgbClr val="000066"/>
                </a:solidFill>
                <a:latin typeface="Arial"/>
                <a:cs typeface="Arial"/>
              </a:rPr>
              <a:t>APPLICATION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1" y="912030"/>
            <a:ext cx="9189719" cy="44906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algn="ctr">
              <a:spcBef>
                <a:spcPts val="100"/>
              </a:spcBef>
            </a:pPr>
            <a:r>
              <a:rPr sz="2800" spc="-65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REKAYASA </a:t>
            </a:r>
            <a:r>
              <a:rPr sz="2800" spc="-35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PERANGKAT </a:t>
            </a:r>
            <a:r>
              <a:rPr sz="2800" spc="-14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LUNAK</a:t>
            </a:r>
            <a:r>
              <a:rPr sz="2800" spc="-25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LANJUT</a:t>
            </a:r>
            <a:r>
              <a:rPr lang="en-US" sz="2800" spc="-1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PART6&amp;7</a:t>
            </a:r>
            <a:endParaRPr sz="2800" dirty="0">
              <a:effectLst/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60" dirty="0"/>
              <a:t>Komponen </a:t>
            </a:r>
            <a:r>
              <a:rPr spc="-90" dirty="0"/>
              <a:t>Aplikasi</a:t>
            </a:r>
            <a:r>
              <a:rPr spc="145" dirty="0"/>
              <a:t> </a:t>
            </a:r>
            <a:r>
              <a:rPr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9511"/>
            <a:ext cx="7842250" cy="3414156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spc="-235" dirty="0">
                <a:latin typeface="Arial"/>
                <a:cs typeface="Arial"/>
              </a:rPr>
              <a:t>Komponen </a:t>
            </a:r>
            <a:r>
              <a:rPr sz="2800" b="1" spc="-204" dirty="0">
                <a:latin typeface="Arial"/>
                <a:cs typeface="Arial"/>
              </a:rPr>
              <a:t>Aplikasi</a:t>
            </a:r>
            <a:r>
              <a:rPr sz="2800" b="1" spc="-181" dirty="0">
                <a:latin typeface="Arial"/>
                <a:cs typeface="Arial"/>
              </a:rPr>
              <a:t> </a:t>
            </a:r>
            <a:r>
              <a:rPr sz="2800" b="1" spc="-150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  <a:p>
            <a:pPr marL="356828" marR="516829" indent="-344130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spc="-160" dirty="0">
                <a:latin typeface="Arial"/>
                <a:cs typeface="Arial"/>
              </a:rPr>
              <a:t>Web </a:t>
            </a:r>
            <a:r>
              <a:rPr sz="2800" i="1" spc="-145" dirty="0">
                <a:latin typeface="Arial"/>
                <a:cs typeface="Arial"/>
              </a:rPr>
              <a:t>Client </a:t>
            </a:r>
            <a:r>
              <a:rPr sz="2800" spc="-150" dirty="0">
                <a:latin typeface="Arial"/>
                <a:cs typeface="Arial"/>
              </a:rPr>
              <a:t>(menggunakan </a:t>
            </a:r>
            <a:r>
              <a:rPr sz="2800" i="1" spc="-114" dirty="0">
                <a:latin typeface="Arial"/>
                <a:cs typeface="Arial"/>
              </a:rPr>
              <a:t>web </a:t>
            </a:r>
            <a:r>
              <a:rPr sz="2800" i="1" spc="-100" dirty="0">
                <a:latin typeface="Arial"/>
                <a:cs typeface="Arial"/>
              </a:rPr>
              <a:t>browser: </a:t>
            </a:r>
            <a:r>
              <a:rPr sz="2800" spc="-75" dirty="0">
                <a:latin typeface="Arial"/>
                <a:cs typeface="Arial"/>
              </a:rPr>
              <a:t>Mozilla  </a:t>
            </a:r>
            <a:r>
              <a:rPr sz="2800" spc="-105" dirty="0">
                <a:latin typeface="Arial"/>
                <a:cs typeface="Arial"/>
              </a:rPr>
              <a:t>Firefox, </a:t>
            </a:r>
            <a:r>
              <a:rPr sz="2800" spc="-65" dirty="0">
                <a:latin typeface="Arial"/>
                <a:cs typeface="Arial"/>
              </a:rPr>
              <a:t>Internet </a:t>
            </a:r>
            <a:r>
              <a:rPr sz="2800" spc="-114" dirty="0">
                <a:latin typeface="Arial"/>
                <a:cs typeface="Arial"/>
              </a:rPr>
              <a:t>Explorer, </a:t>
            </a:r>
            <a:r>
              <a:rPr sz="2800" spc="-145" dirty="0">
                <a:latin typeface="Arial"/>
                <a:cs typeface="Arial"/>
              </a:rPr>
              <a:t>Opera,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dll)</a:t>
            </a:r>
            <a:endParaRPr sz="2800">
              <a:latin typeface="Arial"/>
              <a:cs typeface="Arial"/>
            </a:endParaRPr>
          </a:p>
          <a:p>
            <a:pPr marL="356828" marR="445718" indent="-344130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spc="-160" dirty="0">
                <a:latin typeface="Arial"/>
                <a:cs typeface="Arial"/>
              </a:rPr>
              <a:t>Web </a:t>
            </a:r>
            <a:r>
              <a:rPr sz="2800" i="1" spc="-199" dirty="0">
                <a:latin typeface="Arial"/>
                <a:cs typeface="Arial"/>
              </a:rPr>
              <a:t>Server </a:t>
            </a:r>
            <a:r>
              <a:rPr sz="2800" spc="-160" dirty="0">
                <a:latin typeface="Arial"/>
                <a:cs typeface="Arial"/>
              </a:rPr>
              <a:t>(Apache </a:t>
            </a:r>
            <a:r>
              <a:rPr sz="2800" spc="-155" dirty="0">
                <a:latin typeface="Arial"/>
                <a:cs typeface="Arial"/>
              </a:rPr>
              <a:t>Server, </a:t>
            </a:r>
            <a:r>
              <a:rPr sz="2800" spc="-65" dirty="0">
                <a:latin typeface="Arial"/>
                <a:cs typeface="Arial"/>
              </a:rPr>
              <a:t>Internet </a:t>
            </a:r>
            <a:r>
              <a:rPr sz="2800" spc="-55" dirty="0">
                <a:latin typeface="Arial"/>
                <a:cs typeface="Arial"/>
              </a:rPr>
              <a:t>Information  </a:t>
            </a:r>
            <a:r>
              <a:rPr sz="2800" spc="-160" dirty="0">
                <a:latin typeface="Arial"/>
                <a:cs typeface="Arial"/>
              </a:rPr>
              <a:t>Service/IIS)</a:t>
            </a:r>
            <a:endParaRPr sz="2800">
              <a:latin typeface="Arial"/>
              <a:cs typeface="Arial"/>
            </a:endParaRPr>
          </a:p>
          <a:p>
            <a:pPr marL="356828" marR="5080" indent="-344130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spc="-114" dirty="0">
                <a:latin typeface="Arial"/>
                <a:cs typeface="Arial"/>
              </a:rPr>
              <a:t>Data </a:t>
            </a:r>
            <a:r>
              <a:rPr sz="2800" i="1" spc="-245" dirty="0">
                <a:latin typeface="Arial"/>
                <a:cs typeface="Arial"/>
              </a:rPr>
              <a:t>Base </a:t>
            </a:r>
            <a:r>
              <a:rPr sz="2800" i="1" spc="-110" dirty="0">
                <a:latin typeface="Arial"/>
                <a:cs typeface="Arial"/>
              </a:rPr>
              <a:t>Management </a:t>
            </a:r>
            <a:r>
              <a:rPr sz="2800" i="1" spc="-215" dirty="0">
                <a:latin typeface="Arial"/>
                <a:cs typeface="Arial"/>
              </a:rPr>
              <a:t>System/DBMS </a:t>
            </a:r>
            <a:r>
              <a:rPr sz="2800" spc="-80" dirty="0">
                <a:latin typeface="Arial"/>
                <a:cs typeface="Arial"/>
              </a:rPr>
              <a:t>(jika  </a:t>
            </a:r>
            <a:r>
              <a:rPr sz="2800" spc="-155" dirty="0">
                <a:latin typeface="Arial"/>
                <a:cs typeface="Arial"/>
              </a:rPr>
              <a:t>menggunakan </a:t>
            </a:r>
            <a:r>
              <a:rPr sz="2800" spc="-114" dirty="0">
                <a:latin typeface="Arial"/>
                <a:cs typeface="Arial"/>
              </a:rPr>
              <a:t>data </a:t>
            </a:r>
            <a:r>
              <a:rPr sz="2800" spc="-170" dirty="0">
                <a:latin typeface="Arial"/>
                <a:cs typeface="Arial"/>
              </a:rPr>
              <a:t>base, </a:t>
            </a:r>
            <a:r>
              <a:rPr sz="2800" spc="-125" dirty="0">
                <a:latin typeface="Arial"/>
                <a:cs typeface="Arial"/>
              </a:rPr>
              <a:t>ex: </a:t>
            </a:r>
            <a:r>
              <a:rPr sz="2800" spc="-90" dirty="0">
                <a:latin typeface="Arial"/>
                <a:cs typeface="Arial"/>
              </a:rPr>
              <a:t>phpMyAdmin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09" dirty="0">
                <a:latin typeface="Arial"/>
                <a:cs typeface="Arial"/>
              </a:rPr>
              <a:t>,MySQL)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60" dirty="0"/>
              <a:t>Komponen </a:t>
            </a:r>
            <a:r>
              <a:rPr spc="-90" dirty="0"/>
              <a:t>Aplikasi</a:t>
            </a:r>
            <a:r>
              <a:rPr spc="145" dirty="0"/>
              <a:t> </a:t>
            </a:r>
            <a:r>
              <a:rPr spc="-204" dirty="0"/>
              <a:t>Web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1316737" y="1886711"/>
            <a:ext cx="6858000" cy="480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119556"/>
            <a:ext cx="7010400" cy="1386156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40" dirty="0"/>
              <a:t>Perkembangan </a:t>
            </a:r>
            <a:r>
              <a:rPr spc="-110" dirty="0"/>
              <a:t>Teknologi</a:t>
            </a:r>
            <a:r>
              <a:rPr spc="215" dirty="0"/>
              <a:t> </a:t>
            </a:r>
            <a:r>
              <a:rPr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9511"/>
            <a:ext cx="7753350" cy="3762970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spc="-150" dirty="0">
                <a:latin typeface="Arial"/>
                <a:cs typeface="Arial"/>
              </a:rPr>
              <a:t>Web</a:t>
            </a:r>
            <a:r>
              <a:rPr sz="2800" b="1" spc="-181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1.0</a:t>
            </a:r>
            <a:endParaRPr sz="2800">
              <a:latin typeface="Arial"/>
              <a:cs typeface="Arial"/>
            </a:endParaRPr>
          </a:p>
          <a:p>
            <a:pPr marL="356828" marR="5080" indent="-344130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35" dirty="0">
                <a:latin typeface="Arial"/>
                <a:cs typeface="Arial"/>
              </a:rPr>
              <a:t>Web </a:t>
            </a:r>
            <a:r>
              <a:rPr sz="2800" spc="-114" dirty="0">
                <a:latin typeface="Arial"/>
                <a:cs typeface="Arial"/>
              </a:rPr>
              <a:t>1.0 </a:t>
            </a:r>
            <a:r>
              <a:rPr sz="2800" spc="-120" dirty="0">
                <a:latin typeface="Arial"/>
                <a:cs typeface="Arial"/>
              </a:rPr>
              <a:t>merupakan </a:t>
            </a:r>
            <a:r>
              <a:rPr sz="2800" spc="-80" dirty="0">
                <a:latin typeface="Arial"/>
                <a:cs typeface="Arial"/>
              </a:rPr>
              <a:t>teknologi </a:t>
            </a:r>
            <a:r>
              <a:rPr sz="2800" spc="-110" dirty="0">
                <a:latin typeface="Arial"/>
                <a:cs typeface="Arial"/>
              </a:rPr>
              <a:t>awal </a:t>
            </a:r>
            <a:r>
              <a:rPr sz="2800" spc="-80" dirty="0">
                <a:latin typeface="Arial"/>
                <a:cs typeface="Arial"/>
              </a:rPr>
              <a:t>dari </a:t>
            </a:r>
            <a:r>
              <a:rPr sz="2800" spc="-160" dirty="0">
                <a:latin typeface="Arial"/>
                <a:cs typeface="Arial"/>
              </a:rPr>
              <a:t>sebuah  </a:t>
            </a:r>
            <a:r>
              <a:rPr sz="2800" spc="-95" dirty="0">
                <a:latin typeface="Arial"/>
                <a:cs typeface="Arial"/>
              </a:rPr>
              <a:t>website, </a:t>
            </a:r>
            <a:r>
              <a:rPr sz="2800" spc="-80" dirty="0">
                <a:latin typeface="Arial"/>
                <a:cs typeface="Arial"/>
              </a:rPr>
              <a:t>teknologi </a:t>
            </a:r>
            <a:r>
              <a:rPr sz="2800" spc="-30" dirty="0">
                <a:latin typeface="Arial"/>
                <a:cs typeface="Arial"/>
              </a:rPr>
              <a:t>ini </a:t>
            </a:r>
            <a:r>
              <a:rPr sz="2800" spc="-140" dirty="0">
                <a:latin typeface="Arial"/>
                <a:cs typeface="Arial"/>
              </a:rPr>
              <a:t>masih </a:t>
            </a:r>
            <a:r>
              <a:rPr sz="2800" spc="-110" dirty="0">
                <a:latin typeface="Arial"/>
                <a:cs typeface="Arial"/>
              </a:rPr>
              <a:t>statis </a:t>
            </a:r>
            <a:r>
              <a:rPr sz="2800" spc="-120" dirty="0">
                <a:latin typeface="Arial"/>
                <a:cs typeface="Arial"/>
              </a:rPr>
              <a:t>dimana </a:t>
            </a:r>
            <a:r>
              <a:rPr sz="2800" spc="-110" dirty="0">
                <a:latin typeface="Arial"/>
                <a:cs typeface="Arial"/>
              </a:rPr>
              <a:t>antara  pembuat </a:t>
            </a:r>
            <a:r>
              <a:rPr sz="2800" spc="-95" dirty="0">
                <a:latin typeface="Arial"/>
                <a:cs typeface="Arial"/>
              </a:rPr>
              <a:t>website </a:t>
            </a:r>
            <a:r>
              <a:rPr sz="2800" spc="-130" dirty="0">
                <a:latin typeface="Arial"/>
                <a:cs typeface="Arial"/>
              </a:rPr>
              <a:t>dan </a:t>
            </a:r>
            <a:r>
              <a:rPr sz="2800" spc="-155" dirty="0">
                <a:latin typeface="Arial"/>
                <a:cs typeface="Arial"/>
              </a:rPr>
              <a:t>pengguna </a:t>
            </a:r>
            <a:r>
              <a:rPr sz="2800" spc="-95" dirty="0">
                <a:latin typeface="Arial"/>
                <a:cs typeface="Arial"/>
              </a:rPr>
              <a:t>website </a:t>
            </a:r>
            <a:r>
              <a:rPr sz="2800" spc="-150" dirty="0">
                <a:latin typeface="Arial"/>
                <a:cs typeface="Arial"/>
              </a:rPr>
              <a:t>hanya  </a:t>
            </a:r>
            <a:r>
              <a:rPr sz="2800" spc="-45" dirty="0">
                <a:latin typeface="Arial"/>
                <a:cs typeface="Arial"/>
              </a:rPr>
              <a:t>terjadi </a:t>
            </a:r>
            <a:r>
              <a:rPr sz="2800" spc="-114" dirty="0">
                <a:latin typeface="Arial"/>
                <a:cs typeface="Arial"/>
              </a:rPr>
              <a:t>komunikasi </a:t>
            </a:r>
            <a:r>
              <a:rPr sz="2800" spc="-135" dirty="0">
                <a:latin typeface="Arial"/>
                <a:cs typeface="Arial"/>
              </a:rPr>
              <a:t>1 </a:t>
            </a:r>
            <a:r>
              <a:rPr sz="2800" spc="-130" dirty="0">
                <a:latin typeface="Arial"/>
                <a:cs typeface="Arial"/>
              </a:rPr>
              <a:t>arah </a:t>
            </a:r>
            <a:r>
              <a:rPr sz="2800" spc="-120" dirty="0">
                <a:latin typeface="Arial"/>
                <a:cs typeface="Arial"/>
              </a:rPr>
              <a:t>dimana </a:t>
            </a:r>
            <a:r>
              <a:rPr sz="2800" spc="-110" dirty="0">
                <a:latin typeface="Arial"/>
                <a:cs typeface="Arial"/>
              </a:rPr>
              <a:t>pembuat </a:t>
            </a:r>
            <a:r>
              <a:rPr sz="2800" spc="-175" dirty="0">
                <a:latin typeface="Arial"/>
                <a:cs typeface="Arial"/>
              </a:rPr>
              <a:t>sebagai  </a:t>
            </a:r>
            <a:r>
              <a:rPr sz="2800" spc="-90" dirty="0">
                <a:latin typeface="Arial"/>
                <a:cs typeface="Arial"/>
              </a:rPr>
              <a:t>pemberi </a:t>
            </a:r>
            <a:r>
              <a:rPr sz="2800" spc="-80" dirty="0">
                <a:latin typeface="Arial"/>
                <a:cs typeface="Arial"/>
              </a:rPr>
              <a:t>informasi </a:t>
            </a:r>
            <a:r>
              <a:rPr sz="2800" spc="-130" dirty="0">
                <a:latin typeface="Arial"/>
                <a:cs typeface="Arial"/>
              </a:rPr>
              <a:t>dan </a:t>
            </a:r>
            <a:r>
              <a:rPr sz="2800" spc="-155" dirty="0">
                <a:latin typeface="Arial"/>
                <a:cs typeface="Arial"/>
              </a:rPr>
              <a:t>pengguna </a:t>
            </a:r>
            <a:r>
              <a:rPr sz="2800" spc="-150" dirty="0">
                <a:latin typeface="Arial"/>
                <a:cs typeface="Arial"/>
              </a:rPr>
              <a:t>hanya </a:t>
            </a:r>
            <a:r>
              <a:rPr sz="2800" spc="-175" dirty="0">
                <a:latin typeface="Arial"/>
                <a:cs typeface="Arial"/>
              </a:rPr>
              <a:t>sebagai  </a:t>
            </a:r>
            <a:r>
              <a:rPr sz="2800" spc="-160" dirty="0">
                <a:latin typeface="Arial"/>
                <a:cs typeface="Arial"/>
              </a:rPr>
              <a:t>pembaca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230" dirty="0">
                <a:latin typeface="Arial"/>
                <a:cs typeface="Arial"/>
              </a:rPr>
              <a:t>Bahasa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130" dirty="0">
                <a:latin typeface="Arial"/>
                <a:cs typeface="Arial"/>
              </a:rPr>
              <a:t>digunakan </a:t>
            </a:r>
            <a:r>
              <a:rPr sz="2800" spc="-125" dirty="0">
                <a:latin typeface="Arial"/>
                <a:cs typeface="Arial"/>
              </a:rPr>
              <a:t>juga </a:t>
            </a:r>
            <a:r>
              <a:rPr sz="2800" spc="-140" dirty="0">
                <a:latin typeface="Arial"/>
                <a:cs typeface="Arial"/>
              </a:rPr>
              <a:t>masih </a:t>
            </a:r>
            <a:r>
              <a:rPr sz="2800" spc="-191" dirty="0">
                <a:latin typeface="Arial"/>
                <a:cs typeface="Arial"/>
              </a:rPr>
              <a:t>bahasa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9" dirty="0">
                <a:latin typeface="Arial"/>
                <a:cs typeface="Arial"/>
              </a:rPr>
              <a:t>HTML.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119556"/>
            <a:ext cx="7010400" cy="1386156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40" dirty="0"/>
              <a:t>Perkembangan </a:t>
            </a:r>
            <a:r>
              <a:rPr spc="-110" dirty="0"/>
              <a:t>Teknologi</a:t>
            </a:r>
            <a:r>
              <a:rPr spc="215" dirty="0"/>
              <a:t> </a:t>
            </a:r>
            <a:r>
              <a:rPr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594815"/>
            <a:ext cx="7611745" cy="5332630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spc="-150" dirty="0">
                <a:latin typeface="Arial"/>
                <a:cs typeface="Arial"/>
              </a:rPr>
              <a:t>Web</a:t>
            </a:r>
            <a:r>
              <a:rPr sz="2800" b="1" spc="-181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2.0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25" dirty="0">
                <a:latin typeface="Arial"/>
                <a:cs typeface="Arial"/>
              </a:rPr>
              <a:t>Konferensi </a:t>
            </a:r>
            <a:r>
              <a:rPr sz="2800" spc="-135" dirty="0">
                <a:latin typeface="Arial"/>
                <a:cs typeface="Arial"/>
              </a:rPr>
              <a:t>Web </a:t>
            </a:r>
            <a:r>
              <a:rPr sz="2800" spc="-114" dirty="0">
                <a:latin typeface="Arial"/>
                <a:cs typeface="Arial"/>
              </a:rPr>
              <a:t>2.0 </a:t>
            </a:r>
            <a:r>
              <a:rPr sz="2800" spc="-100" dirty="0">
                <a:latin typeface="Arial"/>
                <a:cs typeface="Arial"/>
              </a:rPr>
              <a:t>pertama </a:t>
            </a:r>
            <a:r>
              <a:rPr sz="2800" spc="-120" dirty="0">
                <a:latin typeface="Arial"/>
                <a:cs typeface="Arial"/>
              </a:rPr>
              <a:t>(2004), </a:t>
            </a:r>
            <a:r>
              <a:rPr sz="2800" spc="-140" dirty="0">
                <a:latin typeface="Arial"/>
                <a:cs typeface="Arial"/>
              </a:rPr>
              <a:t>kedua</a:t>
            </a:r>
            <a:r>
              <a:rPr sz="2800" spc="-181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(2005)</a:t>
            </a:r>
            <a:endParaRPr sz="2800">
              <a:latin typeface="Arial"/>
              <a:cs typeface="Arial"/>
            </a:endParaRPr>
          </a:p>
          <a:p>
            <a:pPr marL="356828" marR="592386" indent="-344130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35" dirty="0">
                <a:latin typeface="Arial"/>
                <a:cs typeface="Arial"/>
              </a:rPr>
              <a:t>Web </a:t>
            </a:r>
            <a:r>
              <a:rPr sz="2800" spc="-114" dirty="0">
                <a:latin typeface="Arial"/>
                <a:cs typeface="Arial"/>
              </a:rPr>
              <a:t>2.0 </a:t>
            </a:r>
            <a:r>
              <a:rPr sz="2800" spc="-120" dirty="0">
                <a:latin typeface="Arial"/>
                <a:cs typeface="Arial"/>
              </a:rPr>
              <a:t>merupakan </a:t>
            </a:r>
            <a:r>
              <a:rPr sz="2800" spc="-80" dirty="0">
                <a:latin typeface="Arial"/>
                <a:cs typeface="Arial"/>
              </a:rPr>
              <a:t>teknologi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70" dirty="0">
                <a:latin typeface="Arial"/>
                <a:cs typeface="Arial"/>
              </a:rPr>
              <a:t>yang  </a:t>
            </a:r>
            <a:r>
              <a:rPr sz="2800" spc="-120" dirty="0">
                <a:latin typeface="Arial"/>
                <a:cs typeface="Arial"/>
              </a:rPr>
              <a:t>memungkinkan </a:t>
            </a:r>
            <a:r>
              <a:rPr sz="2800" spc="-155" dirty="0">
                <a:latin typeface="Arial"/>
                <a:cs typeface="Arial"/>
              </a:rPr>
              <a:t>pengguna </a:t>
            </a:r>
            <a:r>
              <a:rPr sz="2800" spc="-55" dirty="0">
                <a:latin typeface="Arial"/>
                <a:cs typeface="Arial"/>
              </a:rPr>
              <a:t>internet </a:t>
            </a:r>
            <a:r>
              <a:rPr sz="2800" spc="-130" dirty="0">
                <a:latin typeface="Arial"/>
                <a:cs typeface="Arial"/>
              </a:rPr>
              <a:t>melakukan  </a:t>
            </a:r>
            <a:r>
              <a:rPr sz="2800" spc="-90" dirty="0">
                <a:latin typeface="Arial"/>
                <a:cs typeface="Arial"/>
              </a:rPr>
              <a:t>interaksi </a:t>
            </a:r>
            <a:r>
              <a:rPr sz="2800" spc="-145" dirty="0">
                <a:latin typeface="Arial"/>
                <a:cs typeface="Arial"/>
              </a:rPr>
              <a:t>sosial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(</a:t>
            </a:r>
            <a:r>
              <a:rPr sz="2800" i="1" spc="-60" dirty="0">
                <a:latin typeface="Arial"/>
                <a:cs typeface="Arial"/>
              </a:rPr>
              <a:t>read-write</a:t>
            </a:r>
            <a:r>
              <a:rPr sz="2800" spc="-6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35" dirty="0">
                <a:latin typeface="Arial"/>
                <a:cs typeface="Arial"/>
              </a:rPr>
              <a:t>Web </a:t>
            </a:r>
            <a:r>
              <a:rPr sz="2800" spc="-114" dirty="0">
                <a:latin typeface="Arial"/>
                <a:cs typeface="Arial"/>
              </a:rPr>
              <a:t>2.0 </a:t>
            </a:r>
            <a:r>
              <a:rPr sz="2800" spc="-60" dirty="0">
                <a:latin typeface="Arial"/>
                <a:cs typeface="Arial"/>
              </a:rPr>
              <a:t>memiliki </a:t>
            </a:r>
            <a:r>
              <a:rPr sz="2800" spc="-130" dirty="0">
                <a:latin typeface="Arial"/>
                <a:cs typeface="Arial"/>
              </a:rPr>
              <a:t>beberapa </a:t>
            </a:r>
            <a:r>
              <a:rPr sz="2800" spc="-50" dirty="0">
                <a:latin typeface="Arial"/>
                <a:cs typeface="Arial"/>
              </a:rPr>
              <a:t>ciri </a:t>
            </a:r>
            <a:r>
              <a:rPr sz="2800" spc="-110" dirty="0">
                <a:latin typeface="Arial"/>
                <a:cs typeface="Arial"/>
              </a:rPr>
              <a:t>mencolok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yaitu</a:t>
            </a:r>
            <a:endParaRPr sz="2800">
              <a:latin typeface="Arial"/>
              <a:cs typeface="Arial"/>
            </a:endParaRPr>
          </a:p>
          <a:p>
            <a:pPr marL="356828"/>
            <a:r>
              <a:rPr sz="2800" i="1" spc="-140" dirty="0">
                <a:latin typeface="Arial"/>
                <a:cs typeface="Arial"/>
              </a:rPr>
              <a:t>share, </a:t>
            </a:r>
            <a:r>
              <a:rPr sz="2800" i="1" spc="-90" dirty="0">
                <a:latin typeface="Arial"/>
                <a:cs typeface="Arial"/>
              </a:rPr>
              <a:t>collaborate </a:t>
            </a:r>
            <a:r>
              <a:rPr sz="2800" spc="-130" dirty="0">
                <a:latin typeface="Arial"/>
                <a:cs typeface="Arial"/>
              </a:rPr>
              <a:t>dan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i="1" spc="-90" dirty="0">
                <a:latin typeface="Arial"/>
                <a:cs typeface="Arial"/>
              </a:rPr>
              <a:t>exploit</a:t>
            </a:r>
            <a:endParaRPr sz="2800">
              <a:latin typeface="Arial"/>
              <a:cs typeface="Arial"/>
            </a:endParaRPr>
          </a:p>
          <a:p>
            <a:pPr marL="356828" marR="288256" indent="-344130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65" dirty="0">
                <a:latin typeface="Arial"/>
                <a:cs typeface="Arial"/>
              </a:rPr>
              <a:t>Kemampuan </a:t>
            </a:r>
            <a:r>
              <a:rPr sz="2800" spc="-135" dirty="0">
                <a:latin typeface="Arial"/>
                <a:cs typeface="Arial"/>
              </a:rPr>
              <a:t>Web </a:t>
            </a:r>
            <a:r>
              <a:rPr sz="2800" spc="-114" dirty="0">
                <a:latin typeface="Arial"/>
                <a:cs typeface="Arial"/>
              </a:rPr>
              <a:t>2.0 </a:t>
            </a:r>
            <a:r>
              <a:rPr sz="2800" spc="-125" dirty="0">
                <a:latin typeface="Arial"/>
                <a:cs typeface="Arial"/>
              </a:rPr>
              <a:t>dapat </a:t>
            </a:r>
            <a:r>
              <a:rPr sz="2800" spc="-130" dirty="0">
                <a:latin typeface="Arial"/>
                <a:cs typeface="Arial"/>
              </a:rPr>
              <a:t>melakukan </a:t>
            </a:r>
            <a:r>
              <a:rPr sz="2800" spc="-95" dirty="0">
                <a:latin typeface="Arial"/>
                <a:cs typeface="Arial"/>
              </a:rPr>
              <a:t>aktivitas  </a:t>
            </a:r>
            <a:r>
              <a:rPr sz="2800" i="1" spc="-85" dirty="0">
                <a:latin typeface="Arial"/>
                <a:cs typeface="Arial"/>
              </a:rPr>
              <a:t>drag </a:t>
            </a:r>
            <a:r>
              <a:rPr sz="2800" i="1" spc="-120" dirty="0">
                <a:latin typeface="Arial"/>
                <a:cs typeface="Arial"/>
              </a:rPr>
              <a:t>and </a:t>
            </a:r>
            <a:r>
              <a:rPr sz="2800" i="1" spc="-85" dirty="0">
                <a:latin typeface="Arial"/>
                <a:cs typeface="Arial"/>
              </a:rPr>
              <a:t>drop, </a:t>
            </a:r>
            <a:r>
              <a:rPr sz="2800" i="1" spc="-70" dirty="0">
                <a:latin typeface="Arial"/>
                <a:cs typeface="Arial"/>
              </a:rPr>
              <a:t>auto </a:t>
            </a:r>
            <a:r>
              <a:rPr sz="2800" i="1" spc="-114" dirty="0">
                <a:latin typeface="Arial"/>
                <a:cs typeface="Arial"/>
              </a:rPr>
              <a:t>complete, chat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dan </a:t>
            </a:r>
            <a:r>
              <a:rPr sz="2800" i="1" spc="-145" dirty="0">
                <a:latin typeface="Arial"/>
                <a:cs typeface="Arial"/>
              </a:rPr>
              <a:t>voice  </a:t>
            </a:r>
            <a:r>
              <a:rPr sz="2800" spc="-90" dirty="0">
                <a:latin typeface="Arial"/>
                <a:cs typeface="Arial"/>
              </a:rPr>
              <a:t>seperti </a:t>
            </a:r>
            <a:r>
              <a:rPr sz="2800" spc="-140" dirty="0">
                <a:latin typeface="Arial"/>
                <a:cs typeface="Arial"/>
              </a:rPr>
              <a:t>layaknya </a:t>
            </a:r>
            <a:r>
              <a:rPr sz="2800" spc="-120" dirty="0">
                <a:latin typeface="Arial"/>
                <a:cs typeface="Arial"/>
              </a:rPr>
              <a:t>aplikasi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desktop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spc="-199" dirty="0">
                <a:latin typeface="Arial"/>
                <a:cs typeface="Arial"/>
              </a:rPr>
              <a:t>Service </a:t>
            </a:r>
            <a:r>
              <a:rPr sz="2800" i="1" spc="-114" dirty="0">
                <a:latin typeface="Arial"/>
                <a:cs typeface="Arial"/>
              </a:rPr>
              <a:t>Oriented </a:t>
            </a:r>
            <a:r>
              <a:rPr sz="2800" spc="-125" dirty="0">
                <a:latin typeface="Arial"/>
                <a:cs typeface="Arial"/>
              </a:rPr>
              <a:t>bukan </a:t>
            </a:r>
            <a:r>
              <a:rPr sz="2800" spc="-110" dirty="0">
                <a:latin typeface="Arial"/>
                <a:cs typeface="Arial"/>
              </a:rPr>
              <a:t>lagi </a:t>
            </a:r>
            <a:r>
              <a:rPr sz="2800" i="1" spc="-145" dirty="0">
                <a:latin typeface="Arial"/>
                <a:cs typeface="Arial"/>
              </a:rPr>
              <a:t>Product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i="1" spc="-114" dirty="0">
                <a:latin typeface="Arial"/>
                <a:cs typeface="Arial"/>
              </a:rPr>
              <a:t>Oriented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204" dirty="0"/>
              <a:t>Web </a:t>
            </a:r>
            <a:r>
              <a:rPr spc="-65" dirty="0"/>
              <a:t>Application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913637"/>
            <a:ext cx="7820025" cy="1321745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35" dirty="0">
                <a:latin typeface="Arial"/>
                <a:cs typeface="Arial"/>
              </a:rPr>
              <a:t>Web </a:t>
            </a:r>
            <a:r>
              <a:rPr sz="2800" spc="-140" dirty="0">
                <a:latin typeface="Arial"/>
                <a:cs typeface="Arial"/>
              </a:rPr>
              <a:t>App </a:t>
            </a:r>
            <a:r>
              <a:rPr sz="2800" spc="-145" dirty="0">
                <a:latin typeface="Arial"/>
                <a:cs typeface="Arial"/>
              </a:rPr>
              <a:t>(</a:t>
            </a:r>
            <a:r>
              <a:rPr sz="2800" i="1" spc="-145" dirty="0">
                <a:latin typeface="Arial"/>
                <a:cs typeface="Arial"/>
              </a:rPr>
              <a:t>Web </a:t>
            </a:r>
            <a:r>
              <a:rPr sz="2800" i="1" spc="-80" dirty="0">
                <a:latin typeface="Arial"/>
                <a:cs typeface="Arial"/>
              </a:rPr>
              <a:t>Application</a:t>
            </a:r>
            <a:r>
              <a:rPr sz="2800" spc="-80" dirty="0">
                <a:latin typeface="Arial"/>
                <a:cs typeface="Arial"/>
              </a:rPr>
              <a:t>) </a:t>
            </a:r>
            <a:r>
              <a:rPr sz="2800" spc="-120" dirty="0">
                <a:latin typeface="Arial"/>
                <a:cs typeface="Arial"/>
              </a:rPr>
              <a:t>merupakan </a:t>
            </a:r>
            <a:r>
              <a:rPr sz="2800" spc="-165" dirty="0">
                <a:latin typeface="Arial"/>
                <a:cs typeface="Arial"/>
              </a:rPr>
              <a:t>salah </a:t>
            </a:r>
            <a:r>
              <a:rPr sz="2800" spc="-130" dirty="0">
                <a:latin typeface="Arial"/>
                <a:cs typeface="Arial"/>
              </a:rPr>
              <a:t>satu  </a:t>
            </a:r>
            <a:r>
              <a:rPr sz="2800" spc="-105" dirty="0">
                <a:latin typeface="Arial"/>
                <a:cs typeface="Arial"/>
              </a:rPr>
              <a:t>jenis </a:t>
            </a:r>
            <a:r>
              <a:rPr sz="2800" spc="-125" dirty="0">
                <a:latin typeface="Arial"/>
                <a:cs typeface="Arial"/>
              </a:rPr>
              <a:t>perangkat </a:t>
            </a:r>
            <a:r>
              <a:rPr sz="2800" spc="-105" dirty="0">
                <a:latin typeface="Arial"/>
                <a:cs typeface="Arial"/>
              </a:rPr>
              <a:t>lunak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85" dirty="0">
                <a:latin typeface="Arial"/>
                <a:cs typeface="Arial"/>
              </a:rPr>
              <a:t>berjalan </a:t>
            </a:r>
            <a:r>
              <a:rPr sz="2800" spc="-95" dirty="0">
                <a:latin typeface="Arial"/>
                <a:cs typeface="Arial"/>
              </a:rPr>
              <a:t>melalu jaringan  </a:t>
            </a:r>
            <a:r>
              <a:rPr sz="2800" spc="-40" dirty="0">
                <a:latin typeface="Arial"/>
                <a:cs typeface="Arial"/>
              </a:rPr>
              <a:t>internet/intranet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175" dirty="0">
                <a:latin typeface="Arial"/>
                <a:cs typeface="Arial"/>
              </a:rPr>
              <a:t>diakses </a:t>
            </a:r>
            <a:r>
              <a:rPr sz="2800" spc="-85" dirty="0">
                <a:latin typeface="Arial"/>
                <a:cs typeface="Arial"/>
              </a:rPr>
              <a:t>melalui </a:t>
            </a:r>
            <a:r>
              <a:rPr sz="2800" i="1" spc="-114" dirty="0">
                <a:latin typeface="Arial"/>
                <a:cs typeface="Arial"/>
              </a:rPr>
              <a:t>web</a:t>
            </a:r>
            <a:r>
              <a:rPr sz="2800" i="1" spc="-254" dirty="0">
                <a:latin typeface="Arial"/>
                <a:cs typeface="Arial"/>
              </a:rPr>
              <a:t> </a:t>
            </a:r>
            <a:r>
              <a:rPr sz="2800" i="1" spc="-110" dirty="0">
                <a:latin typeface="Arial"/>
                <a:cs typeface="Arial"/>
              </a:rPr>
              <a:t>browser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204" dirty="0"/>
              <a:t>Web </a:t>
            </a:r>
            <a:r>
              <a:rPr spc="-65" dirty="0"/>
              <a:t>Application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742948"/>
            <a:ext cx="7655559" cy="507149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414606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spc="-175" dirty="0">
                <a:latin typeface="Arial"/>
                <a:cs typeface="Arial"/>
              </a:rPr>
              <a:t>Web </a:t>
            </a:r>
            <a:r>
              <a:rPr sz="2800" b="1" i="1" spc="-155" dirty="0">
                <a:latin typeface="Arial"/>
                <a:cs typeface="Arial"/>
              </a:rPr>
              <a:t>application </a:t>
            </a:r>
            <a:r>
              <a:rPr sz="2800" spc="-120" dirty="0">
                <a:latin typeface="Arial"/>
                <a:cs typeface="Arial"/>
              </a:rPr>
              <a:t>merupakan aplikasi </a:t>
            </a:r>
            <a:r>
              <a:rPr sz="2800" spc="-170" dirty="0">
                <a:latin typeface="Arial"/>
                <a:cs typeface="Arial"/>
              </a:rPr>
              <a:t>yang  </a:t>
            </a:r>
            <a:r>
              <a:rPr sz="2800" spc="-70" dirty="0">
                <a:latin typeface="Arial"/>
                <a:cs typeface="Arial"/>
              </a:rPr>
              <a:t>dikirimkan </a:t>
            </a:r>
            <a:r>
              <a:rPr sz="2800" spc="-150" dirty="0">
                <a:latin typeface="Arial"/>
                <a:cs typeface="Arial"/>
              </a:rPr>
              <a:t>ke </a:t>
            </a:r>
            <a:r>
              <a:rPr sz="2800" spc="-155" dirty="0">
                <a:latin typeface="Arial"/>
                <a:cs typeface="Arial"/>
              </a:rPr>
              <a:t>pengguna </a:t>
            </a:r>
            <a:r>
              <a:rPr sz="2800" spc="-80" dirty="0">
                <a:latin typeface="Arial"/>
                <a:cs typeface="Arial"/>
              </a:rPr>
              <a:t>dari </a:t>
            </a:r>
            <a:r>
              <a:rPr sz="2800" i="1" spc="-114" dirty="0">
                <a:latin typeface="Arial"/>
                <a:cs typeface="Arial"/>
              </a:rPr>
              <a:t>web </a:t>
            </a:r>
            <a:r>
              <a:rPr sz="2800" i="1" spc="-150" dirty="0">
                <a:latin typeface="Arial"/>
                <a:cs typeface="Arial"/>
              </a:rPr>
              <a:t>server </a:t>
            </a:r>
            <a:r>
              <a:rPr sz="2800" spc="-85" dirty="0">
                <a:latin typeface="Arial"/>
                <a:cs typeface="Arial"/>
              </a:rPr>
              <a:t>melalui  </a:t>
            </a:r>
            <a:r>
              <a:rPr sz="2800" spc="-60" dirty="0">
                <a:latin typeface="Arial"/>
                <a:cs typeface="Arial"/>
              </a:rPr>
              <a:t>Internet.</a:t>
            </a:r>
            <a:endParaRPr sz="2800">
              <a:latin typeface="Arial"/>
              <a:cs typeface="Arial"/>
            </a:endParaRPr>
          </a:p>
          <a:p>
            <a:pPr marL="356828" marR="5080" indent="-344130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70" dirty="0">
                <a:latin typeface="Arial"/>
                <a:cs typeface="Arial"/>
              </a:rPr>
              <a:t>Pelaku </a:t>
            </a:r>
            <a:r>
              <a:rPr sz="2800" spc="-130" dirty="0">
                <a:latin typeface="Arial"/>
                <a:cs typeface="Arial"/>
              </a:rPr>
              <a:t>bisnis </a:t>
            </a:r>
            <a:r>
              <a:rPr sz="2800" spc="-105" dirty="0">
                <a:latin typeface="Arial"/>
                <a:cs typeface="Arial"/>
              </a:rPr>
              <a:t>ataupun </a:t>
            </a:r>
            <a:r>
              <a:rPr sz="2800" spc="-135" dirty="0">
                <a:latin typeface="Arial"/>
                <a:cs typeface="Arial"/>
              </a:rPr>
              <a:t>konsumen </a:t>
            </a:r>
            <a:r>
              <a:rPr sz="2800" spc="-80" dirty="0">
                <a:latin typeface="Arial"/>
                <a:cs typeface="Arial"/>
              </a:rPr>
              <a:t>informasi  </a:t>
            </a:r>
            <a:r>
              <a:rPr sz="2800" spc="-155" dirty="0">
                <a:latin typeface="Arial"/>
                <a:cs typeface="Arial"/>
              </a:rPr>
              <a:t>menggunakan </a:t>
            </a:r>
            <a:r>
              <a:rPr sz="2800" spc="-55" dirty="0">
                <a:latin typeface="Arial"/>
                <a:cs typeface="Arial"/>
              </a:rPr>
              <a:t>internet </a:t>
            </a:r>
            <a:r>
              <a:rPr sz="2800" spc="-85" dirty="0">
                <a:latin typeface="Arial"/>
                <a:cs typeface="Arial"/>
              </a:rPr>
              <a:t>melalui </a:t>
            </a:r>
            <a:r>
              <a:rPr sz="2800" i="1" spc="-114" dirty="0">
                <a:latin typeface="Arial"/>
                <a:cs typeface="Arial"/>
              </a:rPr>
              <a:t>web </a:t>
            </a:r>
            <a:r>
              <a:rPr sz="2800" i="1" spc="-110" dirty="0">
                <a:latin typeface="Arial"/>
                <a:cs typeface="Arial"/>
              </a:rPr>
              <a:t>browser </a:t>
            </a:r>
            <a:r>
              <a:rPr sz="2800" spc="-70" dirty="0">
                <a:latin typeface="Arial"/>
                <a:cs typeface="Arial"/>
              </a:rPr>
              <a:t>untuk  </a:t>
            </a:r>
            <a:r>
              <a:rPr sz="2800" spc="-125" dirty="0">
                <a:latin typeface="Arial"/>
                <a:cs typeface="Arial"/>
              </a:rPr>
              <a:t>mendapatkan </a:t>
            </a:r>
            <a:r>
              <a:rPr sz="2800" spc="-175" dirty="0">
                <a:latin typeface="Arial"/>
                <a:cs typeface="Arial"/>
              </a:rPr>
              <a:t>apa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90" dirty="0">
                <a:latin typeface="Arial"/>
                <a:cs typeface="Arial"/>
              </a:rPr>
              <a:t>dicari </a:t>
            </a:r>
            <a:r>
              <a:rPr sz="2800" spc="-105" dirty="0">
                <a:latin typeface="Arial"/>
                <a:cs typeface="Arial"/>
              </a:rPr>
              <a:t>menjadikan </a:t>
            </a:r>
            <a:r>
              <a:rPr sz="2800" i="1" spc="-114" dirty="0">
                <a:latin typeface="Arial"/>
                <a:cs typeface="Arial"/>
              </a:rPr>
              <a:t>web  </a:t>
            </a:r>
            <a:r>
              <a:rPr sz="2800" i="1" spc="-75" dirty="0">
                <a:latin typeface="Arial"/>
                <a:cs typeface="Arial"/>
              </a:rPr>
              <a:t>application </a:t>
            </a:r>
            <a:r>
              <a:rPr sz="2800" spc="-65" dirty="0">
                <a:latin typeface="Arial"/>
                <a:cs typeface="Arial"/>
              </a:rPr>
              <a:t>lebih </a:t>
            </a:r>
            <a:r>
              <a:rPr sz="2800" spc="-75" dirty="0">
                <a:latin typeface="Arial"/>
                <a:cs typeface="Arial"/>
              </a:rPr>
              <a:t>populer </a:t>
            </a:r>
            <a:r>
              <a:rPr sz="2800" spc="-130" dirty="0">
                <a:latin typeface="Arial"/>
                <a:cs typeface="Arial"/>
              </a:rPr>
              <a:t>dan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diminati</a:t>
            </a:r>
            <a:endParaRPr sz="2800">
              <a:latin typeface="Arial"/>
              <a:cs typeface="Arial"/>
            </a:endParaRPr>
          </a:p>
          <a:p>
            <a:pPr marL="356828" marR="852705" indent="-344130" algn="just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7463" algn="l"/>
              </a:tabLst>
            </a:pPr>
            <a:r>
              <a:rPr sz="2800" i="1" spc="-160" dirty="0">
                <a:latin typeface="Arial"/>
                <a:cs typeface="Arial"/>
              </a:rPr>
              <a:t>Web </a:t>
            </a:r>
            <a:r>
              <a:rPr sz="2800" i="1" spc="-75" dirty="0">
                <a:latin typeface="Arial"/>
                <a:cs typeface="Arial"/>
              </a:rPr>
              <a:t>application </a:t>
            </a:r>
            <a:r>
              <a:rPr sz="2800" spc="-125" dirty="0">
                <a:latin typeface="Arial"/>
                <a:cs typeface="Arial"/>
              </a:rPr>
              <a:t>mendukung </a:t>
            </a:r>
            <a:r>
              <a:rPr sz="2800" spc="-90" dirty="0">
                <a:latin typeface="Arial"/>
                <a:cs typeface="Arial"/>
              </a:rPr>
              <a:t>optimasi </a:t>
            </a:r>
            <a:r>
              <a:rPr sz="2800" spc="-130" dirty="0">
                <a:latin typeface="Arial"/>
                <a:cs typeface="Arial"/>
              </a:rPr>
              <a:t>mesin  </a:t>
            </a:r>
            <a:r>
              <a:rPr sz="2800" spc="-120" dirty="0">
                <a:latin typeface="Arial"/>
                <a:cs typeface="Arial"/>
              </a:rPr>
              <a:t>pencarian </a:t>
            </a:r>
            <a:r>
              <a:rPr sz="2800" spc="-315" dirty="0">
                <a:latin typeface="Arial"/>
                <a:cs typeface="Arial"/>
              </a:rPr>
              <a:t>(SEO) </a:t>
            </a:r>
            <a:r>
              <a:rPr sz="2800" spc="-170" dirty="0">
                <a:latin typeface="Arial"/>
                <a:cs typeface="Arial"/>
              </a:rPr>
              <a:t>sehingga </a:t>
            </a:r>
            <a:r>
              <a:rPr sz="2800" spc="-125" dirty="0">
                <a:latin typeface="Arial"/>
                <a:cs typeface="Arial"/>
              </a:rPr>
              <a:t>aplikasinya </a:t>
            </a:r>
            <a:r>
              <a:rPr sz="2800" spc="-120" dirty="0">
                <a:latin typeface="Arial"/>
                <a:cs typeface="Arial"/>
              </a:rPr>
              <a:t>mudah  </a:t>
            </a:r>
            <a:r>
              <a:rPr sz="2800" spc="-90" dirty="0">
                <a:latin typeface="Arial"/>
                <a:cs typeface="Arial"/>
              </a:rPr>
              <a:t>ditemukan </a:t>
            </a:r>
            <a:r>
              <a:rPr sz="2800" spc="-50" dirty="0">
                <a:latin typeface="Arial"/>
                <a:cs typeface="Arial"/>
              </a:rPr>
              <a:t>di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230" dirty="0">
                <a:latin typeface="Arial"/>
                <a:cs typeface="Arial"/>
              </a:rPr>
              <a:t>Bahasa </a:t>
            </a:r>
            <a:r>
              <a:rPr sz="2800" spc="-90" dirty="0">
                <a:latin typeface="Arial"/>
                <a:cs typeface="Arial"/>
              </a:rPr>
              <a:t>program: </a:t>
            </a:r>
            <a:r>
              <a:rPr sz="2800" spc="-305" dirty="0">
                <a:latin typeface="Arial"/>
                <a:cs typeface="Arial"/>
              </a:rPr>
              <a:t>PHP, </a:t>
            </a:r>
            <a:r>
              <a:rPr sz="2800" spc="-330" dirty="0">
                <a:latin typeface="Arial"/>
                <a:cs typeface="Arial"/>
              </a:rPr>
              <a:t>ASP,</a:t>
            </a:r>
            <a:r>
              <a:rPr sz="2800" spc="-505" dirty="0">
                <a:latin typeface="Arial"/>
                <a:cs typeface="Arial"/>
              </a:rPr>
              <a:t> JSP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65" dirty="0"/>
              <a:t>Desktop</a:t>
            </a:r>
            <a:r>
              <a:rPr spc="-181" dirty="0"/>
              <a:t> </a:t>
            </a:r>
            <a:r>
              <a:rPr spc="-65" dirty="0"/>
              <a:t>Application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752092"/>
            <a:ext cx="7906384" cy="4635473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264764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spc="-219" dirty="0">
                <a:latin typeface="Arial"/>
                <a:cs typeface="Arial"/>
              </a:rPr>
              <a:t>Desktop </a:t>
            </a:r>
            <a:r>
              <a:rPr sz="2800" b="1" i="1" spc="-155" dirty="0">
                <a:latin typeface="Arial"/>
                <a:cs typeface="Arial"/>
              </a:rPr>
              <a:t>application </a:t>
            </a:r>
            <a:r>
              <a:rPr sz="2800" spc="-140" dirty="0">
                <a:latin typeface="Arial"/>
                <a:cs typeface="Arial"/>
              </a:rPr>
              <a:t>adalah </a:t>
            </a:r>
            <a:r>
              <a:rPr sz="2800" spc="-100" dirty="0">
                <a:latin typeface="Arial"/>
                <a:cs typeface="Arial"/>
              </a:rPr>
              <a:t>program </a:t>
            </a:r>
            <a:r>
              <a:rPr sz="2800" spc="-70" dirty="0">
                <a:latin typeface="Arial"/>
                <a:cs typeface="Arial"/>
              </a:rPr>
              <a:t>mandiri </a:t>
            </a:r>
            <a:r>
              <a:rPr sz="2800" spc="-170" dirty="0">
                <a:latin typeface="Arial"/>
                <a:cs typeface="Arial"/>
              </a:rPr>
              <a:t>yang  </a:t>
            </a:r>
            <a:r>
              <a:rPr sz="2800" spc="-130" dirty="0">
                <a:latin typeface="Arial"/>
                <a:cs typeface="Arial"/>
              </a:rPr>
              <a:t>melakukan </a:t>
            </a:r>
            <a:r>
              <a:rPr sz="2800" spc="-150" dirty="0">
                <a:latin typeface="Arial"/>
                <a:cs typeface="Arial"/>
              </a:rPr>
              <a:t>serangkaian </a:t>
            </a:r>
            <a:r>
              <a:rPr sz="2800" spc="-155" dirty="0">
                <a:latin typeface="Arial"/>
                <a:cs typeface="Arial"/>
              </a:rPr>
              <a:t>tugas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80" dirty="0">
                <a:latin typeface="Arial"/>
                <a:cs typeface="Arial"/>
              </a:rPr>
              <a:t>telah  </a:t>
            </a:r>
            <a:r>
              <a:rPr sz="2800" spc="-85" dirty="0">
                <a:latin typeface="Arial"/>
                <a:cs typeface="Arial"/>
              </a:rPr>
              <a:t>didefinisikan </a:t>
            </a:r>
            <a:r>
              <a:rPr sz="2800" spc="-50" dirty="0">
                <a:latin typeface="Arial"/>
                <a:cs typeface="Arial"/>
              </a:rPr>
              <a:t>di </a:t>
            </a:r>
            <a:r>
              <a:rPr sz="2800" spc="-125" dirty="0">
                <a:latin typeface="Arial"/>
                <a:cs typeface="Arial"/>
              </a:rPr>
              <a:t>bawah </a:t>
            </a:r>
            <a:r>
              <a:rPr sz="2800" spc="-40" dirty="0">
                <a:latin typeface="Arial"/>
                <a:cs typeface="Arial"/>
              </a:rPr>
              <a:t>kontrol</a:t>
            </a:r>
            <a:r>
              <a:rPr sz="2800" spc="-181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pengguna.</a:t>
            </a:r>
            <a:endParaRPr sz="2800">
              <a:latin typeface="Arial"/>
              <a:cs typeface="Arial"/>
            </a:endParaRPr>
          </a:p>
          <a:p>
            <a:pPr marL="356828" marR="5080" indent="-344130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20" dirty="0">
                <a:latin typeface="Arial"/>
                <a:cs typeface="Arial"/>
              </a:rPr>
              <a:t>Aplikasi </a:t>
            </a:r>
            <a:r>
              <a:rPr sz="2800" spc="-110" dirty="0">
                <a:latin typeface="Arial"/>
                <a:cs typeface="Arial"/>
              </a:rPr>
              <a:t>desktop </a:t>
            </a:r>
            <a:r>
              <a:rPr sz="2800" spc="-100" dirty="0">
                <a:latin typeface="Arial"/>
                <a:cs typeface="Arial"/>
              </a:rPr>
              <a:t>dijalankan </a:t>
            </a:r>
            <a:r>
              <a:rPr sz="2800" spc="-80" dirty="0">
                <a:latin typeface="Arial"/>
                <a:cs typeface="Arial"/>
              </a:rPr>
              <a:t>dari </a:t>
            </a:r>
            <a:r>
              <a:rPr sz="2800" spc="-70" dirty="0">
                <a:latin typeface="Arial"/>
                <a:cs typeface="Arial"/>
              </a:rPr>
              <a:t>drive </a:t>
            </a:r>
            <a:r>
              <a:rPr sz="2800" spc="-85" dirty="0">
                <a:latin typeface="Arial"/>
                <a:cs typeface="Arial"/>
              </a:rPr>
              <a:t>lokal </a:t>
            </a:r>
            <a:r>
              <a:rPr sz="2800" spc="-130" dirty="0">
                <a:latin typeface="Arial"/>
                <a:cs typeface="Arial"/>
              </a:rPr>
              <a:t>dan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tidak  </a:t>
            </a:r>
            <a:r>
              <a:rPr sz="2800" spc="-105" dirty="0">
                <a:latin typeface="Arial"/>
                <a:cs typeface="Arial"/>
              </a:rPr>
              <a:t>memerlukan </a:t>
            </a:r>
            <a:r>
              <a:rPr sz="2800" spc="-95" dirty="0">
                <a:latin typeface="Arial"/>
                <a:cs typeface="Arial"/>
              </a:rPr>
              <a:t>jaringan </a:t>
            </a:r>
            <a:r>
              <a:rPr sz="2800" spc="-110" dirty="0">
                <a:latin typeface="Arial"/>
                <a:cs typeface="Arial"/>
              </a:rPr>
              <a:t>atau </a:t>
            </a:r>
            <a:r>
              <a:rPr sz="2800" spc="-90" dirty="0">
                <a:latin typeface="Arial"/>
                <a:cs typeface="Arial"/>
              </a:rPr>
              <a:t>konektivitas </a:t>
            </a:r>
            <a:r>
              <a:rPr sz="2800" spc="-70" dirty="0">
                <a:latin typeface="Arial"/>
                <a:cs typeface="Arial"/>
              </a:rPr>
              <a:t>untuk  </a:t>
            </a:r>
            <a:r>
              <a:rPr sz="2800" spc="-90" dirty="0">
                <a:latin typeface="Arial"/>
                <a:cs typeface="Arial"/>
              </a:rPr>
              <a:t>beroperasi/ </a:t>
            </a:r>
            <a:r>
              <a:rPr sz="2800" spc="-105" dirty="0">
                <a:latin typeface="Arial"/>
                <a:cs typeface="Arial"/>
              </a:rPr>
              <a:t>berfungsi </a:t>
            </a:r>
            <a:r>
              <a:rPr sz="2800" spc="-150" dirty="0">
                <a:latin typeface="Arial"/>
                <a:cs typeface="Arial"/>
              </a:rPr>
              <a:t>dengan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baik</a:t>
            </a:r>
            <a:endParaRPr sz="2800">
              <a:latin typeface="Arial"/>
              <a:cs typeface="Arial"/>
            </a:endParaRPr>
          </a:p>
          <a:p>
            <a:pPr marL="356828" marR="1413345" indent="-344130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05" dirty="0">
                <a:latin typeface="Arial"/>
                <a:cs typeface="Arial"/>
              </a:rPr>
              <a:t>Meskipun </a:t>
            </a:r>
            <a:r>
              <a:rPr sz="2800" spc="-120" dirty="0">
                <a:latin typeface="Arial"/>
                <a:cs typeface="Arial"/>
              </a:rPr>
              <a:t>aplikasi </a:t>
            </a:r>
            <a:r>
              <a:rPr sz="2800" spc="-110" dirty="0">
                <a:latin typeface="Arial"/>
                <a:cs typeface="Arial"/>
              </a:rPr>
              <a:t>desktop </a:t>
            </a:r>
            <a:r>
              <a:rPr sz="2800" spc="-120" dirty="0">
                <a:latin typeface="Arial"/>
                <a:cs typeface="Arial"/>
              </a:rPr>
              <a:t>memungkinkan  </a:t>
            </a:r>
            <a:r>
              <a:rPr sz="2800" spc="-155" dirty="0">
                <a:latin typeface="Arial"/>
                <a:cs typeface="Arial"/>
              </a:rPr>
              <a:t>menggunakan </a:t>
            </a:r>
            <a:r>
              <a:rPr sz="2800" spc="-130" dirty="0">
                <a:latin typeface="Arial"/>
                <a:cs typeface="Arial"/>
              </a:rPr>
              <a:t>sumber </a:t>
            </a:r>
            <a:r>
              <a:rPr sz="2800" spc="-165" dirty="0">
                <a:latin typeface="Arial"/>
                <a:cs typeface="Arial"/>
              </a:rPr>
              <a:t>daya </a:t>
            </a:r>
            <a:r>
              <a:rPr sz="2800" spc="-95" dirty="0">
                <a:latin typeface="Arial"/>
                <a:cs typeface="Arial"/>
              </a:rPr>
              <a:t>jaringan </a:t>
            </a:r>
            <a:r>
              <a:rPr sz="2800" spc="-80" dirty="0">
                <a:latin typeface="Arial"/>
                <a:cs typeface="Arial"/>
              </a:rPr>
              <a:t>(jika  </a:t>
            </a:r>
            <a:r>
              <a:rPr sz="2800" spc="-85" dirty="0">
                <a:latin typeface="Arial"/>
                <a:cs typeface="Arial"/>
              </a:rPr>
              <a:t>diperlukan)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230" dirty="0">
                <a:latin typeface="Arial"/>
                <a:cs typeface="Arial"/>
              </a:rPr>
              <a:t>Bahasa </a:t>
            </a:r>
            <a:r>
              <a:rPr sz="2800" spc="-90" dirty="0">
                <a:latin typeface="Arial"/>
                <a:cs typeface="Arial"/>
              </a:rPr>
              <a:t>program: </a:t>
            </a:r>
            <a:r>
              <a:rPr sz="2800" spc="-433" dirty="0">
                <a:latin typeface="Arial"/>
                <a:cs typeface="Arial"/>
              </a:rPr>
              <a:t>J2SE </a:t>
            </a:r>
            <a:r>
              <a:rPr sz="2800" spc="-191" dirty="0">
                <a:latin typeface="Arial"/>
                <a:cs typeface="Arial"/>
              </a:rPr>
              <a:t>(Java), </a:t>
            </a:r>
            <a:r>
              <a:rPr sz="2800" spc="-235" dirty="0">
                <a:latin typeface="Arial"/>
                <a:cs typeface="Arial"/>
              </a:rPr>
              <a:t>VB, </a:t>
            </a:r>
            <a:r>
              <a:rPr sz="2800" spc="-350" dirty="0">
                <a:latin typeface="Arial"/>
                <a:cs typeface="Arial"/>
              </a:rPr>
              <a:t>C# </a:t>
            </a:r>
            <a:r>
              <a:rPr sz="2800" spc="-70" dirty="0">
                <a:latin typeface="Arial"/>
                <a:cs typeface="Arial"/>
              </a:rPr>
              <a:t>(.Net), </a:t>
            </a:r>
            <a:r>
              <a:rPr sz="2800" spc="-280" dirty="0">
                <a:latin typeface="Arial"/>
                <a:cs typeface="Arial"/>
              </a:rPr>
              <a:t>C++,</a:t>
            </a:r>
            <a:r>
              <a:rPr sz="2800" spc="-433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dll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119556"/>
            <a:ext cx="7010400" cy="1386156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204" dirty="0"/>
              <a:t>Web </a:t>
            </a:r>
            <a:r>
              <a:rPr spc="-260" dirty="0"/>
              <a:t>vs </a:t>
            </a:r>
            <a:r>
              <a:rPr spc="-165" dirty="0"/>
              <a:t>Desktop</a:t>
            </a:r>
            <a:r>
              <a:rPr spc="-85" dirty="0"/>
              <a:t> </a:t>
            </a:r>
            <a:r>
              <a:rPr spc="-65" dirty="0"/>
              <a:t>Application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0872" y="1880616"/>
          <a:ext cx="8286749" cy="5179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39"/>
                <a:gridCol w="3285490"/>
                <a:gridCol w="2928620"/>
              </a:tblGrid>
              <a:tr h="961897">
                <a:tc>
                  <a:txBody>
                    <a:bodyPr/>
                    <a:lstStyle/>
                    <a:p>
                      <a:pPr marL="6826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Aspect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84192"/>
                    </a:solidFill>
                  </a:tcPr>
                </a:tc>
                <a:tc>
                  <a:txBody>
                    <a:bodyPr/>
                    <a:lstStyle/>
                    <a:p>
                      <a:pPr marL="1048385" marR="1031240" indent="3562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 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84192"/>
                    </a:solidFill>
                  </a:tcPr>
                </a:tc>
                <a:tc>
                  <a:txBody>
                    <a:bodyPr/>
                    <a:lstStyle/>
                    <a:p>
                      <a:pPr marL="868680" marR="854075" indent="1676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Desktop 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84192"/>
                    </a:solidFill>
                  </a:tcPr>
                </a:tc>
              </a:tr>
              <a:tr h="1292226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Kemudahan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Akses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37160" algn="just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85" dirty="0">
                          <a:latin typeface="Arial"/>
                          <a:cs typeface="Arial"/>
                        </a:rPr>
                        <a:t>mudah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diakses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dari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komputer 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atau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perangkat </a:t>
                      </a:r>
                      <a:r>
                        <a:rPr sz="2000" i="1" spc="-60" dirty="0">
                          <a:latin typeface="Arial"/>
                          <a:cs typeface="Arial"/>
                        </a:rPr>
                        <a:t>portable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yang 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memiliki 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akses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Internet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3911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14" dirty="0">
                          <a:latin typeface="Arial"/>
                          <a:cs typeface="Arial"/>
                        </a:rPr>
                        <a:t>Tidak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mudah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diakses, 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harus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mendatangi 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komputer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yang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terinstal 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tersebut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</a:tr>
              <a:tr h="13100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0" dirty="0">
                          <a:latin typeface="Arial"/>
                          <a:cs typeface="Arial"/>
                        </a:rPr>
                        <a:t>Instalasi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8ED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5410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Aplikasi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memerlukan 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instalasi tunggal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(yang 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diletakkan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di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70" dirty="0">
                          <a:latin typeface="Arial"/>
                          <a:cs typeface="Arial"/>
                        </a:rPr>
                        <a:t>hosting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8ED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307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Aplikasi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desktop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harus 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diinstal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secara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individual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pada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setiap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komputer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8ED"/>
                    </a:solidFill>
                  </a:tcPr>
                </a:tc>
              </a:tr>
              <a:tr h="16154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Maintenance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530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Biasanya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dimaintence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oleh 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penyedia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hosting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yang 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bertanggung jawab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terhadap 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klien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(tergantung 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penyedia </a:t>
                      </a:r>
                      <a:r>
                        <a:rPr sz="2000" i="1" spc="-70" dirty="0">
                          <a:latin typeface="Arial"/>
                          <a:cs typeface="Arial"/>
                        </a:rPr>
                        <a:t>hosting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12001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Dimaintence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secara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invidu 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pada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komputer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yang 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terinstal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program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678482"/>
            <a:ext cx="7010400" cy="566445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z="2800" spc="-204" dirty="0"/>
              <a:t>Web </a:t>
            </a:r>
            <a:r>
              <a:rPr sz="2800" spc="-260" dirty="0"/>
              <a:t>vs</a:t>
            </a:r>
            <a:r>
              <a:rPr sz="2800" spc="-170" dirty="0"/>
              <a:t> </a:t>
            </a:r>
            <a:r>
              <a:rPr sz="2800" spc="-165" dirty="0"/>
              <a:t>Desktop</a:t>
            </a:r>
            <a:r>
              <a:rPr sz="2800" spc="-175" dirty="0"/>
              <a:t> </a:t>
            </a:r>
            <a:r>
              <a:rPr sz="2800" spc="-65" dirty="0"/>
              <a:t>Application</a:t>
            </a:r>
            <a:r>
              <a:rPr sz="2800" spc="-125" dirty="0"/>
              <a:t> </a:t>
            </a:r>
            <a:r>
              <a:rPr sz="2800" spc="-4" dirty="0"/>
              <a:t>(</a:t>
            </a:r>
            <a:r>
              <a:rPr sz="2800" spc="-375" dirty="0"/>
              <a:t> </a:t>
            </a:r>
            <a:r>
              <a:rPr sz="2800" spc="-25" dirty="0"/>
              <a:t>lanjut</a:t>
            </a:r>
            <a:r>
              <a:rPr sz="2800" spc="-540" dirty="0"/>
              <a:t> </a:t>
            </a:r>
            <a:r>
              <a:rPr sz="2800" spc="-4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98236"/>
              </p:ext>
            </p:extLst>
          </p:nvPr>
        </p:nvGraphicFramePr>
        <p:xfrm>
          <a:off x="762001" y="1575184"/>
          <a:ext cx="8430259" cy="577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7565"/>
                <a:gridCol w="3197225"/>
                <a:gridCol w="3125469"/>
              </a:tblGrid>
              <a:tr h="1269618"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Aspect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84192"/>
                    </a:solidFill>
                  </a:tcPr>
                </a:tc>
                <a:tc>
                  <a:txBody>
                    <a:bodyPr/>
                    <a:lstStyle/>
                    <a:p>
                      <a:pPr marL="1001394" marR="989965" indent="359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 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84192"/>
                    </a:solidFill>
                  </a:tcPr>
                </a:tc>
                <a:tc>
                  <a:txBody>
                    <a:bodyPr/>
                    <a:lstStyle/>
                    <a:p>
                      <a:pPr marL="964565" marR="955040" indent="167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Desktop 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pp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184192"/>
                    </a:solidFill>
                  </a:tcPr>
                </a:tc>
              </a:tr>
              <a:tr h="1271523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Keamanan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8064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Lebih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rentan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terhadap 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gangguan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keamanan 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(hacking,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cracking,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dll)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8559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Gangguan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keamanan 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rendah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</a:tr>
              <a:tr h="192468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Biaya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8ED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3124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Membutuhkan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biaya  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berlanggan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(domain, 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hosting). 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Jika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tidak 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diperbaharui,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aplikasi</a:t>
                      </a:r>
                      <a:r>
                        <a:rPr sz="20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tidak 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dapat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diakses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8ED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339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14" dirty="0">
                          <a:latin typeface="Arial"/>
                          <a:cs typeface="Arial"/>
                        </a:rPr>
                        <a:t>Tidak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memerlukan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biaya 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berlangganan,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sekali 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program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dibuat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hanya 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memerlukan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biaya 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maintenance/</a:t>
                      </a:r>
                      <a:r>
                        <a:rPr sz="2000" spc="-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pembaharuan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8ED"/>
                    </a:solidFill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35" dirty="0">
                          <a:latin typeface="Arial"/>
                          <a:cs typeface="Arial"/>
                        </a:rPr>
                        <a:t>Koneksi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784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Bergantung pada </a:t>
                      </a:r>
                      <a:r>
                        <a:rPr sz="2000" i="1" spc="-55" dirty="0">
                          <a:latin typeface="Arial"/>
                          <a:cs typeface="Arial"/>
                        </a:rPr>
                        <a:t>bandwidth 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untuk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mentransfer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ke 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user, 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jika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bandwidth tidak  terpenuhi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akan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70" dirty="0">
                          <a:latin typeface="Arial"/>
                          <a:cs typeface="Arial"/>
                        </a:rPr>
                        <a:t>blank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14" dirty="0">
                          <a:latin typeface="Arial"/>
                          <a:cs typeface="Arial"/>
                        </a:rPr>
                        <a:t>Tidak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bergantung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pada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2000" i="1" spc="-55" dirty="0">
                          <a:latin typeface="Arial"/>
                          <a:cs typeface="Arial"/>
                        </a:rPr>
                        <a:t>bandwidth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yang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disediakan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E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939268"/>
            <a:ext cx="7010400" cy="566445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z="2800" spc="-45" dirty="0"/>
              <a:t>Karakteristik </a:t>
            </a:r>
            <a:r>
              <a:rPr sz="2800" spc="-90" dirty="0"/>
              <a:t>Aplikasi</a:t>
            </a:r>
            <a:r>
              <a:rPr sz="2800" spc="-300" dirty="0"/>
              <a:t> </a:t>
            </a:r>
            <a:r>
              <a:rPr sz="2800"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913637"/>
            <a:ext cx="7903209" cy="4257592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195" dirty="0">
                <a:latin typeface="Arial"/>
                <a:cs typeface="Arial"/>
              </a:rPr>
              <a:t>Kepadatan </a:t>
            </a:r>
            <a:r>
              <a:rPr sz="2800" b="1" spc="-235" dirty="0">
                <a:latin typeface="Arial"/>
                <a:cs typeface="Arial"/>
              </a:rPr>
              <a:t>Jaringan: </a:t>
            </a:r>
            <a:r>
              <a:rPr sz="2800" spc="-120" dirty="0">
                <a:latin typeface="Arial"/>
                <a:cs typeface="Arial"/>
              </a:rPr>
              <a:t>Aplikasi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20" dirty="0">
                <a:latin typeface="Arial"/>
                <a:cs typeface="Arial"/>
              </a:rPr>
              <a:t>umumnya </a:t>
            </a:r>
            <a:r>
              <a:rPr sz="2800" spc="-130" dirty="0">
                <a:latin typeface="Arial"/>
                <a:cs typeface="Arial"/>
              </a:rPr>
              <a:t>berada  </a:t>
            </a:r>
            <a:r>
              <a:rPr sz="2800" spc="-155" dirty="0">
                <a:latin typeface="Arial"/>
                <a:cs typeface="Arial"/>
              </a:rPr>
              <a:t>pada </a:t>
            </a:r>
            <a:r>
              <a:rPr sz="2800" spc="-125" dirty="0">
                <a:latin typeface="Arial"/>
                <a:cs typeface="Arial"/>
              </a:rPr>
              <a:t>suatu </a:t>
            </a:r>
            <a:r>
              <a:rPr sz="2800" spc="-95" dirty="0">
                <a:latin typeface="Arial"/>
                <a:cs typeface="Arial"/>
              </a:rPr>
              <a:t>jaringan </a:t>
            </a:r>
            <a:r>
              <a:rPr sz="2800" spc="-75" dirty="0">
                <a:latin typeface="Arial"/>
                <a:cs typeface="Arial"/>
              </a:rPr>
              <a:t>komputer </a:t>
            </a:r>
            <a:r>
              <a:rPr sz="2800" spc="-130" dirty="0">
                <a:latin typeface="Arial"/>
                <a:cs typeface="Arial"/>
              </a:rPr>
              <a:t>dan </a:t>
            </a:r>
            <a:r>
              <a:rPr sz="2800" spc="-140" dirty="0">
                <a:latin typeface="Arial"/>
                <a:cs typeface="Arial"/>
              </a:rPr>
              <a:t>harus </a:t>
            </a:r>
            <a:r>
              <a:rPr sz="2800" spc="-150" dirty="0">
                <a:latin typeface="Arial"/>
                <a:cs typeface="Arial"/>
              </a:rPr>
              <a:t>bisa  </a:t>
            </a:r>
            <a:r>
              <a:rPr sz="2800" spc="-114" dirty="0">
                <a:latin typeface="Arial"/>
                <a:cs typeface="Arial"/>
              </a:rPr>
              <a:t>melayani </a:t>
            </a:r>
            <a:r>
              <a:rPr sz="2800" spc="-100" dirty="0">
                <a:latin typeface="Arial"/>
                <a:cs typeface="Arial"/>
              </a:rPr>
              <a:t>kebutuhan </a:t>
            </a:r>
            <a:r>
              <a:rPr sz="2800" spc="-105" dirty="0">
                <a:latin typeface="Arial"/>
                <a:cs typeface="Arial"/>
              </a:rPr>
              <a:t>komunitas </a:t>
            </a:r>
            <a:r>
              <a:rPr sz="2800" spc="-75" dirty="0">
                <a:latin typeface="Arial"/>
                <a:cs typeface="Arial"/>
              </a:rPr>
              <a:t>klien </a:t>
            </a:r>
            <a:r>
              <a:rPr sz="2800" spc="-170" dirty="0">
                <a:latin typeface="Arial"/>
                <a:cs typeface="Arial"/>
              </a:rPr>
              <a:t>yang</a:t>
            </a:r>
            <a:r>
              <a:rPr sz="2800" spc="-181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beragam.</a:t>
            </a:r>
            <a:endParaRPr sz="2800">
              <a:latin typeface="Arial"/>
              <a:cs typeface="Arial"/>
            </a:endParaRPr>
          </a:p>
          <a:p>
            <a:pPr marL="356828" marR="133334" indent="-344130">
              <a:spcBef>
                <a:spcPts val="12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215" dirty="0">
                <a:latin typeface="Arial"/>
                <a:cs typeface="Arial"/>
              </a:rPr>
              <a:t>Keserempakan: </a:t>
            </a:r>
            <a:r>
              <a:rPr sz="2800" spc="-114" dirty="0">
                <a:latin typeface="Arial"/>
                <a:cs typeface="Arial"/>
              </a:rPr>
              <a:t>sejumlah </a:t>
            </a:r>
            <a:r>
              <a:rPr sz="2800" spc="-155" dirty="0">
                <a:latin typeface="Arial"/>
                <a:cs typeface="Arial"/>
              </a:rPr>
              <a:t>besar pengguna </a:t>
            </a:r>
            <a:r>
              <a:rPr sz="2800" spc="-105" dirty="0">
                <a:latin typeface="Arial"/>
                <a:cs typeface="Arial"/>
              </a:rPr>
              <a:t>mungkin  </a:t>
            </a:r>
            <a:r>
              <a:rPr sz="2800" spc="-160" dirty="0">
                <a:latin typeface="Arial"/>
                <a:cs typeface="Arial"/>
              </a:rPr>
              <a:t>akan </a:t>
            </a:r>
            <a:r>
              <a:rPr sz="2800" spc="-195" dirty="0">
                <a:latin typeface="Arial"/>
                <a:cs typeface="Arial"/>
              </a:rPr>
              <a:t>mengakses </a:t>
            </a:r>
            <a:r>
              <a:rPr sz="2800" spc="-120" dirty="0">
                <a:latin typeface="Arial"/>
                <a:cs typeface="Arial"/>
              </a:rPr>
              <a:t>aplikasi </a:t>
            </a:r>
            <a:r>
              <a:rPr sz="2800" spc="-191" dirty="0">
                <a:latin typeface="Arial"/>
                <a:cs typeface="Arial"/>
              </a:rPr>
              <a:t>secara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serempak.</a:t>
            </a:r>
            <a:endParaRPr sz="2800">
              <a:latin typeface="Arial"/>
              <a:cs typeface="Arial"/>
            </a:endParaRPr>
          </a:p>
          <a:p>
            <a:pPr marL="356828" marR="36190" indent="-344130">
              <a:spcBef>
                <a:spcPts val="12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250" dirty="0">
                <a:latin typeface="Arial"/>
                <a:cs typeface="Arial"/>
              </a:rPr>
              <a:t>Jumlah </a:t>
            </a:r>
            <a:r>
              <a:rPr sz="2800" b="1" spc="-240" dirty="0">
                <a:latin typeface="Arial"/>
                <a:cs typeface="Arial"/>
              </a:rPr>
              <a:t>pengguna </a:t>
            </a:r>
            <a:r>
              <a:rPr sz="2800" b="1" spc="-250" dirty="0">
                <a:latin typeface="Arial"/>
                <a:cs typeface="Arial"/>
              </a:rPr>
              <a:t>yang </a:t>
            </a:r>
            <a:r>
              <a:rPr sz="2800" b="1" spc="-130" dirty="0">
                <a:latin typeface="Arial"/>
                <a:cs typeface="Arial"/>
              </a:rPr>
              <a:t>tidak </a:t>
            </a:r>
            <a:r>
              <a:rPr sz="2800" b="1" spc="-150" dirty="0">
                <a:latin typeface="Arial"/>
                <a:cs typeface="Arial"/>
              </a:rPr>
              <a:t>dapat </a:t>
            </a:r>
            <a:r>
              <a:rPr sz="2800" b="1" spc="-175" dirty="0">
                <a:latin typeface="Arial"/>
                <a:cs typeface="Arial"/>
              </a:rPr>
              <a:t>diprediksi:  </a:t>
            </a:r>
            <a:r>
              <a:rPr sz="2800" spc="-75" dirty="0">
                <a:latin typeface="Arial"/>
                <a:cs typeface="Arial"/>
              </a:rPr>
              <a:t>jumlah </a:t>
            </a:r>
            <a:r>
              <a:rPr sz="2800" spc="-155" dirty="0">
                <a:latin typeface="Arial"/>
                <a:cs typeface="Arial"/>
              </a:rPr>
              <a:t>pengguna </a:t>
            </a:r>
            <a:r>
              <a:rPr sz="2800" spc="-105" dirty="0">
                <a:latin typeface="Arial"/>
                <a:cs typeface="Arial"/>
              </a:rPr>
              <a:t>mungkin </a:t>
            </a:r>
            <a:r>
              <a:rPr sz="2800" spc="-145" dirty="0">
                <a:latin typeface="Arial"/>
                <a:cs typeface="Arial"/>
              </a:rPr>
              <a:t>beragam </a:t>
            </a:r>
            <a:r>
              <a:rPr sz="2800" spc="-80" dirty="0">
                <a:latin typeface="Arial"/>
                <a:cs typeface="Arial"/>
              </a:rPr>
              <a:t>dari hari </a:t>
            </a:r>
            <a:r>
              <a:rPr sz="2800" spc="-150" dirty="0">
                <a:latin typeface="Arial"/>
                <a:cs typeface="Arial"/>
              </a:rPr>
              <a:t>ke  </a:t>
            </a:r>
            <a:r>
              <a:rPr sz="2800" spc="-65" dirty="0">
                <a:latin typeface="Arial"/>
                <a:cs typeface="Arial"/>
              </a:rPr>
              <a:t>hari. </a:t>
            </a:r>
            <a:r>
              <a:rPr sz="2800" spc="-195" dirty="0">
                <a:latin typeface="Arial"/>
                <a:cs typeface="Arial"/>
              </a:rPr>
              <a:t>Pengguna </a:t>
            </a:r>
            <a:r>
              <a:rPr sz="2800" spc="-50" dirty="0">
                <a:latin typeface="Arial"/>
                <a:cs typeface="Arial"/>
              </a:rPr>
              <a:t>di </a:t>
            </a:r>
            <a:r>
              <a:rPr sz="2800" spc="-80" dirty="0">
                <a:latin typeface="Arial"/>
                <a:cs typeface="Arial"/>
              </a:rPr>
              <a:t>hari </a:t>
            </a:r>
            <a:r>
              <a:rPr sz="2800" spc="-35" dirty="0">
                <a:latin typeface="Arial"/>
                <a:cs typeface="Arial"/>
              </a:rPr>
              <a:t>libur </a:t>
            </a:r>
            <a:r>
              <a:rPr sz="2800" spc="-105" dirty="0">
                <a:latin typeface="Arial"/>
                <a:cs typeface="Arial"/>
              </a:rPr>
              <a:t>mungkin </a:t>
            </a:r>
            <a:r>
              <a:rPr sz="2800" spc="-114" dirty="0">
                <a:latin typeface="Arial"/>
                <a:cs typeface="Arial"/>
              </a:rPr>
              <a:t>berbeda </a:t>
            </a:r>
            <a:r>
              <a:rPr sz="2800" spc="-50" dirty="0">
                <a:latin typeface="Arial"/>
                <a:cs typeface="Arial"/>
              </a:rPr>
              <a:t>di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hari  </a:t>
            </a:r>
            <a:r>
              <a:rPr sz="2800" spc="-85" dirty="0">
                <a:latin typeface="Arial"/>
                <a:cs typeface="Arial"/>
              </a:rPr>
              <a:t>kerja.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50" dirty="0"/>
              <a:t>Objective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2195"/>
            <a:ext cx="7722870" cy="88011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10" dirty="0">
                <a:latin typeface="Arial"/>
                <a:cs typeface="Arial"/>
              </a:rPr>
              <a:t>Memahami </a:t>
            </a:r>
            <a:r>
              <a:rPr sz="2800" spc="-145" dirty="0">
                <a:latin typeface="Arial"/>
                <a:cs typeface="Arial"/>
              </a:rPr>
              <a:t>konsep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45" dirty="0">
                <a:latin typeface="Arial"/>
                <a:cs typeface="Arial"/>
              </a:rPr>
              <a:t>dasar, </a:t>
            </a:r>
            <a:r>
              <a:rPr sz="2800" spc="-50" dirty="0">
                <a:latin typeface="Arial"/>
                <a:cs typeface="Arial"/>
              </a:rPr>
              <a:t>meliputi </a:t>
            </a:r>
            <a:r>
              <a:rPr sz="2800" spc="-105" dirty="0">
                <a:latin typeface="Arial"/>
                <a:cs typeface="Arial"/>
              </a:rPr>
              <a:t>komponen  </a:t>
            </a:r>
            <a:r>
              <a:rPr sz="2800" spc="-165" dirty="0">
                <a:latin typeface="Arial"/>
                <a:cs typeface="Arial"/>
              </a:rPr>
              <a:t>dasar </a:t>
            </a:r>
            <a:r>
              <a:rPr sz="2800" spc="-90" dirty="0">
                <a:latin typeface="Arial"/>
                <a:cs typeface="Arial"/>
              </a:rPr>
              <a:t>web, </a:t>
            </a:r>
            <a:r>
              <a:rPr sz="2800" spc="-80" dirty="0">
                <a:latin typeface="Arial"/>
                <a:cs typeface="Arial"/>
              </a:rPr>
              <a:t>teknologi </a:t>
            </a:r>
            <a:r>
              <a:rPr sz="2800" spc="4" dirty="0">
                <a:latin typeface="Arial"/>
                <a:cs typeface="Arial"/>
              </a:rPr>
              <a:t>&amp;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perkembangannya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939268"/>
            <a:ext cx="7010400" cy="566445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z="2800" spc="-45" dirty="0"/>
              <a:t>Karakteristik </a:t>
            </a:r>
            <a:r>
              <a:rPr sz="2800" spc="-90" dirty="0"/>
              <a:t>Aplikasi </a:t>
            </a:r>
            <a:r>
              <a:rPr sz="2800" spc="-204" dirty="0"/>
              <a:t>Web </a:t>
            </a:r>
            <a:r>
              <a:rPr sz="2800" spc="-4" dirty="0"/>
              <a:t>(lanjut</a:t>
            </a:r>
            <a:r>
              <a:rPr sz="2800" spc="-725" dirty="0"/>
              <a:t> </a:t>
            </a:r>
            <a:r>
              <a:rPr sz="2800" spc="-4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913637"/>
            <a:ext cx="7851140" cy="380704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779054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175" dirty="0">
                <a:latin typeface="Arial"/>
                <a:cs typeface="Arial"/>
              </a:rPr>
              <a:t>Kinerja: </a:t>
            </a:r>
            <a:r>
              <a:rPr sz="2800" spc="-195" dirty="0">
                <a:latin typeface="Arial"/>
                <a:cs typeface="Arial"/>
              </a:rPr>
              <a:t>Pengguna </a:t>
            </a:r>
            <a:r>
              <a:rPr sz="2800" spc="-120" dirty="0">
                <a:latin typeface="Arial"/>
                <a:cs typeface="Arial"/>
              </a:rPr>
              <a:t>aplikasi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60" dirty="0">
                <a:latin typeface="Arial"/>
                <a:cs typeface="Arial"/>
              </a:rPr>
              <a:t>akan </a:t>
            </a:r>
            <a:r>
              <a:rPr sz="2800" spc="-95" dirty="0">
                <a:latin typeface="Arial"/>
                <a:cs typeface="Arial"/>
              </a:rPr>
              <a:t>pergi </a:t>
            </a:r>
            <a:r>
              <a:rPr sz="2800" spc="-75" dirty="0">
                <a:latin typeface="Arial"/>
                <a:cs typeface="Arial"/>
              </a:rPr>
              <a:t>jika  </a:t>
            </a:r>
            <a:r>
              <a:rPr sz="2800" spc="-155" dirty="0">
                <a:latin typeface="Arial"/>
                <a:cs typeface="Arial"/>
              </a:rPr>
              <a:t>pengguna </a:t>
            </a:r>
            <a:r>
              <a:rPr sz="2800" spc="-55" dirty="0">
                <a:latin typeface="Arial"/>
                <a:cs typeface="Arial"/>
              </a:rPr>
              <a:t>terlalu </a:t>
            </a:r>
            <a:r>
              <a:rPr sz="2800" spc="-130" dirty="0">
                <a:latin typeface="Arial"/>
                <a:cs typeface="Arial"/>
              </a:rPr>
              <a:t>lama </a:t>
            </a:r>
            <a:r>
              <a:rPr sz="2800" spc="-140" dirty="0">
                <a:latin typeface="Arial"/>
                <a:cs typeface="Arial"/>
              </a:rPr>
              <a:t>menunggu </a:t>
            </a:r>
            <a:r>
              <a:rPr sz="2800" spc="-120" dirty="0">
                <a:latin typeface="Arial"/>
                <a:cs typeface="Arial"/>
              </a:rPr>
              <a:t>aplikasi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18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185" dirty="0">
                <a:latin typeface="Arial"/>
                <a:cs typeface="Arial"/>
              </a:rPr>
              <a:t>Ketersediaan: </a:t>
            </a:r>
            <a:r>
              <a:rPr sz="2800" spc="-114" dirty="0">
                <a:latin typeface="Arial"/>
                <a:cs typeface="Arial"/>
              </a:rPr>
              <a:t>Menyediakan </a:t>
            </a:r>
            <a:r>
              <a:rPr sz="2800" spc="-225" dirty="0">
                <a:latin typeface="Arial"/>
                <a:cs typeface="Arial"/>
              </a:rPr>
              <a:t>akses </a:t>
            </a:r>
            <a:r>
              <a:rPr sz="2800" spc="-135" dirty="0">
                <a:latin typeface="Arial"/>
                <a:cs typeface="Arial"/>
              </a:rPr>
              <a:t>layanan </a:t>
            </a:r>
            <a:r>
              <a:rPr sz="2800" spc="-140" dirty="0">
                <a:latin typeface="Arial"/>
                <a:cs typeface="Arial"/>
              </a:rPr>
              <a:t>24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jam</a:t>
            </a:r>
            <a:endParaRPr sz="2800">
              <a:latin typeface="Arial"/>
              <a:cs typeface="Arial"/>
            </a:endParaRPr>
          </a:p>
          <a:p>
            <a:pPr marL="356828" marR="5080" indent="-344130">
              <a:spcBef>
                <a:spcPts val="18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195" dirty="0">
                <a:latin typeface="Arial"/>
                <a:cs typeface="Arial"/>
              </a:rPr>
              <a:t>Digerakkan </a:t>
            </a:r>
            <a:r>
              <a:rPr sz="2800" b="1" spc="-160" dirty="0">
                <a:latin typeface="Arial"/>
                <a:cs typeface="Arial"/>
              </a:rPr>
              <a:t>oleh </a:t>
            </a:r>
            <a:r>
              <a:rPr sz="2800" b="1" spc="-135" dirty="0">
                <a:latin typeface="Arial"/>
                <a:cs typeface="Arial"/>
              </a:rPr>
              <a:t>data: </a:t>
            </a:r>
            <a:r>
              <a:rPr sz="2800" spc="-160" dirty="0">
                <a:latin typeface="Arial"/>
                <a:cs typeface="Arial"/>
              </a:rPr>
              <a:t>Beberapa </a:t>
            </a:r>
            <a:r>
              <a:rPr sz="2800" spc="-120" dirty="0">
                <a:latin typeface="Arial"/>
                <a:cs typeface="Arial"/>
              </a:rPr>
              <a:t>aplikasi </a:t>
            </a:r>
            <a:r>
              <a:rPr sz="2800" spc="-90" dirty="0">
                <a:latin typeface="Arial"/>
                <a:cs typeface="Arial"/>
              </a:rPr>
              <a:t>web  </a:t>
            </a:r>
            <a:r>
              <a:rPr sz="2800" spc="-114" dirty="0">
                <a:latin typeface="Arial"/>
                <a:cs typeface="Arial"/>
              </a:rPr>
              <a:t>bergantung </a:t>
            </a:r>
            <a:r>
              <a:rPr sz="2800" spc="-155" dirty="0">
                <a:latin typeface="Arial"/>
                <a:cs typeface="Arial"/>
              </a:rPr>
              <a:t>pada </a:t>
            </a:r>
            <a:r>
              <a:rPr sz="2800" spc="-135" dirty="0">
                <a:latin typeface="Arial"/>
                <a:cs typeface="Arial"/>
              </a:rPr>
              <a:t>layanan </a:t>
            </a:r>
            <a:r>
              <a:rPr sz="2800" spc="-181" dirty="0">
                <a:latin typeface="Arial"/>
                <a:cs typeface="Arial"/>
              </a:rPr>
              <a:t>basis </a:t>
            </a:r>
            <a:r>
              <a:rPr sz="2800" spc="-95" dirty="0">
                <a:latin typeface="Arial"/>
                <a:cs typeface="Arial"/>
              </a:rPr>
              <a:t>data: </a:t>
            </a:r>
            <a:r>
              <a:rPr sz="2800" spc="-125" dirty="0">
                <a:latin typeface="Arial"/>
                <a:cs typeface="Arial"/>
              </a:rPr>
              <a:t>ex: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onlineshop</a:t>
            </a:r>
            <a:endParaRPr sz="2800">
              <a:latin typeface="Arial"/>
              <a:cs typeface="Arial"/>
            </a:endParaRPr>
          </a:p>
          <a:p>
            <a:pPr marL="356828" marR="219685" indent="-344130">
              <a:spcBef>
                <a:spcPts val="18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230" dirty="0">
                <a:latin typeface="Arial"/>
                <a:cs typeface="Arial"/>
              </a:rPr>
              <a:t>Peka </a:t>
            </a:r>
            <a:r>
              <a:rPr sz="2800" b="1" spc="-145" dirty="0">
                <a:latin typeface="Arial"/>
                <a:cs typeface="Arial"/>
              </a:rPr>
              <a:t>terhadap </a:t>
            </a:r>
            <a:r>
              <a:rPr sz="2800" b="1" spc="-191" dirty="0">
                <a:latin typeface="Arial"/>
                <a:cs typeface="Arial"/>
              </a:rPr>
              <a:t>isi: </a:t>
            </a:r>
            <a:r>
              <a:rPr sz="2800" spc="-110" dirty="0">
                <a:latin typeface="Arial"/>
                <a:cs typeface="Arial"/>
              </a:rPr>
              <a:t>kualitas </a:t>
            </a:r>
            <a:r>
              <a:rPr sz="2800" spc="-95" dirty="0">
                <a:latin typeface="Arial"/>
                <a:cs typeface="Arial"/>
              </a:rPr>
              <a:t>isi </a:t>
            </a:r>
            <a:r>
              <a:rPr sz="2800" spc="-130" dirty="0">
                <a:latin typeface="Arial"/>
                <a:cs typeface="Arial"/>
              </a:rPr>
              <a:t>dan </a:t>
            </a:r>
            <a:r>
              <a:rPr sz="2800" spc="-120" dirty="0">
                <a:latin typeface="Arial"/>
                <a:cs typeface="Arial"/>
              </a:rPr>
              <a:t>keindahan </a:t>
            </a:r>
            <a:r>
              <a:rPr sz="2800" spc="-65" dirty="0">
                <a:latin typeface="Arial"/>
                <a:cs typeface="Arial"/>
              </a:rPr>
              <a:t>tetap  </a:t>
            </a:r>
            <a:r>
              <a:rPr sz="2800" spc="-120" dirty="0">
                <a:latin typeface="Arial"/>
                <a:cs typeface="Arial"/>
              </a:rPr>
              <a:t>merupakan </a:t>
            </a:r>
            <a:r>
              <a:rPr sz="2800" spc="-50" dirty="0">
                <a:latin typeface="Arial"/>
                <a:cs typeface="Arial"/>
              </a:rPr>
              <a:t>faktor </a:t>
            </a:r>
            <a:r>
              <a:rPr sz="2800" spc="-90" dirty="0">
                <a:latin typeface="Arial"/>
                <a:cs typeface="Arial"/>
              </a:rPr>
              <a:t>penting </a:t>
            </a:r>
            <a:r>
              <a:rPr sz="2800" spc="-110" dirty="0">
                <a:latin typeface="Arial"/>
                <a:cs typeface="Arial"/>
              </a:rPr>
              <a:t>kualitas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939268"/>
            <a:ext cx="7010400" cy="566445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z="2800" spc="-45" dirty="0"/>
              <a:t>Karakteristik </a:t>
            </a:r>
            <a:r>
              <a:rPr sz="2800" spc="-90" dirty="0"/>
              <a:t>Aplikasi </a:t>
            </a:r>
            <a:r>
              <a:rPr sz="2800" spc="-204" dirty="0"/>
              <a:t>Web </a:t>
            </a:r>
            <a:r>
              <a:rPr sz="2800" spc="-4" dirty="0"/>
              <a:t>(lanjut</a:t>
            </a:r>
            <a:r>
              <a:rPr sz="2800" spc="-725" dirty="0"/>
              <a:t> </a:t>
            </a:r>
            <a:r>
              <a:rPr sz="2800" spc="-4" dirty="0"/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066800" y="1676401"/>
            <a:ext cx="7345680" cy="509765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84764" marR="5080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84764" algn="l"/>
                <a:tab pos="385400" algn="l"/>
              </a:tabLst>
            </a:pPr>
            <a:r>
              <a:rPr sz="2500" b="1" spc="-250" dirty="0">
                <a:latin typeface="Arial"/>
                <a:cs typeface="Arial"/>
              </a:rPr>
              <a:t>Evolusi yang </a:t>
            </a:r>
            <a:r>
              <a:rPr sz="2500" b="1" spc="-204" dirty="0">
                <a:latin typeface="Arial"/>
                <a:cs typeface="Arial"/>
              </a:rPr>
              <a:t>berkesinambungan: </a:t>
            </a:r>
            <a:r>
              <a:rPr sz="2500" spc="-120" dirty="0"/>
              <a:t>merupakan </a:t>
            </a:r>
            <a:r>
              <a:rPr sz="2500" spc="-105" dirty="0"/>
              <a:t>hal  </a:t>
            </a:r>
            <a:r>
              <a:rPr sz="2500" spc="-170" dirty="0"/>
              <a:t>yang </a:t>
            </a:r>
            <a:r>
              <a:rPr sz="2500" spc="-165" dirty="0"/>
              <a:t>biasa </a:t>
            </a:r>
            <a:r>
              <a:rPr sz="2500" spc="-70" dirty="0"/>
              <a:t>untuk </a:t>
            </a:r>
            <a:r>
              <a:rPr sz="2500" spc="-120" dirty="0"/>
              <a:t>aplikasi </a:t>
            </a:r>
            <a:r>
              <a:rPr sz="2500" spc="-90" dirty="0"/>
              <a:t>web </a:t>
            </a:r>
            <a:r>
              <a:rPr sz="2500" spc="-75" dirty="0"/>
              <a:t>jika </a:t>
            </a:r>
            <a:r>
              <a:rPr sz="2500" spc="-175" dirty="0"/>
              <a:t>ada </a:t>
            </a:r>
            <a:r>
              <a:rPr sz="2500" spc="-125" dirty="0"/>
              <a:t>pembaharuan  </a:t>
            </a:r>
            <a:r>
              <a:rPr sz="2500" spc="-114" dirty="0"/>
              <a:t>setiap</a:t>
            </a:r>
            <a:r>
              <a:rPr sz="2500" spc="-105" dirty="0"/>
              <a:t> </a:t>
            </a:r>
            <a:r>
              <a:rPr sz="2500" spc="-181" dirty="0"/>
              <a:t>saat</a:t>
            </a:r>
          </a:p>
          <a:p>
            <a:pPr marL="384764" marR="599369" indent="-344130">
              <a:spcBef>
                <a:spcPts val="12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84764" algn="l"/>
                <a:tab pos="385400" algn="l"/>
              </a:tabLst>
            </a:pPr>
            <a:r>
              <a:rPr sz="2500" b="1" spc="-219" dirty="0">
                <a:latin typeface="Arial"/>
                <a:cs typeface="Arial"/>
              </a:rPr>
              <a:t>Kemanan: </a:t>
            </a:r>
            <a:r>
              <a:rPr sz="2500" spc="-90" dirty="0"/>
              <a:t>terhubung </a:t>
            </a:r>
            <a:r>
              <a:rPr sz="2500" spc="-150" dirty="0"/>
              <a:t>ke </a:t>
            </a:r>
            <a:r>
              <a:rPr sz="2500" spc="-50" dirty="0"/>
              <a:t>internet, </a:t>
            </a:r>
            <a:r>
              <a:rPr sz="2500" spc="-140" dirty="0"/>
              <a:t>menyebabkan  </a:t>
            </a:r>
            <a:r>
              <a:rPr sz="2500" spc="-120" dirty="0"/>
              <a:t>aplikasi </a:t>
            </a:r>
            <a:r>
              <a:rPr sz="2500" spc="-90" dirty="0"/>
              <a:t>web </a:t>
            </a:r>
            <a:r>
              <a:rPr sz="2500" spc="-80" dirty="0"/>
              <a:t>rentan </a:t>
            </a:r>
            <a:r>
              <a:rPr sz="2500" spc="-160" dirty="0"/>
              <a:t>serangan </a:t>
            </a:r>
            <a:r>
              <a:rPr sz="2500" spc="-80" dirty="0"/>
              <a:t>dari </a:t>
            </a:r>
            <a:r>
              <a:rPr sz="2500" spc="-105" dirty="0"/>
              <a:t>pihak</a:t>
            </a:r>
            <a:r>
              <a:rPr sz="2500" spc="-199" dirty="0"/>
              <a:t> </a:t>
            </a:r>
            <a:r>
              <a:rPr sz="2500" spc="-75" dirty="0"/>
              <a:t>lain</a:t>
            </a:r>
          </a:p>
          <a:p>
            <a:pPr marL="384764" marR="358733" indent="-344130">
              <a:spcBef>
                <a:spcPts val="12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84764" algn="l"/>
                <a:tab pos="385400" algn="l"/>
              </a:tabLst>
            </a:pPr>
            <a:r>
              <a:rPr sz="2500" b="1" spc="-181" dirty="0">
                <a:latin typeface="Arial"/>
                <a:cs typeface="Arial"/>
              </a:rPr>
              <a:t>Estetika: </a:t>
            </a:r>
            <a:r>
              <a:rPr sz="2500" spc="-219" dirty="0"/>
              <a:t>Salah </a:t>
            </a:r>
            <a:r>
              <a:rPr sz="2500" spc="-130" dirty="0"/>
              <a:t>satu </a:t>
            </a:r>
            <a:r>
              <a:rPr sz="2500" spc="-165" dirty="0"/>
              <a:t>daya </a:t>
            </a:r>
            <a:r>
              <a:rPr sz="2500" spc="-50" dirty="0"/>
              <a:t>tarik </a:t>
            </a:r>
            <a:r>
              <a:rPr sz="2500" spc="-120" dirty="0"/>
              <a:t>aplikasi </a:t>
            </a:r>
            <a:r>
              <a:rPr sz="2500" spc="-90" dirty="0"/>
              <a:t>web </a:t>
            </a:r>
            <a:r>
              <a:rPr sz="2500" spc="-140" dirty="0"/>
              <a:t>adalah  </a:t>
            </a:r>
            <a:r>
              <a:rPr sz="2500" spc="-80" dirty="0"/>
              <a:t>tampilan </a:t>
            </a:r>
            <a:r>
              <a:rPr sz="2500" spc="-130" dirty="0"/>
              <a:t>dan</a:t>
            </a:r>
            <a:r>
              <a:rPr sz="2500" spc="-140" dirty="0"/>
              <a:t> </a:t>
            </a:r>
            <a:r>
              <a:rPr sz="2500" spc="-160" dirty="0"/>
              <a:t>nuansanya</a:t>
            </a:r>
          </a:p>
          <a:p>
            <a:pPr marL="384764" marR="278098" indent="-344130">
              <a:spcBef>
                <a:spcPts val="12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84764" algn="l"/>
                <a:tab pos="385400" algn="l"/>
              </a:tabLst>
            </a:pPr>
            <a:r>
              <a:rPr sz="2500" b="1" spc="-230" dirty="0">
                <a:latin typeface="Arial"/>
                <a:cs typeface="Arial"/>
              </a:rPr>
              <a:t>Kesegeraan: </a:t>
            </a:r>
            <a:r>
              <a:rPr sz="2500" spc="-120" dirty="0"/>
              <a:t>Aplikasi </a:t>
            </a:r>
            <a:r>
              <a:rPr sz="2500" spc="-90" dirty="0"/>
              <a:t>web </a:t>
            </a:r>
            <a:r>
              <a:rPr sz="2500" spc="-130" dirty="0"/>
              <a:t>sering </a:t>
            </a:r>
            <a:r>
              <a:rPr sz="2500" spc="-105" dirty="0"/>
              <a:t>memerlukan  </a:t>
            </a:r>
            <a:r>
              <a:rPr sz="2500" spc="-95" dirty="0"/>
              <a:t>kedisiplinan </a:t>
            </a:r>
            <a:r>
              <a:rPr sz="2500" spc="-75" dirty="0"/>
              <a:t>waktu </a:t>
            </a:r>
            <a:r>
              <a:rPr sz="2500" spc="-70" dirty="0"/>
              <a:t>untuk </a:t>
            </a:r>
            <a:r>
              <a:rPr sz="2500" spc="-75" dirty="0"/>
              <a:t>merilis produk </a:t>
            </a:r>
            <a:r>
              <a:rPr sz="2500" spc="-150" dirty="0"/>
              <a:t>ke </a:t>
            </a:r>
            <a:r>
              <a:rPr sz="2500" spc="-165" dirty="0"/>
              <a:t>pasar  </a:t>
            </a:r>
            <a:r>
              <a:rPr sz="2500" spc="-125" dirty="0"/>
              <a:t>dalam </a:t>
            </a:r>
            <a:r>
              <a:rPr sz="2500" spc="-75" dirty="0"/>
              <a:t>waktu </a:t>
            </a:r>
            <a:r>
              <a:rPr sz="2500" spc="-130" dirty="0"/>
              <a:t>beberapa </a:t>
            </a:r>
            <a:r>
              <a:rPr sz="2500" spc="-80" dirty="0"/>
              <a:t>hari </a:t>
            </a:r>
            <a:r>
              <a:rPr sz="2500" spc="-110" dirty="0"/>
              <a:t>atau </a:t>
            </a:r>
            <a:r>
              <a:rPr sz="2500" spc="-130" dirty="0"/>
              <a:t>beberapa</a:t>
            </a:r>
            <a:r>
              <a:rPr sz="2500" spc="-135" dirty="0"/>
              <a:t> </a:t>
            </a:r>
            <a:r>
              <a:rPr sz="2500" spc="-125" dirty="0"/>
              <a:t>minggu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9575" y="5388864"/>
            <a:ext cx="7772400" cy="589405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30477" rIns="0" bIns="0" rtlCol="0">
            <a:spAutoFit/>
          </a:bodyPr>
          <a:lstStyle/>
          <a:p>
            <a:pPr marL="91429">
              <a:spcBef>
                <a:spcPts val="240"/>
              </a:spcBef>
            </a:pPr>
            <a:r>
              <a:rPr sz="3600" b="1" i="1" spc="-10" dirty="0">
                <a:solidFill>
                  <a:srgbClr val="000066"/>
                </a:solidFill>
                <a:latin typeface="Cambria"/>
                <a:cs typeface="Cambria"/>
              </a:rPr>
              <a:t>WEB</a:t>
            </a:r>
            <a:r>
              <a:rPr sz="3600" b="1" i="1" spc="-4" dirty="0">
                <a:solidFill>
                  <a:srgbClr val="000066"/>
                </a:solidFill>
                <a:latin typeface="Cambria"/>
                <a:cs typeface="Cambria"/>
              </a:rPr>
              <a:t> </a:t>
            </a:r>
            <a:r>
              <a:rPr sz="3600" b="1" i="1" spc="-10" dirty="0">
                <a:solidFill>
                  <a:srgbClr val="000066"/>
                </a:solidFill>
                <a:latin typeface="Cambria"/>
                <a:cs typeface="Cambria"/>
              </a:rPr>
              <a:t>ENGINEERING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5810" y="974564"/>
            <a:ext cx="8108189" cy="397544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lnSpc>
                <a:spcPct val="100000"/>
              </a:lnSpc>
              <a:spcBef>
                <a:spcPts val="100"/>
              </a:spcBef>
            </a:pPr>
            <a:r>
              <a:rPr sz="2500" spc="-65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REKAYASA </a:t>
            </a:r>
            <a:r>
              <a:rPr sz="2500" spc="-35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PERANGKAT </a:t>
            </a:r>
            <a:r>
              <a:rPr sz="2500" spc="-14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LUNAK</a:t>
            </a:r>
            <a:r>
              <a:rPr sz="2500" spc="-25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LANJUT</a:t>
            </a:r>
            <a:endParaRPr sz="2500" dirty="0">
              <a:effectLst/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</p:spTree>
    <p:extLst>
      <p:ext uri="{BB962C8B-B14F-4D97-AF65-F5344CB8AC3E}">
        <p14:creationId xmlns:p14="http://schemas.microsoft.com/office/powerpoint/2010/main" val="53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433488"/>
            <a:ext cx="7010400" cy="1072224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pc="-10" dirty="0"/>
              <a:t>Objective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822195"/>
            <a:ext cx="7827009" cy="428666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765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Memahami pengertian </a:t>
            </a:r>
            <a:r>
              <a:rPr sz="2800" i="1" spc="4" dirty="0">
                <a:latin typeface="Calibri"/>
                <a:cs typeface="Calibri"/>
              </a:rPr>
              <a:t>web </a:t>
            </a:r>
            <a:r>
              <a:rPr sz="2800" i="1" dirty="0">
                <a:latin typeface="Calibri"/>
                <a:cs typeface="Calibri"/>
              </a:rPr>
              <a:t>engineering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bagian  dari </a:t>
            </a:r>
            <a:r>
              <a:rPr sz="2800" i="1" dirty="0">
                <a:latin typeface="Calibri"/>
                <a:cs typeface="Calibri"/>
              </a:rPr>
              <a:t>software</a:t>
            </a:r>
            <a:r>
              <a:rPr sz="2800" i="1" spc="-9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  <a:p>
            <a:pPr marL="356828" marR="898420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Mengerti bagaimana memulai </a:t>
            </a:r>
            <a:r>
              <a:rPr sz="2800" dirty="0">
                <a:latin typeface="Calibri"/>
                <a:cs typeface="Calibri"/>
              </a:rPr>
              <a:t>pekerjaan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  aplikasi</a:t>
            </a:r>
            <a:endParaRPr sz="2800">
              <a:latin typeface="Calibri"/>
              <a:cs typeface="Calibri"/>
            </a:endParaRPr>
          </a:p>
          <a:p>
            <a:pPr marL="356828" marR="1121914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Fitur apa saja yang biasa </a:t>
            </a:r>
            <a:r>
              <a:rPr sz="2800" spc="-4" dirty="0">
                <a:latin typeface="Calibri"/>
                <a:cs typeface="Calibri"/>
              </a:rPr>
              <a:t>terdapat pada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i="1" spc="4" dirty="0">
                <a:latin typeface="Calibri"/>
                <a:cs typeface="Calibri"/>
              </a:rPr>
              <a:t>web  </a:t>
            </a:r>
            <a:r>
              <a:rPr sz="2800" i="1" dirty="0">
                <a:latin typeface="Calibri"/>
                <a:cs typeface="Calibri"/>
              </a:rPr>
              <a:t>aplication</a:t>
            </a:r>
            <a:endParaRPr sz="2800">
              <a:latin typeface="Calibri"/>
              <a:cs typeface="Calibri"/>
            </a:endParaRPr>
          </a:p>
          <a:p>
            <a:pPr marL="356828" marR="782864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Memahami atribut untuk menilai </a:t>
            </a:r>
            <a:r>
              <a:rPr sz="2800" dirty="0">
                <a:latin typeface="Calibri"/>
                <a:cs typeface="Calibri"/>
              </a:rPr>
              <a:t>kualitas web  aplikasi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Pengenalan </a:t>
            </a:r>
            <a:r>
              <a:rPr sz="2800" dirty="0">
                <a:latin typeface="Calibri"/>
                <a:cs typeface="Calibri"/>
              </a:rPr>
              <a:t>Analisis </a:t>
            </a:r>
            <a:r>
              <a:rPr sz="2800" spc="4" dirty="0">
                <a:latin typeface="Calibri"/>
                <a:cs typeface="Calibri"/>
              </a:rPr>
              <a:t>&amp;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WebE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1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433488"/>
            <a:ext cx="7010400" cy="1072224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pc="-10" dirty="0"/>
              <a:t>Content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9510"/>
            <a:ext cx="5769610" cy="2629327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356828" indent="-344765">
              <a:spcBef>
                <a:spcPts val="7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dirty="0">
                <a:latin typeface="Calibri"/>
                <a:cs typeface="Calibri"/>
              </a:rPr>
              <a:t>Web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Memulai </a:t>
            </a:r>
            <a:r>
              <a:rPr sz="2800" dirty="0">
                <a:latin typeface="Calibri"/>
                <a:cs typeface="Calibri"/>
              </a:rPr>
              <a:t>pekerjaan Web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Aplikasi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Pekerjaan-pekerjaan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Aplikasi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dirty="0">
                <a:latin typeface="Calibri"/>
                <a:cs typeface="Calibri"/>
              </a:rPr>
              <a:t>Quality</a:t>
            </a:r>
            <a:r>
              <a:rPr sz="2800" i="1" spc="-7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spc="-4" dirty="0">
                <a:latin typeface="Calibri"/>
                <a:cs typeface="Calibri"/>
              </a:rPr>
              <a:t>Intro </a:t>
            </a:r>
            <a:r>
              <a:rPr sz="2800" i="1" dirty="0">
                <a:latin typeface="Calibri"/>
                <a:cs typeface="Calibri"/>
              </a:rPr>
              <a:t>Web E process </a:t>
            </a:r>
            <a:r>
              <a:rPr sz="2800" spc="-4" dirty="0">
                <a:latin typeface="Calibri"/>
                <a:cs typeface="Calibri"/>
              </a:rPr>
              <a:t>(Analis </a:t>
            </a:r>
            <a:r>
              <a:rPr sz="2800" spc="4" dirty="0">
                <a:latin typeface="Calibri"/>
                <a:cs typeface="Calibri"/>
              </a:rPr>
              <a:t>&amp;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Desian)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2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Web Engineering </a:t>
            </a:r>
            <a:r>
              <a:rPr sz="4000" spc="-4" dirty="0"/>
              <a:t>-</a:t>
            </a:r>
            <a:r>
              <a:rPr sz="4000" spc="55" dirty="0"/>
              <a:t> </a:t>
            </a:r>
            <a:r>
              <a:rPr sz="4000" spc="-10" dirty="0"/>
              <a:t>Definition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913637"/>
            <a:ext cx="7916545" cy="3153016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118731" indent="-344765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dirty="0">
                <a:latin typeface="Calibri"/>
                <a:cs typeface="Calibri"/>
              </a:rPr>
              <a:t>Web Engineering </a:t>
            </a:r>
            <a:r>
              <a:rPr sz="2800" spc="-4" dirty="0">
                <a:latin typeface="Calibri"/>
                <a:cs typeface="Calibri"/>
              </a:rPr>
              <a:t>(WebE) </a:t>
            </a:r>
            <a:r>
              <a:rPr sz="2800" dirty="0">
                <a:latin typeface="Calibri"/>
                <a:cs typeface="Calibri"/>
              </a:rPr>
              <a:t>adalah </a:t>
            </a:r>
            <a:r>
              <a:rPr sz="2800" dirty="0">
                <a:solidFill>
                  <a:srgbClr val="BF0000"/>
                </a:solidFill>
                <a:latin typeface="Calibri"/>
                <a:cs typeface="Calibri"/>
              </a:rPr>
              <a:t>proses </a:t>
            </a:r>
            <a:r>
              <a:rPr sz="2800" dirty="0">
                <a:latin typeface="Calibri"/>
                <a:cs typeface="Calibri"/>
              </a:rPr>
              <a:t>yang  </a:t>
            </a:r>
            <a:r>
              <a:rPr sz="2800" spc="-4" dirty="0">
                <a:latin typeface="Calibri"/>
                <a:cs typeface="Calibri"/>
              </a:rPr>
              <a:t>digunakan untuk membuat </a:t>
            </a:r>
            <a:r>
              <a:rPr sz="2800" dirty="0">
                <a:latin typeface="Calibri"/>
                <a:cs typeface="Calibri"/>
              </a:rPr>
              <a:t>web aplikasi (</a:t>
            </a:r>
            <a:r>
              <a:rPr sz="2800" i="1" dirty="0">
                <a:latin typeface="Calibri"/>
                <a:cs typeface="Calibri"/>
              </a:rPr>
              <a:t>web apps</a:t>
            </a:r>
            <a:r>
              <a:rPr sz="2800" dirty="0">
                <a:latin typeface="Calibri"/>
                <a:cs typeface="Calibri"/>
              </a:rPr>
              <a:t>)  </a:t>
            </a:r>
            <a:r>
              <a:rPr sz="2800" spc="-4" dirty="0">
                <a:latin typeface="Calibri"/>
                <a:cs typeface="Calibri"/>
              </a:rPr>
              <a:t>berkualitas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tinggi.</a:t>
            </a:r>
            <a:endParaRPr sz="2800">
              <a:latin typeface="Calibri"/>
              <a:cs typeface="Calibri"/>
            </a:endParaRPr>
          </a:p>
          <a:p>
            <a:pPr marL="356828" marR="5080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WebE merupakan </a:t>
            </a:r>
            <a:r>
              <a:rPr sz="2800" dirty="0">
                <a:solidFill>
                  <a:srgbClr val="BF0000"/>
                </a:solidFill>
                <a:latin typeface="Calibri"/>
                <a:cs typeface="Calibri"/>
              </a:rPr>
              <a:t>topik </a:t>
            </a: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lanjutan </a:t>
            </a:r>
            <a:r>
              <a:rPr sz="2800" dirty="0">
                <a:latin typeface="Calibri"/>
                <a:cs typeface="Calibri"/>
              </a:rPr>
              <a:t>dari </a:t>
            </a:r>
            <a:r>
              <a:rPr sz="2800" i="1" dirty="0">
                <a:latin typeface="Calibri"/>
                <a:cs typeface="Calibri"/>
              </a:rPr>
              <a:t>software  engineering </a:t>
            </a:r>
            <a:r>
              <a:rPr sz="2800" i="1" spc="-4" dirty="0">
                <a:latin typeface="Calibri"/>
                <a:cs typeface="Calibri"/>
              </a:rPr>
              <a:t>(SE), </a:t>
            </a:r>
            <a:r>
              <a:rPr sz="2800" dirty="0">
                <a:solidFill>
                  <a:srgbClr val="BF0000"/>
                </a:solidFill>
                <a:latin typeface="Calibri"/>
                <a:cs typeface="Calibri"/>
              </a:rPr>
              <a:t>yang </a:t>
            </a: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memuat prinsip-prinsip,  </a:t>
            </a:r>
            <a:r>
              <a:rPr sz="2800" dirty="0">
                <a:solidFill>
                  <a:srgbClr val="BF0000"/>
                </a:solidFill>
                <a:latin typeface="Calibri"/>
                <a:cs typeface="Calibri"/>
              </a:rPr>
              <a:t>konsep dasar, </a:t>
            </a: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teknis </a:t>
            </a:r>
            <a:r>
              <a:rPr sz="2800" dirty="0">
                <a:solidFill>
                  <a:srgbClr val="BF0000"/>
                </a:solidFill>
                <a:latin typeface="Calibri"/>
                <a:cs typeface="Calibri"/>
              </a:rPr>
              <a:t>dan aktivitas </a:t>
            </a:r>
            <a:r>
              <a:rPr sz="2800" dirty="0">
                <a:latin typeface="Calibri"/>
                <a:cs typeface="Calibri"/>
              </a:rPr>
              <a:t>yang sama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seperti  </a:t>
            </a:r>
            <a:r>
              <a:rPr sz="2800" spc="4" dirty="0">
                <a:latin typeface="Calibri"/>
                <a:cs typeface="Calibri"/>
              </a:rPr>
              <a:t>SE </a:t>
            </a:r>
            <a:r>
              <a:rPr sz="2800" spc="-4" dirty="0">
                <a:latin typeface="Calibri"/>
                <a:cs typeface="Calibri"/>
              </a:rPr>
              <a:t>namun lebih menekankan </a:t>
            </a: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pada </a:t>
            </a:r>
            <a:r>
              <a:rPr sz="2800" dirty="0">
                <a:solidFill>
                  <a:srgbClr val="BF0000"/>
                </a:solidFill>
                <a:latin typeface="Calibri"/>
                <a:cs typeface="Calibri"/>
              </a:rPr>
              <a:t>aplikasi</a:t>
            </a:r>
            <a:r>
              <a:rPr sz="2800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F0000"/>
                </a:solidFill>
                <a:latin typeface="Calibri"/>
                <a:cs typeface="Calibri"/>
              </a:rPr>
              <a:t>Web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2284" y="6552693"/>
            <a:ext cx="3439160" cy="782264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38096">
              <a:spcBef>
                <a:spcPts val="100"/>
              </a:spcBef>
            </a:pPr>
            <a:r>
              <a:rPr sz="2500" spc="-10" dirty="0">
                <a:latin typeface="Times New Roman"/>
                <a:cs typeface="Times New Roman"/>
              </a:rPr>
              <a:t>(Roger </a:t>
            </a:r>
            <a:r>
              <a:rPr sz="2500" spc="-4" dirty="0">
                <a:latin typeface="Times New Roman"/>
                <a:cs typeface="Times New Roman"/>
              </a:rPr>
              <a:t>S.Pressman </a:t>
            </a:r>
            <a:r>
              <a:rPr sz="2500" dirty="0">
                <a:latin typeface="Times New Roman"/>
                <a:cs typeface="Times New Roman"/>
              </a:rPr>
              <a:t>- 5</a:t>
            </a:r>
            <a:r>
              <a:rPr sz="2500" baseline="24305" dirty="0">
                <a:latin typeface="Times New Roman"/>
                <a:cs typeface="Times New Roman"/>
              </a:rPr>
              <a:t>th</a:t>
            </a:r>
            <a:r>
              <a:rPr sz="2500" spc="254" baseline="2430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ed)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61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Web Engineering </a:t>
            </a:r>
            <a:r>
              <a:rPr sz="4000" spc="-4" dirty="0"/>
              <a:t>-</a:t>
            </a:r>
            <a:r>
              <a:rPr sz="4000" spc="50" dirty="0"/>
              <a:t> </a:t>
            </a:r>
            <a:r>
              <a:rPr sz="4000" spc="-10" dirty="0"/>
              <a:t>FAQ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829512"/>
            <a:ext cx="7007226" cy="2542123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356828" indent="-344765">
              <a:spcBef>
                <a:spcPts val="7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Bagaimana </a:t>
            </a:r>
            <a:r>
              <a:rPr sz="2800" spc="-4" dirty="0">
                <a:latin typeface="Calibri"/>
                <a:cs typeface="Calibri"/>
              </a:rPr>
              <a:t>memulai </a:t>
            </a:r>
            <a:r>
              <a:rPr sz="2800" dirty="0">
                <a:latin typeface="Calibri"/>
                <a:cs typeface="Calibri"/>
              </a:rPr>
              <a:t>pekerjaan web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aplikasi?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Apa saja yang </a:t>
            </a:r>
            <a:r>
              <a:rPr sz="2800" spc="-4" dirty="0">
                <a:latin typeface="Calibri"/>
                <a:cs typeface="Calibri"/>
              </a:rPr>
              <a:t>terdapat pada </a:t>
            </a:r>
            <a:r>
              <a:rPr sz="2800" dirty="0">
                <a:latin typeface="Calibri"/>
                <a:cs typeface="Calibri"/>
              </a:rPr>
              <a:t>aplikasi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web?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Seperti </a:t>
            </a:r>
            <a:r>
              <a:rPr sz="2800" dirty="0">
                <a:latin typeface="Calibri"/>
                <a:cs typeface="Calibri"/>
              </a:rPr>
              <a:t>apa web aplikasi yang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berkualitas?</a:t>
            </a:r>
            <a:endParaRPr sz="2800">
              <a:latin typeface="Calibri"/>
              <a:cs typeface="Calibri"/>
            </a:endParaRPr>
          </a:p>
          <a:p>
            <a:pPr marL="356828" marR="5080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Atribut-atribut </a:t>
            </a:r>
            <a:r>
              <a:rPr sz="2800" dirty="0">
                <a:latin typeface="Calibri"/>
                <a:cs typeface="Calibri"/>
              </a:rPr>
              <a:t>apa saja yang </a:t>
            </a:r>
            <a:r>
              <a:rPr sz="2800" spc="-4" dirty="0">
                <a:latin typeface="Calibri"/>
                <a:cs typeface="Calibri"/>
              </a:rPr>
              <a:t>digunakan untuk  menilai </a:t>
            </a:r>
            <a:r>
              <a:rPr sz="2800" dirty="0">
                <a:latin typeface="Calibri"/>
                <a:cs typeface="Calibri"/>
              </a:rPr>
              <a:t>kualitas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web?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4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119556"/>
            <a:ext cx="7010400" cy="1386156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Memulai </a:t>
            </a:r>
            <a:r>
              <a:rPr sz="4000" spc="-4" dirty="0"/>
              <a:t>pekerjaan web</a:t>
            </a:r>
            <a:r>
              <a:rPr sz="4000" spc="50" dirty="0"/>
              <a:t> </a:t>
            </a:r>
            <a:r>
              <a:rPr sz="4000" spc="-4" dirty="0"/>
              <a:t>aplikasi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8" y="1669796"/>
            <a:ext cx="7981950" cy="4722676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888261" indent="-344765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Proses rekayasa Web </a:t>
            </a: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dimulai dengan</a:t>
            </a:r>
            <a:r>
              <a:rPr sz="2800" spc="-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rumusan  </a:t>
            </a:r>
            <a:r>
              <a:rPr sz="2800" dirty="0">
                <a:solidFill>
                  <a:srgbClr val="BF0000"/>
                </a:solidFill>
                <a:latin typeface="Calibri"/>
                <a:cs typeface="Calibri"/>
              </a:rPr>
              <a:t>masalah </a:t>
            </a:r>
            <a:r>
              <a:rPr sz="2800" dirty="0">
                <a:latin typeface="Calibri"/>
                <a:cs typeface="Calibri"/>
              </a:rPr>
              <a:t>yang </a:t>
            </a:r>
            <a:r>
              <a:rPr sz="2800" spc="-4" dirty="0">
                <a:latin typeface="Calibri"/>
                <a:cs typeface="Calibri"/>
              </a:rPr>
              <a:t>harus </a:t>
            </a:r>
            <a:r>
              <a:rPr sz="2800" dirty="0">
                <a:latin typeface="Calibri"/>
                <a:cs typeface="Calibri"/>
              </a:rPr>
              <a:t>diselesaikan oleh </a:t>
            </a:r>
            <a:r>
              <a:rPr sz="2800" i="1" spc="4" dirty="0">
                <a:latin typeface="Calibri"/>
                <a:cs typeface="Calibri"/>
              </a:rPr>
              <a:t>web</a:t>
            </a:r>
            <a:r>
              <a:rPr sz="2800" i="1" spc="-1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app</a:t>
            </a:r>
            <a:endParaRPr sz="2800">
              <a:latin typeface="Calibri"/>
              <a:cs typeface="Calibri"/>
            </a:endParaRPr>
          </a:p>
          <a:p>
            <a:pPr marL="356828" marR="168890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Proyek </a:t>
            </a:r>
            <a:r>
              <a:rPr sz="2800" spc="-4" dirty="0">
                <a:latin typeface="Calibri"/>
                <a:cs typeface="Calibri"/>
              </a:rPr>
              <a:t>ini </a:t>
            </a:r>
            <a:r>
              <a:rPr sz="2800" spc="-4" dirty="0">
                <a:solidFill>
                  <a:srgbClr val="006FBF"/>
                </a:solidFill>
                <a:latin typeface="Calibri"/>
                <a:cs typeface="Calibri"/>
              </a:rPr>
              <a:t>direncanakan (</a:t>
            </a:r>
            <a:r>
              <a:rPr sz="2800" i="1" spc="-4" dirty="0">
                <a:solidFill>
                  <a:srgbClr val="006FBF"/>
                </a:solidFill>
                <a:latin typeface="Calibri"/>
                <a:cs typeface="Calibri"/>
              </a:rPr>
              <a:t>planning</a:t>
            </a:r>
            <a:r>
              <a:rPr sz="2800" spc="-4" dirty="0">
                <a:solidFill>
                  <a:srgbClr val="006FBF"/>
                </a:solidFill>
                <a:latin typeface="Calibri"/>
                <a:cs typeface="Calibri"/>
              </a:rPr>
              <a:t>) </a:t>
            </a:r>
            <a:r>
              <a:rPr sz="2800" dirty="0">
                <a:latin typeface="Calibri"/>
                <a:cs typeface="Calibri"/>
              </a:rPr>
              <a:t>dan </a:t>
            </a:r>
            <a:r>
              <a:rPr sz="2800" dirty="0">
                <a:solidFill>
                  <a:srgbClr val="006FBF"/>
                </a:solidFill>
                <a:latin typeface="Calibri"/>
                <a:cs typeface="Calibri"/>
              </a:rPr>
              <a:t>persyaratan  (</a:t>
            </a:r>
            <a:r>
              <a:rPr sz="2800" i="1" dirty="0">
                <a:solidFill>
                  <a:srgbClr val="006FBF"/>
                </a:solidFill>
                <a:latin typeface="Calibri"/>
                <a:cs typeface="Calibri"/>
              </a:rPr>
              <a:t>requirement</a:t>
            </a:r>
            <a:r>
              <a:rPr sz="2800" dirty="0">
                <a:solidFill>
                  <a:srgbClr val="006FBF"/>
                </a:solidFill>
                <a:latin typeface="Calibri"/>
                <a:cs typeface="Calibri"/>
              </a:rPr>
              <a:t>) </a:t>
            </a:r>
            <a:r>
              <a:rPr sz="2800" i="1" spc="4" dirty="0">
                <a:solidFill>
                  <a:srgbClr val="006FBF"/>
                </a:solidFill>
                <a:latin typeface="Calibri"/>
                <a:cs typeface="Calibri"/>
              </a:rPr>
              <a:t>web </a:t>
            </a:r>
            <a:r>
              <a:rPr sz="2800" i="1" dirty="0">
                <a:solidFill>
                  <a:srgbClr val="006FBF"/>
                </a:solidFill>
                <a:latin typeface="Calibri"/>
                <a:cs typeface="Calibri"/>
              </a:rPr>
              <a:t>app</a:t>
            </a:r>
            <a:r>
              <a:rPr sz="2800" i="1" spc="-110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BF"/>
                </a:solidFill>
                <a:latin typeface="Calibri"/>
                <a:cs typeface="Calibri"/>
              </a:rPr>
              <a:t>dianalisis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Arsitektur, navigasi dan desain antar </a:t>
            </a:r>
            <a:r>
              <a:rPr sz="2800" spc="-4" dirty="0">
                <a:solidFill>
                  <a:srgbClr val="6F2F9F"/>
                </a:solidFill>
                <a:latin typeface="Calibri"/>
                <a:cs typeface="Calibri"/>
              </a:rPr>
              <a:t>muka</a:t>
            </a:r>
            <a:r>
              <a:rPr sz="2800" spc="-1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dilakukan</a:t>
            </a:r>
            <a:endParaRPr sz="2800">
              <a:latin typeface="Calibri"/>
              <a:cs typeface="Calibri"/>
            </a:endParaRPr>
          </a:p>
          <a:p>
            <a:pPr marL="356828" marR="368256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solidFill>
                  <a:srgbClr val="00AF4F"/>
                </a:solidFill>
                <a:latin typeface="Calibri"/>
                <a:cs typeface="Calibri"/>
              </a:rPr>
              <a:t>Sistem </a:t>
            </a:r>
            <a:r>
              <a:rPr sz="2800" spc="-4" dirty="0">
                <a:solidFill>
                  <a:srgbClr val="00AF4F"/>
                </a:solidFill>
                <a:latin typeface="Calibri"/>
                <a:cs typeface="Calibri"/>
              </a:rPr>
              <a:t>diimplementasikan </a:t>
            </a:r>
            <a:r>
              <a:rPr sz="2800" spc="-4" dirty="0">
                <a:latin typeface="Calibri"/>
                <a:cs typeface="Calibri"/>
              </a:rPr>
              <a:t>dengan menggunakan  </a:t>
            </a:r>
            <a:r>
              <a:rPr sz="2800" dirty="0">
                <a:latin typeface="Calibri"/>
                <a:cs typeface="Calibri"/>
              </a:rPr>
              <a:t>bahasa </a:t>
            </a:r>
            <a:r>
              <a:rPr sz="2800" spc="-4" dirty="0">
                <a:latin typeface="Calibri"/>
                <a:cs typeface="Calibri"/>
              </a:rPr>
              <a:t>khusus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web programming</a:t>
            </a:r>
            <a:r>
              <a:rPr sz="2800" dirty="0">
                <a:latin typeface="Calibri"/>
                <a:cs typeface="Calibri"/>
              </a:rPr>
              <a:t>) dan </a:t>
            </a:r>
            <a:r>
              <a:rPr sz="2800" i="1" dirty="0">
                <a:latin typeface="Calibri"/>
                <a:cs typeface="Calibri"/>
              </a:rPr>
              <a:t>tools</a:t>
            </a:r>
            <a:r>
              <a:rPr sz="2800" i="1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  </a:t>
            </a:r>
            <a:r>
              <a:rPr sz="2800" spc="-4" dirty="0">
                <a:latin typeface="Calibri"/>
                <a:cs typeface="Calibri"/>
              </a:rPr>
              <a:t>berhubungan dengan </a:t>
            </a:r>
            <a:r>
              <a:rPr sz="2800" dirty="0">
                <a:latin typeface="Calibri"/>
                <a:cs typeface="Calibri"/>
              </a:rPr>
              <a:t>Web dan </a:t>
            </a:r>
            <a:r>
              <a:rPr sz="2800" spc="-4" dirty="0">
                <a:solidFill>
                  <a:srgbClr val="00AF4F"/>
                </a:solidFill>
                <a:latin typeface="Calibri"/>
                <a:cs typeface="Calibri"/>
              </a:rPr>
              <a:t>pengujian</a:t>
            </a:r>
            <a:r>
              <a:rPr sz="2800" spc="25" dirty="0">
                <a:solidFill>
                  <a:srgbClr val="00AF4F"/>
                </a:solidFill>
                <a:latin typeface="Calibri"/>
                <a:cs typeface="Calibri"/>
              </a:rPr>
              <a:t> </a:t>
            </a:r>
            <a:r>
              <a:rPr sz="2800" spc="-4" dirty="0">
                <a:solidFill>
                  <a:srgbClr val="00AF4F"/>
                </a:solidFill>
                <a:latin typeface="Calibri"/>
                <a:cs typeface="Calibri"/>
              </a:rPr>
              <a:t>dimulai</a:t>
            </a:r>
            <a:endParaRPr sz="2800">
              <a:latin typeface="Calibri"/>
              <a:cs typeface="Calibri"/>
            </a:endParaRPr>
          </a:p>
          <a:p>
            <a:pPr marL="356828" marR="435559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Karena </a:t>
            </a:r>
            <a:r>
              <a:rPr sz="2800" i="1" spc="4" dirty="0">
                <a:latin typeface="Calibri"/>
                <a:cs typeface="Calibri"/>
              </a:rPr>
              <a:t>web </a:t>
            </a:r>
            <a:r>
              <a:rPr sz="2800" i="1" spc="-4" dirty="0">
                <a:latin typeface="Calibri"/>
                <a:cs typeface="Calibri"/>
              </a:rPr>
              <a:t>apps </a:t>
            </a:r>
            <a:r>
              <a:rPr sz="2800" dirty="0">
                <a:latin typeface="Calibri"/>
                <a:cs typeface="Calibri"/>
              </a:rPr>
              <a:t>berevolusi </a:t>
            </a:r>
            <a:r>
              <a:rPr sz="2800" spc="-4" dirty="0">
                <a:latin typeface="Calibri"/>
                <a:cs typeface="Calibri"/>
              </a:rPr>
              <a:t>terus menerus,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maka </a:t>
            </a:r>
            <a:r>
              <a:rPr sz="2800" spc="-4" dirty="0">
                <a:solidFill>
                  <a:srgbClr val="FF6600"/>
                </a:solidFill>
                <a:latin typeface="Calibri"/>
                <a:cs typeface="Calibri"/>
              </a:rPr>
              <a:t> mekanisme </a:t>
            </a:r>
            <a:r>
              <a:rPr sz="2800" dirty="0">
                <a:solidFill>
                  <a:srgbClr val="FF6600"/>
                </a:solidFill>
                <a:latin typeface="Calibri"/>
                <a:cs typeface="Calibri"/>
              </a:rPr>
              <a:t>kontrol dan </a:t>
            </a:r>
            <a:r>
              <a:rPr sz="2800" spc="-4" dirty="0">
                <a:solidFill>
                  <a:srgbClr val="FF6600"/>
                </a:solidFill>
                <a:latin typeface="Calibri"/>
                <a:cs typeface="Calibri"/>
              </a:rPr>
              <a:t>dukungan</a:t>
            </a:r>
            <a:r>
              <a:rPr sz="2800" spc="-3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6600"/>
                </a:solidFill>
                <a:latin typeface="Calibri"/>
                <a:cs typeface="Calibri"/>
              </a:rPr>
              <a:t>yang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763" y="6278372"/>
            <a:ext cx="4486275" cy="45339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800" spc="-4" dirty="0">
                <a:solidFill>
                  <a:srgbClr val="FF6600"/>
                </a:solidFill>
                <a:latin typeface="Calibri"/>
                <a:cs typeface="Calibri"/>
              </a:rPr>
              <a:t>berkelanjutan terus</a:t>
            </a:r>
            <a:r>
              <a:rPr sz="2800" spc="-14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800" spc="-4" dirty="0">
                <a:solidFill>
                  <a:srgbClr val="FF6600"/>
                </a:solidFill>
                <a:latin typeface="Calibri"/>
                <a:cs typeface="Calibri"/>
              </a:rPr>
              <a:t>diperlukan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2284" y="6552693"/>
            <a:ext cx="3439160" cy="782264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38096">
              <a:spcBef>
                <a:spcPts val="100"/>
              </a:spcBef>
            </a:pPr>
            <a:r>
              <a:rPr sz="2500" spc="-10" dirty="0">
                <a:latin typeface="Times New Roman"/>
                <a:cs typeface="Times New Roman"/>
              </a:rPr>
              <a:t>(Roger </a:t>
            </a:r>
            <a:r>
              <a:rPr sz="2500" spc="-4" dirty="0">
                <a:latin typeface="Times New Roman"/>
                <a:cs typeface="Times New Roman"/>
              </a:rPr>
              <a:t>S.Pressman </a:t>
            </a:r>
            <a:r>
              <a:rPr sz="2500" dirty="0">
                <a:latin typeface="Times New Roman"/>
                <a:cs typeface="Times New Roman"/>
              </a:rPr>
              <a:t>- 5</a:t>
            </a:r>
            <a:r>
              <a:rPr sz="2500" baseline="24305" dirty="0">
                <a:latin typeface="Times New Roman"/>
                <a:cs typeface="Times New Roman"/>
              </a:rPr>
              <a:t>th</a:t>
            </a:r>
            <a:r>
              <a:rPr sz="2500" spc="254" baseline="2430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ed)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54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Pekerjaan-pekerjaan</a:t>
            </a:r>
            <a:r>
              <a:rPr sz="4000" spc="50" dirty="0"/>
              <a:t> </a:t>
            </a:r>
            <a:r>
              <a:rPr sz="4000" spc="-10" dirty="0"/>
              <a:t>WebE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669794"/>
            <a:ext cx="7759700" cy="5158693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 marR="392384"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Kategori aplikasi </a:t>
            </a:r>
            <a:r>
              <a:rPr sz="2800" spc="-4" dirty="0">
                <a:latin typeface="Calibri"/>
                <a:cs typeface="Calibri"/>
              </a:rPr>
              <a:t>berikut </a:t>
            </a:r>
            <a:r>
              <a:rPr sz="2800" dirty="0">
                <a:latin typeface="Calibri"/>
                <a:cs typeface="Calibri"/>
              </a:rPr>
              <a:t>yang </a:t>
            </a:r>
            <a:r>
              <a:rPr sz="2800" spc="-4" dirty="0">
                <a:latin typeface="Calibri"/>
                <a:cs typeface="Calibri"/>
              </a:rPr>
              <a:t>paling </a:t>
            </a:r>
            <a:r>
              <a:rPr sz="2800" dirty="0">
                <a:latin typeface="Calibri"/>
                <a:cs typeface="Calibri"/>
              </a:rPr>
              <a:t>sering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ditemui  </a:t>
            </a:r>
            <a:r>
              <a:rPr sz="2800" dirty="0">
                <a:latin typeface="Calibri"/>
                <a:cs typeface="Calibri"/>
              </a:rPr>
              <a:t>dalam pekerjaan </a:t>
            </a:r>
            <a:r>
              <a:rPr sz="2800" spc="-4" dirty="0">
                <a:latin typeface="Calibri"/>
                <a:cs typeface="Calibri"/>
              </a:rPr>
              <a:t>WebE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[DAR99]:</a:t>
            </a:r>
            <a:endParaRPr sz="2800">
              <a:latin typeface="Calibri"/>
              <a:cs typeface="Calibri"/>
            </a:endParaRPr>
          </a:p>
          <a:p>
            <a:pPr marL="356828" marR="5080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dirty="0">
                <a:latin typeface="Calibri"/>
                <a:cs typeface="Calibri"/>
              </a:rPr>
              <a:t>Informational: </a:t>
            </a:r>
            <a:r>
              <a:rPr sz="2800" spc="-4" dirty="0">
                <a:latin typeface="Calibri"/>
                <a:cs typeface="Calibri"/>
              </a:rPr>
              <a:t>pembacaan </a:t>
            </a:r>
            <a:r>
              <a:rPr sz="2800" dirty="0">
                <a:latin typeface="Calibri"/>
                <a:cs typeface="Calibri"/>
              </a:rPr>
              <a:t>konten yang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disediakan  dengan </a:t>
            </a:r>
            <a:r>
              <a:rPr sz="2800" dirty="0">
                <a:latin typeface="Calibri"/>
                <a:cs typeface="Calibri"/>
              </a:rPr>
              <a:t>navigasi yang </a:t>
            </a:r>
            <a:r>
              <a:rPr sz="2800" spc="-4" dirty="0">
                <a:latin typeface="Calibri"/>
                <a:cs typeface="Calibri"/>
              </a:rPr>
              <a:t>sederhana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link.</a:t>
            </a:r>
            <a:endParaRPr sz="2800">
              <a:latin typeface="Calibri"/>
              <a:cs typeface="Calibri"/>
            </a:endParaRPr>
          </a:p>
          <a:p>
            <a:pPr marL="356828" marR="846356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dirty="0">
                <a:latin typeface="Calibri"/>
                <a:cs typeface="Calibri"/>
              </a:rPr>
              <a:t>Download: </a:t>
            </a:r>
            <a:r>
              <a:rPr sz="2800" dirty="0">
                <a:latin typeface="Calibri"/>
                <a:cs typeface="Calibri"/>
              </a:rPr>
              <a:t>Seorang </a:t>
            </a:r>
            <a:r>
              <a:rPr sz="2800" spc="-4" dirty="0">
                <a:latin typeface="Calibri"/>
                <a:cs typeface="Calibri"/>
              </a:rPr>
              <a:t>pengguna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mendownload  informasi dari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  <a:p>
            <a:pPr marL="356828" marR="132699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dirty="0">
                <a:latin typeface="Calibri"/>
                <a:cs typeface="Calibri"/>
              </a:rPr>
              <a:t>Customizable: </a:t>
            </a:r>
            <a:r>
              <a:rPr sz="2800" spc="-4" dirty="0">
                <a:latin typeface="Calibri"/>
                <a:cs typeface="Calibri"/>
              </a:rPr>
              <a:t>Pengguna </a:t>
            </a:r>
            <a:r>
              <a:rPr sz="2800" dirty="0">
                <a:latin typeface="Calibri"/>
                <a:cs typeface="Calibri"/>
              </a:rPr>
              <a:t>mengkustomisasi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konten  </a:t>
            </a:r>
            <a:r>
              <a:rPr sz="2800" spc="-4" dirty="0">
                <a:latin typeface="Calibri"/>
                <a:cs typeface="Calibri"/>
              </a:rPr>
              <a:t>untuk kebutuhan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spesifik.</a:t>
            </a:r>
            <a:endParaRPr sz="2800">
              <a:latin typeface="Calibri"/>
              <a:cs typeface="Calibri"/>
            </a:endParaRPr>
          </a:p>
          <a:p>
            <a:pPr marL="356828" marR="63493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dirty="0">
                <a:latin typeface="Calibri"/>
                <a:cs typeface="Calibri"/>
              </a:rPr>
              <a:t>Interaction: </a:t>
            </a:r>
            <a:r>
              <a:rPr sz="2800" dirty="0">
                <a:latin typeface="Calibri"/>
                <a:cs typeface="Calibri"/>
              </a:rPr>
              <a:t>Komunikasi </a:t>
            </a:r>
            <a:r>
              <a:rPr sz="2800" spc="-4" dirty="0">
                <a:latin typeface="Calibri"/>
                <a:cs typeface="Calibri"/>
              </a:rPr>
              <a:t>di </a:t>
            </a:r>
            <a:r>
              <a:rPr sz="2800" dirty="0">
                <a:latin typeface="Calibri"/>
                <a:cs typeface="Calibri"/>
              </a:rPr>
              <a:t>antara </a:t>
            </a:r>
            <a:r>
              <a:rPr sz="2800" spc="-4" dirty="0">
                <a:latin typeface="Calibri"/>
                <a:cs typeface="Calibri"/>
              </a:rPr>
              <a:t>komunitas  pengguna terjadi melalui </a:t>
            </a:r>
            <a:r>
              <a:rPr sz="2800" i="1" dirty="0">
                <a:latin typeface="Calibri"/>
                <a:cs typeface="Calibri"/>
              </a:rPr>
              <a:t>chatroom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4" dirty="0">
                <a:latin typeface="Calibri"/>
                <a:cs typeface="Calibri"/>
              </a:rPr>
              <a:t>papan buletin,  </a:t>
            </a:r>
            <a:r>
              <a:rPr sz="2800" dirty="0">
                <a:latin typeface="Calibri"/>
                <a:cs typeface="Calibri"/>
              </a:rPr>
              <a:t>atau pesan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instan.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Pekerjaan-pekerjaan</a:t>
            </a:r>
            <a:r>
              <a:rPr sz="4000" spc="50" dirty="0"/>
              <a:t> </a:t>
            </a:r>
            <a:r>
              <a:rPr sz="4000" spc="-10" dirty="0"/>
              <a:t>WebE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965452"/>
            <a:ext cx="7827009" cy="3559965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130795" indent="-344765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spc="-4" dirty="0">
                <a:latin typeface="Calibri"/>
                <a:cs typeface="Calibri"/>
              </a:rPr>
              <a:t>User </a:t>
            </a:r>
            <a:r>
              <a:rPr sz="2800" b="1" i="1" dirty="0">
                <a:latin typeface="Calibri"/>
                <a:cs typeface="Calibri"/>
              </a:rPr>
              <a:t>Input: </a:t>
            </a:r>
            <a:r>
              <a:rPr sz="2800" spc="-4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berbasis </a:t>
            </a:r>
            <a:r>
              <a:rPr sz="2800" spc="4" dirty="0">
                <a:latin typeface="Calibri"/>
                <a:cs typeface="Calibri"/>
              </a:rPr>
              <a:t>form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mekanisme  utama </a:t>
            </a:r>
            <a:r>
              <a:rPr sz="2800" dirty="0">
                <a:latin typeface="Calibri"/>
                <a:cs typeface="Calibri"/>
              </a:rPr>
              <a:t>yang </a:t>
            </a:r>
            <a:r>
              <a:rPr sz="2800" spc="-4" dirty="0">
                <a:latin typeface="Calibri"/>
                <a:cs typeface="Calibri"/>
              </a:rPr>
              <a:t>dibutuhkan untuk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berkomunikasi</a:t>
            </a:r>
            <a:endParaRPr sz="2800">
              <a:latin typeface="Calibri"/>
              <a:cs typeface="Calibri"/>
            </a:endParaRPr>
          </a:p>
          <a:p>
            <a:pPr marL="356828" marR="715562" indent="-344765">
              <a:spcBef>
                <a:spcPts val="18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dirty="0">
                <a:latin typeface="Calibri"/>
                <a:cs typeface="Calibri"/>
              </a:rPr>
              <a:t>Transaction </a:t>
            </a:r>
            <a:r>
              <a:rPr sz="2800" b="1" i="1" spc="-4" dirty="0">
                <a:latin typeface="Calibri"/>
                <a:cs typeface="Calibri"/>
              </a:rPr>
              <a:t>oriented: </a:t>
            </a:r>
            <a:r>
              <a:rPr sz="2800" spc="-4" dirty="0">
                <a:latin typeface="Calibri"/>
                <a:cs typeface="Calibri"/>
              </a:rPr>
              <a:t>Pengguna membuat  permintaan (misalnya, memesan tempat) </a:t>
            </a:r>
            <a:r>
              <a:rPr sz="2800" dirty="0">
                <a:latin typeface="Calibri"/>
                <a:cs typeface="Calibri"/>
              </a:rPr>
              <a:t>yang  </a:t>
            </a:r>
            <a:r>
              <a:rPr sz="2800" spc="-4" dirty="0">
                <a:latin typeface="Calibri"/>
                <a:cs typeface="Calibri"/>
              </a:rPr>
              <a:t>dipenuhi </a:t>
            </a:r>
            <a:r>
              <a:rPr sz="2800" dirty="0">
                <a:latin typeface="Calibri"/>
                <a:cs typeface="Calibri"/>
              </a:rPr>
              <a:t>oleh </a:t>
            </a:r>
            <a:r>
              <a:rPr sz="2800" i="1" spc="4" dirty="0">
                <a:latin typeface="Calibri"/>
                <a:cs typeface="Calibri"/>
              </a:rPr>
              <a:t>web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app</a:t>
            </a:r>
            <a:endParaRPr sz="2800">
              <a:latin typeface="Calibri"/>
              <a:cs typeface="Calibri"/>
            </a:endParaRPr>
          </a:p>
          <a:p>
            <a:pPr marL="356828" marR="5080" indent="-344765">
              <a:spcBef>
                <a:spcPts val="18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spc="-4" dirty="0">
                <a:latin typeface="Calibri"/>
                <a:cs typeface="Calibri"/>
              </a:rPr>
              <a:t>Services </a:t>
            </a:r>
            <a:r>
              <a:rPr sz="2800" b="1" i="1" dirty="0">
                <a:latin typeface="Calibri"/>
                <a:cs typeface="Calibri"/>
              </a:rPr>
              <a:t>oriented: </a:t>
            </a:r>
            <a:r>
              <a:rPr sz="2800" dirty="0">
                <a:latin typeface="Calibri"/>
                <a:cs typeface="Calibri"/>
              </a:rPr>
              <a:t>Aplikasi </a:t>
            </a:r>
            <a:r>
              <a:rPr sz="2800" spc="-4" dirty="0">
                <a:latin typeface="Calibri"/>
                <a:cs typeface="Calibri"/>
              </a:rPr>
              <a:t>ini menyediakan </a:t>
            </a:r>
            <a:r>
              <a:rPr sz="2800" dirty="0">
                <a:latin typeface="Calibri"/>
                <a:cs typeface="Calibri"/>
              </a:rPr>
              <a:t>layanan  apa saja yang </a:t>
            </a:r>
            <a:r>
              <a:rPr sz="2800" spc="-4" dirty="0">
                <a:latin typeface="Calibri"/>
                <a:cs typeface="Calibri"/>
              </a:rPr>
              <a:t>diberikan kepada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pengguna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6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65" dirty="0"/>
              <a:t>Content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730903"/>
            <a:ext cx="7680325" cy="3866067"/>
          </a:xfrm>
          <a:prstGeom prst="rect">
            <a:avLst/>
          </a:prstGeom>
        </p:spPr>
        <p:txBody>
          <a:bodyPr vert="horz" wrap="square" lIns="0" tIns="104763" rIns="0" bIns="0" rtlCol="0">
            <a:spAutoFit/>
          </a:bodyPr>
          <a:lstStyle/>
          <a:p>
            <a:pPr marL="356828" indent="-344130">
              <a:spcBef>
                <a:spcPts val="82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70" dirty="0">
                <a:latin typeface="Arial"/>
                <a:cs typeface="Arial"/>
              </a:rPr>
              <a:t>Pengenalan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  <a:p>
            <a:pPr marL="756196" lvl="1" indent="-286352">
              <a:spcBef>
                <a:spcPts val="615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831" algn="l"/>
              </a:tabLst>
            </a:pPr>
            <a:r>
              <a:rPr sz="2500" spc="-110" dirty="0">
                <a:latin typeface="Arial"/>
                <a:cs typeface="Arial"/>
              </a:rPr>
              <a:t>Pengertian</a:t>
            </a:r>
            <a:r>
              <a:rPr sz="2500" spc="-114" dirty="0">
                <a:latin typeface="Arial"/>
                <a:cs typeface="Arial"/>
              </a:rPr>
              <a:t> Web</a:t>
            </a:r>
            <a:endParaRPr sz="2500">
              <a:latin typeface="Arial"/>
              <a:cs typeface="Arial"/>
            </a:endParaRPr>
          </a:p>
          <a:p>
            <a:pPr marL="756196" lvl="1" indent="-286352"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831" algn="l"/>
              </a:tabLst>
            </a:pPr>
            <a:r>
              <a:rPr sz="2500" spc="-145" dirty="0">
                <a:latin typeface="Arial"/>
                <a:cs typeface="Arial"/>
              </a:rPr>
              <a:t>Sejarah</a:t>
            </a:r>
            <a:r>
              <a:rPr sz="2500" spc="-15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Web</a:t>
            </a:r>
            <a:endParaRPr sz="2500">
              <a:latin typeface="Arial"/>
              <a:cs typeface="Arial"/>
            </a:endParaRPr>
          </a:p>
          <a:p>
            <a:pPr marL="756196" lvl="1" indent="-286352">
              <a:spcBef>
                <a:spcPts val="579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831" algn="l"/>
              </a:tabLst>
            </a:pPr>
            <a:r>
              <a:rPr sz="2500" spc="-120" dirty="0">
                <a:latin typeface="Arial"/>
                <a:cs typeface="Arial"/>
              </a:rPr>
              <a:t>Komponen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Web</a:t>
            </a:r>
            <a:endParaRPr sz="2500">
              <a:latin typeface="Arial"/>
              <a:cs typeface="Arial"/>
            </a:endParaRPr>
          </a:p>
          <a:p>
            <a:pPr marL="756196" lvl="1" indent="-286352"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831" algn="l"/>
              </a:tabLst>
            </a:pPr>
            <a:r>
              <a:rPr sz="2500" spc="-114" dirty="0">
                <a:latin typeface="Arial"/>
                <a:cs typeface="Arial"/>
              </a:rPr>
              <a:t>Wep</a:t>
            </a:r>
            <a:r>
              <a:rPr sz="2500" spc="-16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Application</a:t>
            </a:r>
            <a:endParaRPr sz="2500">
              <a:latin typeface="Arial"/>
              <a:cs typeface="Arial"/>
            </a:endParaRPr>
          </a:p>
          <a:p>
            <a:pPr marL="356828" marR="5080" indent="-344130">
              <a:spcBef>
                <a:spcPts val="63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60" dirty="0">
                <a:latin typeface="Arial"/>
                <a:cs typeface="Arial"/>
              </a:rPr>
              <a:t>Perbedaan </a:t>
            </a:r>
            <a:r>
              <a:rPr sz="2800" spc="-125" dirty="0">
                <a:latin typeface="Arial"/>
                <a:cs typeface="Arial"/>
              </a:rPr>
              <a:t>perangkat </a:t>
            </a:r>
            <a:r>
              <a:rPr sz="2800" spc="-105" dirty="0">
                <a:latin typeface="Arial"/>
                <a:cs typeface="Arial"/>
              </a:rPr>
              <a:t>lunak </a:t>
            </a:r>
            <a:r>
              <a:rPr sz="2800" spc="-145" dirty="0">
                <a:latin typeface="Arial"/>
                <a:cs typeface="Arial"/>
              </a:rPr>
              <a:t>berbasis </a:t>
            </a:r>
            <a:r>
              <a:rPr sz="2800" spc="-110" dirty="0">
                <a:latin typeface="Arial"/>
                <a:cs typeface="Arial"/>
              </a:rPr>
              <a:t>desktop  </a:t>
            </a:r>
            <a:r>
              <a:rPr sz="2800" spc="-150" dirty="0">
                <a:latin typeface="Arial"/>
                <a:cs typeface="Arial"/>
              </a:rPr>
              <a:t>dengan </a:t>
            </a:r>
            <a:r>
              <a:rPr sz="2800" spc="-120" dirty="0">
                <a:latin typeface="Arial"/>
                <a:cs typeface="Arial"/>
              </a:rPr>
              <a:t>perangkta </a:t>
            </a:r>
            <a:r>
              <a:rPr sz="2800" spc="-105" dirty="0">
                <a:latin typeface="Arial"/>
                <a:cs typeface="Arial"/>
              </a:rPr>
              <a:t>lunak </a:t>
            </a:r>
            <a:r>
              <a:rPr sz="2800" spc="-145" dirty="0">
                <a:latin typeface="Arial"/>
                <a:cs typeface="Arial"/>
              </a:rPr>
              <a:t>berbasis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10" dirty="0">
                <a:latin typeface="Arial"/>
                <a:cs typeface="Arial"/>
              </a:rPr>
              <a:t>(</a:t>
            </a:r>
            <a:r>
              <a:rPr sz="2800" i="1" spc="-110" dirty="0">
                <a:latin typeface="Arial"/>
                <a:cs typeface="Arial"/>
              </a:rPr>
              <a:t>web</a:t>
            </a:r>
            <a:r>
              <a:rPr sz="2800" i="1" spc="-175" dirty="0">
                <a:latin typeface="Arial"/>
                <a:cs typeface="Arial"/>
              </a:rPr>
              <a:t> </a:t>
            </a:r>
            <a:r>
              <a:rPr sz="2800" i="1" spc="-160" dirty="0">
                <a:latin typeface="Arial"/>
                <a:cs typeface="Arial"/>
              </a:rPr>
              <a:t>based</a:t>
            </a:r>
            <a:r>
              <a:rPr sz="2800" spc="-16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05" dirty="0">
                <a:latin typeface="Arial"/>
                <a:cs typeface="Arial"/>
              </a:rPr>
              <a:t>Karakteristik </a:t>
            </a:r>
            <a:r>
              <a:rPr sz="2800" spc="-120" dirty="0">
                <a:latin typeface="Arial"/>
                <a:cs typeface="Arial"/>
              </a:rPr>
              <a:t>Aplikasi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Pekerjaan-pekerjaan</a:t>
            </a:r>
            <a:r>
              <a:rPr sz="4000" spc="50" dirty="0"/>
              <a:t> </a:t>
            </a:r>
            <a:r>
              <a:rPr sz="4000" spc="-10" dirty="0"/>
              <a:t>WebE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2038605"/>
            <a:ext cx="7914640" cy="3559965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765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dirty="0">
                <a:latin typeface="Calibri"/>
                <a:cs typeface="Calibri"/>
              </a:rPr>
              <a:t>Portal: </a:t>
            </a:r>
            <a:r>
              <a:rPr sz="2800" dirty="0">
                <a:latin typeface="Calibri"/>
                <a:cs typeface="Calibri"/>
              </a:rPr>
              <a:t>Saluran aplikasi </a:t>
            </a:r>
            <a:r>
              <a:rPr sz="2800" spc="-4" dirty="0">
                <a:latin typeface="Calibri"/>
                <a:cs typeface="Calibri"/>
              </a:rPr>
              <a:t>pengguna untuk </a:t>
            </a:r>
            <a:r>
              <a:rPr sz="2800" dirty="0">
                <a:latin typeface="Calibri"/>
                <a:cs typeface="Calibri"/>
              </a:rPr>
              <a:t>konten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  lain atau layanan </a:t>
            </a:r>
            <a:r>
              <a:rPr sz="2800" spc="-4" dirty="0">
                <a:latin typeface="Calibri"/>
                <a:cs typeface="Calibri"/>
              </a:rPr>
              <a:t>di </a:t>
            </a:r>
            <a:r>
              <a:rPr sz="2800" dirty="0">
                <a:latin typeface="Calibri"/>
                <a:cs typeface="Calibri"/>
              </a:rPr>
              <a:t>luar domain dari aplikasi portal  </a:t>
            </a:r>
            <a:r>
              <a:rPr sz="2800" spc="-4" dirty="0">
                <a:latin typeface="Calibri"/>
                <a:cs typeface="Calibri"/>
              </a:rPr>
              <a:t>tersebut</a:t>
            </a:r>
            <a:endParaRPr sz="2800">
              <a:latin typeface="Calibri"/>
              <a:cs typeface="Calibri"/>
            </a:endParaRPr>
          </a:p>
          <a:p>
            <a:pPr marL="356828" marR="118731" indent="-344765">
              <a:spcBef>
                <a:spcPts val="18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spc="4" dirty="0">
                <a:latin typeface="Calibri"/>
                <a:cs typeface="Calibri"/>
              </a:rPr>
              <a:t>Database </a:t>
            </a:r>
            <a:r>
              <a:rPr sz="2800" b="1" i="1" dirty="0">
                <a:latin typeface="Calibri"/>
                <a:cs typeface="Calibri"/>
              </a:rPr>
              <a:t>access: </a:t>
            </a:r>
            <a:r>
              <a:rPr sz="2800" spc="-4" dirty="0">
                <a:latin typeface="Calibri"/>
                <a:cs typeface="Calibri"/>
              </a:rPr>
              <a:t>Penggunaan </a:t>
            </a:r>
            <a:r>
              <a:rPr sz="2800" dirty="0">
                <a:latin typeface="Calibri"/>
                <a:cs typeface="Calibri"/>
              </a:rPr>
              <a:t>database yang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besar  dan ekstrak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informasi.</a:t>
            </a:r>
            <a:endParaRPr sz="2800">
              <a:latin typeface="Calibri"/>
              <a:cs typeface="Calibri"/>
            </a:endParaRPr>
          </a:p>
          <a:p>
            <a:pPr marL="356828" marR="546671" indent="-344765">
              <a:spcBef>
                <a:spcPts val="18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i="1" spc="4" dirty="0">
                <a:latin typeface="Calibri"/>
                <a:cs typeface="Calibri"/>
              </a:rPr>
              <a:t>Data </a:t>
            </a:r>
            <a:r>
              <a:rPr sz="2800" b="1" i="1" dirty="0">
                <a:latin typeface="Calibri"/>
                <a:cs typeface="Calibri"/>
              </a:rPr>
              <a:t>Werehouse: </a:t>
            </a:r>
            <a:r>
              <a:rPr sz="2800" spc="-4" dirty="0">
                <a:latin typeface="Calibri"/>
                <a:cs typeface="Calibri"/>
              </a:rPr>
              <a:t>kumpulan </a:t>
            </a:r>
            <a:r>
              <a:rPr sz="2800" dirty="0">
                <a:latin typeface="Calibri"/>
                <a:cs typeface="Calibri"/>
              </a:rPr>
              <a:t>database besar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  ekstrak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informasi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20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 (user</a:t>
            </a:r>
            <a:r>
              <a:rPr sz="4000" spc="30" dirty="0"/>
              <a:t> </a:t>
            </a:r>
            <a:r>
              <a:rPr sz="4000" spc="-4" dirty="0"/>
              <a:t>view)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1241" y="1913636"/>
            <a:ext cx="8503285" cy="5553442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94924" marR="1656520" indent="-344765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94924" algn="l"/>
                <a:tab pos="395559" algn="l"/>
              </a:tabLst>
            </a:pPr>
            <a:r>
              <a:rPr sz="2800" dirty="0">
                <a:latin typeface="Calibri"/>
                <a:cs typeface="Calibri"/>
              </a:rPr>
              <a:t>Beberapa orang </a:t>
            </a:r>
            <a:r>
              <a:rPr sz="2800" spc="-4" dirty="0">
                <a:latin typeface="Calibri"/>
                <a:cs typeface="Calibri"/>
              </a:rPr>
              <a:t>punya pandangan tersendiri  mengenai </a:t>
            </a:r>
            <a:r>
              <a:rPr sz="2800" dirty="0">
                <a:latin typeface="Calibri"/>
                <a:cs typeface="Calibri"/>
              </a:rPr>
              <a:t>web yang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baik:</a:t>
            </a:r>
            <a:endParaRPr sz="2800">
              <a:latin typeface="Calibri"/>
              <a:cs typeface="Calibri"/>
            </a:endParaRPr>
          </a:p>
          <a:p>
            <a:pPr marL="794292" lvl="1" indent="-286987">
              <a:spcBef>
                <a:spcPts val="615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94927" algn="l"/>
              </a:tabLst>
            </a:pPr>
            <a:r>
              <a:rPr sz="2500" dirty="0">
                <a:latin typeface="Calibri"/>
                <a:cs typeface="Calibri"/>
              </a:rPr>
              <a:t>Tampilan grafis </a:t>
            </a:r>
            <a:r>
              <a:rPr sz="2500" spc="-4" dirty="0">
                <a:latin typeface="Calibri"/>
                <a:cs typeface="Calibri"/>
              </a:rPr>
              <a:t>yang</a:t>
            </a:r>
            <a:r>
              <a:rPr sz="2500" spc="-1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memukau,</a:t>
            </a:r>
            <a:endParaRPr sz="2500">
              <a:latin typeface="Calibri"/>
              <a:cs typeface="Calibri"/>
            </a:endParaRPr>
          </a:p>
          <a:p>
            <a:pPr marL="794292" lvl="1" indent="-286987">
              <a:spcBef>
                <a:spcPts val="579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94927" algn="l"/>
              </a:tabLst>
            </a:pPr>
            <a:r>
              <a:rPr sz="2500" spc="-4" dirty="0">
                <a:latin typeface="Calibri"/>
                <a:cs typeface="Calibri"/>
              </a:rPr>
              <a:t>yang lain </a:t>
            </a:r>
            <a:r>
              <a:rPr sz="2500" dirty="0">
                <a:latin typeface="Calibri"/>
                <a:cs typeface="Calibri"/>
              </a:rPr>
              <a:t>ingin </a:t>
            </a:r>
            <a:r>
              <a:rPr sz="2500" spc="-4" dirty="0">
                <a:latin typeface="Calibri"/>
                <a:cs typeface="Calibri"/>
              </a:rPr>
              <a:t>teks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sederhana,</a:t>
            </a:r>
            <a:endParaRPr sz="2500">
              <a:latin typeface="Calibri"/>
              <a:cs typeface="Calibri"/>
            </a:endParaRPr>
          </a:p>
          <a:p>
            <a:pPr marL="794292" lvl="1" indent="-286987"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94927" algn="l"/>
              </a:tabLst>
            </a:pPr>
            <a:r>
              <a:rPr sz="2500" dirty="0">
                <a:latin typeface="Calibri"/>
                <a:cs typeface="Calibri"/>
              </a:rPr>
              <a:t>beberapa permintaan lebih menekankan pada</a:t>
            </a:r>
            <a:r>
              <a:rPr sz="2500" spc="-1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informasi,</a:t>
            </a:r>
            <a:endParaRPr sz="2500">
              <a:latin typeface="Calibri"/>
              <a:cs typeface="Calibri"/>
            </a:endParaRPr>
          </a:p>
          <a:p>
            <a:pPr marL="794292" lvl="1" indent="-286987"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94927" algn="l"/>
              </a:tabLst>
            </a:pPr>
            <a:r>
              <a:rPr sz="2500" dirty="0">
                <a:latin typeface="Calibri"/>
                <a:cs typeface="Calibri"/>
              </a:rPr>
              <a:t>lainnya menginginkan presentasi</a:t>
            </a:r>
            <a:r>
              <a:rPr sz="2500" spc="-120" dirty="0">
                <a:latin typeface="Calibri"/>
                <a:cs typeface="Calibri"/>
              </a:rPr>
              <a:t> </a:t>
            </a:r>
            <a:r>
              <a:rPr sz="2500" spc="-4" dirty="0">
                <a:latin typeface="Calibri"/>
                <a:cs typeface="Calibri"/>
              </a:rPr>
              <a:t>singkat</a:t>
            </a:r>
            <a:endParaRPr sz="2500">
              <a:latin typeface="Calibri"/>
              <a:cs typeface="Calibri"/>
            </a:endParaRPr>
          </a:p>
          <a:p>
            <a:pPr lvl="1">
              <a:spcBef>
                <a:spcPts val="4"/>
              </a:spcBef>
              <a:buClr>
                <a:srgbClr val="9999CC"/>
              </a:buClr>
              <a:buFont typeface="Wingdings"/>
              <a:buChar char=""/>
            </a:pPr>
            <a:endParaRPr sz="4000">
              <a:latin typeface="Times New Roman"/>
              <a:cs typeface="Times New Roman"/>
            </a:endParaRPr>
          </a:p>
          <a:p>
            <a:pPr marL="394924" marR="487623" indent="-344765">
              <a:buClr>
                <a:srgbClr val="184192"/>
              </a:buClr>
              <a:buSzPct val="78571"/>
              <a:buFont typeface="Wingdings"/>
              <a:buChar char=""/>
              <a:tabLst>
                <a:tab pos="394924" algn="l"/>
                <a:tab pos="395559" algn="l"/>
              </a:tabLst>
            </a:pPr>
            <a:r>
              <a:rPr sz="2800" spc="-4" dirty="0">
                <a:latin typeface="Calibri"/>
                <a:cs typeface="Calibri"/>
              </a:rPr>
              <a:t>Pada kenyataannya, semua </a:t>
            </a:r>
            <a:r>
              <a:rPr sz="2800" dirty="0">
                <a:latin typeface="Calibri"/>
                <a:cs typeface="Calibri"/>
              </a:rPr>
              <a:t>karakteristik </a:t>
            </a:r>
            <a:r>
              <a:rPr sz="2800" spc="-4" dirty="0">
                <a:latin typeface="Calibri"/>
                <a:cs typeface="Calibri"/>
              </a:rPr>
              <a:t>umum  </a:t>
            </a:r>
            <a:r>
              <a:rPr sz="2800" dirty="0">
                <a:latin typeface="Calibri"/>
                <a:cs typeface="Calibri"/>
              </a:rPr>
              <a:t>kualitas </a:t>
            </a:r>
            <a:r>
              <a:rPr sz="2800" spc="-4" dirty="0">
                <a:latin typeface="Calibri"/>
                <a:cs typeface="Calibri"/>
              </a:rPr>
              <a:t>perangkat lunas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software </a:t>
            </a:r>
            <a:r>
              <a:rPr sz="2800" i="1" spc="-4" dirty="0">
                <a:latin typeface="Calibri"/>
                <a:cs typeface="Calibri"/>
              </a:rPr>
              <a:t>quality</a:t>
            </a:r>
            <a:r>
              <a:rPr sz="2800" spc="-4" dirty="0">
                <a:latin typeface="Calibri"/>
                <a:cs typeface="Calibri"/>
              </a:rPr>
              <a:t>) berlaku  untuk </a:t>
            </a:r>
            <a:r>
              <a:rPr sz="2800" i="1" spc="4" dirty="0">
                <a:latin typeface="Calibri"/>
                <a:cs typeface="Calibri"/>
              </a:rPr>
              <a:t>web </a:t>
            </a:r>
            <a:r>
              <a:rPr sz="2800" i="1" spc="-4" dirty="0">
                <a:latin typeface="Calibri"/>
                <a:cs typeface="Calibri"/>
              </a:rPr>
              <a:t>apps </a:t>
            </a:r>
            <a:r>
              <a:rPr sz="2800" spc="-4" dirty="0">
                <a:latin typeface="Calibri"/>
                <a:cs typeface="Calibri"/>
              </a:rPr>
              <a:t>(krn </a:t>
            </a:r>
            <a:r>
              <a:rPr sz="2800" i="1" spc="4" dirty="0">
                <a:latin typeface="Calibri"/>
                <a:cs typeface="Calibri"/>
              </a:rPr>
              <a:t>web </a:t>
            </a:r>
            <a:r>
              <a:rPr sz="2800" i="1" spc="-4" dirty="0">
                <a:latin typeface="Calibri"/>
                <a:cs typeface="Calibri"/>
              </a:rPr>
              <a:t>apps </a:t>
            </a:r>
            <a:r>
              <a:rPr sz="2800" spc="-4" dirty="0">
                <a:latin typeface="Calibri"/>
                <a:cs typeface="Calibri"/>
              </a:rPr>
              <a:t>merupakan </a:t>
            </a:r>
            <a:r>
              <a:rPr sz="2800" i="1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088295">
              <a:spcBef>
                <a:spcPts val="1194"/>
              </a:spcBef>
            </a:pPr>
            <a:r>
              <a:rPr sz="2500" spc="-10" dirty="0">
                <a:latin typeface="Times New Roman"/>
                <a:cs typeface="Times New Roman"/>
              </a:rPr>
              <a:t>(Roger </a:t>
            </a:r>
            <a:r>
              <a:rPr sz="2500" spc="-4" dirty="0">
                <a:latin typeface="Times New Roman"/>
                <a:cs typeface="Times New Roman"/>
              </a:rPr>
              <a:t>S.Pressman </a:t>
            </a:r>
            <a:r>
              <a:rPr sz="2500" dirty="0">
                <a:latin typeface="Times New Roman"/>
                <a:cs typeface="Times New Roman"/>
              </a:rPr>
              <a:t>- 5</a:t>
            </a:r>
            <a:r>
              <a:rPr sz="2500" baseline="24305" dirty="0">
                <a:latin typeface="Times New Roman"/>
                <a:cs typeface="Times New Roman"/>
              </a:rPr>
              <a:t>th</a:t>
            </a:r>
            <a:r>
              <a:rPr sz="2500" spc="254" baseline="24305" dirty="0">
                <a:latin typeface="Times New Roman"/>
                <a:cs typeface="Times New Roman"/>
              </a:rPr>
              <a:t> </a:t>
            </a:r>
            <a:r>
              <a:rPr sz="2500" spc="-4" dirty="0">
                <a:latin typeface="Times New Roman"/>
                <a:cs typeface="Times New Roman"/>
              </a:rPr>
              <a:t>ed)</a:t>
            </a:r>
            <a:endParaRPr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3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</a:t>
            </a:r>
            <a:r>
              <a:rPr sz="4000" spc="20" dirty="0"/>
              <a:t> </a:t>
            </a:r>
            <a:r>
              <a:rPr sz="4000" spc="-4" dirty="0"/>
              <a:t>(OLS99)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2181861"/>
            <a:ext cx="7900034" cy="3676236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20004" indent="-344765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Olsina dan </a:t>
            </a:r>
            <a:r>
              <a:rPr sz="2800" spc="-4" dirty="0">
                <a:latin typeface="Calibri"/>
                <a:cs typeface="Calibri"/>
              </a:rPr>
              <a:t>rekan-rekannya [OLS99] </a:t>
            </a:r>
            <a:r>
              <a:rPr sz="2800" dirty="0">
                <a:latin typeface="Calibri"/>
                <a:cs typeface="Calibri"/>
              </a:rPr>
              <a:t>telah  </a:t>
            </a:r>
            <a:r>
              <a:rPr sz="2800" spc="-4" dirty="0">
                <a:latin typeface="Calibri"/>
                <a:cs typeface="Calibri"/>
              </a:rPr>
              <a:t>menyiapkan “</a:t>
            </a:r>
            <a:r>
              <a:rPr sz="2800" i="1" spc="-4" dirty="0">
                <a:latin typeface="Calibri"/>
                <a:cs typeface="Calibri"/>
              </a:rPr>
              <a:t>quality </a:t>
            </a:r>
            <a:r>
              <a:rPr sz="2800" i="1" dirty="0">
                <a:latin typeface="Calibri"/>
                <a:cs typeface="Calibri"/>
              </a:rPr>
              <a:t>requirement tree</a:t>
            </a:r>
            <a:r>
              <a:rPr sz="2800" dirty="0">
                <a:latin typeface="Calibri"/>
                <a:cs typeface="Calibri"/>
              </a:rPr>
              <a:t>”/pohon  persyaratan kualitas yang </a:t>
            </a:r>
            <a:r>
              <a:rPr sz="2800" spc="-4" dirty="0">
                <a:latin typeface="Calibri"/>
                <a:cs typeface="Calibri"/>
              </a:rPr>
              <a:t>mengidentifikasi  sekumpulan atribut </a:t>
            </a:r>
            <a:r>
              <a:rPr sz="2800" dirty="0">
                <a:latin typeface="Calibri"/>
                <a:cs typeface="Calibri"/>
              </a:rPr>
              <a:t>yang mengarah ke </a:t>
            </a:r>
            <a:r>
              <a:rPr sz="2800" i="1" spc="4" dirty="0">
                <a:latin typeface="Calibri"/>
                <a:cs typeface="Calibri"/>
              </a:rPr>
              <a:t>web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spc="-4" dirty="0">
                <a:latin typeface="Calibri"/>
                <a:cs typeface="Calibri"/>
              </a:rPr>
              <a:t>apps  </a:t>
            </a:r>
            <a:r>
              <a:rPr sz="2800" spc="-4" dirty="0">
                <a:latin typeface="Calibri"/>
                <a:cs typeface="Calibri"/>
              </a:rPr>
              <a:t>berkualitas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tinggi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20"/>
              </a:spcBef>
              <a:buClr>
                <a:srgbClr val="184192"/>
              </a:buClr>
              <a:buFont typeface="Wingdings"/>
              <a:buChar char=""/>
            </a:pPr>
            <a:endParaRPr sz="3900">
              <a:latin typeface="Times New Roman"/>
              <a:cs typeface="Times New Roman"/>
            </a:endParaRPr>
          </a:p>
          <a:p>
            <a:pPr marL="356828" marR="5080" indent="-344765"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Hal </a:t>
            </a:r>
            <a:r>
              <a:rPr sz="2800" spc="-4" dirty="0">
                <a:latin typeface="Calibri"/>
                <a:cs typeface="Calibri"/>
              </a:rPr>
              <a:t>tersebut memberikan </a:t>
            </a:r>
            <a:r>
              <a:rPr sz="2800" dirty="0">
                <a:latin typeface="Calibri"/>
                <a:cs typeface="Calibri"/>
              </a:rPr>
              <a:t>dasar yang </a:t>
            </a:r>
            <a:r>
              <a:rPr sz="2800" spc="-4" dirty="0">
                <a:latin typeface="Calibri"/>
                <a:cs typeface="Calibri"/>
              </a:rPr>
              <a:t>berguna untuk  menilai </a:t>
            </a:r>
            <a:r>
              <a:rPr sz="2800" dirty="0">
                <a:latin typeface="Calibri"/>
                <a:cs typeface="Calibri"/>
              </a:rPr>
              <a:t>kualitas sistem berbasis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84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</a:t>
            </a:r>
            <a:r>
              <a:rPr sz="4000" spc="20" dirty="0"/>
              <a:t> </a:t>
            </a:r>
            <a:r>
              <a:rPr sz="4000" spc="-4" dirty="0"/>
              <a:t>(OLS99)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822195"/>
            <a:ext cx="7596505" cy="3501829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765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Karakteristik-karakteristik </a:t>
            </a:r>
            <a:r>
              <a:rPr sz="2800" dirty="0">
                <a:latin typeface="Calibri"/>
                <a:cs typeface="Calibri"/>
              </a:rPr>
              <a:t>yang </a:t>
            </a:r>
            <a:r>
              <a:rPr sz="2800" spc="-4" dirty="0">
                <a:latin typeface="Calibri"/>
                <a:cs typeface="Calibri"/>
              </a:rPr>
              <a:t>paling </a:t>
            </a:r>
            <a:r>
              <a:rPr sz="2800" dirty="0">
                <a:latin typeface="Calibri"/>
                <a:cs typeface="Calibri"/>
              </a:rPr>
              <a:t>relevan dari  </a:t>
            </a:r>
            <a:r>
              <a:rPr sz="2800" spc="-4" dirty="0">
                <a:latin typeface="Calibri"/>
                <a:cs typeface="Calibri"/>
              </a:rPr>
              <a:t>untuk </a:t>
            </a:r>
            <a:r>
              <a:rPr sz="2800" i="1" spc="4" dirty="0">
                <a:latin typeface="Calibri"/>
                <a:cs typeface="Calibri"/>
              </a:rPr>
              <a:t>web </a:t>
            </a:r>
            <a:r>
              <a:rPr sz="2800" i="1" spc="-4" dirty="0">
                <a:latin typeface="Calibri"/>
                <a:cs typeface="Calibri"/>
              </a:rPr>
              <a:t>apps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adalah:</a:t>
            </a:r>
            <a:endParaRPr sz="2800">
              <a:latin typeface="Calibri"/>
              <a:cs typeface="Calibri"/>
            </a:endParaRPr>
          </a:p>
          <a:p>
            <a:pPr marL="984770" lvl="1" indent="-515559">
              <a:spcBef>
                <a:spcPts val="675"/>
              </a:spcBef>
              <a:buClr>
                <a:srgbClr val="9999CC"/>
              </a:buClr>
              <a:buSzPct val="78571"/>
              <a:buAutoNum type="arabicPeriod"/>
              <a:tabLst>
                <a:tab pos="984770" algn="l"/>
                <a:tab pos="985404" algn="l"/>
              </a:tabLst>
            </a:pPr>
            <a:r>
              <a:rPr sz="2800" b="1" i="1" dirty="0">
                <a:latin typeface="Calibri"/>
                <a:cs typeface="Calibri"/>
              </a:rPr>
              <a:t>Usability </a:t>
            </a:r>
            <a:r>
              <a:rPr sz="2800" spc="-4" dirty="0">
                <a:latin typeface="Calibri"/>
                <a:cs typeface="Calibri"/>
              </a:rPr>
              <a:t>(Kemudahan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Penggunaan)</a:t>
            </a:r>
            <a:endParaRPr sz="2800">
              <a:latin typeface="Calibri"/>
              <a:cs typeface="Calibri"/>
            </a:endParaRPr>
          </a:p>
          <a:p>
            <a:pPr marL="984770" lvl="1" indent="-515559">
              <a:spcBef>
                <a:spcPts val="670"/>
              </a:spcBef>
              <a:buClr>
                <a:srgbClr val="9999CC"/>
              </a:buClr>
              <a:buSzPct val="78571"/>
              <a:buAutoNum type="arabicPeriod"/>
              <a:tabLst>
                <a:tab pos="984770" algn="l"/>
                <a:tab pos="985404" algn="l"/>
                <a:tab pos="3066057" algn="l"/>
              </a:tabLst>
            </a:pPr>
            <a:r>
              <a:rPr sz="2800" b="1" i="1" dirty="0">
                <a:latin typeface="Calibri"/>
                <a:cs typeface="Calibri"/>
              </a:rPr>
              <a:t>Functionality	</a:t>
            </a:r>
            <a:r>
              <a:rPr sz="2800" dirty="0">
                <a:latin typeface="Calibri"/>
                <a:cs typeface="Calibri"/>
              </a:rPr>
              <a:t>(Fungsionalitas)</a:t>
            </a:r>
            <a:endParaRPr sz="2800">
              <a:latin typeface="Calibri"/>
              <a:cs typeface="Calibri"/>
            </a:endParaRPr>
          </a:p>
          <a:p>
            <a:pPr marL="984770" lvl="1" indent="-515559">
              <a:spcBef>
                <a:spcPts val="670"/>
              </a:spcBef>
              <a:buClr>
                <a:srgbClr val="9999CC"/>
              </a:buClr>
              <a:buSzPct val="78571"/>
              <a:buAutoNum type="arabicPeriod"/>
              <a:tabLst>
                <a:tab pos="984770" algn="l"/>
                <a:tab pos="985404" algn="l"/>
              </a:tabLst>
            </a:pPr>
            <a:r>
              <a:rPr sz="2800" b="1" i="1" dirty="0">
                <a:latin typeface="Calibri"/>
                <a:cs typeface="Calibri"/>
              </a:rPr>
              <a:t>Reliability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(Keandalan)</a:t>
            </a:r>
            <a:endParaRPr sz="2800">
              <a:latin typeface="Calibri"/>
              <a:cs typeface="Calibri"/>
            </a:endParaRPr>
          </a:p>
          <a:p>
            <a:pPr marL="984770" lvl="1" indent="-515559">
              <a:spcBef>
                <a:spcPts val="675"/>
              </a:spcBef>
              <a:buClr>
                <a:srgbClr val="9999CC"/>
              </a:buClr>
              <a:buSzPct val="78571"/>
              <a:buAutoNum type="arabicPeriod"/>
              <a:tabLst>
                <a:tab pos="984770" algn="l"/>
                <a:tab pos="985404" algn="l"/>
              </a:tabLst>
            </a:pPr>
            <a:r>
              <a:rPr sz="2800" b="1" i="1" dirty="0">
                <a:latin typeface="Calibri"/>
                <a:cs typeface="Calibri"/>
              </a:rPr>
              <a:t>Efficiency</a:t>
            </a:r>
            <a:r>
              <a:rPr sz="2800" b="1" i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(Efisiensi)</a:t>
            </a:r>
            <a:endParaRPr sz="2800">
              <a:latin typeface="Calibri"/>
              <a:cs typeface="Calibri"/>
            </a:endParaRPr>
          </a:p>
          <a:p>
            <a:pPr marL="984770" lvl="1" indent="-515559">
              <a:spcBef>
                <a:spcPts val="670"/>
              </a:spcBef>
              <a:buClr>
                <a:srgbClr val="9999CC"/>
              </a:buClr>
              <a:buSzPct val="78571"/>
              <a:buAutoNum type="arabicPeriod"/>
              <a:tabLst>
                <a:tab pos="984770" algn="l"/>
                <a:tab pos="985404" algn="l"/>
              </a:tabLst>
            </a:pPr>
            <a:r>
              <a:rPr sz="2800" b="1" i="1" spc="-4" dirty="0">
                <a:latin typeface="Calibri"/>
                <a:cs typeface="Calibri"/>
              </a:rPr>
              <a:t>Maintainability </a:t>
            </a:r>
            <a:r>
              <a:rPr sz="2800" spc="-4" dirty="0">
                <a:latin typeface="Calibri"/>
                <a:cs typeface="Calibri"/>
              </a:rPr>
              <a:t>(Kemudahan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Pemeliharaan)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2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7421"/>
            <a:ext cx="7010400" cy="758292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</a:t>
            </a:r>
            <a:r>
              <a:rPr sz="4000" spc="20" dirty="0"/>
              <a:t> </a:t>
            </a:r>
            <a:r>
              <a:rPr sz="4000" spc="-4" dirty="0"/>
              <a:t>(OLS99)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667968"/>
            <a:ext cx="7600315" cy="4652444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i="1" spc="-4" dirty="0">
                <a:latin typeface="Calibri"/>
                <a:cs typeface="Calibri"/>
              </a:rPr>
              <a:t>1.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Usability </a:t>
            </a:r>
            <a:r>
              <a:rPr sz="2800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(Kemudahan Penggunaan)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meliputi: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Kemudahan </a:t>
            </a:r>
            <a:r>
              <a:rPr sz="2800" dirty="0">
                <a:latin typeface="Calibri"/>
                <a:cs typeface="Calibri"/>
              </a:rPr>
              <a:t>dalam </a:t>
            </a:r>
            <a:r>
              <a:rPr sz="2800" spc="-4" dirty="0">
                <a:latin typeface="Calibri"/>
                <a:cs typeface="Calibri"/>
              </a:rPr>
              <a:t>memahami </a:t>
            </a:r>
            <a:r>
              <a:rPr sz="2800" dirty="0">
                <a:latin typeface="Calibri"/>
                <a:cs typeface="Calibri"/>
              </a:rPr>
              <a:t>situs secara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endParaRPr sz="2800">
              <a:latin typeface="Calibri"/>
              <a:cs typeface="Calibri"/>
            </a:endParaRPr>
          </a:p>
          <a:p>
            <a:pPr marL="356828" marR="5080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Penggunaan </a:t>
            </a:r>
            <a:r>
              <a:rPr sz="2800" dirty="0">
                <a:latin typeface="Calibri"/>
                <a:cs typeface="Calibri"/>
              </a:rPr>
              <a:t>fitur-fitur </a:t>
            </a:r>
            <a:r>
              <a:rPr sz="2800" spc="-4" dirty="0">
                <a:latin typeface="Calibri"/>
                <a:cs typeface="Calibri"/>
              </a:rPr>
              <a:t>bantuan, kemudahan </a:t>
            </a:r>
            <a:r>
              <a:rPr sz="2800" dirty="0">
                <a:latin typeface="Calibri"/>
                <a:cs typeface="Calibri"/>
              </a:rPr>
              <a:t>antar  </a:t>
            </a:r>
            <a:r>
              <a:rPr sz="2800" spc="-4" dirty="0">
                <a:latin typeface="Calibri"/>
                <a:cs typeface="Calibri"/>
              </a:rPr>
              <a:t>muka pengguna </a:t>
            </a:r>
            <a:r>
              <a:rPr sz="2800" dirty="0">
                <a:latin typeface="Calibri"/>
                <a:cs typeface="Calibri"/>
              </a:rPr>
              <a:t>dan fitur-fitur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grafis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Serta fitur-fitur </a:t>
            </a:r>
            <a:r>
              <a:rPr sz="2800" spc="-4" dirty="0">
                <a:latin typeface="Calibri"/>
                <a:cs typeface="Calibri"/>
              </a:rPr>
              <a:t>khusus,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dll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699">
              <a:tabLst>
                <a:tab pos="2450178" algn="l"/>
              </a:tabLst>
            </a:pPr>
            <a:r>
              <a:rPr sz="2800" b="1" i="1" spc="-4" dirty="0">
                <a:latin typeface="Calibri"/>
                <a:cs typeface="Calibri"/>
              </a:rPr>
              <a:t>2.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Functionality	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(Fungsionalitas)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pada: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Kemampuan pencarian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1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pengambilan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Fitur-fitur navigasi dan </a:t>
            </a:r>
            <a:r>
              <a:rPr sz="2800" i="1" dirty="0">
                <a:latin typeface="Calibri"/>
                <a:cs typeface="Calibri"/>
              </a:rPr>
              <a:t>browsing,</a:t>
            </a:r>
            <a:r>
              <a:rPr sz="2800" i="1" spc="-1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dll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4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</a:t>
            </a:r>
            <a:r>
              <a:rPr sz="4000" spc="20" dirty="0"/>
              <a:t> </a:t>
            </a:r>
            <a:r>
              <a:rPr sz="4000" spc="-4" dirty="0"/>
              <a:t>(OLS99)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667968"/>
            <a:ext cx="5915660" cy="4216427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i="1" spc="-4" dirty="0">
                <a:latin typeface="Calibri"/>
                <a:cs typeface="Calibri"/>
              </a:rPr>
              <a:t>3.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Reliability </a:t>
            </a:r>
            <a:r>
              <a:rPr sz="2800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(Keandalan)</a:t>
            </a:r>
            <a:r>
              <a:rPr sz="2800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meliputi: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Pemrosesan </a:t>
            </a:r>
            <a:r>
              <a:rPr sz="2800" i="1" dirty="0">
                <a:latin typeface="Calibri"/>
                <a:cs typeface="Calibri"/>
              </a:rPr>
              <a:t>link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benar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Validasi </a:t>
            </a:r>
            <a:r>
              <a:rPr sz="2800" spc="-4" dirty="0">
                <a:latin typeface="Calibri"/>
                <a:cs typeface="Calibri"/>
              </a:rPr>
              <a:t>inputan </a:t>
            </a:r>
            <a:r>
              <a:rPr sz="2800" dirty="0">
                <a:latin typeface="Calibri"/>
                <a:cs typeface="Calibri"/>
              </a:rPr>
              <a:t>user,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dll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699"/>
            <a:r>
              <a:rPr sz="2800" b="1" i="1" spc="-4" dirty="0">
                <a:latin typeface="Calibri"/>
                <a:cs typeface="Calibri"/>
              </a:rPr>
              <a:t>4.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Efficiency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(Efisiensi)</a:t>
            </a:r>
            <a:r>
              <a:rPr sz="2800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pada: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Kinerja waktu tanggap (</a:t>
            </a:r>
            <a:r>
              <a:rPr sz="2800" i="1" dirty="0">
                <a:latin typeface="Calibri"/>
                <a:cs typeface="Calibri"/>
              </a:rPr>
              <a:t>response</a:t>
            </a:r>
            <a:r>
              <a:rPr sz="2800" i="1" spc="-1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Kecepatan pembentukan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halaman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Kecepatan pembentukan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grafis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7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</a:t>
            </a:r>
            <a:r>
              <a:rPr sz="4000" spc="20" dirty="0"/>
              <a:t> </a:t>
            </a:r>
            <a:r>
              <a:rPr sz="4000" spc="-4" dirty="0"/>
              <a:t>(OLS99)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2024583"/>
            <a:ext cx="7667625" cy="2542123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i="1" spc="-4" dirty="0">
                <a:latin typeface="Calibri"/>
                <a:cs typeface="Calibri"/>
              </a:rPr>
              <a:t>5.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Maintainability </a:t>
            </a:r>
            <a:r>
              <a:rPr sz="2800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(Kemudahan Pemeliharaan)</a:t>
            </a:r>
            <a:r>
              <a:rPr sz="2800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pada: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Kemudahan untuk dilakukan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koreksi</a:t>
            </a:r>
            <a:endParaRPr sz="2800">
              <a:latin typeface="Calibri"/>
              <a:cs typeface="Calibri"/>
            </a:endParaRPr>
          </a:p>
          <a:p>
            <a:pPr marL="356828" marR="5080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Kemampuan </a:t>
            </a:r>
            <a:r>
              <a:rPr sz="2800" dirty="0">
                <a:latin typeface="Calibri"/>
                <a:cs typeface="Calibri"/>
              </a:rPr>
              <a:t>aplikasi web </a:t>
            </a:r>
            <a:r>
              <a:rPr sz="2800" spc="-4" dirty="0">
                <a:latin typeface="Calibri"/>
                <a:cs typeface="Calibri"/>
              </a:rPr>
              <a:t>untuk beradaptasi (pada  perubahan)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Kemudahan </a:t>
            </a:r>
            <a:r>
              <a:rPr sz="2800" dirty="0">
                <a:latin typeface="Calibri"/>
                <a:cs typeface="Calibri"/>
              </a:rPr>
              <a:t>aplikasi web </a:t>
            </a:r>
            <a:r>
              <a:rPr sz="2800" spc="-4" dirty="0">
                <a:latin typeface="Calibri"/>
                <a:cs typeface="Calibri"/>
              </a:rPr>
              <a:t>untuk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dikembangkan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2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Requirement</a:t>
            </a:r>
            <a:r>
              <a:rPr sz="4000" spc="30" dirty="0"/>
              <a:t> </a:t>
            </a:r>
            <a:r>
              <a:rPr sz="4000" spc="-10"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3" name="object 3"/>
          <p:cNvSpPr/>
          <p:nvPr/>
        </p:nvSpPr>
        <p:spPr>
          <a:xfrm>
            <a:off x="673608" y="2029575"/>
            <a:ext cx="8758822" cy="4285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8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</a:t>
            </a:r>
            <a:r>
              <a:rPr sz="4000" spc="20" dirty="0"/>
              <a:t> </a:t>
            </a:r>
            <a:r>
              <a:rPr sz="4000" spc="-4" dirty="0"/>
              <a:t>(Off02)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3764" y="2322069"/>
            <a:ext cx="7291705" cy="297861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9" marR="5080">
              <a:spcBef>
                <a:spcPts val="105"/>
              </a:spcBef>
            </a:pPr>
            <a:r>
              <a:rPr sz="2800" spc="-4" dirty="0">
                <a:latin typeface="Calibri"/>
                <a:cs typeface="Calibri"/>
              </a:rPr>
              <a:t>Offcut </a:t>
            </a:r>
            <a:r>
              <a:rPr sz="2800" dirty="0">
                <a:latin typeface="Calibri"/>
                <a:cs typeface="Calibri"/>
              </a:rPr>
              <a:t>[Off02] </a:t>
            </a:r>
            <a:r>
              <a:rPr sz="2800" spc="-4" dirty="0">
                <a:latin typeface="Calibri"/>
                <a:cs typeface="Calibri"/>
              </a:rPr>
              <a:t>memperluas </a:t>
            </a:r>
            <a:r>
              <a:rPr sz="2800" dirty="0">
                <a:latin typeface="Calibri"/>
                <a:cs typeface="Calibri"/>
              </a:rPr>
              <a:t>3 </a:t>
            </a:r>
            <a:r>
              <a:rPr sz="2800" spc="-4" dirty="0">
                <a:latin typeface="Calibri"/>
                <a:cs typeface="Calibri"/>
              </a:rPr>
              <a:t>(tiga) atribut </a:t>
            </a:r>
            <a:r>
              <a:rPr sz="2800" dirty="0">
                <a:latin typeface="Calibri"/>
                <a:cs typeface="Calibri"/>
              </a:rPr>
              <a:t>kualitas  </a:t>
            </a:r>
            <a:r>
              <a:rPr sz="2800" spc="-4" dirty="0">
                <a:latin typeface="Calibri"/>
                <a:cs typeface="Calibri"/>
              </a:rPr>
              <a:t>utama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meliputi:</a:t>
            </a:r>
            <a:endParaRPr sz="2800">
              <a:latin typeface="Calibri"/>
              <a:cs typeface="Calibri"/>
            </a:endParaRPr>
          </a:p>
          <a:p>
            <a:pPr marL="582227" indent="-515559">
              <a:spcBef>
                <a:spcPts val="675"/>
              </a:spcBef>
              <a:buClr>
                <a:srgbClr val="9999CC"/>
              </a:buClr>
              <a:buSzPct val="78571"/>
              <a:buAutoNum type="arabicPeriod"/>
              <a:tabLst>
                <a:tab pos="582227" algn="l"/>
                <a:tab pos="582861" algn="l"/>
              </a:tabLst>
            </a:pPr>
            <a:r>
              <a:rPr sz="2800" b="1" dirty="0">
                <a:latin typeface="Calibri"/>
                <a:cs typeface="Calibri"/>
              </a:rPr>
              <a:t>Keamanan</a:t>
            </a:r>
            <a:endParaRPr sz="2800">
              <a:latin typeface="Calibri"/>
              <a:cs typeface="Calibri"/>
            </a:endParaRPr>
          </a:p>
          <a:p>
            <a:pPr marL="582227" indent="-515559">
              <a:spcBef>
                <a:spcPts val="670"/>
              </a:spcBef>
              <a:buClr>
                <a:srgbClr val="9999CC"/>
              </a:buClr>
              <a:buSzPct val="78571"/>
              <a:buAutoNum type="arabicPeriod"/>
              <a:tabLst>
                <a:tab pos="582227" algn="l"/>
                <a:tab pos="582861" algn="l"/>
              </a:tabLst>
            </a:pPr>
            <a:r>
              <a:rPr sz="2800" b="1" dirty="0">
                <a:latin typeface="Calibri"/>
                <a:cs typeface="Calibri"/>
              </a:rPr>
              <a:t>Ketersediaan</a:t>
            </a:r>
            <a:endParaRPr sz="2800">
              <a:latin typeface="Calibri"/>
              <a:cs typeface="Calibri"/>
            </a:endParaRPr>
          </a:p>
          <a:p>
            <a:pPr marL="582227" indent="-515559">
              <a:spcBef>
                <a:spcPts val="670"/>
              </a:spcBef>
              <a:buClr>
                <a:srgbClr val="9999CC"/>
              </a:buClr>
              <a:buSzPct val="78571"/>
              <a:buAutoNum type="arabicPeriod"/>
              <a:tabLst>
                <a:tab pos="582227" algn="l"/>
                <a:tab pos="582861" algn="l"/>
              </a:tabLst>
            </a:pPr>
            <a:r>
              <a:rPr sz="2800" b="1" dirty="0">
                <a:latin typeface="Calibri"/>
                <a:cs typeface="Calibri"/>
              </a:rPr>
              <a:t>Skalabilitas</a:t>
            </a:r>
            <a:endParaRPr sz="2800">
              <a:latin typeface="Calibri"/>
              <a:cs typeface="Calibri"/>
            </a:endParaRPr>
          </a:p>
          <a:p>
            <a:pPr marL="582227" indent="-515559">
              <a:spcBef>
                <a:spcPts val="675"/>
              </a:spcBef>
              <a:buClr>
                <a:srgbClr val="9999CC"/>
              </a:buClr>
              <a:buSzPct val="78571"/>
              <a:buAutoNum type="arabicPeriod"/>
              <a:tabLst>
                <a:tab pos="582227" algn="l"/>
                <a:tab pos="582861" algn="l"/>
              </a:tabLst>
            </a:pPr>
            <a:r>
              <a:rPr sz="2800" b="1" dirty="0">
                <a:latin typeface="Calibri"/>
                <a:cs typeface="Calibri"/>
              </a:rPr>
              <a:t>Waktu untuk masuk ke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market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3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</a:t>
            </a:r>
            <a:r>
              <a:rPr sz="4000" spc="20" dirty="0"/>
              <a:t> </a:t>
            </a:r>
            <a:r>
              <a:rPr sz="4000" spc="-4" dirty="0"/>
              <a:t>(Off02)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738071"/>
            <a:ext cx="7870825" cy="4303632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spc="-4" dirty="0">
                <a:latin typeface="Calibri"/>
                <a:cs typeface="Calibri"/>
              </a:rPr>
              <a:t>1.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Keamanan</a:t>
            </a:r>
            <a:endParaRPr sz="2800">
              <a:latin typeface="Calibri"/>
              <a:cs typeface="Calibri"/>
            </a:endParaRPr>
          </a:p>
          <a:p>
            <a:pPr marL="356828" marR="427305"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Keamanan bagi aplikasi web </a:t>
            </a:r>
            <a:r>
              <a:rPr sz="2800" spc="-4" dirty="0">
                <a:latin typeface="Calibri"/>
                <a:cs typeface="Calibri"/>
              </a:rPr>
              <a:t>merupakan hal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  </a:t>
            </a:r>
            <a:r>
              <a:rPr sz="2800" spc="-4" dirty="0">
                <a:latin typeface="Calibri"/>
                <a:cs typeface="Calibri"/>
              </a:rPr>
              <a:t>paling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penting.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356828" marR="5080">
              <a:spcBef>
                <a:spcPts val="4"/>
              </a:spcBef>
            </a:pP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Pengukuran </a:t>
            </a:r>
            <a:r>
              <a:rPr sz="2800" spc="-10" dirty="0">
                <a:solidFill>
                  <a:srgbClr val="BF0000"/>
                </a:solidFill>
                <a:latin typeface="Calibri"/>
                <a:cs typeface="Calibri"/>
              </a:rPr>
              <a:t>kunci </a:t>
            </a: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keamanan </a:t>
            </a:r>
            <a:r>
              <a:rPr sz="2800" dirty="0">
                <a:latin typeface="Calibri"/>
                <a:cs typeface="Calibri"/>
              </a:rPr>
              <a:t>adalah </a:t>
            </a: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kemampuan  </a:t>
            </a:r>
            <a:r>
              <a:rPr sz="2800" dirty="0">
                <a:latin typeface="Calibri"/>
                <a:cs typeface="Calibri"/>
              </a:rPr>
              <a:t>sebuah aplikasi web dan </a:t>
            </a:r>
            <a:r>
              <a:rPr sz="2800" spc="-4" dirty="0">
                <a:latin typeface="Calibri"/>
                <a:cs typeface="Calibri"/>
              </a:rPr>
              <a:t>lingkungan </a:t>
            </a:r>
            <a:r>
              <a:rPr sz="2800" dirty="0">
                <a:latin typeface="Calibri"/>
                <a:cs typeface="Calibri"/>
              </a:rPr>
              <a:t>server yang  </a:t>
            </a:r>
            <a:r>
              <a:rPr sz="2800" spc="-4" dirty="0">
                <a:latin typeface="Calibri"/>
                <a:cs typeface="Calibri"/>
              </a:rPr>
              <a:t>dimilikinya </a:t>
            </a:r>
            <a:r>
              <a:rPr sz="2800" spc="-4" dirty="0">
                <a:solidFill>
                  <a:srgbClr val="BF0000"/>
                </a:solidFill>
                <a:latin typeface="Calibri"/>
                <a:cs typeface="Calibri"/>
              </a:rPr>
              <a:t>untuk mencegah </a:t>
            </a:r>
            <a:r>
              <a:rPr sz="2800" dirty="0">
                <a:latin typeface="Calibri"/>
                <a:cs typeface="Calibri"/>
              </a:rPr>
              <a:t>akses-akses yang </a:t>
            </a:r>
            <a:r>
              <a:rPr sz="2800" spc="-4" dirty="0">
                <a:latin typeface="Calibri"/>
                <a:cs typeface="Calibri"/>
              </a:rPr>
              <a:t>tidak  </a:t>
            </a:r>
            <a:r>
              <a:rPr sz="2800" dirty="0">
                <a:latin typeface="Calibri"/>
                <a:cs typeface="Calibri"/>
              </a:rPr>
              <a:t>sah </a:t>
            </a:r>
            <a:r>
              <a:rPr sz="2800" spc="-4" dirty="0">
                <a:latin typeface="Calibri"/>
                <a:cs typeface="Calibri"/>
              </a:rPr>
              <a:t>dan/atau mencegah </a:t>
            </a:r>
            <a:r>
              <a:rPr sz="2800" dirty="0">
                <a:latin typeface="Calibri"/>
                <a:cs typeface="Calibri"/>
              </a:rPr>
              <a:t>dan </a:t>
            </a:r>
            <a:r>
              <a:rPr sz="2800" spc="-4" dirty="0">
                <a:latin typeface="Calibri"/>
                <a:cs typeface="Calibri"/>
              </a:rPr>
              <a:t>menghadapi </a:t>
            </a:r>
            <a:r>
              <a:rPr sz="2800" dirty="0">
                <a:latin typeface="Calibri"/>
                <a:cs typeface="Calibri"/>
              </a:rPr>
              <a:t>serangan-  serangan yang berasal dari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luar.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2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10" dirty="0"/>
              <a:t>Pengertian</a:t>
            </a:r>
            <a:r>
              <a:rPr spc="110" dirty="0"/>
              <a:t> </a:t>
            </a:r>
            <a:r>
              <a:rPr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913635"/>
            <a:ext cx="7896859" cy="3661703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156192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81" dirty="0">
                <a:latin typeface="Arial"/>
                <a:cs typeface="Arial"/>
              </a:rPr>
              <a:t>Situs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75" dirty="0">
                <a:latin typeface="Arial"/>
                <a:cs typeface="Arial"/>
              </a:rPr>
              <a:t>(bahasa </a:t>
            </a:r>
            <a:r>
              <a:rPr sz="2800" spc="-114" dirty="0">
                <a:latin typeface="Arial"/>
                <a:cs typeface="Arial"/>
              </a:rPr>
              <a:t>Inggris: </a:t>
            </a:r>
            <a:r>
              <a:rPr sz="2800" i="1" spc="-114" dirty="0">
                <a:latin typeface="Arial"/>
                <a:cs typeface="Arial"/>
              </a:rPr>
              <a:t>web </a:t>
            </a:r>
            <a:r>
              <a:rPr sz="2800" i="1" spc="-85" dirty="0">
                <a:latin typeface="Arial"/>
                <a:cs typeface="Arial"/>
              </a:rPr>
              <a:t>site</a:t>
            </a:r>
            <a:r>
              <a:rPr sz="2800" spc="-85" dirty="0">
                <a:latin typeface="Arial"/>
                <a:cs typeface="Arial"/>
              </a:rPr>
              <a:t>) </a:t>
            </a:r>
            <a:r>
              <a:rPr sz="2800" spc="-110" dirty="0">
                <a:latin typeface="Arial"/>
                <a:cs typeface="Arial"/>
              </a:rPr>
              <a:t>atau </a:t>
            </a:r>
            <a:r>
              <a:rPr sz="2800" spc="-130" dirty="0">
                <a:latin typeface="Arial"/>
                <a:cs typeface="Arial"/>
              </a:rPr>
              <a:t>sering  </a:t>
            </a:r>
            <a:r>
              <a:rPr sz="2800" spc="-120" dirty="0">
                <a:latin typeface="Arial"/>
                <a:cs typeface="Arial"/>
              </a:rPr>
              <a:t>disingkat </a:t>
            </a:r>
            <a:r>
              <a:rPr sz="2800" spc="-150" dirty="0">
                <a:latin typeface="Arial"/>
                <a:cs typeface="Arial"/>
              </a:rPr>
              <a:t>dengan </a:t>
            </a:r>
            <a:r>
              <a:rPr sz="2800" spc="-70" dirty="0">
                <a:latin typeface="Arial"/>
                <a:cs typeface="Arial"/>
              </a:rPr>
              <a:t>istilah </a:t>
            </a:r>
            <a:r>
              <a:rPr sz="2800" i="1" spc="-114" dirty="0">
                <a:solidFill>
                  <a:srgbClr val="007F00"/>
                </a:solidFill>
                <a:latin typeface="Arial"/>
                <a:cs typeface="Arial"/>
              </a:rPr>
              <a:t>web </a:t>
            </a:r>
            <a:r>
              <a:rPr sz="2800" spc="-140" dirty="0">
                <a:solidFill>
                  <a:srgbClr val="007F00"/>
                </a:solidFill>
                <a:latin typeface="Arial"/>
                <a:cs typeface="Arial"/>
              </a:rPr>
              <a:t>adalah </a:t>
            </a:r>
            <a:r>
              <a:rPr sz="2800" spc="-114" dirty="0">
                <a:solidFill>
                  <a:srgbClr val="007F00"/>
                </a:solidFill>
                <a:latin typeface="Arial"/>
                <a:cs typeface="Arial"/>
              </a:rPr>
              <a:t>sejumlah  </a:t>
            </a:r>
            <a:r>
              <a:rPr sz="2800" spc="-135" dirty="0">
                <a:solidFill>
                  <a:srgbClr val="007F00"/>
                </a:solidFill>
                <a:latin typeface="Arial"/>
                <a:cs typeface="Arial"/>
              </a:rPr>
              <a:t>halaman </a:t>
            </a:r>
            <a:r>
              <a:rPr sz="2800" spc="-60" dirty="0">
                <a:latin typeface="Arial"/>
                <a:cs typeface="Arial"/>
              </a:rPr>
              <a:t>terkait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20" dirty="0">
                <a:latin typeface="Arial"/>
                <a:cs typeface="Arial"/>
              </a:rPr>
              <a:t>terkadang </a:t>
            </a:r>
            <a:r>
              <a:rPr sz="2800" spc="-85" dirty="0">
                <a:latin typeface="Arial"/>
                <a:cs typeface="Arial"/>
              </a:rPr>
              <a:t>disertai </a:t>
            </a:r>
            <a:r>
              <a:rPr sz="2800" spc="-150" dirty="0">
                <a:latin typeface="Arial"/>
                <a:cs typeface="Arial"/>
              </a:rPr>
              <a:t>dengan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berkas-  </a:t>
            </a:r>
            <a:r>
              <a:rPr sz="2800" spc="-150" dirty="0">
                <a:latin typeface="Arial"/>
                <a:cs typeface="Arial"/>
              </a:rPr>
              <a:t>berkas </a:t>
            </a:r>
            <a:r>
              <a:rPr sz="2800" spc="-130" dirty="0">
                <a:latin typeface="Arial"/>
                <a:cs typeface="Arial"/>
              </a:rPr>
              <a:t>gambar, </a:t>
            </a:r>
            <a:r>
              <a:rPr sz="2800" spc="-90" dirty="0">
                <a:latin typeface="Arial"/>
                <a:cs typeface="Arial"/>
              </a:rPr>
              <a:t>video, </a:t>
            </a:r>
            <a:r>
              <a:rPr sz="2800" spc="-130" dirty="0">
                <a:latin typeface="Arial"/>
                <a:cs typeface="Arial"/>
              </a:rPr>
              <a:t>dan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lainnya.</a:t>
            </a:r>
            <a:endParaRPr sz="2800">
              <a:latin typeface="Arial"/>
              <a:cs typeface="Arial"/>
            </a:endParaRPr>
          </a:p>
          <a:p>
            <a:pPr marL="356828" marR="5080" indent="-344130">
              <a:spcBef>
                <a:spcPts val="12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81" dirty="0">
                <a:latin typeface="Arial"/>
                <a:cs typeface="Arial"/>
              </a:rPr>
              <a:t>Situs </a:t>
            </a:r>
            <a:r>
              <a:rPr sz="2800" spc="-90" dirty="0">
                <a:latin typeface="Arial"/>
                <a:cs typeface="Arial"/>
              </a:rPr>
              <a:t>web ditempatkan </a:t>
            </a:r>
            <a:r>
              <a:rPr sz="2800" spc="-155" dirty="0">
                <a:latin typeface="Arial"/>
                <a:cs typeface="Arial"/>
              </a:rPr>
              <a:t>pada </a:t>
            </a:r>
            <a:r>
              <a:rPr sz="2800" spc="-160" dirty="0">
                <a:latin typeface="Arial"/>
                <a:cs typeface="Arial"/>
              </a:rPr>
              <a:t>sebuah </a:t>
            </a:r>
            <a:r>
              <a:rPr sz="2800" i="1" spc="-150" dirty="0">
                <a:latin typeface="Arial"/>
                <a:cs typeface="Arial"/>
              </a:rPr>
              <a:t>server </a:t>
            </a:r>
            <a:r>
              <a:rPr sz="2800" i="1" spc="-114" dirty="0">
                <a:latin typeface="Arial"/>
                <a:cs typeface="Arial"/>
              </a:rPr>
              <a:t>web 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125" dirty="0">
                <a:latin typeface="Arial"/>
                <a:cs typeface="Arial"/>
              </a:rPr>
              <a:t>dapat </a:t>
            </a:r>
            <a:r>
              <a:rPr sz="2800" spc="-175" dirty="0">
                <a:latin typeface="Arial"/>
                <a:cs typeface="Arial"/>
              </a:rPr>
              <a:t>diakses </a:t>
            </a:r>
            <a:r>
              <a:rPr sz="2800" spc="-85" dirty="0">
                <a:latin typeface="Arial"/>
                <a:cs typeface="Arial"/>
              </a:rPr>
              <a:t>melalui </a:t>
            </a:r>
            <a:r>
              <a:rPr sz="2800" spc="-95" dirty="0">
                <a:latin typeface="Arial"/>
                <a:cs typeface="Arial"/>
              </a:rPr>
              <a:t>jaringan </a:t>
            </a:r>
            <a:r>
              <a:rPr sz="2800" spc="-90" dirty="0">
                <a:latin typeface="Arial"/>
                <a:cs typeface="Arial"/>
              </a:rPr>
              <a:t>seperti </a:t>
            </a:r>
            <a:r>
              <a:rPr sz="2800" spc="-50" dirty="0">
                <a:latin typeface="Arial"/>
                <a:cs typeface="Arial"/>
              </a:rPr>
              <a:t>internet,  </a:t>
            </a:r>
            <a:r>
              <a:rPr sz="2800" spc="-105" dirty="0">
                <a:latin typeface="Arial"/>
                <a:cs typeface="Arial"/>
              </a:rPr>
              <a:t>ataupun </a:t>
            </a:r>
            <a:r>
              <a:rPr sz="2800" spc="-95" dirty="0">
                <a:latin typeface="Arial"/>
                <a:cs typeface="Arial"/>
              </a:rPr>
              <a:t>jaringan </a:t>
            </a:r>
            <a:r>
              <a:rPr sz="2800" spc="-90" dirty="0">
                <a:latin typeface="Arial"/>
                <a:cs typeface="Arial"/>
              </a:rPr>
              <a:t>wilayah </a:t>
            </a:r>
            <a:r>
              <a:rPr sz="2800" spc="-85" dirty="0">
                <a:latin typeface="Arial"/>
                <a:cs typeface="Arial"/>
              </a:rPr>
              <a:t>lokal </a:t>
            </a:r>
            <a:r>
              <a:rPr sz="2800" spc="-199" dirty="0">
                <a:latin typeface="Arial"/>
                <a:cs typeface="Arial"/>
              </a:rPr>
              <a:t>(LAN) </a:t>
            </a:r>
            <a:r>
              <a:rPr sz="2800" spc="-85" dirty="0">
                <a:latin typeface="Arial"/>
                <a:cs typeface="Arial"/>
              </a:rPr>
              <a:t>melalui </a:t>
            </a:r>
            <a:r>
              <a:rPr sz="2800" spc="-125" dirty="0">
                <a:latin typeface="Arial"/>
                <a:cs typeface="Arial"/>
              </a:rPr>
              <a:t>alamat  </a:t>
            </a:r>
            <a:r>
              <a:rPr sz="2800" spc="-55" dirty="0">
                <a:latin typeface="Arial"/>
                <a:cs typeface="Arial"/>
              </a:rPr>
              <a:t>internet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90" dirty="0">
                <a:latin typeface="Arial"/>
                <a:cs typeface="Arial"/>
              </a:rPr>
              <a:t>dikenali </a:t>
            </a:r>
            <a:r>
              <a:rPr sz="2800" spc="-175" dirty="0">
                <a:latin typeface="Arial"/>
                <a:cs typeface="Arial"/>
              </a:rPr>
              <a:t>sebagai</a:t>
            </a:r>
            <a:r>
              <a:rPr sz="2800" spc="-14" dirty="0">
                <a:latin typeface="Arial"/>
                <a:cs typeface="Arial"/>
              </a:rPr>
              <a:t> </a:t>
            </a:r>
            <a:r>
              <a:rPr sz="2800" spc="-290" dirty="0">
                <a:latin typeface="Arial"/>
                <a:cs typeface="Arial"/>
              </a:rPr>
              <a:t>URL.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</a:t>
            </a:r>
            <a:r>
              <a:rPr sz="4000" spc="20" dirty="0"/>
              <a:t> </a:t>
            </a:r>
            <a:r>
              <a:rPr sz="4000" spc="-4" dirty="0"/>
              <a:t>(Off02)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3326953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27936">
              <a:spcBef>
                <a:spcPts val="770"/>
              </a:spcBef>
            </a:pPr>
            <a:r>
              <a:rPr spc="-4" dirty="0"/>
              <a:t>2.</a:t>
            </a:r>
            <a:r>
              <a:rPr spc="-65" dirty="0"/>
              <a:t> </a:t>
            </a:r>
            <a:r>
              <a:rPr dirty="0"/>
              <a:t>Ketersediaan</a:t>
            </a:r>
          </a:p>
          <a:p>
            <a:pPr marL="372067" marR="255240">
              <a:spcBef>
                <a:spcPts val="670"/>
              </a:spcBef>
            </a:pPr>
            <a:r>
              <a:rPr b="0" dirty="0">
                <a:latin typeface="Calibri"/>
                <a:cs typeface="Calibri"/>
              </a:rPr>
              <a:t>Aplikasi web yang </a:t>
            </a:r>
            <a:r>
              <a:rPr spc="-4" dirty="0">
                <a:latin typeface="Calibri"/>
                <a:cs typeface="Calibri"/>
              </a:rPr>
              <a:t>tidak </a:t>
            </a:r>
            <a:r>
              <a:rPr b="0" dirty="0">
                <a:latin typeface="Calibri"/>
                <a:cs typeface="Calibri"/>
              </a:rPr>
              <a:t>bisa </a:t>
            </a:r>
            <a:r>
              <a:rPr spc="-4" dirty="0">
                <a:latin typeface="Calibri"/>
                <a:cs typeface="Calibri"/>
              </a:rPr>
              <a:t>memenuhi kebutuhan  penggunaanya dikatakan tidak memiliki  ketersediaan.</a:t>
            </a:r>
          </a:p>
          <a:p>
            <a:pPr marL="15238"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372067" marR="5080">
              <a:spcBef>
                <a:spcPts val="4"/>
              </a:spcBef>
              <a:tabLst>
                <a:tab pos="2420337" algn="l"/>
              </a:tabLst>
            </a:pPr>
            <a:r>
              <a:rPr b="0" dirty="0">
                <a:latin typeface="Calibri"/>
                <a:cs typeface="Calibri"/>
              </a:rPr>
              <a:t>Ketersediaan	</a:t>
            </a:r>
            <a:r>
              <a:rPr spc="-4" dirty="0">
                <a:latin typeface="Calibri"/>
                <a:cs typeface="Calibri"/>
              </a:rPr>
              <a:t>mencakup </a:t>
            </a:r>
            <a:r>
              <a:rPr b="0" dirty="0">
                <a:latin typeface="Calibri"/>
                <a:cs typeface="Calibri"/>
              </a:rPr>
              <a:t>presentase </a:t>
            </a:r>
            <a:r>
              <a:rPr b="0" dirty="0">
                <a:solidFill>
                  <a:srgbClr val="6F2F9F"/>
                </a:solidFill>
                <a:latin typeface="Calibri"/>
                <a:cs typeface="Calibri"/>
              </a:rPr>
              <a:t>waktu yang  tersedia </a:t>
            </a:r>
            <a:r>
              <a:rPr b="0" dirty="0">
                <a:latin typeface="Calibri"/>
                <a:cs typeface="Calibri"/>
              </a:rPr>
              <a:t>(</a:t>
            </a:r>
            <a:r>
              <a:rPr b="0" i="1" dirty="0">
                <a:latin typeface="Calibri"/>
                <a:cs typeface="Calibri"/>
              </a:rPr>
              <a:t>user </a:t>
            </a:r>
            <a:r>
              <a:rPr spc="-4" dirty="0">
                <a:latin typeface="Calibri"/>
                <a:cs typeface="Calibri"/>
              </a:rPr>
              <a:t>menginginkan </a:t>
            </a:r>
            <a:r>
              <a:rPr b="0" dirty="0">
                <a:latin typeface="Calibri"/>
                <a:cs typeface="Calibri"/>
              </a:rPr>
              <a:t>aplikasi </a:t>
            </a:r>
            <a:r>
              <a:rPr spc="-4" dirty="0">
                <a:latin typeface="Calibri"/>
                <a:cs typeface="Calibri"/>
              </a:rPr>
              <a:t>dapat </a:t>
            </a:r>
            <a:r>
              <a:rPr b="0" dirty="0">
                <a:latin typeface="Calibri"/>
                <a:cs typeface="Calibri"/>
              </a:rPr>
              <a:t>berjalan  selama </a:t>
            </a:r>
            <a:r>
              <a:rPr spc="-4" dirty="0">
                <a:latin typeface="Calibri"/>
                <a:cs typeface="Calibri"/>
              </a:rPr>
              <a:t>24 jam) maupun </a:t>
            </a:r>
            <a:r>
              <a:rPr b="0" dirty="0">
                <a:latin typeface="Calibri"/>
                <a:cs typeface="Calibri"/>
              </a:rPr>
              <a:t>ketersediaan </a:t>
            </a:r>
            <a:r>
              <a:rPr spc="-4" dirty="0">
                <a:latin typeface="Calibri"/>
                <a:cs typeface="Calibri"/>
              </a:rPr>
              <a:t>pada </a:t>
            </a:r>
            <a:r>
              <a:rPr b="0" dirty="0">
                <a:solidFill>
                  <a:srgbClr val="00AF4F"/>
                </a:solidFill>
                <a:latin typeface="Calibri"/>
                <a:cs typeface="Calibri"/>
              </a:rPr>
              <a:t>berbagai  </a:t>
            </a:r>
            <a:r>
              <a:rPr spc="-4" dirty="0">
                <a:solidFill>
                  <a:srgbClr val="00AF4F"/>
                </a:solidFill>
                <a:latin typeface="Calibri"/>
                <a:cs typeface="Calibri"/>
              </a:rPr>
              <a:t>perambah</a:t>
            </a:r>
            <a:r>
              <a:rPr spc="-30" dirty="0">
                <a:solidFill>
                  <a:srgbClr val="00AF4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AF4F"/>
                </a:solidFill>
                <a:latin typeface="Calibri"/>
                <a:cs typeface="Calibri"/>
              </a:rPr>
              <a:t>(</a:t>
            </a:r>
            <a:r>
              <a:rPr b="0" i="1" dirty="0">
                <a:solidFill>
                  <a:srgbClr val="00AF4F"/>
                </a:solidFill>
                <a:latin typeface="Calibri"/>
                <a:cs typeface="Calibri"/>
              </a:rPr>
              <a:t>browser</a:t>
            </a:r>
            <a:r>
              <a:rPr b="0" dirty="0">
                <a:solidFill>
                  <a:srgbClr val="00AF4F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</p:spTree>
    <p:extLst>
      <p:ext uri="{BB962C8B-B14F-4D97-AF65-F5344CB8AC3E}">
        <p14:creationId xmlns:p14="http://schemas.microsoft.com/office/powerpoint/2010/main" val="6571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Quality Attributes</a:t>
            </a:r>
            <a:r>
              <a:rPr sz="4000" spc="20" dirty="0"/>
              <a:t> </a:t>
            </a:r>
            <a:r>
              <a:rPr sz="4000" spc="-4" dirty="0"/>
              <a:t>(Off02)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738071"/>
            <a:ext cx="7376159" cy="4826851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365717" indent="-353654" algn="just">
              <a:spcBef>
                <a:spcPts val="770"/>
              </a:spcBef>
              <a:buAutoNum type="arabicPeriod" startAt="3"/>
              <a:tabLst>
                <a:tab pos="366352" algn="l"/>
              </a:tabLst>
            </a:pPr>
            <a:r>
              <a:rPr sz="2800" b="1" dirty="0">
                <a:latin typeface="Calibri"/>
                <a:cs typeface="Calibri"/>
              </a:rPr>
              <a:t>Skalabilitas</a:t>
            </a:r>
            <a:endParaRPr sz="2800">
              <a:latin typeface="Calibri"/>
              <a:cs typeface="Calibri"/>
            </a:endParaRPr>
          </a:p>
          <a:p>
            <a:pPr marL="356828" marR="806355" algn="just">
              <a:spcBef>
                <a:spcPts val="670"/>
              </a:spcBef>
            </a:pPr>
            <a:r>
              <a:rPr sz="2800" spc="-4" dirty="0">
                <a:latin typeface="Calibri"/>
                <a:cs typeface="Calibri"/>
              </a:rPr>
              <a:t>Kemampuan </a:t>
            </a:r>
            <a:r>
              <a:rPr sz="2800" dirty="0">
                <a:latin typeface="Calibri"/>
                <a:cs typeface="Calibri"/>
              </a:rPr>
              <a:t>web aplikasi dan server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untuk  menangani jumlah/volume pengguna </a:t>
            </a:r>
            <a:r>
              <a:rPr sz="2800" dirty="0">
                <a:latin typeface="Calibri"/>
                <a:cs typeface="Calibri"/>
              </a:rPr>
              <a:t>yang  </a:t>
            </a:r>
            <a:r>
              <a:rPr sz="2800" spc="-4" dirty="0">
                <a:latin typeface="Calibri"/>
                <a:cs typeface="Calibri"/>
              </a:rPr>
              <a:t>mengakses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365717" indent="-353654">
              <a:spcBef>
                <a:spcPts val="4"/>
              </a:spcBef>
              <a:buAutoNum type="arabicPeriod" startAt="4"/>
              <a:tabLst>
                <a:tab pos="366352" algn="l"/>
              </a:tabLst>
            </a:pPr>
            <a:r>
              <a:rPr sz="2800" b="1" dirty="0">
                <a:latin typeface="Calibri"/>
                <a:cs typeface="Calibri"/>
              </a:rPr>
              <a:t>Waktu untuk masuk ke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market</a:t>
            </a:r>
            <a:endParaRPr sz="2800">
              <a:latin typeface="Calibri"/>
              <a:cs typeface="Calibri"/>
            </a:endParaRPr>
          </a:p>
          <a:p>
            <a:pPr marL="356828" marR="5080"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Aplikasi web </a:t>
            </a:r>
            <a:r>
              <a:rPr sz="2800" spc="-4" dirty="0">
                <a:latin typeface="Calibri"/>
                <a:cs typeface="Calibri"/>
              </a:rPr>
              <a:t>pertama </a:t>
            </a:r>
            <a:r>
              <a:rPr sz="2800" dirty="0">
                <a:latin typeface="Calibri"/>
                <a:cs typeface="Calibri"/>
              </a:rPr>
              <a:t>yang </a:t>
            </a:r>
            <a:r>
              <a:rPr sz="2800" spc="-4" dirty="0">
                <a:latin typeface="Calibri"/>
                <a:cs typeface="Calibri"/>
              </a:rPr>
              <a:t>ditujukan pada </a:t>
            </a:r>
            <a:r>
              <a:rPr sz="2800" dirty="0">
                <a:latin typeface="Calibri"/>
                <a:cs typeface="Calibri"/>
              </a:rPr>
              <a:t>suatu  bagian pasar </a:t>
            </a:r>
            <a:r>
              <a:rPr sz="2800" spc="-4" dirty="0">
                <a:latin typeface="Calibri"/>
                <a:cs typeface="Calibri"/>
              </a:rPr>
              <a:t>tertentu </a:t>
            </a:r>
            <a:r>
              <a:rPr sz="2800" dirty="0">
                <a:latin typeface="Calibri"/>
                <a:cs typeface="Calibri"/>
              </a:rPr>
              <a:t>yang bersifat spesifik,  seringkali </a:t>
            </a:r>
            <a:r>
              <a:rPr sz="2800" spc="-4" dirty="0">
                <a:latin typeface="Calibri"/>
                <a:cs typeface="Calibri"/>
              </a:rPr>
              <a:t>mampu menjangkau pengguna </a:t>
            </a:r>
            <a:r>
              <a:rPr sz="2800" dirty="0">
                <a:latin typeface="Calibri"/>
                <a:cs typeface="Calibri"/>
              </a:rPr>
              <a:t>yang  </a:t>
            </a:r>
            <a:r>
              <a:rPr sz="2800" spc="-4" dirty="0">
                <a:latin typeface="Calibri"/>
                <a:cs typeface="Calibri"/>
              </a:rPr>
              <a:t>cukup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signifikan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1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743712"/>
            <a:ext cx="7010400" cy="636207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z="3200" i="1" spc="-10" dirty="0">
                <a:solidFill>
                  <a:srgbClr val="000066"/>
                </a:solidFill>
                <a:latin typeface="Cambria"/>
                <a:cs typeface="Cambria"/>
              </a:rPr>
              <a:t>WEB E </a:t>
            </a:r>
            <a:r>
              <a:rPr sz="3200" i="1" spc="-4" dirty="0">
                <a:solidFill>
                  <a:srgbClr val="000066"/>
                </a:solidFill>
                <a:latin typeface="Cambria"/>
                <a:cs typeface="Cambria"/>
              </a:rPr>
              <a:t>Process </a:t>
            </a:r>
            <a:r>
              <a:rPr sz="3200" i="1" spc="-10" dirty="0">
                <a:solidFill>
                  <a:srgbClr val="000066"/>
                </a:solidFill>
                <a:latin typeface="Cambria"/>
                <a:cs typeface="Cambria"/>
              </a:rPr>
              <a:t>(Analis &amp;</a:t>
            </a:r>
            <a:r>
              <a:rPr sz="3200" i="1" spc="85" dirty="0">
                <a:solidFill>
                  <a:srgbClr val="000066"/>
                </a:solidFill>
                <a:latin typeface="Cambria"/>
                <a:cs typeface="Cambria"/>
              </a:rPr>
              <a:t> </a:t>
            </a:r>
            <a:r>
              <a:rPr sz="3200" i="1" spc="-10" dirty="0">
                <a:solidFill>
                  <a:srgbClr val="000066"/>
                </a:solidFill>
                <a:latin typeface="Cambria"/>
                <a:cs typeface="Cambria"/>
              </a:rPr>
              <a:t>Design)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5427" y="2910333"/>
            <a:ext cx="4334510" cy="1529076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9" marR="5080">
              <a:spcBef>
                <a:spcPts val="90"/>
              </a:spcBef>
            </a:pPr>
            <a:r>
              <a:rPr sz="3200" spc="-10" dirty="0">
                <a:latin typeface="Cambria"/>
                <a:cs typeface="Cambria"/>
              </a:rPr>
              <a:t>Bagaimana </a:t>
            </a:r>
            <a:r>
              <a:rPr sz="3200" spc="-14" dirty="0">
                <a:latin typeface="Cambria"/>
                <a:cs typeface="Cambria"/>
              </a:rPr>
              <a:t>melakukan  </a:t>
            </a:r>
            <a:r>
              <a:rPr sz="3200" spc="-4" dirty="0">
                <a:latin typeface="Cambria"/>
                <a:cs typeface="Cambria"/>
              </a:rPr>
              <a:t>Analisis dan Design</a:t>
            </a:r>
            <a:r>
              <a:rPr sz="3200" spc="-55" dirty="0">
                <a:latin typeface="Cambria"/>
                <a:cs typeface="Cambria"/>
              </a:rPr>
              <a:t> </a:t>
            </a:r>
            <a:r>
              <a:rPr sz="3200" spc="-4" dirty="0" err="1">
                <a:latin typeface="Cambria"/>
                <a:cs typeface="Cambria"/>
              </a:rPr>
              <a:t>pada</a:t>
            </a:r>
            <a:r>
              <a:rPr sz="3200" spc="-4" dirty="0">
                <a:latin typeface="Cambria"/>
                <a:cs typeface="Cambria"/>
              </a:rPr>
              <a:t>  </a:t>
            </a:r>
            <a:r>
              <a:rPr sz="3200" spc="-70" dirty="0" err="1">
                <a:latin typeface="Cambria"/>
                <a:cs typeface="Cambria"/>
              </a:rPr>
              <a:t>Web</a:t>
            </a:r>
            <a:r>
              <a:rPr sz="3200" spc="-4" dirty="0" err="1">
                <a:latin typeface="Cambria"/>
                <a:cs typeface="Cambria"/>
              </a:rPr>
              <a:t>E</a:t>
            </a:r>
            <a:r>
              <a:rPr sz="3200" spc="-4" dirty="0">
                <a:latin typeface="Cambria"/>
                <a:cs typeface="Cambria"/>
              </a:rPr>
              <a:t>?</a:t>
            </a:r>
            <a:endParaRPr sz="3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506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WEB E </a:t>
            </a:r>
            <a:r>
              <a:rPr sz="4000" spc="-4" dirty="0"/>
              <a:t>Process -</a:t>
            </a:r>
            <a:r>
              <a:rPr sz="4000" spc="45" dirty="0"/>
              <a:t> </a:t>
            </a:r>
            <a:r>
              <a:rPr sz="4000" spc="-10" dirty="0"/>
              <a:t>Analysis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913637"/>
            <a:ext cx="7645400" cy="351927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765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Ada 4 </a:t>
            </a:r>
            <a:r>
              <a:rPr sz="2800" spc="-4" dirty="0">
                <a:latin typeface="Calibri"/>
                <a:cs typeface="Calibri"/>
              </a:rPr>
              <a:t>(empat) jenis </a:t>
            </a:r>
            <a:r>
              <a:rPr sz="2800" dirty="0">
                <a:latin typeface="Calibri"/>
                <a:cs typeface="Calibri"/>
              </a:rPr>
              <a:t>analisis yang </a:t>
            </a:r>
            <a:r>
              <a:rPr sz="2800" spc="-4" dirty="0">
                <a:latin typeface="Calibri"/>
                <a:cs typeface="Calibri"/>
              </a:rPr>
              <a:t>dilakukan </a:t>
            </a:r>
            <a:r>
              <a:rPr sz="2800" dirty="0">
                <a:latin typeface="Calibri"/>
                <a:cs typeface="Calibri"/>
              </a:rPr>
              <a:t>selama  </a:t>
            </a:r>
            <a:r>
              <a:rPr sz="2800" spc="-4" dirty="0">
                <a:latin typeface="Calibri"/>
                <a:cs typeface="Calibri"/>
              </a:rPr>
              <a:t>membangun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E: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527624" indent="-515559">
              <a:spcBef>
                <a:spcPts val="4"/>
              </a:spcBef>
              <a:buClr>
                <a:srgbClr val="184192"/>
              </a:buClr>
              <a:buSzPct val="78571"/>
              <a:buAutoNum type="arabicPeriod"/>
              <a:tabLst>
                <a:tab pos="527624" algn="l"/>
                <a:tab pos="528258" algn="l"/>
              </a:tabLst>
            </a:pPr>
            <a:r>
              <a:rPr sz="2800" i="1" dirty="0">
                <a:latin typeface="Calibri"/>
                <a:cs typeface="Calibri"/>
              </a:rPr>
              <a:t>Content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527624" indent="-515559">
              <a:spcBef>
                <a:spcPts val="670"/>
              </a:spcBef>
              <a:buClr>
                <a:srgbClr val="184192"/>
              </a:buClr>
              <a:buSzPct val="78571"/>
              <a:buAutoNum type="arabicPeriod"/>
              <a:tabLst>
                <a:tab pos="527624" algn="l"/>
                <a:tab pos="528258" algn="l"/>
              </a:tabLst>
            </a:pPr>
            <a:r>
              <a:rPr sz="2800" i="1" spc="-4" dirty="0">
                <a:latin typeface="Calibri"/>
                <a:cs typeface="Calibri"/>
              </a:rPr>
              <a:t>Interaction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527624" indent="-515559">
              <a:spcBef>
                <a:spcPts val="670"/>
              </a:spcBef>
              <a:buClr>
                <a:srgbClr val="184192"/>
              </a:buClr>
              <a:buSzPct val="78571"/>
              <a:buAutoNum type="arabicPeriod"/>
              <a:tabLst>
                <a:tab pos="527624" algn="l"/>
                <a:tab pos="528258" algn="l"/>
              </a:tabLst>
            </a:pPr>
            <a:r>
              <a:rPr sz="2800" i="1" dirty="0">
                <a:latin typeface="Calibri"/>
                <a:cs typeface="Calibri"/>
              </a:rPr>
              <a:t>Function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527624" indent="-515559">
              <a:spcBef>
                <a:spcPts val="675"/>
              </a:spcBef>
              <a:buClr>
                <a:srgbClr val="184192"/>
              </a:buClr>
              <a:buSzPct val="78571"/>
              <a:buAutoNum type="arabicPeriod"/>
              <a:tabLst>
                <a:tab pos="527624" algn="l"/>
                <a:tab pos="528258" algn="l"/>
              </a:tabLst>
            </a:pPr>
            <a:r>
              <a:rPr sz="2800" i="1" dirty="0">
                <a:latin typeface="Calibri"/>
                <a:cs typeface="Calibri"/>
              </a:rPr>
              <a:t>Configuration</a:t>
            </a:r>
            <a:r>
              <a:rPr sz="2800" i="1" spc="-9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4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WEB E </a:t>
            </a:r>
            <a:r>
              <a:rPr sz="4000" spc="-4" dirty="0"/>
              <a:t>Process -</a:t>
            </a:r>
            <a:r>
              <a:rPr sz="4000" spc="45" dirty="0"/>
              <a:t> </a:t>
            </a:r>
            <a:r>
              <a:rPr sz="4000" spc="-10" dirty="0"/>
              <a:t>Analysis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9512"/>
            <a:ext cx="7741920" cy="4478038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i="1" spc="-4" dirty="0">
                <a:latin typeface="Calibri"/>
                <a:cs typeface="Calibri"/>
              </a:rPr>
              <a:t>1. </a:t>
            </a:r>
            <a:r>
              <a:rPr sz="2800" b="1" i="1" spc="4" dirty="0">
                <a:latin typeface="Calibri"/>
                <a:cs typeface="Calibri"/>
              </a:rPr>
              <a:t>Content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356828" marR="22539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Pengidentifikasi </a:t>
            </a:r>
            <a:r>
              <a:rPr sz="2800" dirty="0">
                <a:latin typeface="Calibri"/>
                <a:cs typeface="Calibri"/>
              </a:rPr>
              <a:t>konten yang akan </a:t>
            </a:r>
            <a:r>
              <a:rPr sz="2800" spc="-4" dirty="0">
                <a:latin typeface="Calibri"/>
                <a:cs typeface="Calibri"/>
              </a:rPr>
              <a:t>diberikan pada  </a:t>
            </a:r>
            <a:r>
              <a:rPr sz="2800" dirty="0">
                <a:latin typeface="Calibri"/>
                <a:cs typeface="Calibri"/>
              </a:rPr>
              <a:t>WebApp</a:t>
            </a:r>
            <a:endParaRPr sz="2800">
              <a:latin typeface="Calibri"/>
              <a:cs typeface="Calibri"/>
            </a:endParaRPr>
          </a:p>
          <a:p>
            <a:pPr marL="356828" marR="5080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Konten </a:t>
            </a:r>
            <a:r>
              <a:rPr sz="2800" spc="-4" dirty="0">
                <a:latin typeface="Calibri"/>
                <a:cs typeface="Calibri"/>
              </a:rPr>
              <a:t>meliputi </a:t>
            </a:r>
            <a:r>
              <a:rPr sz="2800" dirty="0">
                <a:latin typeface="Calibri"/>
                <a:cs typeface="Calibri"/>
              </a:rPr>
              <a:t>teks, grafik dan </a:t>
            </a:r>
            <a:r>
              <a:rPr sz="2800" spc="-4" dirty="0">
                <a:latin typeface="Calibri"/>
                <a:cs typeface="Calibri"/>
              </a:rPr>
              <a:t>gambar, video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  </a:t>
            </a:r>
            <a:r>
              <a:rPr sz="2800" spc="-4" dirty="0">
                <a:latin typeface="Calibri"/>
                <a:cs typeface="Calibri"/>
              </a:rPr>
              <a:t>audio.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12699"/>
            <a:r>
              <a:rPr sz="2800" b="1" i="1" spc="-4" dirty="0">
                <a:latin typeface="Calibri"/>
                <a:cs typeface="Calibri"/>
              </a:rPr>
              <a:t>2. </a:t>
            </a:r>
            <a:r>
              <a:rPr sz="2800" b="1" i="1" dirty="0">
                <a:latin typeface="Calibri"/>
                <a:cs typeface="Calibri"/>
              </a:rPr>
              <a:t>Interaction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356828" marR="1012706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Cara </a:t>
            </a:r>
            <a:r>
              <a:rPr sz="2800" spc="-4" dirty="0">
                <a:latin typeface="Calibri"/>
                <a:cs typeface="Calibri"/>
              </a:rPr>
              <a:t>di mana pengguna berinteraksi dengan  </a:t>
            </a:r>
            <a:r>
              <a:rPr sz="2800" dirty="0">
                <a:latin typeface="Calibri"/>
                <a:cs typeface="Calibri"/>
              </a:rPr>
              <a:t>WebApp dijelaskan secara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rinci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8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WEB E </a:t>
            </a:r>
            <a:r>
              <a:rPr sz="4000" spc="-4" dirty="0"/>
              <a:t>Process -</a:t>
            </a:r>
            <a:r>
              <a:rPr sz="4000" spc="45" dirty="0"/>
              <a:t> </a:t>
            </a:r>
            <a:r>
              <a:rPr sz="4000" spc="-10" dirty="0"/>
              <a:t>Analysis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9512"/>
            <a:ext cx="7489191" cy="2803733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i="1" spc="-4" dirty="0">
                <a:latin typeface="Calibri"/>
                <a:cs typeface="Calibri"/>
              </a:rPr>
              <a:t>3. </a:t>
            </a:r>
            <a:r>
              <a:rPr sz="2800" b="1" i="1" spc="4" dirty="0">
                <a:latin typeface="Calibri"/>
                <a:cs typeface="Calibri"/>
              </a:rPr>
              <a:t>Function</a:t>
            </a:r>
            <a:r>
              <a:rPr sz="2800" b="1" i="1" spc="-9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356828" marR="5080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Penggunaan </a:t>
            </a:r>
            <a:r>
              <a:rPr sz="2800" dirty="0">
                <a:latin typeface="Calibri"/>
                <a:cs typeface="Calibri"/>
              </a:rPr>
              <a:t>skenario (</a:t>
            </a:r>
            <a:r>
              <a:rPr sz="2800" i="1" dirty="0">
                <a:latin typeface="Calibri"/>
                <a:cs typeface="Calibri"/>
              </a:rPr>
              <a:t>use-cases</a:t>
            </a:r>
            <a:r>
              <a:rPr sz="2800" dirty="0">
                <a:latin typeface="Calibri"/>
                <a:cs typeface="Calibri"/>
              </a:rPr>
              <a:t>) </a:t>
            </a:r>
            <a:r>
              <a:rPr sz="2800" spc="-4" dirty="0">
                <a:latin typeface="Calibri"/>
                <a:cs typeface="Calibri"/>
              </a:rPr>
              <a:t>dibuat </a:t>
            </a:r>
            <a:r>
              <a:rPr sz="2800" dirty="0">
                <a:latin typeface="Calibri"/>
                <a:cs typeface="Calibri"/>
              </a:rPr>
              <a:t>sebagai  bagian dari analisis </a:t>
            </a:r>
            <a:r>
              <a:rPr sz="2800" spc="-4" dirty="0">
                <a:latin typeface="Calibri"/>
                <a:cs typeface="Calibri"/>
              </a:rPr>
              <a:t>interaksi menentukan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operasi  yang akan </a:t>
            </a:r>
            <a:r>
              <a:rPr sz="2800" spc="-4" dirty="0">
                <a:latin typeface="Calibri"/>
                <a:cs typeface="Calibri"/>
              </a:rPr>
              <a:t>diterapkan untuk </a:t>
            </a:r>
            <a:r>
              <a:rPr sz="2800" dirty="0">
                <a:latin typeface="Calibri"/>
                <a:cs typeface="Calibri"/>
              </a:rPr>
              <a:t>konten WebApp dan  </a:t>
            </a:r>
            <a:r>
              <a:rPr sz="2800" spc="-4" dirty="0">
                <a:latin typeface="Calibri"/>
                <a:cs typeface="Calibri"/>
              </a:rPr>
              <a:t>menyiratkan </a:t>
            </a:r>
            <a:r>
              <a:rPr sz="2800" dirty="0">
                <a:latin typeface="Calibri"/>
                <a:cs typeface="Calibri"/>
              </a:rPr>
              <a:t>fungsi pengolahan </a:t>
            </a:r>
            <a:r>
              <a:rPr sz="2800" spc="-4" dirty="0">
                <a:latin typeface="Calibri"/>
                <a:cs typeface="Calibri"/>
              </a:rPr>
              <a:t>lainnya. Semua  </a:t>
            </a:r>
            <a:r>
              <a:rPr sz="2800" dirty="0">
                <a:latin typeface="Calibri"/>
                <a:cs typeface="Calibri"/>
              </a:rPr>
              <a:t>operasi dan fungsi dijelaskan secara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rinci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0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WEB E </a:t>
            </a:r>
            <a:r>
              <a:rPr sz="4000" spc="-4" dirty="0"/>
              <a:t>Process -</a:t>
            </a:r>
            <a:r>
              <a:rPr sz="4000" spc="45" dirty="0"/>
              <a:t> </a:t>
            </a:r>
            <a:r>
              <a:rPr sz="4000" spc="-10" dirty="0"/>
              <a:t>Analysis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9511"/>
            <a:ext cx="7183120" cy="3850174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12699">
              <a:spcBef>
                <a:spcPts val="770"/>
              </a:spcBef>
            </a:pPr>
            <a:r>
              <a:rPr sz="2800" b="1" i="1" spc="-4" dirty="0">
                <a:latin typeface="Calibri"/>
                <a:cs typeface="Calibri"/>
              </a:rPr>
              <a:t>4. </a:t>
            </a:r>
            <a:r>
              <a:rPr sz="2800" b="1" i="1" dirty="0">
                <a:latin typeface="Calibri"/>
                <a:cs typeface="Calibri"/>
              </a:rPr>
              <a:t>Analysis</a:t>
            </a:r>
            <a:r>
              <a:rPr sz="2800" b="1" i="1" spc="-7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Configuration</a:t>
            </a:r>
            <a:endParaRPr sz="2800">
              <a:latin typeface="Calibri"/>
              <a:cs typeface="Calibri"/>
            </a:endParaRPr>
          </a:p>
          <a:p>
            <a:pPr marL="356828" marR="135239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Lingkungan </a:t>
            </a:r>
            <a:r>
              <a:rPr sz="2800" dirty="0">
                <a:latin typeface="Calibri"/>
                <a:cs typeface="Calibri"/>
              </a:rPr>
              <a:t>dan infrastruktur </a:t>
            </a:r>
            <a:r>
              <a:rPr sz="2800" spc="-4" dirty="0">
                <a:latin typeface="Calibri"/>
                <a:cs typeface="Calibri"/>
              </a:rPr>
              <a:t>dimana </a:t>
            </a:r>
            <a:r>
              <a:rPr sz="2800" dirty="0">
                <a:latin typeface="Calibri"/>
                <a:cs typeface="Calibri"/>
              </a:rPr>
              <a:t>WebApp  dijelaskan secara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rinci.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4" dirty="0">
                <a:latin typeface="Calibri"/>
                <a:cs typeface="Calibri"/>
              </a:rPr>
              <a:t>Webapp dapat berada di Internet </a:t>
            </a:r>
            <a:r>
              <a:rPr sz="2800" dirty="0">
                <a:latin typeface="Calibri"/>
                <a:cs typeface="Calibri"/>
              </a:rPr>
              <a:t>atau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intranet</a:t>
            </a:r>
            <a:endParaRPr sz="2800">
              <a:latin typeface="Calibri"/>
              <a:cs typeface="Calibri"/>
            </a:endParaRPr>
          </a:p>
          <a:p>
            <a:pPr marL="356828" marR="196192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dirty="0">
                <a:latin typeface="Calibri"/>
                <a:cs typeface="Calibri"/>
              </a:rPr>
              <a:t>Selain </a:t>
            </a:r>
            <a:r>
              <a:rPr sz="2800" spc="-4" dirty="0">
                <a:latin typeface="Calibri"/>
                <a:cs typeface="Calibri"/>
              </a:rPr>
              <a:t>itu, </a:t>
            </a:r>
            <a:r>
              <a:rPr sz="2800" dirty="0">
                <a:latin typeface="Calibri"/>
                <a:cs typeface="Calibri"/>
              </a:rPr>
              <a:t>infrastruktur </a:t>
            </a:r>
            <a:r>
              <a:rPr sz="2800" spc="-4" dirty="0">
                <a:latin typeface="Calibri"/>
                <a:cs typeface="Calibri"/>
              </a:rPr>
              <a:t>(yaitu, komponen  </a:t>
            </a:r>
            <a:r>
              <a:rPr sz="2800" dirty="0">
                <a:latin typeface="Calibri"/>
                <a:cs typeface="Calibri"/>
              </a:rPr>
              <a:t>infrastruktur dan sejauh </a:t>
            </a:r>
            <a:r>
              <a:rPr sz="2800" spc="-4" dirty="0">
                <a:latin typeface="Calibri"/>
                <a:cs typeface="Calibri"/>
              </a:rPr>
              <a:t>mana </a:t>
            </a:r>
            <a:r>
              <a:rPr sz="2800" dirty="0">
                <a:latin typeface="Calibri"/>
                <a:cs typeface="Calibri"/>
              </a:rPr>
              <a:t>database akan  </a:t>
            </a:r>
            <a:r>
              <a:rPr sz="2800" spc="-4" dirty="0">
                <a:latin typeface="Calibri"/>
                <a:cs typeface="Calibri"/>
              </a:rPr>
              <a:t>digunakan untuk menghasilkan konten) untuk  </a:t>
            </a:r>
            <a:r>
              <a:rPr sz="2800" dirty="0">
                <a:latin typeface="Calibri"/>
                <a:cs typeface="Calibri"/>
              </a:rPr>
              <a:t>webapp </a:t>
            </a:r>
            <a:r>
              <a:rPr sz="2800" spc="-4" dirty="0">
                <a:latin typeface="Calibri"/>
                <a:cs typeface="Calibri"/>
              </a:rPr>
              <a:t>harus diidentifikasi pada </a:t>
            </a:r>
            <a:r>
              <a:rPr sz="2800" dirty="0">
                <a:latin typeface="Calibri"/>
                <a:cs typeface="Calibri"/>
              </a:rPr>
              <a:t>tahap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ini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3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z="4000" spc="-10" dirty="0"/>
              <a:t>WEB E </a:t>
            </a:r>
            <a:r>
              <a:rPr sz="4000" spc="-4" dirty="0"/>
              <a:t>Process -</a:t>
            </a:r>
            <a:r>
              <a:rPr sz="4000" spc="45" dirty="0"/>
              <a:t> </a:t>
            </a:r>
            <a:r>
              <a:rPr sz="4000" spc="-10" dirty="0"/>
              <a:t>Design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829511"/>
            <a:ext cx="3289300" cy="2106106"/>
          </a:xfrm>
          <a:prstGeom prst="rect">
            <a:avLst/>
          </a:prstGeom>
        </p:spPr>
        <p:txBody>
          <a:bodyPr vert="horz" wrap="square" lIns="0" tIns="97779" rIns="0" bIns="0" rtlCol="0">
            <a:spAutoFit/>
          </a:bodyPr>
          <a:lstStyle/>
          <a:p>
            <a:pPr marL="356828" indent="-344765">
              <a:spcBef>
                <a:spcPts val="7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dirty="0">
                <a:latin typeface="Calibri"/>
                <a:cs typeface="Calibri"/>
              </a:rPr>
              <a:t>Architectural</a:t>
            </a:r>
            <a:r>
              <a:rPr sz="2800" i="1" spc="-1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spc="-4" dirty="0">
                <a:latin typeface="Calibri"/>
                <a:cs typeface="Calibri"/>
              </a:rPr>
              <a:t>Navigation</a:t>
            </a:r>
            <a:r>
              <a:rPr sz="2800" i="1" spc="-9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dirty="0">
                <a:latin typeface="Calibri"/>
                <a:cs typeface="Calibri"/>
              </a:rPr>
              <a:t>Interface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356828" indent="-344765">
              <a:spcBef>
                <a:spcPts val="6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i="1" dirty="0">
                <a:latin typeface="Calibri"/>
                <a:cs typeface="Calibri"/>
              </a:rPr>
              <a:t>Content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5585" y="1743458"/>
            <a:ext cx="3621023" cy="4873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2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433488"/>
            <a:ext cx="7010400" cy="1072224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lnSpc>
                <a:spcPct val="100000"/>
              </a:lnSpc>
              <a:spcBef>
                <a:spcPts val="999"/>
              </a:spcBef>
            </a:pPr>
            <a:r>
              <a:rPr spc="-10" dirty="0"/>
              <a:t>WEB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6999683" y="7309138"/>
            <a:ext cx="22945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10" dirty="0"/>
              <a:t>e</a:t>
            </a:r>
            <a:r>
              <a:rPr spc="-14" dirty="0"/>
              <a:t>m</a:t>
            </a:r>
            <a:r>
              <a:rPr dirty="0"/>
              <a:t>a</a:t>
            </a:r>
            <a:r>
              <a:rPr spc="-14" dirty="0"/>
              <a:t>i</a:t>
            </a:r>
            <a:r>
              <a:rPr spc="-4" dirty="0"/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725083" y="7309138"/>
            <a:ext cx="3132773" cy="203260"/>
          </a:xfrm>
          <a:prstGeom prst="rect">
            <a:avLst/>
          </a:prstGeom>
        </p:spPr>
        <p:txBody>
          <a:bodyPr vert="horz" wrap="square" lIns="0" tIns="3174" rIns="0" bIns="0" rtlCol="0">
            <a:spAutoFit/>
          </a:bodyPr>
          <a:lstStyle/>
          <a:p>
            <a:pPr marL="12699">
              <a:spcBef>
                <a:spcPts val="25"/>
              </a:spcBef>
            </a:pPr>
            <a:r>
              <a:rPr spc="-20" dirty="0"/>
              <a:t>Fasilkom||</a:t>
            </a:r>
            <a:r>
              <a:rPr dirty="0"/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12/10/2013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99764" y="2910332"/>
            <a:ext cx="5483859" cy="517517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ID" sz="3200" i="1" spc="-4" dirty="0" err="1">
                <a:latin typeface="Calibri"/>
                <a:cs typeface="Calibri"/>
              </a:rPr>
              <a:t>Defri</a:t>
            </a:r>
            <a:r>
              <a:rPr lang="en-ID" sz="3200" i="1" spc="-4" dirty="0">
                <a:latin typeface="Calibri"/>
                <a:cs typeface="Calibri"/>
              </a:rPr>
              <a:t> </a:t>
            </a:r>
            <a:r>
              <a:rPr lang="en-ID" sz="3200" i="1" dirty="0" err="1">
                <a:latin typeface="Calibri"/>
                <a:cs typeface="Calibri"/>
              </a:rPr>
              <a:t>Kurniawan</a:t>
            </a:r>
            <a:r>
              <a:rPr lang="en-ID" sz="3200" i="1" spc="-110" dirty="0">
                <a:latin typeface="Calibri"/>
                <a:cs typeface="Calibri"/>
              </a:rPr>
              <a:t> </a:t>
            </a:r>
            <a:r>
              <a:rPr lang="en-ID" sz="3200" i="1" spc="-4" dirty="0" err="1">
                <a:latin typeface="Calibri"/>
                <a:cs typeface="Calibri"/>
              </a:rPr>
              <a:t>M.Kom</a:t>
            </a:r>
            <a:endParaRPr lang="en-ID"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121" y="1805813"/>
            <a:ext cx="4185286" cy="517517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9">
              <a:spcBef>
                <a:spcPts val="90"/>
              </a:spcBef>
            </a:pPr>
            <a:r>
              <a:rPr lang="en-US" sz="3200" spc="-20" dirty="0">
                <a:latin typeface="Cambria"/>
                <a:cs typeface="Cambria"/>
              </a:rPr>
              <a:t>References</a:t>
            </a:r>
            <a:endParaRPr sz="3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880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60" dirty="0"/>
              <a:t>Daftar </a:t>
            </a:r>
            <a:r>
              <a:rPr spc="-35" dirty="0"/>
              <a:t>istilah</a:t>
            </a:r>
            <a:r>
              <a:rPr spc="-440" dirty="0"/>
              <a:t> </a:t>
            </a:r>
            <a:r>
              <a:rPr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9" y="1913637"/>
            <a:ext cx="7980680" cy="3693677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100" dirty="0">
                <a:latin typeface="Arial"/>
                <a:cs typeface="Arial"/>
              </a:rPr>
              <a:t>WWW </a:t>
            </a:r>
            <a:r>
              <a:rPr sz="2800" spc="-140" dirty="0">
                <a:latin typeface="Arial"/>
                <a:cs typeface="Arial"/>
              </a:rPr>
              <a:t>adalah </a:t>
            </a:r>
            <a:r>
              <a:rPr sz="2800" spc="-160" dirty="0">
                <a:latin typeface="Arial"/>
                <a:cs typeface="Arial"/>
              </a:rPr>
              <a:t>sebuah </a:t>
            </a:r>
            <a:r>
              <a:rPr sz="2800" spc="-114" dirty="0">
                <a:solidFill>
                  <a:srgbClr val="006FBF"/>
                </a:solidFill>
                <a:latin typeface="Arial"/>
                <a:cs typeface="Arial"/>
              </a:rPr>
              <a:t>media </a:t>
            </a:r>
            <a:r>
              <a:rPr sz="2800" spc="-80" dirty="0">
                <a:solidFill>
                  <a:srgbClr val="006FBF"/>
                </a:solidFill>
                <a:latin typeface="Arial"/>
                <a:cs typeface="Arial"/>
              </a:rPr>
              <a:t>informasi </a:t>
            </a:r>
            <a:r>
              <a:rPr sz="2800" spc="-105" dirty="0">
                <a:solidFill>
                  <a:srgbClr val="006FBF"/>
                </a:solidFill>
                <a:latin typeface="Arial"/>
                <a:cs typeface="Arial"/>
              </a:rPr>
              <a:t>global </a:t>
            </a:r>
            <a:r>
              <a:rPr sz="2800" spc="-170" dirty="0">
                <a:solidFill>
                  <a:srgbClr val="006FBF"/>
                </a:solidFill>
                <a:latin typeface="Arial"/>
                <a:cs typeface="Arial"/>
              </a:rPr>
              <a:t>yang  </a:t>
            </a:r>
            <a:r>
              <a:rPr sz="2800" spc="-135" dirty="0">
                <a:solidFill>
                  <a:srgbClr val="006FBF"/>
                </a:solidFill>
                <a:latin typeface="Arial"/>
                <a:cs typeface="Arial"/>
              </a:rPr>
              <a:t>menghubungkan </a:t>
            </a:r>
            <a:r>
              <a:rPr sz="2800" spc="-110" dirty="0">
                <a:solidFill>
                  <a:srgbClr val="006FBF"/>
                </a:solidFill>
                <a:latin typeface="Arial"/>
                <a:cs typeface="Arial"/>
              </a:rPr>
              <a:t>antara </a:t>
            </a:r>
            <a:r>
              <a:rPr sz="2800" spc="-155" dirty="0">
                <a:solidFill>
                  <a:srgbClr val="006FBF"/>
                </a:solidFill>
                <a:latin typeface="Arial"/>
                <a:cs typeface="Arial"/>
              </a:rPr>
              <a:t>pengguna </a:t>
            </a:r>
            <a:r>
              <a:rPr sz="2800" spc="-55" dirty="0">
                <a:solidFill>
                  <a:srgbClr val="006FBF"/>
                </a:solidFill>
                <a:latin typeface="Arial"/>
                <a:cs typeface="Arial"/>
              </a:rPr>
              <a:t>internet </a:t>
            </a:r>
            <a:r>
              <a:rPr sz="2800" spc="-150" dirty="0">
                <a:solidFill>
                  <a:srgbClr val="006FBF"/>
                </a:solidFill>
                <a:latin typeface="Arial"/>
                <a:cs typeface="Arial"/>
              </a:rPr>
              <a:t>ke </a:t>
            </a:r>
            <a:r>
              <a:rPr sz="2800" spc="-125" dirty="0">
                <a:solidFill>
                  <a:srgbClr val="006FBF"/>
                </a:solidFill>
                <a:latin typeface="Arial"/>
                <a:cs typeface="Arial"/>
              </a:rPr>
              <a:t>server  </a:t>
            </a:r>
            <a:r>
              <a:rPr sz="2800" spc="-70" dirty="0">
                <a:solidFill>
                  <a:srgbClr val="006FBF"/>
                </a:solidFill>
                <a:latin typeface="Arial"/>
                <a:cs typeface="Arial"/>
              </a:rPr>
              <a:t>untuk </a:t>
            </a:r>
            <a:r>
              <a:rPr sz="2800" spc="-114" dirty="0">
                <a:solidFill>
                  <a:srgbClr val="006FBF"/>
                </a:solidFill>
                <a:latin typeface="Arial"/>
                <a:cs typeface="Arial"/>
              </a:rPr>
              <a:t>menyajikan </a:t>
            </a:r>
            <a:r>
              <a:rPr sz="2800" spc="-105" dirty="0">
                <a:solidFill>
                  <a:srgbClr val="006FBF"/>
                </a:solidFill>
                <a:latin typeface="Arial"/>
                <a:cs typeface="Arial"/>
              </a:rPr>
              <a:t>data, dokumen, </a:t>
            </a:r>
            <a:r>
              <a:rPr sz="2800" spc="-130" dirty="0">
                <a:solidFill>
                  <a:srgbClr val="006FBF"/>
                </a:solidFill>
                <a:latin typeface="Arial"/>
                <a:cs typeface="Arial"/>
              </a:rPr>
              <a:t>dan</a:t>
            </a:r>
            <a:r>
              <a:rPr sz="2800" spc="-114" dirty="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006FBF"/>
                </a:solidFill>
                <a:latin typeface="Arial"/>
                <a:cs typeface="Arial"/>
              </a:rPr>
              <a:t>informasi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5"/>
              </a:spcBef>
              <a:buClr>
                <a:srgbClr val="184192"/>
              </a:buClr>
              <a:buFont typeface="Wingdings"/>
              <a:buChar char=""/>
            </a:pPr>
            <a:endParaRPr sz="4000">
              <a:latin typeface="Times New Roman"/>
              <a:cs typeface="Times New Roman"/>
            </a:endParaRPr>
          </a:p>
          <a:p>
            <a:pPr marL="356828" marR="586671" indent="-344130">
              <a:spcBef>
                <a:spcPts val="4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390" dirty="0">
                <a:latin typeface="Arial"/>
                <a:cs typeface="Arial"/>
              </a:rPr>
              <a:t>URL </a:t>
            </a:r>
            <a:r>
              <a:rPr sz="2800" spc="-135" dirty="0">
                <a:latin typeface="Arial"/>
                <a:cs typeface="Arial"/>
              </a:rPr>
              <a:t>singkatan </a:t>
            </a:r>
            <a:r>
              <a:rPr sz="2800" spc="-80" dirty="0">
                <a:latin typeface="Arial"/>
                <a:cs typeface="Arial"/>
              </a:rPr>
              <a:t>dari </a:t>
            </a:r>
            <a:r>
              <a:rPr sz="2800" i="1" spc="-75" dirty="0">
                <a:latin typeface="Arial"/>
                <a:cs typeface="Arial"/>
              </a:rPr>
              <a:t>Uniform </a:t>
            </a:r>
            <a:r>
              <a:rPr sz="2800" i="1" spc="-209" dirty="0">
                <a:latin typeface="Arial"/>
                <a:cs typeface="Arial"/>
              </a:rPr>
              <a:t>Resource </a:t>
            </a:r>
            <a:r>
              <a:rPr sz="2800" i="1" spc="-100" dirty="0">
                <a:latin typeface="Arial"/>
                <a:cs typeface="Arial"/>
              </a:rPr>
              <a:t>Locator</a:t>
            </a:r>
            <a:r>
              <a:rPr sz="2800" spc="-100" dirty="0">
                <a:latin typeface="Arial"/>
                <a:cs typeface="Arial"/>
              </a:rPr>
              <a:t>,  </a:t>
            </a:r>
            <a:r>
              <a:rPr sz="2800" spc="-140" dirty="0">
                <a:latin typeface="Arial"/>
                <a:cs typeface="Arial"/>
              </a:rPr>
              <a:t>adalah </a:t>
            </a:r>
            <a:r>
              <a:rPr sz="2800" spc="-130" dirty="0">
                <a:solidFill>
                  <a:srgbClr val="6F2F9F"/>
                </a:solidFill>
                <a:latin typeface="Arial"/>
                <a:cs typeface="Arial"/>
              </a:rPr>
              <a:t>rangkaian </a:t>
            </a:r>
            <a:r>
              <a:rPr sz="2800" spc="-100" dirty="0">
                <a:solidFill>
                  <a:srgbClr val="6F2F9F"/>
                </a:solidFill>
                <a:latin typeface="Arial"/>
                <a:cs typeface="Arial"/>
              </a:rPr>
              <a:t>karakter </a:t>
            </a:r>
            <a:r>
              <a:rPr sz="2800" spc="-75" dirty="0">
                <a:latin typeface="Arial"/>
                <a:cs typeface="Arial"/>
              </a:rPr>
              <a:t>menurut </a:t>
            </a:r>
            <a:r>
              <a:rPr sz="2800" spc="-125" dirty="0">
                <a:latin typeface="Arial"/>
                <a:cs typeface="Arial"/>
              </a:rPr>
              <a:t>suatu </a:t>
            </a:r>
            <a:r>
              <a:rPr sz="2800" spc="-55" dirty="0">
                <a:latin typeface="Arial"/>
                <a:cs typeface="Arial"/>
              </a:rPr>
              <a:t>format  </a:t>
            </a:r>
            <a:r>
              <a:rPr sz="2800" spc="-120" dirty="0">
                <a:latin typeface="Arial"/>
                <a:cs typeface="Arial"/>
              </a:rPr>
              <a:t>standar </a:t>
            </a:r>
            <a:r>
              <a:rPr sz="2800" spc="-14" dirty="0">
                <a:latin typeface="Arial"/>
                <a:cs typeface="Arial"/>
              </a:rPr>
              <a:t>tertentu, </a:t>
            </a:r>
            <a:r>
              <a:rPr sz="2800" spc="-170" dirty="0">
                <a:solidFill>
                  <a:srgbClr val="6F2F9F"/>
                </a:solidFill>
                <a:latin typeface="Arial"/>
                <a:cs typeface="Arial"/>
              </a:rPr>
              <a:t>yang </a:t>
            </a:r>
            <a:r>
              <a:rPr sz="2800" spc="-130" dirty="0">
                <a:solidFill>
                  <a:srgbClr val="6F2F9F"/>
                </a:solidFill>
                <a:latin typeface="Arial"/>
                <a:cs typeface="Arial"/>
              </a:rPr>
              <a:t>digunakan </a:t>
            </a:r>
            <a:r>
              <a:rPr sz="2800" spc="-70" dirty="0">
                <a:solidFill>
                  <a:srgbClr val="6F2F9F"/>
                </a:solidFill>
                <a:latin typeface="Arial"/>
                <a:cs typeface="Arial"/>
              </a:rPr>
              <a:t>untuk  </a:t>
            </a:r>
            <a:r>
              <a:rPr sz="2800" spc="-110" dirty="0">
                <a:solidFill>
                  <a:srgbClr val="6F2F9F"/>
                </a:solidFill>
                <a:latin typeface="Arial"/>
                <a:cs typeface="Arial"/>
              </a:rPr>
              <a:t>menunjukkan </a:t>
            </a:r>
            <a:r>
              <a:rPr sz="2800" spc="-125" dirty="0">
                <a:solidFill>
                  <a:srgbClr val="6F2F9F"/>
                </a:solidFill>
                <a:latin typeface="Arial"/>
                <a:cs typeface="Arial"/>
              </a:rPr>
              <a:t>alamat suatu </a:t>
            </a:r>
            <a:r>
              <a:rPr sz="2800" spc="-130" dirty="0">
                <a:solidFill>
                  <a:srgbClr val="6F2F9F"/>
                </a:solidFill>
                <a:latin typeface="Arial"/>
                <a:cs typeface="Arial"/>
              </a:rPr>
              <a:t>sumber </a:t>
            </a:r>
            <a:r>
              <a:rPr sz="2800" spc="-50" dirty="0">
                <a:solidFill>
                  <a:srgbClr val="6F2F9F"/>
                </a:solidFill>
                <a:latin typeface="Arial"/>
                <a:cs typeface="Arial"/>
              </a:rPr>
              <a:t>di</a:t>
            </a:r>
            <a:r>
              <a:rPr sz="2800" spc="1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6F2F9F"/>
                </a:solidFill>
                <a:latin typeface="Arial"/>
                <a:cs typeface="Arial"/>
              </a:rPr>
              <a:t>Internet</a:t>
            </a:r>
            <a:r>
              <a:rPr sz="2800" spc="-4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50" dirty="0"/>
              <a:t>Sejarah</a:t>
            </a:r>
            <a:r>
              <a:rPr spc="-4" dirty="0"/>
              <a:t> </a:t>
            </a:r>
            <a:r>
              <a:rPr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913636"/>
            <a:ext cx="7508875" cy="4417465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102858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75" dirty="0">
                <a:latin typeface="Arial"/>
                <a:cs typeface="Arial"/>
              </a:rPr>
              <a:t>Penemu </a:t>
            </a:r>
            <a:r>
              <a:rPr sz="2800" spc="-125" dirty="0">
                <a:latin typeface="Arial"/>
                <a:cs typeface="Arial"/>
              </a:rPr>
              <a:t>situs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40" dirty="0">
                <a:latin typeface="Arial"/>
                <a:cs typeface="Arial"/>
              </a:rPr>
              <a:t>adalah </a:t>
            </a:r>
            <a:r>
              <a:rPr sz="2800" spc="-191" dirty="0">
                <a:latin typeface="Arial"/>
                <a:cs typeface="Arial"/>
              </a:rPr>
              <a:t>Sir </a:t>
            </a:r>
            <a:r>
              <a:rPr sz="2800" spc="-100" dirty="0">
                <a:latin typeface="Arial"/>
                <a:cs typeface="Arial"/>
              </a:rPr>
              <a:t>Timothy </a:t>
            </a:r>
            <a:r>
              <a:rPr sz="2800" spc="-195" dirty="0">
                <a:latin typeface="Arial"/>
                <a:cs typeface="Arial"/>
              </a:rPr>
              <a:t>John </a:t>
            </a:r>
            <a:r>
              <a:rPr sz="2800" spc="-50" dirty="0">
                <a:latin typeface="Arial"/>
                <a:cs typeface="Arial"/>
              </a:rPr>
              <a:t>¨Tim¨  </a:t>
            </a:r>
            <a:r>
              <a:rPr sz="2800" spc="-160" dirty="0">
                <a:latin typeface="Arial"/>
                <a:cs typeface="Arial"/>
              </a:rPr>
              <a:t>Berners-Lee</a:t>
            </a:r>
            <a:endParaRPr sz="2800">
              <a:latin typeface="Arial"/>
              <a:cs typeface="Arial"/>
            </a:endParaRPr>
          </a:p>
          <a:p>
            <a:pPr marL="356828" marR="763815" indent="-344130">
              <a:spcBef>
                <a:spcPts val="12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81" dirty="0">
                <a:latin typeface="Arial"/>
                <a:cs typeface="Arial"/>
              </a:rPr>
              <a:t>Situs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120" dirty="0">
                <a:latin typeface="Arial"/>
                <a:cs typeface="Arial"/>
              </a:rPr>
              <a:t>tersambung </a:t>
            </a:r>
            <a:r>
              <a:rPr sz="2800" spc="-150" dirty="0">
                <a:latin typeface="Arial"/>
                <a:cs typeface="Arial"/>
              </a:rPr>
              <a:t>dengan </a:t>
            </a:r>
            <a:r>
              <a:rPr sz="2800" spc="-95" dirty="0">
                <a:latin typeface="Arial"/>
                <a:cs typeface="Arial"/>
              </a:rPr>
              <a:t>jaringan  </a:t>
            </a:r>
            <a:r>
              <a:rPr sz="2800" spc="-100" dirty="0">
                <a:latin typeface="Arial"/>
                <a:cs typeface="Arial"/>
              </a:rPr>
              <a:t>pertama </a:t>
            </a:r>
            <a:r>
              <a:rPr sz="2800" spc="-90" dirty="0">
                <a:latin typeface="Arial"/>
                <a:cs typeface="Arial"/>
              </a:rPr>
              <a:t>kali </a:t>
            </a:r>
            <a:r>
              <a:rPr sz="2800" spc="-105" dirty="0">
                <a:latin typeface="Arial"/>
                <a:cs typeface="Arial"/>
              </a:rPr>
              <a:t>muncul </a:t>
            </a:r>
            <a:r>
              <a:rPr sz="2800" spc="-155" dirty="0">
                <a:latin typeface="Arial"/>
                <a:cs typeface="Arial"/>
              </a:rPr>
              <a:t>pada </a:t>
            </a:r>
            <a:r>
              <a:rPr sz="2800" spc="-85" dirty="0">
                <a:latin typeface="Arial"/>
                <a:cs typeface="Arial"/>
              </a:rPr>
              <a:t>tahun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1991</a:t>
            </a:r>
            <a:endParaRPr sz="2800">
              <a:latin typeface="Arial"/>
              <a:cs typeface="Arial"/>
            </a:endParaRPr>
          </a:p>
          <a:p>
            <a:pPr marL="356828" marR="5080" indent="-344130">
              <a:spcBef>
                <a:spcPts val="12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35" dirty="0">
                <a:latin typeface="Arial"/>
                <a:cs typeface="Arial"/>
              </a:rPr>
              <a:t>Maksud </a:t>
            </a:r>
            <a:r>
              <a:rPr sz="2800" spc="-110" dirty="0">
                <a:latin typeface="Arial"/>
                <a:cs typeface="Arial"/>
              </a:rPr>
              <a:t>awal </a:t>
            </a:r>
            <a:r>
              <a:rPr sz="2800" spc="-70" dirty="0">
                <a:latin typeface="Arial"/>
                <a:cs typeface="Arial"/>
              </a:rPr>
              <a:t>untuk </a:t>
            </a:r>
            <a:r>
              <a:rPr sz="2800" spc="-130" dirty="0">
                <a:latin typeface="Arial"/>
                <a:cs typeface="Arial"/>
              </a:rPr>
              <a:t>memudahkan </a:t>
            </a:r>
            <a:r>
              <a:rPr sz="2800" spc="-90" dirty="0">
                <a:latin typeface="Arial"/>
                <a:cs typeface="Arial"/>
              </a:rPr>
              <a:t>tukar-menukar  </a:t>
            </a:r>
            <a:r>
              <a:rPr sz="2800" spc="-80" dirty="0">
                <a:latin typeface="Arial"/>
                <a:cs typeface="Arial"/>
              </a:rPr>
              <a:t>informasi </a:t>
            </a:r>
            <a:r>
              <a:rPr sz="2800" spc="-155" dirty="0">
                <a:latin typeface="Arial"/>
                <a:cs typeface="Arial"/>
              </a:rPr>
              <a:t>pada </a:t>
            </a:r>
            <a:r>
              <a:rPr sz="2800" spc="-130" dirty="0">
                <a:latin typeface="Arial"/>
                <a:cs typeface="Arial"/>
              </a:rPr>
              <a:t>para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peneliti</a:t>
            </a:r>
            <a:endParaRPr sz="2800">
              <a:latin typeface="Arial"/>
              <a:cs typeface="Arial"/>
            </a:endParaRPr>
          </a:p>
          <a:p>
            <a:pPr marL="356828" marR="466670" indent="-344130">
              <a:spcBef>
                <a:spcPts val="127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240" dirty="0">
                <a:latin typeface="Arial"/>
                <a:cs typeface="Arial"/>
              </a:rPr>
              <a:t>Pada </a:t>
            </a:r>
            <a:r>
              <a:rPr sz="2800" spc="-135" dirty="0">
                <a:latin typeface="Arial"/>
                <a:cs typeface="Arial"/>
              </a:rPr>
              <a:t>tanggal </a:t>
            </a:r>
            <a:r>
              <a:rPr sz="2800" spc="-140" dirty="0">
                <a:latin typeface="Arial"/>
                <a:cs typeface="Arial"/>
              </a:rPr>
              <a:t>30 </a:t>
            </a:r>
            <a:r>
              <a:rPr sz="2800" spc="-60" dirty="0">
                <a:latin typeface="Arial"/>
                <a:cs typeface="Arial"/>
              </a:rPr>
              <a:t>April </a:t>
            </a:r>
            <a:r>
              <a:rPr sz="2800" spc="-130" dirty="0">
                <a:latin typeface="Arial"/>
                <a:cs typeface="Arial"/>
              </a:rPr>
              <a:t>1993, </a:t>
            </a:r>
            <a:r>
              <a:rPr sz="2800" spc="-433" dirty="0">
                <a:latin typeface="Arial"/>
                <a:cs typeface="Arial"/>
              </a:rPr>
              <a:t>CERN </a:t>
            </a:r>
            <a:r>
              <a:rPr sz="2800" spc="-85" dirty="0">
                <a:latin typeface="Arial"/>
                <a:cs typeface="Arial"/>
              </a:rPr>
              <a:t>(tempat </a:t>
            </a:r>
            <a:r>
              <a:rPr sz="2800" spc="-145" dirty="0">
                <a:latin typeface="Arial"/>
                <a:cs typeface="Arial"/>
              </a:rPr>
              <a:t>Tim  </a:t>
            </a:r>
            <a:r>
              <a:rPr sz="2800" spc="-100" dirty="0">
                <a:latin typeface="Arial"/>
                <a:cs typeface="Arial"/>
              </a:rPr>
              <a:t>bekerja) </a:t>
            </a:r>
            <a:r>
              <a:rPr sz="2800" spc="-130" dirty="0">
                <a:latin typeface="Arial"/>
                <a:cs typeface="Arial"/>
              </a:rPr>
              <a:t>mengumumkan </a:t>
            </a:r>
            <a:r>
              <a:rPr sz="2800" spc="-125" dirty="0">
                <a:latin typeface="Arial"/>
                <a:cs typeface="Arial"/>
              </a:rPr>
              <a:t>bahwa </a:t>
            </a:r>
            <a:r>
              <a:rPr sz="2800" spc="-150" dirty="0">
                <a:latin typeface="Arial"/>
                <a:cs typeface="Arial"/>
              </a:rPr>
              <a:t>WWW </a:t>
            </a:r>
            <a:r>
              <a:rPr sz="2800" spc="-125" dirty="0">
                <a:latin typeface="Arial"/>
                <a:cs typeface="Arial"/>
              </a:rPr>
              <a:t>dapat  </a:t>
            </a:r>
            <a:r>
              <a:rPr sz="2800" spc="-130" dirty="0">
                <a:latin typeface="Arial"/>
                <a:cs typeface="Arial"/>
              </a:rPr>
              <a:t>digunakan </a:t>
            </a:r>
            <a:r>
              <a:rPr sz="2800" spc="-191" dirty="0">
                <a:latin typeface="Arial"/>
                <a:cs typeface="Arial"/>
              </a:rPr>
              <a:t>secara </a:t>
            </a:r>
            <a:r>
              <a:rPr sz="2800" spc="-114" dirty="0">
                <a:latin typeface="Arial"/>
                <a:cs typeface="Arial"/>
              </a:rPr>
              <a:t>gratis </a:t>
            </a:r>
            <a:r>
              <a:rPr sz="2800" spc="-80" dirty="0">
                <a:latin typeface="Arial"/>
                <a:cs typeface="Arial"/>
              </a:rPr>
              <a:t>oleh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publik.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50" dirty="0"/>
              <a:t>Sejarah</a:t>
            </a:r>
            <a:r>
              <a:rPr spc="-4" dirty="0"/>
              <a:t> </a:t>
            </a:r>
            <a:r>
              <a:rPr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913636"/>
            <a:ext cx="7972425" cy="5027888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14" dirty="0">
                <a:latin typeface="Arial"/>
                <a:cs typeface="Arial"/>
              </a:rPr>
              <a:t>Awal munculnya </a:t>
            </a:r>
            <a:r>
              <a:rPr sz="2800" i="1" spc="-50" dirty="0">
                <a:latin typeface="Arial"/>
                <a:cs typeface="Arial"/>
              </a:rPr>
              <a:t>world </a:t>
            </a:r>
            <a:r>
              <a:rPr sz="2800" i="1" spc="-85" dirty="0">
                <a:latin typeface="Arial"/>
                <a:cs typeface="Arial"/>
              </a:rPr>
              <a:t>wide </a:t>
            </a:r>
            <a:r>
              <a:rPr sz="2800" i="1" spc="-114" dirty="0">
                <a:latin typeface="Arial"/>
                <a:cs typeface="Arial"/>
              </a:rPr>
              <a:t>web </a:t>
            </a:r>
            <a:r>
              <a:rPr sz="2800" spc="-150" dirty="0">
                <a:latin typeface="Arial"/>
                <a:cs typeface="Arial"/>
              </a:rPr>
              <a:t>hanya </a:t>
            </a:r>
            <a:r>
              <a:rPr sz="2800" spc="-114" dirty="0">
                <a:latin typeface="Arial"/>
                <a:cs typeface="Arial"/>
              </a:rPr>
              <a:t>menyajikan  </a:t>
            </a:r>
            <a:r>
              <a:rPr sz="2800" spc="-80" dirty="0">
                <a:latin typeface="Arial"/>
                <a:cs typeface="Arial"/>
              </a:rPr>
              <a:t>informasi </a:t>
            </a:r>
            <a:r>
              <a:rPr sz="2800" spc="-150" dirty="0">
                <a:latin typeface="Arial"/>
                <a:cs typeface="Arial"/>
              </a:rPr>
              <a:t>dengan </a:t>
            </a:r>
            <a:r>
              <a:rPr sz="2800" spc="-120" dirty="0">
                <a:latin typeface="Arial"/>
                <a:cs typeface="Arial"/>
              </a:rPr>
              <a:t>teks-teks </a:t>
            </a:r>
            <a:r>
              <a:rPr sz="2800" spc="-130" dirty="0">
                <a:latin typeface="Arial"/>
                <a:cs typeface="Arial"/>
              </a:rPr>
              <a:t>dan </a:t>
            </a:r>
            <a:r>
              <a:rPr sz="2800" spc="-90" dirty="0">
                <a:latin typeface="Arial"/>
                <a:cs typeface="Arial"/>
              </a:rPr>
              <a:t>pola-pola </a:t>
            </a:r>
            <a:r>
              <a:rPr sz="2800" spc="-120" dirty="0">
                <a:latin typeface="Arial"/>
                <a:cs typeface="Arial"/>
              </a:rPr>
              <a:t>grafis </a:t>
            </a:r>
            <a:r>
              <a:rPr sz="2800" spc="-170" dirty="0">
                <a:latin typeface="Arial"/>
                <a:cs typeface="Arial"/>
              </a:rPr>
              <a:t>yang  </a:t>
            </a:r>
            <a:r>
              <a:rPr sz="2800" spc="-80" dirty="0">
                <a:latin typeface="Arial"/>
                <a:cs typeface="Arial"/>
              </a:rPr>
              <a:t>terbatas.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12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14" dirty="0">
                <a:latin typeface="Arial"/>
                <a:cs typeface="Arial"/>
              </a:rPr>
              <a:t>Awal munculnya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40" dirty="0">
                <a:latin typeface="Arial"/>
                <a:cs typeface="Arial"/>
              </a:rPr>
              <a:t>masih </a:t>
            </a:r>
            <a:r>
              <a:rPr sz="2800" spc="-90" dirty="0">
                <a:latin typeface="Arial"/>
                <a:cs typeface="Arial"/>
              </a:rPr>
              <a:t>bersifat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statis.</a:t>
            </a:r>
            <a:endParaRPr sz="2800">
              <a:latin typeface="Arial"/>
              <a:cs typeface="Arial"/>
            </a:endParaRPr>
          </a:p>
          <a:p>
            <a:pPr marL="756196" marR="156192" lvl="1" indent="-286352">
              <a:spcBef>
                <a:spcPts val="1214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831" algn="l"/>
              </a:tabLst>
            </a:pPr>
            <a:r>
              <a:rPr sz="2500" b="1" spc="-215" dirty="0">
                <a:latin typeface="Arial"/>
                <a:cs typeface="Arial"/>
              </a:rPr>
              <a:t>Situs </a:t>
            </a:r>
            <a:r>
              <a:rPr sz="2500" b="1" spc="-130" dirty="0">
                <a:latin typeface="Arial"/>
                <a:cs typeface="Arial"/>
              </a:rPr>
              <a:t>web </a:t>
            </a:r>
            <a:r>
              <a:rPr sz="2500" b="1" spc="-165" dirty="0">
                <a:latin typeface="Arial"/>
                <a:cs typeface="Arial"/>
              </a:rPr>
              <a:t>statis </a:t>
            </a:r>
            <a:r>
              <a:rPr sz="2500" spc="-100" dirty="0">
                <a:latin typeface="Arial"/>
                <a:cs typeface="Arial"/>
              </a:rPr>
              <a:t>merupakan </a:t>
            </a:r>
            <a:r>
              <a:rPr sz="2500" spc="-105" dirty="0">
                <a:latin typeface="Arial"/>
                <a:cs typeface="Arial"/>
              </a:rPr>
              <a:t>situs </a:t>
            </a:r>
            <a:r>
              <a:rPr sz="2500" spc="-85" dirty="0">
                <a:latin typeface="Arial"/>
                <a:cs typeface="Arial"/>
              </a:rPr>
              <a:t>web </a:t>
            </a:r>
            <a:r>
              <a:rPr sz="2500" spc="-145" dirty="0">
                <a:latin typeface="Arial"/>
                <a:cs typeface="Arial"/>
              </a:rPr>
              <a:t>yang </a:t>
            </a:r>
            <a:r>
              <a:rPr sz="2500" spc="-55" dirty="0">
                <a:latin typeface="Arial"/>
                <a:cs typeface="Arial"/>
              </a:rPr>
              <a:t>memiliki </a:t>
            </a:r>
            <a:r>
              <a:rPr sz="2500" spc="-85" dirty="0">
                <a:latin typeface="Arial"/>
                <a:cs typeface="Arial"/>
              </a:rPr>
              <a:t>isi  </a:t>
            </a:r>
            <a:r>
              <a:rPr sz="2500" spc="-60" dirty="0">
                <a:latin typeface="Arial"/>
                <a:cs typeface="Arial"/>
              </a:rPr>
              <a:t>tidak </a:t>
            </a:r>
            <a:r>
              <a:rPr sz="2500" spc="-114" dirty="0">
                <a:latin typeface="Arial"/>
                <a:cs typeface="Arial"/>
              </a:rPr>
              <a:t>dimaksudkan </a:t>
            </a:r>
            <a:r>
              <a:rPr sz="2500" spc="-50" dirty="0">
                <a:latin typeface="Arial"/>
                <a:cs typeface="Arial"/>
              </a:rPr>
              <a:t>untuk </a:t>
            </a:r>
            <a:r>
              <a:rPr sz="2500" spc="-55" dirty="0">
                <a:latin typeface="Arial"/>
                <a:cs typeface="Arial"/>
              </a:rPr>
              <a:t>diperbarui </a:t>
            </a:r>
            <a:r>
              <a:rPr sz="2500" spc="-160" dirty="0">
                <a:latin typeface="Arial"/>
                <a:cs typeface="Arial"/>
              </a:rPr>
              <a:t>secara </a:t>
            </a:r>
            <a:r>
              <a:rPr sz="2500" spc="-90" dirty="0">
                <a:latin typeface="Arial"/>
                <a:cs typeface="Arial"/>
              </a:rPr>
              <a:t>berkala,  </a:t>
            </a:r>
            <a:r>
              <a:rPr sz="2500" spc="-145" dirty="0">
                <a:latin typeface="Arial"/>
                <a:cs typeface="Arial"/>
              </a:rPr>
              <a:t>sehingga </a:t>
            </a:r>
            <a:r>
              <a:rPr sz="2500" spc="-95" dirty="0">
                <a:latin typeface="Arial"/>
                <a:cs typeface="Arial"/>
              </a:rPr>
              <a:t>pengaturan </a:t>
            </a:r>
            <a:r>
              <a:rPr sz="2500" spc="-85" dirty="0">
                <a:latin typeface="Arial"/>
                <a:cs typeface="Arial"/>
              </a:rPr>
              <a:t>ataupun </a:t>
            </a:r>
            <a:r>
              <a:rPr sz="2500" spc="-75" dirty="0">
                <a:latin typeface="Arial"/>
                <a:cs typeface="Arial"/>
              </a:rPr>
              <a:t>pemutakhiran </a:t>
            </a:r>
            <a:r>
              <a:rPr sz="2500" spc="-85" dirty="0">
                <a:latin typeface="Arial"/>
                <a:cs typeface="Arial"/>
              </a:rPr>
              <a:t>isi </a:t>
            </a:r>
            <a:r>
              <a:rPr sz="2500" spc="-140" dirty="0">
                <a:latin typeface="Arial"/>
                <a:cs typeface="Arial"/>
              </a:rPr>
              <a:t>atas </a:t>
            </a:r>
            <a:r>
              <a:rPr sz="2500" spc="-105" dirty="0">
                <a:latin typeface="Arial"/>
                <a:cs typeface="Arial"/>
              </a:rPr>
              <a:t>situs  </a:t>
            </a:r>
            <a:r>
              <a:rPr sz="2500" spc="-85" dirty="0">
                <a:latin typeface="Arial"/>
                <a:cs typeface="Arial"/>
              </a:rPr>
              <a:t>web </a:t>
            </a:r>
            <a:r>
              <a:rPr sz="2500" spc="-75" dirty="0">
                <a:latin typeface="Arial"/>
                <a:cs typeface="Arial"/>
              </a:rPr>
              <a:t>tersebut </a:t>
            </a:r>
            <a:r>
              <a:rPr sz="2500" spc="-90" dirty="0">
                <a:latin typeface="Arial"/>
                <a:cs typeface="Arial"/>
              </a:rPr>
              <a:t>dilakukan </a:t>
            </a:r>
            <a:r>
              <a:rPr sz="2500" spc="-165" dirty="0">
                <a:latin typeface="Arial"/>
                <a:cs typeface="Arial"/>
              </a:rPr>
              <a:t>secara </a:t>
            </a:r>
            <a:r>
              <a:rPr sz="2500" spc="-95" dirty="0">
                <a:latin typeface="Arial"/>
                <a:cs typeface="Arial"/>
              </a:rPr>
              <a:t>manual. </a:t>
            </a:r>
            <a:r>
              <a:rPr sz="2500" spc="-90" dirty="0">
                <a:latin typeface="Arial"/>
                <a:cs typeface="Arial"/>
              </a:rPr>
              <a:t>Contoh: </a:t>
            </a:r>
            <a:r>
              <a:rPr sz="2500" spc="-85" dirty="0">
                <a:latin typeface="Arial"/>
                <a:cs typeface="Arial"/>
              </a:rPr>
              <a:t>web  </a:t>
            </a:r>
            <a:r>
              <a:rPr sz="2500" i="1" spc="-125" dirty="0">
                <a:latin typeface="Arial"/>
                <a:cs typeface="Arial"/>
              </a:rPr>
              <a:t>company</a:t>
            </a:r>
            <a:r>
              <a:rPr sz="2500" i="1" spc="-114" dirty="0">
                <a:latin typeface="Arial"/>
                <a:cs typeface="Arial"/>
              </a:rPr>
              <a:t> </a:t>
            </a:r>
            <a:r>
              <a:rPr sz="2500" i="1" spc="-50" dirty="0">
                <a:latin typeface="Arial"/>
                <a:cs typeface="Arial"/>
              </a:rPr>
              <a:t>profile</a:t>
            </a:r>
            <a:endParaRPr sz="2500">
              <a:latin typeface="Arial"/>
              <a:cs typeface="Arial"/>
            </a:endParaRPr>
          </a:p>
          <a:p>
            <a:pPr marL="356828" marR="544132" indent="-344130">
              <a:spcBef>
                <a:spcPts val="1230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45" dirty="0">
                <a:latin typeface="Arial"/>
                <a:cs typeface="Arial"/>
              </a:rPr>
              <a:t>Kemudian </a:t>
            </a:r>
            <a:r>
              <a:rPr sz="2800" spc="-135" dirty="0">
                <a:latin typeface="Arial"/>
                <a:cs typeface="Arial"/>
              </a:rPr>
              <a:t>perkembangan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65" dirty="0">
                <a:latin typeface="Arial"/>
                <a:cs typeface="Arial"/>
              </a:rPr>
              <a:t>berlanjut </a:t>
            </a:r>
            <a:r>
              <a:rPr sz="2800" spc="-90" dirty="0">
                <a:latin typeface="Arial"/>
                <a:cs typeface="Arial"/>
              </a:rPr>
              <a:t>menjadi  </a:t>
            </a:r>
            <a:r>
              <a:rPr sz="2800" spc="-114" dirty="0">
                <a:latin typeface="Arial"/>
                <a:cs typeface="Arial"/>
              </a:rPr>
              <a:t>dinamis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50" dirty="0"/>
              <a:t>Sejarah</a:t>
            </a:r>
            <a:r>
              <a:rPr spc="-4" dirty="0"/>
              <a:t> </a:t>
            </a:r>
            <a:r>
              <a:rPr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913637"/>
            <a:ext cx="7984490" cy="459187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080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b="1" spc="-250" dirty="0">
                <a:latin typeface="Arial"/>
                <a:cs typeface="Arial"/>
              </a:rPr>
              <a:t>Situs </a:t>
            </a:r>
            <a:r>
              <a:rPr sz="2800" b="1" spc="-150" dirty="0">
                <a:latin typeface="Arial"/>
                <a:cs typeface="Arial"/>
              </a:rPr>
              <a:t>web </a:t>
            </a:r>
            <a:r>
              <a:rPr sz="2800" b="1" spc="-199" dirty="0">
                <a:latin typeface="Arial"/>
                <a:cs typeface="Arial"/>
              </a:rPr>
              <a:t>dinamis </a:t>
            </a:r>
            <a:r>
              <a:rPr sz="2800" spc="-120" dirty="0">
                <a:latin typeface="Arial"/>
                <a:cs typeface="Arial"/>
              </a:rPr>
              <a:t>merupakan </a:t>
            </a:r>
            <a:r>
              <a:rPr sz="2800" spc="-125" dirty="0">
                <a:latin typeface="Arial"/>
                <a:cs typeface="Arial"/>
              </a:rPr>
              <a:t>situs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191" dirty="0">
                <a:latin typeface="Arial"/>
                <a:cs typeface="Arial"/>
              </a:rPr>
              <a:t>secara  </a:t>
            </a:r>
            <a:r>
              <a:rPr sz="2800" spc="-114" dirty="0">
                <a:latin typeface="Arial"/>
                <a:cs typeface="Arial"/>
              </a:rPr>
              <a:t>spesifik </a:t>
            </a:r>
            <a:r>
              <a:rPr sz="2800" spc="-95" dirty="0">
                <a:latin typeface="Arial"/>
                <a:cs typeface="Arial"/>
              </a:rPr>
              <a:t>didisain </a:t>
            </a:r>
            <a:r>
              <a:rPr sz="2800" spc="-165" dirty="0">
                <a:latin typeface="Arial"/>
                <a:cs typeface="Arial"/>
              </a:rPr>
              <a:t>agar </a:t>
            </a:r>
            <a:r>
              <a:rPr sz="2800" spc="-95" dirty="0">
                <a:latin typeface="Arial"/>
                <a:cs typeface="Arial"/>
              </a:rPr>
              <a:t>isi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85" dirty="0">
                <a:latin typeface="Arial"/>
                <a:cs typeface="Arial"/>
              </a:rPr>
              <a:t>terdapat </a:t>
            </a:r>
            <a:r>
              <a:rPr sz="2800" spc="-125" dirty="0">
                <a:latin typeface="Arial"/>
                <a:cs typeface="Arial"/>
              </a:rPr>
              <a:t>dalam situs  </a:t>
            </a:r>
            <a:r>
              <a:rPr sz="2800" spc="-90" dirty="0">
                <a:latin typeface="Arial"/>
                <a:cs typeface="Arial"/>
              </a:rPr>
              <a:t>tersebut </a:t>
            </a:r>
            <a:r>
              <a:rPr sz="2800" spc="-125" dirty="0">
                <a:latin typeface="Arial"/>
                <a:cs typeface="Arial"/>
              </a:rPr>
              <a:t>dapat </a:t>
            </a:r>
            <a:r>
              <a:rPr sz="2800" spc="-75" dirty="0">
                <a:latin typeface="Arial"/>
                <a:cs typeface="Arial"/>
              </a:rPr>
              <a:t>diperbarui </a:t>
            </a:r>
            <a:r>
              <a:rPr sz="2800" spc="-191" dirty="0">
                <a:latin typeface="Arial"/>
                <a:cs typeface="Arial"/>
              </a:rPr>
              <a:t>secara </a:t>
            </a:r>
            <a:r>
              <a:rPr sz="2800" spc="-114" dirty="0">
                <a:latin typeface="Arial"/>
                <a:cs typeface="Arial"/>
              </a:rPr>
              <a:t>berkala </a:t>
            </a:r>
            <a:r>
              <a:rPr sz="2800" spc="-150" dirty="0">
                <a:latin typeface="Arial"/>
                <a:cs typeface="Arial"/>
              </a:rPr>
              <a:t>dengan  </a:t>
            </a:r>
            <a:r>
              <a:rPr sz="2800" spc="-114" dirty="0">
                <a:latin typeface="Arial"/>
                <a:cs typeface="Arial"/>
              </a:rPr>
              <a:t>mudah. </a:t>
            </a:r>
            <a:r>
              <a:rPr sz="2800" spc="-120" dirty="0">
                <a:latin typeface="Arial"/>
                <a:cs typeface="Arial"/>
              </a:rPr>
              <a:t>Contohnya: </a:t>
            </a:r>
            <a:r>
              <a:rPr sz="2800" spc="-181" dirty="0">
                <a:latin typeface="Arial"/>
                <a:cs typeface="Arial"/>
              </a:rPr>
              <a:t>Situs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Berita</a:t>
            </a:r>
            <a:endParaRPr sz="2800">
              <a:latin typeface="Arial"/>
              <a:cs typeface="Arial"/>
            </a:endParaRPr>
          </a:p>
          <a:p>
            <a:pPr marL="356828" indent="-344130">
              <a:spcBef>
                <a:spcPts val="127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u="heavy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Perbedaan </a:t>
            </a:r>
            <a:r>
              <a:rPr sz="28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 </a:t>
            </a: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statis </a:t>
            </a: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dan </a:t>
            </a:r>
            <a:r>
              <a:rPr sz="2800"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</a:t>
            </a: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dinamis:</a:t>
            </a:r>
            <a:endParaRPr sz="2800">
              <a:latin typeface="Arial"/>
              <a:cs typeface="Arial"/>
            </a:endParaRPr>
          </a:p>
          <a:p>
            <a:pPr marL="756196" marR="425400" lvl="1" indent="-286352">
              <a:spcBef>
                <a:spcPts val="1214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831" algn="l"/>
              </a:tabLst>
            </a:pPr>
            <a:r>
              <a:rPr sz="2500" spc="-130" dirty="0">
                <a:latin typeface="Arial"/>
                <a:cs typeface="Arial"/>
              </a:rPr>
              <a:t>Frekuensi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pembaharuan/</a:t>
            </a:r>
            <a:r>
              <a:rPr sz="2500" spc="-404" dirty="0">
                <a:latin typeface="Arial"/>
                <a:cs typeface="Arial"/>
              </a:rPr>
              <a:t> </a:t>
            </a:r>
            <a:r>
              <a:rPr sz="2500" i="1" spc="-95" dirty="0">
                <a:latin typeface="Arial"/>
                <a:cs typeface="Arial"/>
              </a:rPr>
              <a:t>update</a:t>
            </a:r>
            <a:r>
              <a:rPr sz="2500" i="1" spc="-12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konten/</a:t>
            </a:r>
            <a:r>
              <a:rPr sz="2500" spc="-400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isi</a:t>
            </a:r>
            <a:r>
              <a:rPr sz="2500" spc="-140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setiap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saat.  </a:t>
            </a:r>
            <a:r>
              <a:rPr sz="2500" spc="-114" dirty="0">
                <a:latin typeface="Arial"/>
                <a:cs typeface="Arial"/>
              </a:rPr>
              <a:t>Web </a:t>
            </a:r>
            <a:r>
              <a:rPr sz="2500" spc="-95" dirty="0">
                <a:latin typeface="Arial"/>
                <a:cs typeface="Arial"/>
              </a:rPr>
              <a:t>statis </a:t>
            </a:r>
            <a:r>
              <a:rPr sz="2500" spc="-125" dirty="0">
                <a:latin typeface="Arial"/>
                <a:cs typeface="Arial"/>
              </a:rPr>
              <a:t>hanya </a:t>
            </a:r>
            <a:r>
              <a:rPr sz="2500" spc="-80" dirty="0">
                <a:latin typeface="Arial"/>
                <a:cs typeface="Arial"/>
              </a:rPr>
              <a:t>ketika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65" dirty="0">
                <a:latin typeface="Arial"/>
                <a:cs typeface="Arial"/>
              </a:rPr>
              <a:t>diperlukan.</a:t>
            </a:r>
            <a:endParaRPr sz="2500">
              <a:latin typeface="Arial"/>
              <a:cs typeface="Arial"/>
            </a:endParaRPr>
          </a:p>
          <a:p>
            <a:pPr marL="756196" marR="5080" lvl="1" indent="-286352">
              <a:spcBef>
                <a:spcPts val="1174"/>
              </a:spcBef>
              <a:buClr>
                <a:srgbClr val="9999CC"/>
              </a:buClr>
              <a:buSzPct val="79166"/>
              <a:buFont typeface="Wingdings"/>
              <a:buChar char=""/>
              <a:tabLst>
                <a:tab pos="756831" algn="l"/>
              </a:tabLst>
            </a:pPr>
            <a:r>
              <a:rPr sz="2500" spc="-114" dirty="0">
                <a:latin typeface="Arial"/>
                <a:cs typeface="Arial"/>
              </a:rPr>
              <a:t>Web </a:t>
            </a:r>
            <a:r>
              <a:rPr sz="2500" spc="-95" dirty="0">
                <a:latin typeface="Arial"/>
                <a:cs typeface="Arial"/>
              </a:rPr>
              <a:t>dinamis </a:t>
            </a:r>
            <a:r>
              <a:rPr sz="2500" spc="-90" dirty="0">
                <a:latin typeface="Arial"/>
                <a:cs typeface="Arial"/>
              </a:rPr>
              <a:t>memerlukan </a:t>
            </a:r>
            <a:r>
              <a:rPr sz="2500" spc="-85" dirty="0">
                <a:latin typeface="Arial"/>
                <a:cs typeface="Arial"/>
              </a:rPr>
              <a:t>sistem/ </a:t>
            </a:r>
            <a:r>
              <a:rPr sz="2500" spc="-105" dirty="0">
                <a:latin typeface="Arial"/>
                <a:cs typeface="Arial"/>
              </a:rPr>
              <a:t>aplikasi </a:t>
            </a:r>
            <a:r>
              <a:rPr sz="2500" spc="-50" dirty="0">
                <a:latin typeface="Arial"/>
                <a:cs typeface="Arial"/>
              </a:rPr>
              <a:t>untuk  </a:t>
            </a:r>
            <a:r>
              <a:rPr sz="2500" spc="-85" dirty="0">
                <a:latin typeface="Arial"/>
                <a:cs typeface="Arial"/>
              </a:rPr>
              <a:t>mengatur </a:t>
            </a:r>
            <a:r>
              <a:rPr sz="2500" spc="-45" dirty="0">
                <a:latin typeface="Arial"/>
                <a:cs typeface="Arial"/>
              </a:rPr>
              <a:t>konten/ </a:t>
            </a:r>
            <a:r>
              <a:rPr sz="2500" spc="-85" dirty="0">
                <a:latin typeface="Arial"/>
                <a:cs typeface="Arial"/>
              </a:rPr>
              <a:t>isi </a:t>
            </a:r>
            <a:r>
              <a:rPr sz="2500" spc="-130" dirty="0">
                <a:latin typeface="Arial"/>
                <a:cs typeface="Arial"/>
              </a:rPr>
              <a:t>(</a:t>
            </a:r>
            <a:r>
              <a:rPr sz="2500" i="1" spc="-130" dirty="0">
                <a:latin typeface="Arial"/>
                <a:cs typeface="Arial"/>
              </a:rPr>
              <a:t>Content </a:t>
            </a:r>
            <a:r>
              <a:rPr sz="2500" i="1" spc="-100" dirty="0">
                <a:latin typeface="Arial"/>
                <a:cs typeface="Arial"/>
              </a:rPr>
              <a:t>Management </a:t>
            </a:r>
            <a:r>
              <a:rPr sz="2500" i="1" spc="-199" dirty="0">
                <a:latin typeface="Arial"/>
                <a:cs typeface="Arial"/>
              </a:rPr>
              <a:t>System/CMS</a:t>
            </a:r>
            <a:r>
              <a:rPr sz="2500" i="1" spc="-475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),  </a:t>
            </a:r>
            <a:r>
              <a:rPr sz="2500" spc="-150" dirty="0">
                <a:latin typeface="Arial"/>
                <a:cs typeface="Arial"/>
              </a:rPr>
              <a:t>sedangkan </a:t>
            </a:r>
            <a:r>
              <a:rPr sz="2500" spc="-85" dirty="0">
                <a:latin typeface="Arial"/>
                <a:cs typeface="Arial"/>
              </a:rPr>
              <a:t>web </a:t>
            </a:r>
            <a:r>
              <a:rPr sz="2500" spc="-95" dirty="0">
                <a:latin typeface="Arial"/>
                <a:cs typeface="Arial"/>
              </a:rPr>
              <a:t>statis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tidak.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75120" y="7001259"/>
            <a:ext cx="2819400" cy="307975"/>
          </a:xfrm>
          <a:custGeom>
            <a:avLst/>
            <a:gdLst/>
            <a:ahLst/>
            <a:cxnLst/>
            <a:rect l="l" t="t" r="r" b="b"/>
            <a:pathLst>
              <a:path w="2819400" h="307975">
                <a:moveTo>
                  <a:pt x="0" y="307846"/>
                </a:moveTo>
                <a:lnTo>
                  <a:pt x="2819400" y="307846"/>
                </a:lnTo>
                <a:lnTo>
                  <a:pt x="2819400" y="0"/>
                </a:lnTo>
                <a:lnTo>
                  <a:pt x="0" y="0"/>
                </a:lnTo>
                <a:lnTo>
                  <a:pt x="0" y="307846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43712"/>
            <a:ext cx="7010400" cy="762000"/>
          </a:xfrm>
          <a:prstGeom prst="rect">
            <a:avLst/>
          </a:prstGeom>
          <a:solidFill>
            <a:srgbClr val="CCCCE5"/>
          </a:solidFill>
        </p:spPr>
        <p:txBody>
          <a:bodyPr vert="horz" wrap="square" lIns="0" tIns="126985" rIns="0" bIns="0" rtlCol="0">
            <a:spAutoFit/>
          </a:bodyPr>
          <a:lstStyle/>
          <a:p>
            <a:pPr marL="91429">
              <a:spcBef>
                <a:spcPts val="999"/>
              </a:spcBef>
            </a:pPr>
            <a:r>
              <a:rPr spc="-160" dirty="0"/>
              <a:t>Komponen </a:t>
            </a:r>
            <a:r>
              <a:rPr spc="-90" dirty="0"/>
              <a:t>Aplikasi</a:t>
            </a:r>
            <a:r>
              <a:rPr spc="145" dirty="0"/>
              <a:t> </a:t>
            </a:r>
            <a:r>
              <a:rPr spc="-20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4153961" y="7135416"/>
            <a:ext cx="2514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639"/>
              </a:lnSpc>
            </a:pPr>
            <a:r>
              <a:rPr spc="-85" dirty="0"/>
              <a:t>e</a:t>
            </a:r>
            <a:r>
              <a:rPr spc="-120" dirty="0"/>
              <a:t>m</a:t>
            </a:r>
            <a:r>
              <a:rPr spc="-90" dirty="0"/>
              <a:t>a</a:t>
            </a:r>
            <a:r>
              <a:rPr spc="-60" dirty="0"/>
              <a:t>i</a:t>
            </a:r>
            <a:r>
              <a:rPr spc="-50" dirty="0"/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40" y="1913637"/>
            <a:ext cx="7129145" cy="2821643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6828" marR="556195" indent="-344130">
              <a:spcBef>
                <a:spcPts val="105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20" dirty="0">
                <a:latin typeface="Arial"/>
                <a:cs typeface="Arial"/>
              </a:rPr>
              <a:t>Aplikasi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25" dirty="0">
                <a:latin typeface="Arial"/>
                <a:cs typeface="Arial"/>
              </a:rPr>
              <a:t>dapat </a:t>
            </a:r>
            <a:r>
              <a:rPr sz="2800" spc="-100" dirty="0">
                <a:latin typeface="Arial"/>
                <a:cs typeface="Arial"/>
              </a:rPr>
              <a:t>dijalankan </a:t>
            </a:r>
            <a:r>
              <a:rPr sz="2800" b="1" i="1" spc="-130" dirty="0">
                <a:latin typeface="Arial"/>
                <a:cs typeface="Arial"/>
              </a:rPr>
              <a:t>offline </a:t>
            </a:r>
            <a:r>
              <a:rPr sz="2800" spc="-75" dirty="0">
                <a:latin typeface="Arial"/>
                <a:cs typeface="Arial"/>
              </a:rPr>
              <a:t>(tidak  </a:t>
            </a:r>
            <a:r>
              <a:rPr sz="2800" spc="-90" dirty="0">
                <a:latin typeface="Arial"/>
                <a:cs typeface="Arial"/>
              </a:rPr>
              <a:t>terhubung </a:t>
            </a:r>
            <a:r>
              <a:rPr sz="2800" spc="-150" dirty="0">
                <a:latin typeface="Arial"/>
                <a:cs typeface="Arial"/>
              </a:rPr>
              <a:t>ke </a:t>
            </a:r>
            <a:r>
              <a:rPr sz="2800" spc="-50" dirty="0">
                <a:latin typeface="Arial"/>
                <a:cs typeface="Arial"/>
              </a:rPr>
              <a:t>internet) </a:t>
            </a:r>
            <a:r>
              <a:rPr sz="2800" spc="-114" dirty="0">
                <a:latin typeface="Arial"/>
                <a:cs typeface="Arial"/>
              </a:rPr>
              <a:t>maupun </a:t>
            </a:r>
            <a:r>
              <a:rPr sz="2800" b="1" i="1" spc="-175" dirty="0">
                <a:latin typeface="Arial"/>
                <a:cs typeface="Arial"/>
              </a:rPr>
              <a:t>online  </a:t>
            </a:r>
            <a:r>
              <a:rPr sz="2800" spc="-150" dirty="0">
                <a:latin typeface="Arial"/>
                <a:cs typeface="Arial"/>
              </a:rPr>
              <a:t>(menggunakan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internet)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5"/>
              </a:spcBef>
              <a:buClr>
                <a:srgbClr val="184192"/>
              </a:buClr>
              <a:buFont typeface="Wingdings"/>
              <a:buChar char=""/>
            </a:pPr>
            <a:endParaRPr sz="4000">
              <a:latin typeface="Times New Roman"/>
              <a:cs typeface="Times New Roman"/>
            </a:endParaRPr>
          </a:p>
          <a:p>
            <a:pPr marL="356828" marR="5080" indent="-344130">
              <a:spcBef>
                <a:spcPts val="4"/>
              </a:spcBef>
              <a:buClr>
                <a:srgbClr val="184192"/>
              </a:buClr>
              <a:buSzPct val="78571"/>
              <a:buFont typeface="Wingdings"/>
              <a:buChar char=""/>
              <a:tabLst>
                <a:tab pos="356828" algn="l"/>
                <a:tab pos="357463" algn="l"/>
              </a:tabLst>
            </a:pPr>
            <a:r>
              <a:rPr sz="2800" spc="-120" dirty="0">
                <a:latin typeface="Arial"/>
                <a:cs typeface="Arial"/>
              </a:rPr>
              <a:t>Aplikasi </a:t>
            </a:r>
            <a:r>
              <a:rPr sz="2800" spc="-90" dirty="0">
                <a:latin typeface="Arial"/>
                <a:cs typeface="Arial"/>
              </a:rPr>
              <a:t>web </a:t>
            </a:r>
            <a:r>
              <a:rPr sz="2800" spc="-170" dirty="0">
                <a:latin typeface="Arial"/>
                <a:cs typeface="Arial"/>
              </a:rPr>
              <a:t>yang </a:t>
            </a:r>
            <a:r>
              <a:rPr sz="2800" spc="-130" dirty="0">
                <a:latin typeface="Arial"/>
                <a:cs typeface="Arial"/>
              </a:rPr>
              <a:t>sering </a:t>
            </a:r>
            <a:r>
              <a:rPr sz="2800" spc="-145" dirty="0">
                <a:latin typeface="Arial"/>
                <a:cs typeface="Arial"/>
              </a:rPr>
              <a:t>dibahas </a:t>
            </a:r>
            <a:r>
              <a:rPr sz="2800" spc="-155" dirty="0">
                <a:latin typeface="Arial"/>
                <a:cs typeface="Arial"/>
              </a:rPr>
              <a:t>pada </a:t>
            </a:r>
            <a:r>
              <a:rPr sz="2800" spc="-35" dirty="0">
                <a:latin typeface="Arial"/>
                <a:cs typeface="Arial"/>
              </a:rPr>
              <a:t>literatur  </a:t>
            </a:r>
            <a:r>
              <a:rPr sz="2800" spc="-140" dirty="0">
                <a:latin typeface="Arial"/>
                <a:cs typeface="Arial"/>
              </a:rPr>
              <a:t>adalah </a:t>
            </a:r>
            <a:r>
              <a:rPr sz="2800" spc="-120" dirty="0">
                <a:latin typeface="Arial"/>
                <a:cs typeface="Arial"/>
              </a:rPr>
              <a:t>aplikasi </a:t>
            </a:r>
            <a:r>
              <a:rPr sz="2800" spc="-90" dirty="0">
                <a:latin typeface="Arial"/>
                <a:cs typeface="Arial"/>
              </a:rPr>
              <a:t>web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online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2167</Words>
  <Application>Microsoft Office PowerPoint</Application>
  <PresentationFormat>Custom</PresentationFormat>
  <Paragraphs>327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Aspect</vt:lpstr>
      <vt:lpstr>1_Aspect</vt:lpstr>
      <vt:lpstr>REKAYASA PERANGKAT LUNAK LANJUT PART6&amp;7</vt:lpstr>
      <vt:lpstr>Objective</vt:lpstr>
      <vt:lpstr>Content</vt:lpstr>
      <vt:lpstr>Pengertian Web</vt:lpstr>
      <vt:lpstr>Daftar istilah Web</vt:lpstr>
      <vt:lpstr>Sejarah Web</vt:lpstr>
      <vt:lpstr>Sejarah Web</vt:lpstr>
      <vt:lpstr>Sejarah Web</vt:lpstr>
      <vt:lpstr>Komponen Aplikasi Web</vt:lpstr>
      <vt:lpstr>Komponen Aplikasi Web</vt:lpstr>
      <vt:lpstr>Komponen Aplikasi Web</vt:lpstr>
      <vt:lpstr>Perkembangan Teknologi Web</vt:lpstr>
      <vt:lpstr>Perkembangan Teknologi Web</vt:lpstr>
      <vt:lpstr>Web Application</vt:lpstr>
      <vt:lpstr>Web Application</vt:lpstr>
      <vt:lpstr>Desktop Application</vt:lpstr>
      <vt:lpstr>Web vs Desktop Application</vt:lpstr>
      <vt:lpstr>Web vs Desktop Application ( lanjut )</vt:lpstr>
      <vt:lpstr>Karakteristik Aplikasi Web</vt:lpstr>
      <vt:lpstr>Karakteristik Aplikasi Web (lanjut )</vt:lpstr>
      <vt:lpstr>Karakteristik Aplikasi Web (lanjut )</vt:lpstr>
      <vt:lpstr>REKAYASA PERANGKAT LUNAK LANJUT</vt:lpstr>
      <vt:lpstr>Objective</vt:lpstr>
      <vt:lpstr>Content</vt:lpstr>
      <vt:lpstr>Web Engineering - Definition</vt:lpstr>
      <vt:lpstr>Web Engineering - FAQ</vt:lpstr>
      <vt:lpstr>Memulai pekerjaan web aplikasi</vt:lpstr>
      <vt:lpstr>Pekerjaan-pekerjaan WebE</vt:lpstr>
      <vt:lpstr>Pekerjaan-pekerjaan WebE</vt:lpstr>
      <vt:lpstr>Pekerjaan-pekerjaan WebE</vt:lpstr>
      <vt:lpstr>Quality Attributes (user view)</vt:lpstr>
      <vt:lpstr>Quality Attributes (OLS99)</vt:lpstr>
      <vt:lpstr>Quality Attributes (OLS99)</vt:lpstr>
      <vt:lpstr>Quality Attributes (OLS99)</vt:lpstr>
      <vt:lpstr>Quality Attributes (OLS99)</vt:lpstr>
      <vt:lpstr>Quality Attributes (OLS99)</vt:lpstr>
      <vt:lpstr>Quality Requirement Tree</vt:lpstr>
      <vt:lpstr>Quality Attributes (Off02)</vt:lpstr>
      <vt:lpstr>Quality Attributes (Off02)</vt:lpstr>
      <vt:lpstr>Quality Attributes (Off02)</vt:lpstr>
      <vt:lpstr>Quality Attributes (Off02)</vt:lpstr>
      <vt:lpstr>PowerPoint Presentation</vt:lpstr>
      <vt:lpstr>WEB E Process - Analysis</vt:lpstr>
      <vt:lpstr>WEB E Process - Analysis</vt:lpstr>
      <vt:lpstr>WEB E Process - Analysis</vt:lpstr>
      <vt:lpstr>WEB E Process - Analysis</vt:lpstr>
      <vt:lpstr>WEB E Process - Design</vt:lpstr>
      <vt:lpstr>WEB Engineering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 LANJUT</dc:title>
  <dc:creator>Winda</dc:creator>
  <cp:lastModifiedBy>Winda</cp:lastModifiedBy>
  <cp:revision>7</cp:revision>
  <dcterms:created xsi:type="dcterms:W3CDTF">2019-04-04T01:26:27Z</dcterms:created>
  <dcterms:modified xsi:type="dcterms:W3CDTF">2019-04-04T07:18:12Z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2013-11-24T00:00:00Z</vt:filetime>
  </property>
  <property fmtid="{D5CDD505-2E9C-101B-9397-08002B2CF9AE}" pid="3" name="LastSaved">
    <vt:filetime>2019-04-04T00:00:00Z</vt:filetime>
  </property>
</Properties>
</file>