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117" d="100"/>
          <a:sy n="117" d="100"/>
        </p:scale>
        <p:origin x="355" y="8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10/19/2021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10/19/2021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10/19/2021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10/19/2021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10/19/2021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10/19/2021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10/19/2021</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10/19/2021</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10/19/2021</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10/19/2021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10/19/2021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9000"/>
            <a:lum/>
            <a:extLst>
              <a:ext uri="{BEBA8EAE-BF5A-486C-A8C5-ECC9F3942E4B}">
                <a14:imgProps xmlns:a14="http://schemas.microsoft.com/office/drawing/2010/main">
                  <a14:imgLayer r:embed="rId14">
                    <a14:imgEffect>
                      <a14:artisticGlowEdges trans="42000" smoothness="5"/>
                    </a14:imgEffect>
                    <a14:imgEffect>
                      <a14:colorTemperature colorTemp="11500"/>
                    </a14:imgEffect>
                    <a14:imgEffect>
                      <a14:saturation sat="0"/>
                    </a14:imgEffect>
                  </a14:imgLayer>
                </a14:imgProps>
              </a:ex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10/19/2021</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4000"/>
            <a:duotone>
              <a:prstClr val="black"/>
              <a:schemeClr val="accent3">
                <a:tint val="45000"/>
                <a:satMod val="400000"/>
              </a:schemeClr>
            </a:duotone>
            <a:lum/>
            <a:extLst>
              <a:ext uri="{BEBA8EAE-BF5A-486C-A8C5-ECC9F3942E4B}">
                <a14:imgProps xmlns:a14="http://schemas.microsoft.com/office/drawing/2010/main">
                  <a14:imgLayer r:embed="rId3">
                    <a14:imgEffect>
                      <a14:artisticGlowEdges trans="42000" smoothness="5"/>
                    </a14:imgEffect>
                    <a14:imgEffect>
                      <a14:colorTemperature colorTemp="11500"/>
                    </a14:imgEffect>
                    <a14:imgEffect>
                      <a14:saturation sat="0"/>
                    </a14:imgEffect>
                  </a14:imgLayer>
                </a14:imgProps>
              </a:ex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981200"/>
            <a:ext cx="10058400" cy="990600"/>
          </a:xfrm>
          <a:effectLst>
            <a:glow rad="127000">
              <a:schemeClr val="tx2">
                <a:lumMod val="90000"/>
              </a:schemeClr>
            </a:glow>
          </a:effectLst>
        </p:spPr>
        <p:txBody>
          <a:bodyPr>
            <a:normAutofit/>
          </a:bodyPr>
          <a:lstStyle/>
          <a:p>
            <a:r>
              <a:rPr lang="en-US" sz="3600" b="1" dirty="0" smtClean="0">
                <a:solidFill>
                  <a:schemeClr val="tx1">
                    <a:lumMod val="95000"/>
                  </a:schemeClr>
                </a:solidFill>
              </a:rPr>
              <a:t>HIP-18: </a:t>
            </a:r>
            <a:r>
              <a:rPr lang="en-US" sz="3600" b="1" dirty="0" err="1" smtClean="0">
                <a:solidFill>
                  <a:schemeClr val="tx1">
                    <a:lumMod val="95000"/>
                  </a:schemeClr>
                </a:solidFill>
              </a:rPr>
              <a:t>Allowlist</a:t>
            </a:r>
            <a:r>
              <a:rPr lang="en-US" sz="3600" b="1" dirty="0" smtClean="0">
                <a:solidFill>
                  <a:schemeClr val="tx1">
                    <a:lumMod val="95000"/>
                  </a:schemeClr>
                </a:solidFill>
              </a:rPr>
              <a:t> </a:t>
            </a:r>
            <a:r>
              <a:rPr lang="en-US" sz="3600" b="1" dirty="0">
                <a:solidFill>
                  <a:schemeClr val="tx1">
                    <a:lumMod val="95000"/>
                  </a:schemeClr>
                </a:solidFill>
              </a:rPr>
              <a:t>for external leaders</a:t>
            </a:r>
            <a:r>
              <a:rPr lang="en-US" sz="3600" b="1" dirty="0" smtClean="0">
                <a:solidFill>
                  <a:schemeClr val="tx1">
                    <a:lumMod val="95000"/>
                  </a:schemeClr>
                </a:solidFill>
              </a:rPr>
              <a:t/>
            </a:r>
            <a:br>
              <a:rPr lang="en-US" sz="3600" b="1" dirty="0" smtClean="0">
                <a:solidFill>
                  <a:schemeClr val="tx1">
                    <a:lumMod val="95000"/>
                  </a:schemeClr>
                </a:solidFill>
              </a:rPr>
            </a:br>
            <a:endParaRPr sz="3600" b="1" dirty="0">
              <a:solidFill>
                <a:schemeClr val="tx1">
                  <a:lumMod val="95000"/>
                </a:schemeClr>
              </a:solidFill>
            </a:endParaRPr>
          </a:p>
        </p:txBody>
      </p:sp>
      <p:sp>
        <p:nvSpPr>
          <p:cNvPr id="3" name="Subtitle 2"/>
          <p:cNvSpPr>
            <a:spLocks noGrp="1"/>
          </p:cNvSpPr>
          <p:nvPr>
            <p:ph type="subTitle" idx="1"/>
          </p:nvPr>
        </p:nvSpPr>
        <p:spPr>
          <a:xfrm>
            <a:off x="1066800" y="3048000"/>
            <a:ext cx="10058400" cy="2664714"/>
          </a:xfrm>
          <a:noFill/>
          <a:effectLst>
            <a:glow>
              <a:schemeClr val="accent3">
                <a:satMod val="175000"/>
              </a:schemeClr>
            </a:glow>
          </a:effectLst>
        </p:spPr>
        <p:txBody>
          <a:bodyPr wrap="square" anchor="ctr" anchorCtr="0">
            <a:normAutofit fontScale="85000" lnSpcReduction="20000"/>
          </a:bodyPr>
          <a:lstStyle/>
          <a:p>
            <a:pPr algn="just"/>
            <a:r>
              <a:rPr lang="en-US" dirty="0">
                <a:solidFill>
                  <a:schemeClr val="tx1"/>
                </a:solidFill>
              </a:rPr>
              <a:t>Summary : </a:t>
            </a:r>
            <a:r>
              <a:rPr lang="en-US" dirty="0">
                <a:solidFill>
                  <a:schemeClr val="tx1"/>
                </a:solidFill>
              </a:rPr>
              <a:t>This proposal is to add support of allow-list of external validators to be the leaders of the network</a:t>
            </a:r>
            <a:r>
              <a:rPr lang="en-US" dirty="0" smtClean="0">
                <a:solidFill>
                  <a:schemeClr val="tx1"/>
                </a:solidFill>
              </a:rPr>
              <a:t>.</a:t>
            </a:r>
          </a:p>
          <a:p>
            <a:pPr algn="just"/>
            <a:endParaRPr lang="en-US" dirty="0">
              <a:solidFill>
                <a:schemeClr val="tx1"/>
              </a:solidFill>
            </a:endParaRPr>
          </a:p>
          <a:p>
            <a:pPr algn="just"/>
            <a:r>
              <a:rPr lang="en-US" dirty="0">
                <a:solidFill>
                  <a:schemeClr val="tx1"/>
                </a:solidFill>
              </a:rPr>
              <a:t>Background : </a:t>
            </a:r>
            <a:r>
              <a:rPr lang="en-US" dirty="0">
                <a:solidFill>
                  <a:schemeClr val="tx1"/>
                </a:solidFill>
              </a:rPr>
              <a:t>Leaders in each shard of the Harmony network are responsible for proposing the blocks, collect block signatures, finalize consensus, and distribute block rewards to each signing validator. </a:t>
            </a:r>
            <a:r>
              <a:rPr lang="en-US" dirty="0" smtClean="0">
                <a:solidFill>
                  <a:schemeClr val="tx1"/>
                </a:solidFill>
              </a:rPr>
              <a:t>Allow external </a:t>
            </a:r>
            <a:r>
              <a:rPr lang="en-US" dirty="0">
                <a:solidFill>
                  <a:schemeClr val="tx1"/>
                </a:solidFill>
              </a:rPr>
              <a:t>validators identified by the </a:t>
            </a:r>
            <a:r>
              <a:rPr lang="en-US" dirty="0" err="1">
                <a:solidFill>
                  <a:schemeClr val="tx1"/>
                </a:solidFill>
              </a:rPr>
              <a:t>BLSkeys</a:t>
            </a:r>
            <a:r>
              <a:rPr lang="en-US" dirty="0">
                <a:solidFill>
                  <a:schemeClr val="tx1"/>
                </a:solidFill>
              </a:rPr>
              <a:t> to be the leader of the </a:t>
            </a:r>
            <a:r>
              <a:rPr lang="en-US" dirty="0" smtClean="0">
                <a:solidFill>
                  <a:schemeClr val="tx1"/>
                </a:solidFill>
              </a:rPr>
              <a:t>network</a:t>
            </a:r>
            <a:endParaRPr lang="en-US" dirty="0">
              <a:solidFill>
                <a:schemeClr val="tx1"/>
              </a:solidFill>
            </a:endParaRPr>
          </a:p>
          <a:p>
            <a:pPr algn="just"/>
            <a:endParaRPr lang="en-US" dirty="0" smtClean="0">
              <a:solidFill>
                <a:schemeClr val="tx1"/>
              </a:solidFill>
            </a:endParaRPr>
          </a:p>
          <a:p>
            <a:pPr algn="just"/>
            <a:r>
              <a:rPr lang="en-US" dirty="0" smtClean="0">
                <a:solidFill>
                  <a:schemeClr val="tx1"/>
                </a:solidFill>
              </a:rPr>
              <a:t>Motivation </a:t>
            </a:r>
            <a:r>
              <a:rPr lang="en-US" dirty="0">
                <a:solidFill>
                  <a:schemeClr val="tx1"/>
                </a:solidFill>
              </a:rPr>
              <a:t>: </a:t>
            </a:r>
            <a:r>
              <a:rPr lang="en-US" dirty="0">
                <a:solidFill>
                  <a:schemeClr val="tx1"/>
                </a:solidFill>
              </a:rPr>
              <a:t>This is an important step towards full decentralization. It allows the external validators to be the leader of the network. The network security and control will be fully governed by external validators. </a:t>
            </a:r>
            <a:endParaRPr lang="en-US" dirty="0" smtClean="0">
              <a:solidFill>
                <a:schemeClr val="tx1"/>
              </a:solidFill>
            </a:endParaRPr>
          </a:p>
          <a:p>
            <a:pPr algn="just"/>
            <a:endParaRPr lang="en-US" dirty="0">
              <a:solidFill>
                <a:schemeClr val="tx1"/>
              </a:solidFill>
            </a:endParaRPr>
          </a:p>
          <a:p>
            <a:pPr algn="just"/>
            <a:r>
              <a:rPr lang="en-US" dirty="0">
                <a:solidFill>
                  <a:schemeClr val="tx1"/>
                </a:solidFill>
              </a:rPr>
              <a:t>Specification : </a:t>
            </a:r>
            <a:r>
              <a:rPr lang="en-US" dirty="0">
                <a:solidFill>
                  <a:schemeClr val="tx1"/>
                </a:solidFill>
              </a:rPr>
              <a:t>A list of allowed </a:t>
            </a:r>
            <a:r>
              <a:rPr lang="en-US" dirty="0" err="1">
                <a:solidFill>
                  <a:schemeClr val="tx1"/>
                </a:solidFill>
              </a:rPr>
              <a:t>BLSkeys</a:t>
            </a:r>
            <a:r>
              <a:rPr lang="en-US" dirty="0">
                <a:solidFill>
                  <a:schemeClr val="tx1"/>
                </a:solidFill>
              </a:rPr>
              <a:t> to be the leader of each shard. </a:t>
            </a:r>
            <a:r>
              <a:rPr lang="en-US" dirty="0" smtClean="0">
                <a:solidFill>
                  <a:schemeClr val="tx1"/>
                </a:solidFill>
              </a:rPr>
              <a:t>10 </a:t>
            </a:r>
            <a:r>
              <a:rPr lang="en-US" dirty="0">
                <a:solidFill>
                  <a:schemeClr val="tx1"/>
                </a:solidFill>
              </a:rPr>
              <a:t>keys from 10 different validator nodes in each shard</a:t>
            </a:r>
            <a:r>
              <a:rPr lang="en-US" dirty="0" smtClean="0">
                <a:solidFill>
                  <a:schemeClr val="tx1"/>
                </a:solidFill>
              </a:rPr>
              <a:t>. </a:t>
            </a:r>
            <a:endParaRPr lang="en-US" dirty="0">
              <a:solidFill>
                <a:schemeClr val="tx1"/>
              </a:solidFill>
            </a:endParaRPr>
          </a:p>
        </p:txBody>
      </p:sp>
      <p:pic>
        <p:nvPicPr>
          <p:cNvPr id="4" name="Picture 3"/>
          <p:cNvPicPr>
            <a:picLocks noChangeAspect="1"/>
          </p:cNvPicPr>
          <p:nvPr/>
        </p:nvPicPr>
        <p:blipFill>
          <a:blip r:embed="rId4" cstate="print">
            <a:extLst>
              <a:ext uri="{BEBA8EAE-BF5A-486C-A8C5-ECC9F3942E4B}">
                <a14:imgProps xmlns:a14="http://schemas.microsoft.com/office/drawing/2010/main">
                  <a14:imgLayer r:embed="rId5">
                    <a14:imgEffect>
                      <a14:artisticLineDrawing/>
                    </a14:imgEffect>
                  </a14:imgLayer>
                </a14:imgProps>
              </a:ext>
              <a:ext uri="{28A0092B-C50C-407E-A947-70E740481C1C}">
                <a14:useLocalDpi xmlns:a14="http://schemas.microsoft.com/office/drawing/2010/main"/>
              </a:ext>
            </a:extLst>
          </a:blip>
          <a:stretch>
            <a:fillRect/>
          </a:stretch>
        </p:blipFill>
        <p:spPr>
          <a:xfrm>
            <a:off x="381000" y="228600"/>
            <a:ext cx="1256446" cy="1256446"/>
          </a:xfrm>
          <a:prstGeom prst="rect">
            <a:avLst/>
          </a:prstGeom>
          <a:effectLst>
            <a:outerShdw blurRad="50800" dist="330200" dir="8760000" sx="1000" sy="1000" algn="ctr" rotWithShape="0">
              <a:srgbClr val="000000"/>
            </a:outerShdw>
          </a:effectLst>
        </p:spPr>
      </p:pic>
      <p:sp>
        <p:nvSpPr>
          <p:cNvPr id="5" name="Rectangle 4"/>
          <p:cNvSpPr/>
          <p:nvPr/>
        </p:nvSpPr>
        <p:spPr>
          <a:xfrm>
            <a:off x="-30480" y="91404"/>
            <a:ext cx="12163425" cy="1569660"/>
          </a:xfrm>
          <a:prstGeom prst="rect">
            <a:avLst/>
          </a:prstGeom>
          <a:noFill/>
        </p:spPr>
        <p:txBody>
          <a:bodyPr wrap="square" lIns="91440" tIns="45720" rIns="91440" bIns="45720" anchor="t" anchorCtr="1">
            <a:spAutoFit/>
          </a:bodyPr>
          <a:lstStyle/>
          <a:p>
            <a:pPr algn="ctr"/>
            <a:r>
              <a:rPr lang="en-US" sz="9600" b="1" dirty="0" smtClean="0">
                <a:ln w="12700">
                  <a:noFill/>
                  <a:prstDash val="solid"/>
                </a:ln>
                <a:solidFill>
                  <a:schemeClr val="bg1"/>
                </a:solidFill>
                <a:effectLst>
                  <a:glow rad="203200">
                    <a:schemeClr val="tx1">
                      <a:alpha val="68000"/>
                    </a:schemeClr>
                  </a:glow>
                  <a:innerShdw blurRad="63500" dir="4440000">
                    <a:schemeClr val="tx2">
                      <a:lumMod val="50000"/>
                      <a:alpha val="50000"/>
                    </a:schemeClr>
                  </a:innerShdw>
                </a:effectLst>
              </a:rPr>
              <a:t>HIP-18</a:t>
            </a:r>
            <a:endParaRPr lang="en-US" sz="9600" b="1" dirty="0">
              <a:ln w="12700">
                <a:noFill/>
                <a:prstDash val="solid"/>
              </a:ln>
              <a:solidFill>
                <a:schemeClr val="bg1"/>
              </a:solidFill>
              <a:effectLst>
                <a:glow rad="203200">
                  <a:schemeClr val="tx1">
                    <a:alpha val="68000"/>
                  </a:schemeClr>
                </a:glow>
                <a:innerShdw blurRad="63500" dir="4440000">
                  <a:schemeClr val="tx2">
                    <a:lumMod val="50000"/>
                    <a:alpha val="50000"/>
                  </a:schemeClr>
                </a:innerShdw>
              </a:effectLst>
            </a:endParaRPr>
          </a:p>
        </p:txBody>
      </p:sp>
      <p:sp>
        <p:nvSpPr>
          <p:cNvPr id="6" name="Rectangle 5"/>
          <p:cNvSpPr/>
          <p:nvPr/>
        </p:nvSpPr>
        <p:spPr>
          <a:xfrm>
            <a:off x="0" y="5934670"/>
            <a:ext cx="12192000" cy="923330"/>
          </a:xfrm>
          <a:prstGeom prst="rect">
            <a:avLst/>
          </a:prstGeom>
          <a:noFill/>
        </p:spPr>
        <p:txBody>
          <a:bodyPr wrap="square" lIns="91440" tIns="45720" rIns="91440" bIns="45720">
            <a:spAutoFit/>
          </a:bodyPr>
          <a:lstStyle/>
          <a:p>
            <a:pPr algn="ctr"/>
            <a:r>
              <a:rPr lang="en-US" sz="5400" b="1" dirty="0" smtClean="0">
                <a:ln w="12700">
                  <a:noFill/>
                  <a:prstDash val="solid"/>
                </a:ln>
                <a:solidFill>
                  <a:schemeClr val="bg1"/>
                </a:solidFill>
                <a:effectLst>
                  <a:glow rad="203200">
                    <a:schemeClr val="tx1">
                      <a:alpha val="68000"/>
                    </a:schemeClr>
                  </a:glow>
                  <a:innerShdw blurRad="63500" dir="4440000">
                    <a:schemeClr val="tx2">
                      <a:lumMod val="50000"/>
                      <a:alpha val="50000"/>
                    </a:schemeClr>
                  </a:innerShdw>
                </a:effectLst>
              </a:rPr>
              <a:t>talk.harmony.one</a:t>
            </a:r>
            <a:endParaRPr lang="en-US" sz="5400" b="1" dirty="0">
              <a:ln w="12700">
                <a:noFill/>
                <a:prstDash val="solid"/>
              </a:ln>
              <a:solidFill>
                <a:schemeClr val="bg1"/>
              </a:solidFill>
              <a:effectLst>
                <a:glow rad="203200">
                  <a:schemeClr val="tx1">
                    <a:alpha val="68000"/>
                  </a:schemeClr>
                </a:glow>
                <a:innerShdw blurRad="63500" dir="4440000">
                  <a:schemeClr val="tx2">
                    <a:lumMod val="50000"/>
                    <a:alpha val="50000"/>
                  </a:schemeClr>
                </a:innerShdw>
              </a:effectLst>
            </a:endParaRPr>
          </a:p>
        </p:txBody>
      </p:sp>
      <p:pic>
        <p:nvPicPr>
          <p:cNvPr id="9" name="Picture 8"/>
          <p:cNvPicPr>
            <a:picLocks noChangeAspect="1"/>
          </p:cNvPicPr>
          <p:nvPr/>
        </p:nvPicPr>
        <p:blipFill>
          <a:blip r:embed="rId6" cstate="hqprint">
            <a:extLst>
              <a:ext uri="{BEBA8EAE-BF5A-486C-A8C5-ECC9F3942E4B}">
                <a14:imgProps xmlns:a14="http://schemas.microsoft.com/office/drawing/2010/main">
                  <a14:imgLayer r:embed="rId7">
                    <a14:imgEffect>
                      <a14:artisticLineDrawing/>
                    </a14:imgEffect>
                  </a14:imgLayer>
                </a14:imgProps>
              </a:ext>
              <a:ext uri="{28A0092B-C50C-407E-A947-70E740481C1C}">
                <a14:useLocalDpi xmlns:a14="http://schemas.microsoft.com/office/drawing/2010/main"/>
              </a:ext>
            </a:extLst>
          </a:blip>
          <a:stretch>
            <a:fillRect/>
          </a:stretch>
        </p:blipFill>
        <p:spPr>
          <a:xfrm>
            <a:off x="9639168" y="-228732"/>
            <a:ext cx="2743332" cy="2743332"/>
          </a:xfrm>
          <a:prstGeom prst="rect">
            <a:avLst/>
          </a:prstGeom>
          <a:effectLst>
            <a:glow>
              <a:schemeClr val="accent1">
                <a:alpha val="40000"/>
              </a:schemeClr>
            </a:glow>
            <a:outerShdw dist="330200" dir="8760000" sx="1000" sy="1000" algn="ctr" rotWithShape="0">
              <a:srgbClr val="000000"/>
            </a:outerShdw>
          </a:effectLst>
        </p:spPr>
      </p:pic>
    </p:spTree>
    <p:extLst>
      <p:ext uri="{BB962C8B-B14F-4D97-AF65-F5344CB8AC3E}">
        <p14:creationId xmlns:p14="http://schemas.microsoft.com/office/powerpoint/2010/main" val="24245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1532</TotalTime>
  <Words>140</Words>
  <Application>Microsoft Office PowerPoint</Application>
  <PresentationFormat>Widescreen</PresentationFormat>
  <Paragraphs>10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Candara</vt:lpstr>
      <vt:lpstr>Consolas</vt:lpstr>
      <vt:lpstr>Tech Computer 16x9</vt:lpstr>
      <vt:lpstr>HIP-18: Allowlist for external leaders </vt:lpstr>
    </vt:vector>
  </TitlesOfParts>
  <Company>SAINT-GOBAIN 1.1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HIP-9: Institute Last Out, First In Redelegations for Staking</dc:title>
  <dc:creator>Ashurst, John</dc:creator>
  <cp:lastModifiedBy>Ashurst, John</cp:lastModifiedBy>
  <cp:revision>32</cp:revision>
  <dcterms:created xsi:type="dcterms:W3CDTF">2021-07-19T07:47:07Z</dcterms:created>
  <dcterms:modified xsi:type="dcterms:W3CDTF">2021-10-19T21:58:49Z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MSIP_Label_ced06422-c515-4a4e-a1f2-e6a0c0200eae_Enabled">
    <vt:lpwstr>true</vt:lpwstr>
  </property>
  <property fmtid="{D5CDD505-2E9C-101B-9397-08002B2CF9AE}" pid="9" name="MSIP_Label_ced06422-c515-4a4e-a1f2-e6a0c0200eae_SetDate">
    <vt:lpwstr>2021-07-19T07:47:07Z</vt:lpwstr>
  </property>
  <property fmtid="{D5CDD505-2E9C-101B-9397-08002B2CF9AE}" pid="10" name="MSIP_Label_ced06422-c515-4a4e-a1f2-e6a0c0200eae_Method">
    <vt:lpwstr>Standard</vt:lpwstr>
  </property>
  <property fmtid="{D5CDD505-2E9C-101B-9397-08002B2CF9AE}" pid="11" name="MSIP_Label_ced06422-c515-4a4e-a1f2-e6a0c0200eae_Name">
    <vt:lpwstr>Unclassifed</vt:lpwstr>
  </property>
  <property fmtid="{D5CDD505-2E9C-101B-9397-08002B2CF9AE}" pid="12" name="MSIP_Label_ced06422-c515-4a4e-a1f2-e6a0c0200eae_SiteId">
    <vt:lpwstr>e339bd4b-2e3b-4035-a452-2112d502f2ff</vt:lpwstr>
  </property>
  <property fmtid="{D5CDD505-2E9C-101B-9397-08002B2CF9AE}" pid="13" name="MSIP_Label_ced06422-c515-4a4e-a1f2-e6a0c0200eae_ActionId">
    <vt:lpwstr>75ad0841-77cf-4a9b-a7d5-bc4bb916d8be</vt:lpwstr>
  </property>
  <property fmtid="{D5CDD505-2E9C-101B-9397-08002B2CF9AE}" pid="14" name="MSIP_Label_ced06422-c515-4a4e-a1f2-e6a0c0200eae_ContentBits">
    <vt:lpwstr>0</vt:lpwstr>
  </property>
</Properties>
</file>