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293"/>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Cement crackSpacing="59"/>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noFill/>
          <a:ln>
            <a:noFill/>
          </a:ln>
          <a:effectLst>
            <a:glow rad="127000">
              <a:schemeClr val="tx2">
                <a:lumMod val="90000"/>
              </a:schemeClr>
            </a:glow>
          </a:effectLst>
        </p:spPr>
        <p:txBody>
          <a:bodyPr>
            <a:noAutofit/>
          </a:bodyPr>
          <a:lstStyle/>
          <a:p>
            <a:r>
              <a:rPr lang="en-US" sz="4400" b="1" dirty="0">
                <a:solidFill>
                  <a:schemeClr val="tx1">
                    <a:lumMod val="95000"/>
                  </a:schemeClr>
                </a:solidFill>
                <a:effectLst>
                  <a:outerShdw blurRad="50800" dist="50800" dir="5400000" sx="102000" sy="102000" algn="ctr" rotWithShape="0">
                    <a:srgbClr val="000000">
                      <a:alpha val="43137"/>
                    </a:srgbClr>
                  </a:outerShdw>
                </a:effectLst>
              </a:rPr>
              <a:t>HIP-26: Staking Site Proposal: Change "Next Epoch" </a:t>
            </a:r>
            <a:r>
              <a:rPr lang="en-US" sz="4400" b="1" dirty="0" smtClean="0">
                <a:solidFill>
                  <a:schemeClr val="tx1">
                    <a:lumMod val="95000"/>
                  </a:schemeClr>
                </a:solidFill>
                <a:effectLst>
                  <a:outerShdw blurRad="50800" dist="50800" dir="5400000" sx="102000" sy="102000" algn="ctr" rotWithShape="0">
                    <a:srgbClr val="000000">
                      <a:alpha val="43137"/>
                    </a:srgbClr>
                  </a:outerShdw>
                </a:effectLst>
              </a:rPr>
              <a:t>Format</a:t>
            </a:r>
            <a:endParaRPr sz="4400" b="1" dirty="0">
              <a:solidFill>
                <a:schemeClr val="tx1">
                  <a:lumMod val="95000"/>
                </a:schemeClr>
              </a:solidFill>
              <a:effectLst>
                <a:outerShdw blurRad="50800" dist="50800" dir="5400000" sx="102000" sy="102000" algn="ctr" rotWithShape="0">
                  <a:srgbClr val="000000">
                    <a:alpha val="43137"/>
                  </a:srgbClr>
                </a:outerShdw>
              </a:effectLst>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77500" lnSpcReduction="20000"/>
          </a:bodyPr>
          <a:lstStyle/>
          <a:p>
            <a:pPr algn="just"/>
            <a:r>
              <a:rPr lang="en-US" b="1" dirty="0">
                <a:solidFill>
                  <a:schemeClr val="tx1"/>
                </a:solidFill>
              </a:rPr>
              <a:t>Summary</a:t>
            </a:r>
            <a:r>
              <a:rPr lang="en-US" dirty="0">
                <a:solidFill>
                  <a:schemeClr val="tx1"/>
                </a:solidFill>
              </a:rPr>
              <a:t>:</a:t>
            </a:r>
          </a:p>
          <a:p>
            <a:pPr algn="just"/>
            <a:r>
              <a:rPr lang="en-US" dirty="0">
                <a:solidFill>
                  <a:schemeClr val="tx1"/>
                </a:solidFill>
              </a:rPr>
              <a:t>This proposal is to change the current Next Epoch format on the staking dashboard from “MINUTES” to “HRS, MINS”, and to also add “CURRENT EPOCH” to the header of the page.</a:t>
            </a:r>
          </a:p>
          <a:p>
            <a:pPr algn="just"/>
            <a:endParaRPr lang="en-US" dirty="0">
              <a:solidFill>
                <a:schemeClr val="tx1"/>
              </a:solidFill>
            </a:endParaRPr>
          </a:p>
          <a:p>
            <a:pPr algn="just"/>
            <a:r>
              <a:rPr lang="en-US" b="1" dirty="0">
                <a:solidFill>
                  <a:schemeClr val="tx1"/>
                </a:solidFill>
              </a:rPr>
              <a:t>Background</a:t>
            </a:r>
            <a:r>
              <a:rPr lang="en-US" dirty="0">
                <a:solidFill>
                  <a:schemeClr val="tx1"/>
                </a:solidFill>
              </a:rPr>
              <a:t>:</a:t>
            </a:r>
          </a:p>
          <a:p>
            <a:pPr algn="just"/>
            <a:r>
              <a:rPr lang="en-US" dirty="0">
                <a:solidFill>
                  <a:schemeClr val="tx1"/>
                </a:solidFill>
              </a:rPr>
              <a:t>Currently the staking website’s countdown until the next epoch is only in minutes (e.g., 902 minutes in photo below). This requires users to manually calculate the total minutes remaining into hours and minutes.</a:t>
            </a:r>
          </a:p>
          <a:p>
            <a:pPr algn="just"/>
            <a:endParaRPr lang="en-US" dirty="0">
              <a:solidFill>
                <a:schemeClr val="tx1"/>
              </a:solidFill>
            </a:endParaRPr>
          </a:p>
          <a:p>
            <a:pPr algn="just"/>
            <a:r>
              <a:rPr lang="en-US" dirty="0">
                <a:solidFill>
                  <a:schemeClr val="tx1"/>
                </a:solidFill>
              </a:rPr>
              <a:t>The staking site also does not prominently display the current epoch.</a:t>
            </a:r>
          </a:p>
          <a:p>
            <a:pPr algn="just"/>
            <a:endParaRPr lang="en-US" dirty="0">
              <a:solidFill>
                <a:schemeClr val="tx1"/>
              </a:solidFill>
            </a:endParaRPr>
          </a:p>
          <a:p>
            <a:pPr algn="just"/>
            <a:r>
              <a:rPr lang="en-US" b="1" dirty="0" smtClean="0">
                <a:solidFill>
                  <a:schemeClr val="tx1"/>
                </a:solidFill>
              </a:rPr>
              <a:t>Specification</a:t>
            </a:r>
            <a:r>
              <a:rPr lang="en-US" dirty="0">
                <a:solidFill>
                  <a:schemeClr val="tx1"/>
                </a:solidFill>
              </a:rPr>
              <a:t>:</a:t>
            </a:r>
          </a:p>
          <a:p>
            <a:pPr algn="just"/>
            <a:endParaRPr lang="en-US" dirty="0">
              <a:solidFill>
                <a:schemeClr val="tx1"/>
              </a:solidFill>
            </a:endParaRPr>
          </a:p>
          <a:p>
            <a:pPr algn="just"/>
            <a:r>
              <a:rPr lang="en-US" dirty="0">
                <a:solidFill>
                  <a:schemeClr val="tx1"/>
                </a:solidFill>
              </a:rPr>
              <a:t>Change “NEXT EPOCH: MINUTES” to “NEXT EPOCH: HRS, MINUTES</a:t>
            </a:r>
            <a:r>
              <a:rPr lang="en-US" dirty="0" smtClean="0">
                <a:solidFill>
                  <a:schemeClr val="tx1"/>
                </a:solidFill>
              </a:rPr>
              <a:t>”</a:t>
            </a:r>
            <a:endParaRPr lang="en-US" dirty="0">
              <a:solidFill>
                <a:schemeClr val="tx1"/>
              </a:solidFill>
            </a:endParaRPr>
          </a:p>
          <a:p>
            <a:pPr algn="just"/>
            <a:r>
              <a:rPr lang="en-US" dirty="0">
                <a:solidFill>
                  <a:schemeClr val="tx1"/>
                </a:solidFill>
              </a:rPr>
              <a:t>Add "CURRENT EPOCH: " to the site header</a:t>
            </a:r>
          </a:p>
          <a:p>
            <a:pPr algn="just"/>
            <a:endParaRPr lang="en-US" dirty="0">
              <a:solidFill>
                <a:schemeClr val="tx1"/>
              </a:solidFill>
            </a:endParaRPr>
          </a:p>
        </p:txBody>
      </p:sp>
      <p:pic>
        <p:nvPicPr>
          <p:cNvPr id="4" name="Picture 3"/>
          <p:cNvPicPr>
            <a:picLocks noChangeAspect="1"/>
          </p:cNvPicPr>
          <p:nvPr/>
        </p:nvPicPr>
        <p:blipFill>
          <a:blip r:embed="rId4" cstate="hqprint">
            <a:extLst>
              <a:ext uri="{BEBA8EAE-BF5A-486C-A8C5-ECC9F3942E4B}">
                <a14:imgProps xmlns:a14="http://schemas.microsoft.com/office/drawing/2010/main">
                  <a14:imgLayer r:embed="rId5">
                    <a14:imgEffect>
                      <a14:artisticPlasticWrap smoothness="8"/>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sx="1000" sy="1000" algn="ctr" rotWithShape="0">
              <a:srgbClr val="000000"/>
            </a:outerShdw>
          </a:effectLst>
          <a:scene3d>
            <a:camera prst="orthographicFront"/>
            <a:lightRig rig="threePt" dir="t"/>
          </a:scene3d>
          <a:sp3d>
            <a:bevelT w="152400" h="50800" prst="softRound"/>
          </a:sp3d>
        </p:spPr>
      </p:pic>
      <p:sp>
        <p:nvSpPr>
          <p:cNvPr id="5" name="Rectangle 4"/>
          <p:cNvSpPr/>
          <p:nvPr/>
        </p:nvSpPr>
        <p:spPr>
          <a:xfrm>
            <a:off x="28575" y="-228600"/>
            <a:ext cx="12163425" cy="2092881"/>
          </a:xfrm>
          <a:prstGeom prst="rect">
            <a:avLst/>
          </a:prstGeom>
          <a:noFill/>
        </p:spPr>
        <p:txBody>
          <a:bodyPr wrap="square" lIns="91440" tIns="45720" rIns="91440" bIns="45720" anchor="t" anchorCtr="1">
            <a:spAutoFit/>
          </a:bodyPr>
          <a:lstStyle/>
          <a:p>
            <a:pPr algn="ctr"/>
            <a:r>
              <a:rPr lang="en-US" sz="130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HIP-26</a:t>
            </a:r>
            <a:endParaRPr lang="en-US" sz="130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lasticWrap smoothness="8"/>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429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3128</TotalTime>
  <Words>134</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HIP-26: Staking Site Proposal: Change "Next Epoch" Format</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48</cp:revision>
  <dcterms:created xsi:type="dcterms:W3CDTF">2021-07-19T07:47:07Z</dcterms:created>
  <dcterms:modified xsi:type="dcterms:W3CDTF">2022-03-05T21:24:08Z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