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117" d="100"/>
          <a:sy n="117" d="100"/>
        </p:scale>
        <p:origin x="355" y="8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12/9/2021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12/9/2021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12/9/2021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12/9/2021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12/9/2021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12/9/2021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12/9/2021</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12/9/2021</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12/9/2021</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12/9/2021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12/9/2021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9000"/>
            <a:lum/>
            <a:extLst>
              <a:ext uri="{BEBA8EAE-BF5A-486C-A8C5-ECC9F3942E4B}">
                <a14:imgProps xmlns:a14="http://schemas.microsoft.com/office/drawing/2010/main">
                  <a14:imgLayer r:embed="rId14">
                    <a14:imgEffect>
                      <a14:artisticGlowEdges trans="42000" smoothness="5"/>
                    </a14:imgEffect>
                    <a14:imgEffect>
                      <a14:colorTemperature colorTemp="11500"/>
                    </a14:imgEffect>
                    <a14:imgEffect>
                      <a14:saturation sat="0"/>
                    </a14:imgEffect>
                  </a14:imgLayer>
                </a14:imgProps>
              </a:ex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12/9/2021</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4000"/>
            <a:duotone>
              <a:prstClr val="black"/>
              <a:schemeClr val="accent3">
                <a:tint val="45000"/>
                <a:satMod val="400000"/>
              </a:schemeClr>
            </a:duotone>
            <a:lum/>
            <a:extLst>
              <a:ext uri="{BEBA8EAE-BF5A-486C-A8C5-ECC9F3942E4B}">
                <a14:imgProps xmlns:a14="http://schemas.microsoft.com/office/drawing/2010/main">
                  <a14:imgLayer r:embed="rId3">
                    <a14:imgEffect>
                      <a14:artisticGlowEdges trans="42000" smoothness="5"/>
                    </a14:imgEffect>
                    <a14:imgEffect>
                      <a14:colorTemperature colorTemp="11500"/>
                    </a14:imgEffect>
                    <a14:imgEffect>
                      <a14:saturation sat="0"/>
                    </a14:imgEffect>
                  </a14:imgLayer>
                </a14:imgProps>
              </a:ex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981200"/>
            <a:ext cx="10058400" cy="990600"/>
          </a:xfrm>
          <a:effectLst>
            <a:glow rad="127000">
              <a:schemeClr val="tx2">
                <a:lumMod val="90000"/>
              </a:schemeClr>
            </a:glow>
          </a:effectLst>
        </p:spPr>
        <p:txBody>
          <a:bodyPr>
            <a:normAutofit fontScale="90000"/>
          </a:bodyPr>
          <a:lstStyle/>
          <a:p>
            <a:r>
              <a:rPr lang="en-US" sz="3600" b="1" dirty="0">
                <a:solidFill>
                  <a:schemeClr val="tx1">
                    <a:lumMod val="95000"/>
                  </a:schemeClr>
                </a:solidFill>
              </a:rPr>
              <a:t>HIP-17: Blacklist </a:t>
            </a:r>
            <a:r>
              <a:rPr lang="en-US" sz="3600" b="1" dirty="0" smtClean="0">
                <a:solidFill>
                  <a:schemeClr val="tx1">
                    <a:lumMod val="95000"/>
                  </a:schemeClr>
                </a:solidFill>
              </a:rPr>
              <a:t>Malicious </a:t>
            </a:r>
            <a:r>
              <a:rPr lang="en-US" sz="3600" b="1" dirty="0">
                <a:solidFill>
                  <a:schemeClr val="tx1">
                    <a:lumMod val="95000"/>
                  </a:schemeClr>
                </a:solidFill>
              </a:rPr>
              <a:t>ONE Wallet Addresses</a:t>
            </a:r>
            <a:r>
              <a:rPr lang="en-US" sz="3600" b="1" dirty="0" smtClean="0">
                <a:solidFill>
                  <a:schemeClr val="tx1">
                    <a:lumMod val="95000"/>
                  </a:schemeClr>
                </a:solidFill>
              </a:rPr>
              <a:t/>
            </a:r>
            <a:br>
              <a:rPr lang="en-US" sz="3600" b="1" dirty="0" smtClean="0">
                <a:solidFill>
                  <a:schemeClr val="tx1">
                    <a:lumMod val="95000"/>
                  </a:schemeClr>
                </a:solidFill>
              </a:rPr>
            </a:br>
            <a:endParaRPr sz="3600" b="1" dirty="0">
              <a:solidFill>
                <a:schemeClr val="tx1">
                  <a:lumMod val="95000"/>
                </a:schemeClr>
              </a:solidFill>
            </a:endParaRPr>
          </a:p>
        </p:txBody>
      </p:sp>
      <p:sp>
        <p:nvSpPr>
          <p:cNvPr id="3" name="Subtitle 2"/>
          <p:cNvSpPr>
            <a:spLocks noGrp="1"/>
          </p:cNvSpPr>
          <p:nvPr>
            <p:ph type="subTitle" idx="1"/>
          </p:nvPr>
        </p:nvSpPr>
        <p:spPr>
          <a:xfrm>
            <a:off x="1066800" y="3048000"/>
            <a:ext cx="10058400" cy="2664714"/>
          </a:xfrm>
          <a:noFill/>
          <a:effectLst>
            <a:glow>
              <a:schemeClr val="accent3">
                <a:satMod val="175000"/>
              </a:schemeClr>
            </a:glow>
          </a:effectLst>
        </p:spPr>
        <p:txBody>
          <a:bodyPr wrap="square" anchor="ctr" anchorCtr="0">
            <a:normAutofit fontScale="85000" lnSpcReduction="20000"/>
          </a:bodyPr>
          <a:lstStyle/>
          <a:p>
            <a:pPr algn="just"/>
            <a:r>
              <a:rPr lang="en-US" dirty="0">
                <a:solidFill>
                  <a:schemeClr val="tx1"/>
                </a:solidFill>
              </a:rPr>
              <a:t>Summary : </a:t>
            </a:r>
            <a:r>
              <a:rPr lang="en-US" dirty="0" smtClean="0">
                <a:solidFill>
                  <a:schemeClr val="tx1"/>
                </a:solidFill>
              </a:rPr>
              <a:t>Proposal to </a:t>
            </a:r>
            <a:r>
              <a:rPr lang="en-US" dirty="0">
                <a:solidFill>
                  <a:schemeClr val="tx1"/>
                </a:solidFill>
              </a:rPr>
              <a:t>react and blacklist </a:t>
            </a:r>
            <a:r>
              <a:rPr lang="en-US" b="1" dirty="0">
                <a:solidFill>
                  <a:schemeClr val="tx1">
                    <a:lumMod val="95000"/>
                  </a:schemeClr>
                </a:solidFill>
              </a:rPr>
              <a:t>Malicious</a:t>
            </a:r>
            <a:r>
              <a:rPr lang="en-US" dirty="0" smtClean="0">
                <a:solidFill>
                  <a:schemeClr val="tx1"/>
                </a:solidFill>
              </a:rPr>
              <a:t> wallets on </a:t>
            </a:r>
            <a:r>
              <a:rPr lang="en-US" dirty="0">
                <a:solidFill>
                  <a:schemeClr val="tx1"/>
                </a:solidFill>
              </a:rPr>
              <a:t>the network.</a:t>
            </a:r>
          </a:p>
          <a:p>
            <a:pPr algn="just"/>
            <a:endParaRPr lang="en-US" dirty="0">
              <a:solidFill>
                <a:schemeClr val="tx1"/>
              </a:solidFill>
            </a:endParaRPr>
          </a:p>
          <a:p>
            <a:pPr algn="just"/>
            <a:r>
              <a:rPr lang="en-US" dirty="0">
                <a:solidFill>
                  <a:schemeClr val="tx1"/>
                </a:solidFill>
              </a:rPr>
              <a:t>Background : </a:t>
            </a:r>
            <a:r>
              <a:rPr lang="en-US" dirty="0" smtClean="0">
                <a:solidFill>
                  <a:schemeClr val="tx1"/>
                </a:solidFill>
              </a:rPr>
              <a:t>In </a:t>
            </a:r>
            <a:r>
              <a:rPr lang="en-US" dirty="0">
                <a:solidFill>
                  <a:schemeClr val="tx1"/>
                </a:solidFill>
              </a:rPr>
              <a:t>such a case we as Block validator could have the opportunity to Blacklist a ONE Wallet to prevent a further cash out and maybe apply pressure on the Dev to refund. But in this we must act all together and very fast, so it’s get blacklisted immediately and don’t even have the chance to cash out.</a:t>
            </a:r>
          </a:p>
          <a:p>
            <a:pPr algn="just"/>
            <a:endParaRPr lang="en-US" dirty="0">
              <a:solidFill>
                <a:schemeClr val="tx1"/>
              </a:solidFill>
            </a:endParaRPr>
          </a:p>
          <a:p>
            <a:pPr algn="just"/>
            <a:r>
              <a:rPr lang="en-US" dirty="0">
                <a:solidFill>
                  <a:schemeClr val="tx1"/>
                </a:solidFill>
              </a:rPr>
              <a:t>Motivation : This proposal should help to get Harmony a safer place for asset. This can also only happen in a healthy validator economy, so we need a trigger system to get the ONE Wallet address fast implemented in the </a:t>
            </a:r>
            <a:r>
              <a:rPr lang="en-US" dirty="0" smtClean="0">
                <a:solidFill>
                  <a:schemeClr val="tx1"/>
                </a:solidFill>
              </a:rPr>
              <a:t>Blacklist.</a:t>
            </a:r>
          </a:p>
          <a:p>
            <a:pPr algn="just"/>
            <a:endParaRPr lang="en-US" dirty="0">
              <a:solidFill>
                <a:schemeClr val="tx1"/>
              </a:solidFill>
            </a:endParaRPr>
          </a:p>
          <a:p>
            <a:pPr algn="just"/>
            <a:r>
              <a:rPr lang="en-US" dirty="0">
                <a:solidFill>
                  <a:schemeClr val="tx1"/>
                </a:solidFill>
              </a:rPr>
              <a:t>Specification : One Wallet address which acting malicious </a:t>
            </a:r>
            <a:r>
              <a:rPr lang="en-US" dirty="0" smtClean="0">
                <a:solidFill>
                  <a:schemeClr val="tx1"/>
                </a:solidFill>
              </a:rPr>
              <a:t>needs </a:t>
            </a:r>
            <a:r>
              <a:rPr lang="en-US" dirty="0">
                <a:solidFill>
                  <a:schemeClr val="tx1"/>
                </a:solidFill>
              </a:rPr>
              <a:t>to be placed on the </a:t>
            </a:r>
            <a:r>
              <a:rPr lang="en-US" dirty="0" smtClean="0">
                <a:solidFill>
                  <a:schemeClr val="tx1"/>
                </a:solidFill>
              </a:rPr>
              <a:t>blacklist.</a:t>
            </a:r>
            <a:endParaRPr lang="en-US" dirty="0">
              <a:solidFill>
                <a:schemeClr val="tx1"/>
              </a:solidFill>
            </a:endParaRPr>
          </a:p>
        </p:txBody>
      </p:sp>
      <p:pic>
        <p:nvPicPr>
          <p:cNvPr id="4" name="Picture 3"/>
          <p:cNvPicPr>
            <a:picLocks noChangeAspect="1"/>
          </p:cNvPicPr>
          <p:nvPr/>
        </p:nvPicPr>
        <p:blipFill>
          <a:blip r:embed="rId4" cstate="print">
            <a:extLst>
              <a:ext uri="{BEBA8EAE-BF5A-486C-A8C5-ECC9F3942E4B}">
                <a14:imgProps xmlns:a14="http://schemas.microsoft.com/office/drawing/2010/main">
                  <a14:imgLayer r:embed="rId5">
                    <a14:imgEffect>
                      <a14:artisticLineDrawing/>
                    </a14:imgEffect>
                  </a14:imgLayer>
                </a14:imgProps>
              </a:ext>
              <a:ext uri="{28A0092B-C50C-407E-A947-70E740481C1C}">
                <a14:useLocalDpi xmlns:a14="http://schemas.microsoft.com/office/drawing/2010/main"/>
              </a:ext>
            </a:extLst>
          </a:blip>
          <a:stretch>
            <a:fillRect/>
          </a:stretch>
        </p:blipFill>
        <p:spPr>
          <a:xfrm>
            <a:off x="381000" y="228600"/>
            <a:ext cx="1256446" cy="1256446"/>
          </a:xfrm>
          <a:prstGeom prst="rect">
            <a:avLst/>
          </a:prstGeom>
          <a:effectLst>
            <a:outerShdw blurRad="50800" dist="330200" dir="8760000" sx="1000" sy="1000" algn="ctr" rotWithShape="0">
              <a:srgbClr val="000000"/>
            </a:outerShdw>
          </a:effectLst>
        </p:spPr>
      </p:pic>
      <p:sp>
        <p:nvSpPr>
          <p:cNvPr id="5" name="Rectangle 4"/>
          <p:cNvSpPr/>
          <p:nvPr/>
        </p:nvSpPr>
        <p:spPr>
          <a:xfrm>
            <a:off x="-30480" y="91404"/>
            <a:ext cx="12163425" cy="1569660"/>
          </a:xfrm>
          <a:prstGeom prst="rect">
            <a:avLst/>
          </a:prstGeom>
          <a:noFill/>
        </p:spPr>
        <p:txBody>
          <a:bodyPr wrap="square" lIns="91440" tIns="45720" rIns="91440" bIns="45720" anchor="t" anchorCtr="1">
            <a:spAutoFit/>
          </a:bodyPr>
          <a:lstStyle/>
          <a:p>
            <a:pPr algn="ctr"/>
            <a:r>
              <a:rPr lang="en-US" sz="9600" b="1" dirty="0">
                <a:ln w="12700">
                  <a:noFill/>
                  <a:prstDash val="solid"/>
                </a:ln>
                <a:solidFill>
                  <a:schemeClr val="bg1"/>
                </a:solidFill>
                <a:effectLst>
                  <a:glow rad="203200">
                    <a:schemeClr val="tx1">
                      <a:alpha val="68000"/>
                    </a:schemeClr>
                  </a:glow>
                  <a:innerShdw blurRad="63500" dir="4440000">
                    <a:schemeClr val="tx2">
                      <a:lumMod val="50000"/>
                      <a:alpha val="50000"/>
                    </a:schemeClr>
                  </a:innerShdw>
                </a:effectLst>
              </a:rPr>
              <a:t>V-Dao Vote</a:t>
            </a:r>
          </a:p>
        </p:txBody>
      </p:sp>
      <p:sp>
        <p:nvSpPr>
          <p:cNvPr id="6" name="Rectangle 5"/>
          <p:cNvSpPr/>
          <p:nvPr/>
        </p:nvSpPr>
        <p:spPr>
          <a:xfrm>
            <a:off x="0" y="5934670"/>
            <a:ext cx="12192000" cy="923330"/>
          </a:xfrm>
          <a:prstGeom prst="rect">
            <a:avLst/>
          </a:prstGeom>
          <a:noFill/>
        </p:spPr>
        <p:txBody>
          <a:bodyPr wrap="square" lIns="91440" tIns="45720" rIns="91440" bIns="45720">
            <a:spAutoFit/>
          </a:bodyPr>
          <a:lstStyle/>
          <a:p>
            <a:pPr algn="ctr"/>
            <a:r>
              <a:rPr lang="en-US" sz="5400" b="1" smtClean="0">
                <a:ln w="12700">
                  <a:noFill/>
                  <a:prstDash val="solid"/>
                </a:ln>
                <a:solidFill>
                  <a:schemeClr val="bg1"/>
                </a:solidFill>
                <a:effectLst>
                  <a:glow rad="203200">
                    <a:schemeClr val="tx1">
                      <a:alpha val="68000"/>
                    </a:schemeClr>
                  </a:glow>
                  <a:innerShdw blurRad="63500" dir="4440000">
                    <a:schemeClr val="tx2">
                      <a:lumMod val="50000"/>
                      <a:alpha val="50000"/>
                    </a:schemeClr>
                  </a:innerShdw>
                </a:effectLst>
              </a:rPr>
              <a:t>gov.harmony.one</a:t>
            </a:r>
            <a:endParaRPr lang="en-US" sz="5400" b="1" dirty="0">
              <a:ln w="12700">
                <a:noFill/>
                <a:prstDash val="solid"/>
              </a:ln>
              <a:solidFill>
                <a:schemeClr val="bg1"/>
              </a:solidFill>
              <a:effectLst>
                <a:glow rad="203200">
                  <a:schemeClr val="tx1">
                    <a:alpha val="68000"/>
                  </a:schemeClr>
                </a:glow>
                <a:innerShdw blurRad="63500" dir="4440000">
                  <a:schemeClr val="tx2">
                    <a:lumMod val="50000"/>
                    <a:alpha val="50000"/>
                  </a:schemeClr>
                </a:innerShdw>
              </a:effectLst>
            </a:endParaRPr>
          </a:p>
        </p:txBody>
      </p:sp>
      <p:pic>
        <p:nvPicPr>
          <p:cNvPr id="9" name="Picture 8"/>
          <p:cNvPicPr>
            <a:picLocks noChangeAspect="1"/>
          </p:cNvPicPr>
          <p:nvPr/>
        </p:nvPicPr>
        <p:blipFill>
          <a:blip r:embed="rId6" cstate="hqprint">
            <a:extLst>
              <a:ext uri="{BEBA8EAE-BF5A-486C-A8C5-ECC9F3942E4B}">
                <a14:imgProps xmlns:a14="http://schemas.microsoft.com/office/drawing/2010/main">
                  <a14:imgLayer r:embed="rId7">
                    <a14:imgEffect>
                      <a14:artisticLineDrawing/>
                    </a14:imgEffect>
                  </a14:imgLayer>
                </a14:imgProps>
              </a:ext>
              <a:ext uri="{28A0092B-C50C-407E-A947-70E740481C1C}">
                <a14:useLocalDpi xmlns:a14="http://schemas.microsoft.com/office/drawing/2010/main"/>
              </a:ext>
            </a:extLst>
          </a:blip>
          <a:stretch>
            <a:fillRect/>
          </a:stretch>
        </p:blipFill>
        <p:spPr>
          <a:xfrm>
            <a:off x="9639168" y="-228732"/>
            <a:ext cx="2743332" cy="2743332"/>
          </a:xfrm>
          <a:prstGeom prst="rect">
            <a:avLst/>
          </a:prstGeom>
          <a:effectLst>
            <a:glow>
              <a:schemeClr val="accent1">
                <a:alpha val="40000"/>
              </a:schemeClr>
            </a:glow>
            <a:outerShdw dist="330200" dir="8760000" sx="1000" sy="1000" algn="ctr" rotWithShape="0">
              <a:srgbClr val="000000"/>
            </a:outerShdw>
          </a:effectLst>
        </p:spPr>
      </p:pic>
    </p:spTree>
    <p:extLst>
      <p:ext uri="{BB962C8B-B14F-4D97-AF65-F5344CB8AC3E}">
        <p14:creationId xmlns:p14="http://schemas.microsoft.com/office/powerpoint/2010/main" val="24245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1529</TotalTime>
  <Words>146</Words>
  <Application>Microsoft Office PowerPoint</Application>
  <PresentationFormat>Widescreen</PresentationFormat>
  <Paragraphs>10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Candara</vt:lpstr>
      <vt:lpstr>Consolas</vt:lpstr>
      <vt:lpstr>Tech Computer 16x9</vt:lpstr>
      <vt:lpstr>HIP-17: Blacklist Malicious ONE Wallet Addresses </vt:lpstr>
    </vt:vector>
  </TitlesOfParts>
  <Company>SAINT-GOBAIN 1.1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HIP-9: Institute Last Out, First In Redelegations for Staking</dc:title>
  <dc:creator>Ashurst, John</dc:creator>
  <cp:lastModifiedBy>Ashurst, John</cp:lastModifiedBy>
  <cp:revision>32</cp:revision>
  <dcterms:created xsi:type="dcterms:W3CDTF">2021-07-19T07:47:07Z</dcterms:created>
  <dcterms:modified xsi:type="dcterms:W3CDTF">2021-12-09T11:47:22Z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MSIP_Label_ced06422-c515-4a4e-a1f2-e6a0c0200eae_Enabled">
    <vt:lpwstr>true</vt:lpwstr>
  </property>
  <property fmtid="{D5CDD505-2E9C-101B-9397-08002B2CF9AE}" pid="9" name="MSIP_Label_ced06422-c515-4a4e-a1f2-e6a0c0200eae_SetDate">
    <vt:lpwstr>2021-07-19T07:47:07Z</vt:lpwstr>
  </property>
  <property fmtid="{D5CDD505-2E9C-101B-9397-08002B2CF9AE}" pid="10" name="MSIP_Label_ced06422-c515-4a4e-a1f2-e6a0c0200eae_Method">
    <vt:lpwstr>Standard</vt:lpwstr>
  </property>
  <property fmtid="{D5CDD505-2E9C-101B-9397-08002B2CF9AE}" pid="11" name="MSIP_Label_ced06422-c515-4a4e-a1f2-e6a0c0200eae_Name">
    <vt:lpwstr>Unclassifed</vt:lpwstr>
  </property>
  <property fmtid="{D5CDD505-2E9C-101B-9397-08002B2CF9AE}" pid="12" name="MSIP_Label_ced06422-c515-4a4e-a1f2-e6a0c0200eae_SiteId">
    <vt:lpwstr>e339bd4b-2e3b-4035-a452-2112d502f2ff</vt:lpwstr>
  </property>
  <property fmtid="{D5CDD505-2E9C-101B-9397-08002B2CF9AE}" pid="13" name="MSIP_Label_ced06422-c515-4a4e-a1f2-e6a0c0200eae_ActionId">
    <vt:lpwstr>75ad0841-77cf-4a9b-a7d5-bc4bb916d8be</vt:lpwstr>
  </property>
  <property fmtid="{D5CDD505-2E9C-101B-9397-08002B2CF9AE}" pid="14" name="MSIP_Label_ced06422-c515-4a4e-a1f2-e6a0c0200eae_ContentBits">
    <vt:lpwstr>0</vt:lpwstr>
  </property>
</Properties>
</file>