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handoutMasterIdLst>
    <p:handoutMasterId r:id="rId4"/>
  </p:handout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117" d="100"/>
          <a:sy n="117" d="100"/>
        </p:scale>
        <p:origin x="355" y="79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3/25/2022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3/25/2022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3/25/2022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3/25/2022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smtClean="0"/>
              <a:t>Click to edit Master title style</a:t>
            </a:r>
            <a:endParaRPr lang="en-US"/>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3/25/2022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3/25/2022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3/25/2022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smtClean="0"/>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smtClean="0"/>
              <a:t>Click to edit Master title style</a:t>
            </a:r>
            <a:endParaRPr lang="en-US"/>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3/25/2022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9000"/>
            <a:lum/>
            <a:extLst>
              <a:ext uri="{BEBA8EAE-BF5A-486C-A8C5-ECC9F3942E4B}">
                <a14:imgProps xmlns:a14="http://schemas.microsoft.com/office/drawing/2010/main">
                  <a14:imgLayer r:embed="rId14">
                    <a14:imgEffect>
                      <a14:artisticGlowEdges trans="42000" smoothness="5"/>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3/25/2022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microsoft.com/office/2007/relationships/hdphoto" Target="../media/hdphoto2.wdp"/><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4000"/>
            <a:duotone>
              <a:prstClr val="black"/>
              <a:schemeClr val="accent3">
                <a:tint val="45000"/>
                <a:satMod val="400000"/>
              </a:schemeClr>
            </a:duotone>
            <a:lum/>
            <a:extLst>
              <a:ext uri="{BEBA8EAE-BF5A-486C-A8C5-ECC9F3942E4B}">
                <a14:imgProps xmlns:a14="http://schemas.microsoft.com/office/drawing/2010/main">
                  <a14:imgLayer r:embed="rId3">
                    <a14:imgEffect>
                      <a14:artisticCement crackSpacing="59"/>
                    </a14:imgEffect>
                    <a14:imgEffect>
                      <a14:colorTemperature colorTemp="11500"/>
                    </a14:imgEffect>
                    <a14:imgEffect>
                      <a14:saturation sat="0"/>
                    </a14:imgEffect>
                  </a14:imgLayer>
                </a14:imgProps>
              </a:ex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981200"/>
            <a:ext cx="10058400" cy="990600"/>
          </a:xfrm>
          <a:noFill/>
          <a:ln>
            <a:noFill/>
          </a:ln>
          <a:effectLst>
            <a:glow rad="127000">
              <a:schemeClr val="tx2">
                <a:lumMod val="90000"/>
              </a:schemeClr>
            </a:glow>
          </a:effectLst>
        </p:spPr>
        <p:txBody>
          <a:bodyPr>
            <a:noAutofit/>
          </a:bodyPr>
          <a:lstStyle/>
          <a:p>
            <a:r>
              <a:rPr lang="en-US" sz="4400" b="1" dirty="0">
                <a:solidFill>
                  <a:schemeClr val="tx1">
                    <a:lumMod val="95000"/>
                  </a:schemeClr>
                </a:solidFill>
                <a:effectLst>
                  <a:outerShdw blurRad="50800" dist="50800" dir="5400000" sx="102000" sy="102000" algn="ctr" rotWithShape="0">
                    <a:srgbClr val="000000">
                      <a:alpha val="43137"/>
                    </a:srgbClr>
                  </a:outerShdw>
                </a:effectLst>
              </a:rPr>
              <a:t>HIP-27: Quadratic voting power</a:t>
            </a:r>
            <a:endParaRPr sz="4400" b="1" dirty="0">
              <a:solidFill>
                <a:schemeClr val="tx1">
                  <a:lumMod val="95000"/>
                </a:schemeClr>
              </a:solidFill>
              <a:effectLst>
                <a:outerShdw blurRad="50800" dist="50800" dir="5400000" sx="102000" sy="102000" algn="ctr" rotWithShape="0">
                  <a:srgbClr val="000000">
                    <a:alpha val="43137"/>
                  </a:srgbClr>
                </a:outerShdw>
              </a:effectLst>
            </a:endParaRPr>
          </a:p>
        </p:txBody>
      </p:sp>
      <p:sp>
        <p:nvSpPr>
          <p:cNvPr id="3" name="Subtitle 2"/>
          <p:cNvSpPr>
            <a:spLocks noGrp="1"/>
          </p:cNvSpPr>
          <p:nvPr>
            <p:ph type="subTitle" idx="1"/>
          </p:nvPr>
        </p:nvSpPr>
        <p:spPr>
          <a:xfrm>
            <a:off x="1066800" y="3048000"/>
            <a:ext cx="10058400" cy="2664714"/>
          </a:xfrm>
          <a:noFill/>
          <a:effectLst>
            <a:glow>
              <a:schemeClr val="accent3">
                <a:satMod val="175000"/>
              </a:schemeClr>
            </a:glow>
          </a:effectLst>
        </p:spPr>
        <p:txBody>
          <a:bodyPr wrap="square" anchor="ctr" anchorCtr="0">
            <a:normAutofit/>
          </a:bodyPr>
          <a:lstStyle/>
          <a:p>
            <a:pPr algn="just"/>
            <a:r>
              <a:rPr lang="en-US" b="1" dirty="0">
                <a:solidFill>
                  <a:schemeClr val="tx1"/>
                </a:solidFill>
              </a:rPr>
              <a:t>Summary</a:t>
            </a:r>
            <a:r>
              <a:rPr lang="en-US" dirty="0">
                <a:solidFill>
                  <a:schemeClr val="tx1"/>
                </a:solidFill>
              </a:rPr>
              <a:t>:</a:t>
            </a:r>
          </a:p>
          <a:p>
            <a:pPr algn="just"/>
            <a:r>
              <a:rPr lang="en-US" dirty="0">
                <a:solidFill>
                  <a:schemeClr val="tx1"/>
                </a:solidFill>
              </a:rPr>
              <a:t>collectively determine what is the best and fairest governance strategy that should be used moving forward</a:t>
            </a:r>
            <a:r>
              <a:rPr lang="en-US" dirty="0" smtClean="0">
                <a:solidFill>
                  <a:schemeClr val="tx1"/>
                </a:solidFill>
              </a:rPr>
              <a:t>.</a:t>
            </a:r>
          </a:p>
          <a:p>
            <a:pPr algn="just"/>
            <a:endParaRPr lang="en-US" dirty="0">
              <a:solidFill>
                <a:schemeClr val="tx1"/>
              </a:solidFill>
            </a:endParaRPr>
          </a:p>
          <a:p>
            <a:pPr algn="just"/>
            <a:r>
              <a:rPr lang="en-US" dirty="0">
                <a:solidFill>
                  <a:schemeClr val="tx1"/>
                </a:solidFill>
              </a:rPr>
              <a:t>With the </a:t>
            </a:r>
            <a:r>
              <a:rPr lang="en-US" dirty="0" smtClean="0">
                <a:solidFill>
                  <a:schemeClr val="tx1"/>
                </a:solidFill>
              </a:rPr>
              <a:t>migration </a:t>
            </a:r>
            <a:r>
              <a:rPr lang="en-US" dirty="0">
                <a:solidFill>
                  <a:schemeClr val="tx1"/>
                </a:solidFill>
              </a:rPr>
              <a:t>to the new Snapshot.org 5, we believe it is paramount to open this discussion up and collectively determine what is the best and fairest governance strategy that should be used moving forward.</a:t>
            </a:r>
            <a:endParaRPr lang="en-US" dirty="0">
              <a:solidFill>
                <a:schemeClr val="tx1"/>
              </a:solidFill>
            </a:endParaRPr>
          </a:p>
        </p:txBody>
      </p:sp>
      <p:pic>
        <p:nvPicPr>
          <p:cNvPr id="4" name="Picture 3"/>
          <p:cNvPicPr>
            <a:picLocks noChangeAspect="1"/>
          </p:cNvPicPr>
          <p:nvPr/>
        </p:nvPicPr>
        <p:blipFill>
          <a:blip r:embed="rId4" cstate="hqprint">
            <a:extLst>
              <a:ext uri="{BEBA8EAE-BF5A-486C-A8C5-ECC9F3942E4B}">
                <a14:imgProps xmlns:a14="http://schemas.microsoft.com/office/drawing/2010/main">
                  <a14:imgLayer r:embed="rId5">
                    <a14:imgEffect>
                      <a14:artisticPlasticWrap smoothness="8"/>
                    </a14:imgEffect>
                    <a14:imgEffect>
                      <a14:brightnessContrast contrast="40000"/>
                    </a14:imgEffect>
                  </a14:imgLayer>
                </a14:imgProps>
              </a:ext>
              <a:ext uri="{28A0092B-C50C-407E-A947-70E740481C1C}">
                <a14:useLocalDpi xmlns:a14="http://schemas.microsoft.com/office/drawing/2010/main"/>
              </a:ext>
            </a:extLst>
          </a:blip>
          <a:stretch>
            <a:fillRect/>
          </a:stretch>
        </p:blipFill>
        <p:spPr>
          <a:xfrm>
            <a:off x="381000" y="228600"/>
            <a:ext cx="1256446" cy="1256446"/>
          </a:xfrm>
          <a:prstGeom prst="rect">
            <a:avLst/>
          </a:prstGeom>
          <a:effectLst>
            <a:outerShdw sx="1000" sy="1000" algn="ctr" rotWithShape="0">
              <a:srgbClr val="000000"/>
            </a:outerShdw>
          </a:effectLst>
          <a:scene3d>
            <a:camera prst="orthographicFront"/>
            <a:lightRig rig="threePt" dir="t"/>
          </a:scene3d>
          <a:sp3d>
            <a:bevelT w="152400" h="50800" prst="softRound"/>
          </a:sp3d>
        </p:spPr>
      </p:pic>
      <p:sp>
        <p:nvSpPr>
          <p:cNvPr id="5" name="Rectangle 4"/>
          <p:cNvSpPr/>
          <p:nvPr/>
        </p:nvSpPr>
        <p:spPr>
          <a:xfrm>
            <a:off x="28575" y="-228600"/>
            <a:ext cx="12163425" cy="2092881"/>
          </a:xfrm>
          <a:prstGeom prst="rect">
            <a:avLst/>
          </a:prstGeom>
          <a:noFill/>
        </p:spPr>
        <p:txBody>
          <a:bodyPr wrap="square" lIns="91440" tIns="45720" rIns="91440" bIns="45720" anchor="t" anchorCtr="1">
            <a:spAutoFit/>
          </a:bodyPr>
          <a:lstStyle/>
          <a:p>
            <a:pPr algn="ctr"/>
            <a:r>
              <a:rPr lang="en-US" sz="13000" b="1" dirty="0" smtClean="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HIP-27</a:t>
            </a:r>
            <a:endParaRPr lang="en-US" sz="130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endParaRPr>
          </a:p>
        </p:txBody>
      </p:sp>
      <p:sp>
        <p:nvSpPr>
          <p:cNvPr id="6" name="Rectangle 5"/>
          <p:cNvSpPr/>
          <p:nvPr/>
        </p:nvSpPr>
        <p:spPr>
          <a:xfrm>
            <a:off x="0" y="5934670"/>
            <a:ext cx="12192000" cy="923330"/>
          </a:xfrm>
          <a:prstGeom prst="rect">
            <a:avLst/>
          </a:prstGeom>
          <a:noFill/>
        </p:spPr>
        <p:txBody>
          <a:bodyPr wrap="square" lIns="91440" tIns="45720" rIns="91440" bIns="45720">
            <a:spAutoFit/>
          </a:bodyPr>
          <a:lstStyle/>
          <a:p>
            <a:pPr algn="ctr"/>
            <a:r>
              <a:rPr lang="en-US" sz="5400" b="1" dirty="0">
                <a:ln w="12700">
                  <a:noFill/>
                  <a:prstDash val="solid"/>
                </a:ln>
                <a:solidFill>
                  <a:schemeClr val="bg1"/>
                </a:solidFill>
                <a:effectLst>
                  <a:glow rad="203200">
                    <a:schemeClr val="tx1">
                      <a:alpha val="68000"/>
                    </a:schemeClr>
                  </a:glow>
                  <a:innerShdw blurRad="63500" dir="4440000">
                    <a:schemeClr val="tx2">
                      <a:lumMod val="50000"/>
                      <a:alpha val="50000"/>
                    </a:schemeClr>
                  </a:innerShdw>
                </a:effectLst>
              </a:rPr>
              <a:t>talk.harmony.one</a:t>
            </a:r>
          </a:p>
        </p:txBody>
      </p:sp>
      <p:pic>
        <p:nvPicPr>
          <p:cNvPr id="9" name="Picture 8"/>
          <p:cNvPicPr>
            <a:picLocks noChangeAspect="1"/>
          </p:cNvPicPr>
          <p:nvPr/>
        </p:nvPicPr>
        <p:blipFill>
          <a:blip r:embed="rId6" cstate="hqprint">
            <a:extLst>
              <a:ext uri="{BEBA8EAE-BF5A-486C-A8C5-ECC9F3942E4B}">
                <a14:imgProps xmlns:a14="http://schemas.microsoft.com/office/drawing/2010/main">
                  <a14:imgLayer r:embed="rId7">
                    <a14:imgEffect>
                      <a14:artisticPlasticWrap smoothness="8"/>
                    </a14:imgEffect>
                  </a14:imgLayer>
                </a14:imgProps>
              </a:ext>
              <a:ext uri="{28A0092B-C50C-407E-A947-70E740481C1C}">
                <a14:useLocalDpi xmlns:a14="http://schemas.microsoft.com/office/drawing/2010/main"/>
              </a:ext>
            </a:extLst>
          </a:blip>
          <a:stretch>
            <a:fillRect/>
          </a:stretch>
        </p:blipFill>
        <p:spPr>
          <a:xfrm>
            <a:off x="9639168" y="-228732"/>
            <a:ext cx="2743332" cy="2743332"/>
          </a:xfrm>
          <a:prstGeom prst="rect">
            <a:avLst/>
          </a:prstGeom>
          <a:effectLst>
            <a:glow>
              <a:schemeClr val="accent1">
                <a:alpha val="40000"/>
              </a:schemeClr>
            </a:glow>
            <a:outerShdw dist="342900" dir="8760000" sx="1000" sy="1000" algn="ctr" rotWithShape="0">
              <a:srgbClr val="000000"/>
            </a:outerShdw>
          </a:effectLst>
        </p:spPr>
      </p:pic>
    </p:spTree>
    <p:extLst>
      <p:ext uri="{BB962C8B-B14F-4D97-AF65-F5344CB8AC3E}">
        <p14:creationId xmlns:p14="http://schemas.microsoft.com/office/powerpoint/2010/main" val="24245383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3129</TotalTime>
  <Words>63</Words>
  <Application>Microsoft Office PowerPoint</Application>
  <PresentationFormat>Widescreen</PresentationFormat>
  <Paragraphs>7</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Candara</vt:lpstr>
      <vt:lpstr>Consolas</vt:lpstr>
      <vt:lpstr>Tech Computer 16x9</vt:lpstr>
      <vt:lpstr>HIP-27: Quadratic voting power</vt:lpstr>
    </vt:vector>
  </TitlesOfParts>
  <Company>SAINT-GOBAIN 1.1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HIP-9: Institute Last Out, First In Redelegations for Staking</dc:title>
  <dc:creator>Ashurst, John</dc:creator>
  <cp:lastModifiedBy>Ashurst, John</cp:lastModifiedBy>
  <cp:revision>51</cp:revision>
  <dcterms:created xsi:type="dcterms:W3CDTF">2021-07-19T07:47:07Z</dcterms:created>
  <dcterms:modified xsi:type="dcterms:W3CDTF">2022-03-25T13:20:37Z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MSIP_Label_ced06422-c515-4a4e-a1f2-e6a0c0200eae_Enabled">
    <vt:lpwstr>true</vt:lpwstr>
  </property>
  <property fmtid="{D5CDD505-2E9C-101B-9397-08002B2CF9AE}" pid="9" name="MSIP_Label_ced06422-c515-4a4e-a1f2-e6a0c0200eae_SetDate">
    <vt:lpwstr>2021-07-19T07:47:07Z</vt:lpwstr>
  </property>
  <property fmtid="{D5CDD505-2E9C-101B-9397-08002B2CF9AE}" pid="10" name="MSIP_Label_ced06422-c515-4a4e-a1f2-e6a0c0200eae_Method">
    <vt:lpwstr>Standard</vt:lpwstr>
  </property>
  <property fmtid="{D5CDD505-2E9C-101B-9397-08002B2CF9AE}" pid="11" name="MSIP_Label_ced06422-c515-4a4e-a1f2-e6a0c0200eae_Name">
    <vt:lpwstr>Unclassifed</vt:lpwstr>
  </property>
  <property fmtid="{D5CDD505-2E9C-101B-9397-08002B2CF9AE}" pid="12" name="MSIP_Label_ced06422-c515-4a4e-a1f2-e6a0c0200eae_SiteId">
    <vt:lpwstr>e339bd4b-2e3b-4035-a452-2112d502f2ff</vt:lpwstr>
  </property>
  <property fmtid="{D5CDD505-2E9C-101B-9397-08002B2CF9AE}" pid="13" name="MSIP_Label_ced06422-c515-4a4e-a1f2-e6a0c0200eae_ActionId">
    <vt:lpwstr>75ad0841-77cf-4a9b-a7d5-bc4bb916d8be</vt:lpwstr>
  </property>
  <property fmtid="{D5CDD505-2E9C-101B-9397-08002B2CF9AE}" pid="14" name="MSIP_Label_ced06422-c515-4a4e-a1f2-e6a0c0200eae_ContentBits">
    <vt:lpwstr>0</vt:lpwstr>
  </property>
</Properties>
</file>