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7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3/25/2022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3/25/2022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3/25/2022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3/25/2022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Cement crackSpacing="59"/>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noFill/>
          <a:ln>
            <a:noFill/>
          </a:ln>
          <a:effectLst>
            <a:glow rad="127000">
              <a:schemeClr val="tx2">
                <a:lumMod val="90000"/>
              </a:schemeClr>
            </a:glow>
          </a:effectLst>
        </p:spPr>
        <p:txBody>
          <a:bodyPr>
            <a:noAutofit/>
          </a:bodyPr>
          <a:lstStyle/>
          <a:p>
            <a:r>
              <a:rPr lang="en-US" sz="4400" b="1" dirty="0">
                <a:solidFill>
                  <a:schemeClr val="tx1">
                    <a:lumMod val="95000"/>
                  </a:schemeClr>
                </a:solidFill>
                <a:effectLst>
                  <a:outerShdw blurRad="50800" dist="50800" dir="5400000" sx="102000" sy="102000" algn="ctr" rotWithShape="0">
                    <a:srgbClr val="000000">
                      <a:alpha val="43137"/>
                    </a:srgbClr>
                  </a:outerShdw>
                </a:effectLst>
              </a:rPr>
              <a:t>HIP-27: Quadratic voting power</a:t>
            </a:r>
            <a:endParaRPr sz="4400" b="1" dirty="0">
              <a:solidFill>
                <a:schemeClr val="tx1">
                  <a:lumMod val="95000"/>
                </a:schemeClr>
              </a:solidFill>
              <a:effectLst>
                <a:outerShdw blurRad="50800" dist="50800" dir="5400000" sx="102000" sy="102000" algn="ctr" rotWithShape="0">
                  <a:srgbClr val="000000">
                    <a:alpha val="43137"/>
                  </a:srgbClr>
                </a:outerShdw>
              </a:effectLst>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a:bodyPr>
          <a:lstStyle/>
          <a:p>
            <a:pPr algn="just"/>
            <a:r>
              <a:rPr lang="en-US" b="1" dirty="0">
                <a:solidFill>
                  <a:schemeClr val="tx1"/>
                </a:solidFill>
              </a:rPr>
              <a:t>Summary</a:t>
            </a:r>
            <a:r>
              <a:rPr lang="en-US" dirty="0">
                <a:solidFill>
                  <a:schemeClr val="tx1"/>
                </a:solidFill>
              </a:rPr>
              <a:t>:</a:t>
            </a:r>
          </a:p>
          <a:p>
            <a:pPr algn="just"/>
            <a:r>
              <a:rPr lang="en-US" dirty="0">
                <a:solidFill>
                  <a:schemeClr val="tx1"/>
                </a:solidFill>
              </a:rPr>
              <a:t>collectively determine what is the best and fairest governance strategy that should be used moving forward</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With the </a:t>
            </a:r>
            <a:r>
              <a:rPr lang="en-US" dirty="0" smtClean="0">
                <a:solidFill>
                  <a:schemeClr val="tx1"/>
                </a:solidFill>
              </a:rPr>
              <a:t>migration </a:t>
            </a:r>
            <a:r>
              <a:rPr lang="en-US" dirty="0">
                <a:solidFill>
                  <a:schemeClr val="tx1"/>
                </a:solidFill>
              </a:rPr>
              <a:t>to the new Snapshot.org 5, we believe it is paramount to open this discussion up and collectively determine what is the best and fairest governance strategy that should be used moving forward.</a:t>
            </a:r>
            <a:endParaRPr lang="en-US" dirty="0">
              <a:solidFill>
                <a:schemeClr val="tx1"/>
              </a:solidFill>
            </a:endParaRPr>
          </a:p>
        </p:txBody>
      </p:sp>
      <p:pic>
        <p:nvPicPr>
          <p:cNvPr id="4" name="Picture 3"/>
          <p:cNvPicPr>
            <a:picLocks noChangeAspect="1"/>
          </p:cNvPicPr>
          <p:nvPr/>
        </p:nvPicPr>
        <p:blipFill>
          <a:blip r:embed="rId4" cstate="hqprint">
            <a:extLst>
              <a:ext uri="{BEBA8EAE-BF5A-486C-A8C5-ECC9F3942E4B}">
                <a14:imgProps xmlns:a14="http://schemas.microsoft.com/office/drawing/2010/main">
                  <a14:imgLayer r:embed="rId5">
                    <a14:imgEffect>
                      <a14:artisticPlasticWrap smoothness="8"/>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sx="1000" sy="1000" algn="ctr" rotWithShape="0">
              <a:srgbClr val="000000"/>
            </a:outerShdw>
          </a:effectLst>
          <a:scene3d>
            <a:camera prst="orthographicFront"/>
            <a:lightRig rig="threePt" dir="t"/>
          </a:scene3d>
          <a:sp3d>
            <a:bevelT w="152400" h="50800" prst="softRound"/>
          </a:sp3d>
        </p:spPr>
      </p:pic>
      <p:sp>
        <p:nvSpPr>
          <p:cNvPr id="5" name="Rectangle 4"/>
          <p:cNvSpPr/>
          <p:nvPr/>
        </p:nvSpPr>
        <p:spPr>
          <a:xfrm>
            <a:off x="28575" y="-228600"/>
            <a:ext cx="12163425" cy="2092881"/>
          </a:xfrm>
          <a:prstGeom prst="rect">
            <a:avLst/>
          </a:prstGeom>
          <a:noFill/>
        </p:spPr>
        <p:txBody>
          <a:bodyPr wrap="square" lIns="91440" tIns="45720" rIns="91440" bIns="45720" anchor="t" anchorCtr="1">
            <a:spAutoFit/>
          </a:bodyPr>
          <a:lstStyle/>
          <a:p>
            <a:pPr algn="ctr"/>
            <a:r>
              <a:rPr lang="en-US" sz="130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HIP-27</a:t>
            </a:r>
            <a:endParaRPr lang="en-US" sz="130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lasticWrap smoothness="8"/>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429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3129</TotalTime>
  <Words>63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HIP-27: Quadratic voting power</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51</cp:revision>
  <dcterms:created xsi:type="dcterms:W3CDTF">2021-07-19T07:47:07Z</dcterms:created>
  <dcterms:modified xsi:type="dcterms:W3CDTF">2022-03-25T13:20:29Z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