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05" d="100"/>
          <a:sy n="105" d="100"/>
        </p:scale>
        <p:origin x="62" y="710"/>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8/18/2021</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8/18/2021</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8/18/2021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8/18/2021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8/18/2021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8/18/2021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8/18/2021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8/18/2021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8/18/2021</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8/18/2021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8/18/2021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9000"/>
            <a:lum/>
            <a:extLst>
              <a:ext uri="{BEBA8EAE-BF5A-486C-A8C5-ECC9F3942E4B}">
                <a14:imgProps xmlns:a14="http://schemas.microsoft.com/office/drawing/2010/main">
                  <a14:imgLayer r:embed="rId14">
                    <a14:imgEffect>
                      <a14:artisticGlowEdges trans="42000" smoothness="5"/>
                    </a14:imgEffect>
                    <a14:imgEffect>
                      <a14:colorTemperature colorTemp="1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8/18/2021</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duotone>
              <a:prstClr val="black"/>
              <a:schemeClr val="accent3">
                <a:tint val="45000"/>
                <a:satMod val="400000"/>
              </a:schemeClr>
            </a:duotone>
            <a:lum/>
            <a:extLst>
              <a:ext uri="{BEBA8EAE-BF5A-486C-A8C5-ECC9F3942E4B}">
                <a14:imgProps xmlns:a14="http://schemas.microsoft.com/office/drawing/2010/main">
                  <a14:imgLayer r:embed="rId3">
                    <a14:imgEffect>
                      <a14:artisticCement crackSpacing="59"/>
                    </a14:imgEffect>
                    <a14:imgEffect>
                      <a14:colorTemperature colorTemp="1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981200"/>
            <a:ext cx="10058400" cy="990600"/>
          </a:xfrm>
          <a:noFill/>
          <a:ln>
            <a:noFill/>
          </a:ln>
          <a:effectLst>
            <a:glow rad="127000">
              <a:schemeClr val="tx2">
                <a:lumMod val="90000"/>
              </a:schemeClr>
            </a:glow>
          </a:effectLst>
        </p:spPr>
        <p:txBody>
          <a:bodyPr>
            <a:noAutofit/>
          </a:bodyPr>
          <a:lstStyle/>
          <a:p>
            <a:r>
              <a:rPr lang="en-US" sz="5500" b="1" dirty="0">
                <a:solidFill>
                  <a:schemeClr val="tx1">
                    <a:lumMod val="95000"/>
                  </a:schemeClr>
                </a:solidFill>
                <a:effectLst>
                  <a:outerShdw blurRad="50800" dist="50800" dir="5400000" sx="102000" sy="102000" algn="ctr" rotWithShape="0">
                    <a:srgbClr val="000000">
                      <a:alpha val="43137"/>
                    </a:srgbClr>
                  </a:outerShdw>
                </a:effectLst>
              </a:rPr>
              <a:t>HIP 16: </a:t>
            </a:r>
            <a:r>
              <a:rPr lang="en-US" sz="5500" b="1" dirty="0" smtClean="0">
                <a:solidFill>
                  <a:schemeClr val="tx1">
                    <a:lumMod val="95000"/>
                  </a:schemeClr>
                </a:solidFill>
                <a:effectLst>
                  <a:outerShdw blurRad="50800" dist="50800" dir="5400000" sx="102000" sy="102000" algn="ctr" rotWithShape="0">
                    <a:srgbClr val="000000">
                      <a:alpha val="43137"/>
                    </a:srgbClr>
                  </a:outerShdw>
                </a:effectLst>
              </a:rPr>
              <a:t>Reducing BLS </a:t>
            </a:r>
            <a:r>
              <a:rPr lang="en-US" sz="5500" b="1" dirty="0">
                <a:solidFill>
                  <a:schemeClr val="tx1">
                    <a:lumMod val="95000"/>
                  </a:schemeClr>
                </a:solidFill>
                <a:effectLst>
                  <a:outerShdw blurRad="50800" dist="50800" dir="5400000" sx="102000" sy="102000" algn="ctr" rotWithShape="0">
                    <a:srgbClr val="000000">
                      <a:alpha val="43137"/>
                    </a:srgbClr>
                  </a:outerShdw>
                </a:effectLst>
              </a:rPr>
              <a:t>keys</a:t>
            </a:r>
            <a:endParaRPr sz="5500" b="1" dirty="0">
              <a:solidFill>
                <a:schemeClr val="tx1">
                  <a:lumMod val="95000"/>
                </a:schemeClr>
              </a:solidFill>
              <a:effectLst>
                <a:outerShdw blurRad="50800" dist="50800" dir="5400000" sx="102000" sy="102000" algn="ctr" rotWithShape="0">
                  <a:srgbClr val="000000">
                    <a:alpha val="43137"/>
                  </a:srgbClr>
                </a:outerShdw>
              </a:effectLst>
            </a:endParaRPr>
          </a:p>
        </p:txBody>
      </p:sp>
      <p:sp>
        <p:nvSpPr>
          <p:cNvPr id="3" name="Subtitle 2"/>
          <p:cNvSpPr>
            <a:spLocks noGrp="1"/>
          </p:cNvSpPr>
          <p:nvPr>
            <p:ph type="subTitle" idx="1"/>
          </p:nvPr>
        </p:nvSpPr>
        <p:spPr>
          <a:xfrm>
            <a:off x="1066800" y="3048000"/>
            <a:ext cx="10058400" cy="2664714"/>
          </a:xfrm>
          <a:noFill/>
          <a:effectLst>
            <a:glow>
              <a:schemeClr val="accent3">
                <a:satMod val="175000"/>
              </a:schemeClr>
            </a:glow>
          </a:effectLst>
        </p:spPr>
        <p:txBody>
          <a:bodyPr wrap="square" anchor="ctr" anchorCtr="0">
            <a:normAutofit fontScale="70000" lnSpcReduction="20000"/>
          </a:bodyPr>
          <a:lstStyle/>
          <a:p>
            <a:pPr algn="just"/>
            <a:r>
              <a:rPr lang="en-US" dirty="0">
                <a:solidFill>
                  <a:schemeClr val="tx1"/>
                </a:solidFill>
              </a:rPr>
              <a:t>Summary : </a:t>
            </a:r>
            <a:r>
              <a:rPr lang="en-US" dirty="0">
                <a:solidFill>
                  <a:schemeClr val="tx1"/>
                </a:solidFill>
              </a:rPr>
              <a:t>due to the fact that many validators still extend keys far below median, we are proposing a method to further limit the amount of BLS keys a validator can have</a:t>
            </a:r>
            <a:r>
              <a:rPr lang="en-US" dirty="0" smtClean="0">
                <a:solidFill>
                  <a:schemeClr val="tx1"/>
                </a:solidFill>
              </a:rPr>
              <a:t>.</a:t>
            </a:r>
          </a:p>
          <a:p>
            <a:pPr algn="just"/>
            <a:endParaRPr lang="en-US" dirty="0" smtClean="0">
              <a:solidFill>
                <a:schemeClr val="tx1"/>
              </a:solidFill>
            </a:endParaRPr>
          </a:p>
          <a:p>
            <a:pPr algn="just"/>
            <a:r>
              <a:rPr lang="en-US" dirty="0" smtClean="0">
                <a:solidFill>
                  <a:schemeClr val="tx1"/>
                </a:solidFill>
              </a:rPr>
              <a:t>Background / Motivation </a:t>
            </a:r>
            <a:r>
              <a:rPr lang="en-US" dirty="0">
                <a:solidFill>
                  <a:schemeClr val="tx1"/>
                </a:solidFill>
              </a:rPr>
              <a:t>: </a:t>
            </a:r>
            <a:r>
              <a:rPr lang="en-US" dirty="0">
                <a:solidFill>
                  <a:schemeClr val="tx1"/>
                </a:solidFill>
              </a:rPr>
              <a:t>The reason we want to do this is because the median stake is high and due to it, many validators bid around it or below it, while there is no incentive to do that since getting below the lower bound is near impossible anymore. The impact of that is that validators with 3-5M stake cannot be safely elected to further secure the network</a:t>
            </a:r>
            <a:r>
              <a:rPr lang="en-US" dirty="0" smtClean="0">
                <a:solidFill>
                  <a:schemeClr val="tx1"/>
                </a:solidFill>
              </a:rPr>
              <a:t>.</a:t>
            </a:r>
          </a:p>
          <a:p>
            <a:pPr algn="just"/>
            <a:endParaRPr lang="en-US" dirty="0">
              <a:solidFill>
                <a:schemeClr val="tx1"/>
              </a:solidFill>
            </a:endParaRPr>
          </a:p>
          <a:p>
            <a:pPr algn="just"/>
            <a:r>
              <a:rPr lang="en-US" dirty="0" smtClean="0">
                <a:solidFill>
                  <a:schemeClr val="tx1"/>
                </a:solidFill>
              </a:rPr>
              <a:t>Specification </a:t>
            </a:r>
            <a:r>
              <a:rPr lang="en-US" dirty="0">
                <a:solidFill>
                  <a:schemeClr val="tx1"/>
                </a:solidFill>
              </a:rPr>
              <a:t>: This is not a complete proposal as we would like inputs from the core team and other </a:t>
            </a:r>
            <a:r>
              <a:rPr lang="en-US" dirty="0">
                <a:solidFill>
                  <a:schemeClr val="tx1"/>
                </a:solidFill>
              </a:rPr>
              <a:t>validators on what the best possible solution would be, before we put it up for a vote. </a:t>
            </a:r>
          </a:p>
          <a:p>
            <a:pPr lvl="1" algn="just"/>
            <a:r>
              <a:rPr lang="en-US" dirty="0">
                <a:solidFill>
                  <a:schemeClr val="tx1"/>
                </a:solidFill>
                <a:latin typeface="+mj-lt"/>
              </a:rPr>
              <a:t>1. Generally </a:t>
            </a:r>
            <a:r>
              <a:rPr lang="en-US" dirty="0">
                <a:solidFill>
                  <a:schemeClr val="tx1"/>
                </a:solidFill>
                <a:latin typeface="+mj-lt"/>
              </a:rPr>
              <a:t>limit the amount of </a:t>
            </a:r>
            <a:r>
              <a:rPr lang="en-US" dirty="0" err="1">
                <a:solidFill>
                  <a:schemeClr val="tx1"/>
                </a:solidFill>
                <a:latin typeface="+mj-lt"/>
              </a:rPr>
              <a:t>bls</a:t>
            </a:r>
            <a:r>
              <a:rPr lang="en-US" dirty="0">
                <a:solidFill>
                  <a:schemeClr val="tx1"/>
                </a:solidFill>
                <a:latin typeface="+mj-lt"/>
              </a:rPr>
              <a:t> keys (absolute reduction to </a:t>
            </a:r>
            <a:r>
              <a:rPr lang="en-US" dirty="0">
                <a:solidFill>
                  <a:schemeClr val="tx1"/>
                </a:solidFill>
                <a:latin typeface="+mj-lt"/>
              </a:rPr>
              <a:t>e.g. </a:t>
            </a:r>
            <a:r>
              <a:rPr lang="en-US" dirty="0">
                <a:solidFill>
                  <a:schemeClr val="tx1"/>
                </a:solidFill>
                <a:latin typeface="+mj-lt"/>
              </a:rPr>
              <a:t>30 - just an example</a:t>
            </a:r>
            <a:r>
              <a:rPr lang="en-US" dirty="0">
                <a:solidFill>
                  <a:schemeClr val="tx1"/>
                </a:solidFill>
                <a:latin typeface="+mj-lt"/>
              </a:rPr>
              <a:t>)</a:t>
            </a:r>
            <a:endParaRPr lang="en-US" dirty="0">
              <a:solidFill>
                <a:schemeClr val="tx1"/>
              </a:solidFill>
              <a:latin typeface="+mj-lt"/>
            </a:endParaRPr>
          </a:p>
          <a:p>
            <a:pPr lvl="1" algn="just"/>
            <a:r>
              <a:rPr lang="en-US" dirty="0">
                <a:solidFill>
                  <a:schemeClr val="tx1"/>
                </a:solidFill>
                <a:latin typeface="+mj-lt"/>
              </a:rPr>
              <a:t>2. Dynamically </a:t>
            </a:r>
            <a:r>
              <a:rPr lang="en-US" dirty="0">
                <a:solidFill>
                  <a:schemeClr val="tx1"/>
                </a:solidFill>
                <a:latin typeface="+mj-lt"/>
              </a:rPr>
              <a:t>limit amount of </a:t>
            </a:r>
            <a:r>
              <a:rPr lang="en-US" dirty="0" err="1">
                <a:solidFill>
                  <a:schemeClr val="tx1"/>
                </a:solidFill>
                <a:latin typeface="+mj-lt"/>
              </a:rPr>
              <a:t>bls</a:t>
            </a:r>
            <a:r>
              <a:rPr lang="en-US" dirty="0">
                <a:solidFill>
                  <a:schemeClr val="tx1"/>
                </a:solidFill>
                <a:latin typeface="+mj-lt"/>
              </a:rPr>
              <a:t> </a:t>
            </a:r>
            <a:r>
              <a:rPr lang="en-US" dirty="0">
                <a:solidFill>
                  <a:schemeClr val="tx1"/>
                </a:solidFill>
                <a:latin typeface="+mj-lt"/>
              </a:rPr>
              <a:t>keys based </a:t>
            </a:r>
            <a:r>
              <a:rPr lang="en-US" dirty="0">
                <a:solidFill>
                  <a:schemeClr val="tx1"/>
                </a:solidFill>
                <a:latin typeface="+mj-lt"/>
              </a:rPr>
              <a:t>on stake size considering </a:t>
            </a:r>
            <a:r>
              <a:rPr lang="en-US" dirty="0">
                <a:solidFill>
                  <a:schemeClr val="tx1"/>
                </a:solidFill>
                <a:latin typeface="+mj-lt"/>
              </a:rPr>
              <a:t>median / based </a:t>
            </a:r>
            <a:r>
              <a:rPr lang="en-US" dirty="0">
                <a:solidFill>
                  <a:schemeClr val="tx1"/>
                </a:solidFill>
                <a:latin typeface="+mj-lt"/>
              </a:rPr>
              <a:t>on bid size considering median</a:t>
            </a:r>
            <a:endParaRPr dirty="0">
              <a:solidFill>
                <a:schemeClr val="tx1"/>
              </a:solidFill>
              <a:latin typeface="+mj-lt"/>
            </a:endParaRPr>
          </a:p>
        </p:txBody>
      </p:sp>
      <p:pic>
        <p:nvPicPr>
          <p:cNvPr id="4" name="Picture 3"/>
          <p:cNvPicPr>
            <a:picLocks noChangeAspect="1"/>
          </p:cNvPicPr>
          <p:nvPr/>
        </p:nvPicPr>
        <p:blipFill>
          <a:blip r:embed="rId4" cstate="hqprint">
            <a:extLst>
              <a:ext uri="{BEBA8EAE-BF5A-486C-A8C5-ECC9F3942E4B}">
                <a14:imgProps xmlns:a14="http://schemas.microsoft.com/office/drawing/2010/main">
                  <a14:imgLayer r:embed="rId5">
                    <a14:imgEffect>
                      <a14:artisticPlasticWrap smoothness="8"/>
                    </a14:imgEffect>
                    <a14:imgEffect>
                      <a14:brightnessContrast contrast="40000"/>
                    </a14:imgEffect>
                  </a14:imgLayer>
                </a14:imgProps>
              </a:ext>
              <a:ext uri="{28A0092B-C50C-407E-A947-70E740481C1C}">
                <a14:useLocalDpi xmlns:a14="http://schemas.microsoft.com/office/drawing/2010/main"/>
              </a:ext>
            </a:extLst>
          </a:blip>
          <a:stretch>
            <a:fillRect/>
          </a:stretch>
        </p:blipFill>
        <p:spPr>
          <a:xfrm>
            <a:off x="381000" y="228600"/>
            <a:ext cx="1256446" cy="1256446"/>
          </a:xfrm>
          <a:prstGeom prst="rect">
            <a:avLst/>
          </a:prstGeom>
          <a:effectLst>
            <a:outerShdw sx="1000" sy="1000" algn="ctr" rotWithShape="0">
              <a:srgbClr val="000000"/>
            </a:outerShdw>
          </a:effectLst>
        </p:spPr>
      </p:pic>
      <p:sp>
        <p:nvSpPr>
          <p:cNvPr id="5" name="Rectangle 4"/>
          <p:cNvSpPr/>
          <p:nvPr/>
        </p:nvSpPr>
        <p:spPr>
          <a:xfrm>
            <a:off x="28575" y="-228600"/>
            <a:ext cx="12163425" cy="2092881"/>
          </a:xfrm>
          <a:prstGeom prst="rect">
            <a:avLst/>
          </a:prstGeom>
          <a:noFill/>
        </p:spPr>
        <p:txBody>
          <a:bodyPr wrap="square" lIns="91440" tIns="45720" rIns="91440" bIns="45720" anchor="t" anchorCtr="1">
            <a:spAutoFit/>
          </a:bodyPr>
          <a:lstStyle/>
          <a:p>
            <a:pPr algn="ctr"/>
            <a:r>
              <a:rPr lang="en-US" sz="13000" b="1" dirty="0" smtClean="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HIP-16</a:t>
            </a:r>
            <a:endParaRPr lang="en-US" sz="13000" b="1" dirty="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endParaRPr>
          </a:p>
        </p:txBody>
      </p:sp>
      <p:sp>
        <p:nvSpPr>
          <p:cNvPr id="6" name="Rectangle 5"/>
          <p:cNvSpPr/>
          <p:nvPr/>
        </p:nvSpPr>
        <p:spPr>
          <a:xfrm>
            <a:off x="0" y="5934670"/>
            <a:ext cx="12192000" cy="923330"/>
          </a:xfrm>
          <a:prstGeom prst="rect">
            <a:avLst/>
          </a:prstGeom>
          <a:noFill/>
        </p:spPr>
        <p:txBody>
          <a:bodyPr wrap="square" lIns="91440" tIns="45720" rIns="91440" bIns="45720">
            <a:spAutoFit/>
          </a:bodyPr>
          <a:lstStyle/>
          <a:p>
            <a:pPr algn="ctr"/>
            <a:r>
              <a:rPr lang="en-US" sz="5400" b="1" dirty="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talk.harmony.one</a:t>
            </a:r>
          </a:p>
        </p:txBody>
      </p:sp>
      <p:pic>
        <p:nvPicPr>
          <p:cNvPr id="9" name="Picture 8"/>
          <p:cNvPicPr>
            <a:picLocks noChangeAspect="1"/>
          </p:cNvPicPr>
          <p:nvPr/>
        </p:nvPicPr>
        <p:blipFill>
          <a:blip r:embed="rId6" cstate="hqprint">
            <a:extLst>
              <a:ext uri="{BEBA8EAE-BF5A-486C-A8C5-ECC9F3942E4B}">
                <a14:imgProps xmlns:a14="http://schemas.microsoft.com/office/drawing/2010/main">
                  <a14:imgLayer r:embed="rId7">
                    <a14:imgEffect>
                      <a14:artisticPlasticWrap smoothness="8"/>
                    </a14:imgEffect>
                  </a14:imgLayer>
                </a14:imgProps>
              </a:ext>
              <a:ext uri="{28A0092B-C50C-407E-A947-70E740481C1C}">
                <a14:useLocalDpi xmlns:a14="http://schemas.microsoft.com/office/drawing/2010/main"/>
              </a:ext>
            </a:extLst>
          </a:blip>
          <a:stretch>
            <a:fillRect/>
          </a:stretch>
        </p:blipFill>
        <p:spPr>
          <a:xfrm>
            <a:off x="9639168" y="-228732"/>
            <a:ext cx="2743332" cy="2743332"/>
          </a:xfrm>
          <a:prstGeom prst="rect">
            <a:avLst/>
          </a:prstGeom>
          <a:effectLst>
            <a:glow>
              <a:schemeClr val="accent1">
                <a:alpha val="40000"/>
              </a:schemeClr>
            </a:glow>
            <a:outerShdw dist="342900" dir="8760000" sx="1000" sy="1000" algn="ctr" rotWithShape="0">
              <a:srgbClr val="000000"/>
            </a:outerShdw>
          </a:effectLst>
        </p:spPr>
      </p:pic>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3026</TotalTime>
  <Words>193</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Candara</vt:lpstr>
      <vt:lpstr>Consolas</vt:lpstr>
      <vt:lpstr>Tech Computer 16x9</vt:lpstr>
      <vt:lpstr>HIP 16: Reducing BLS keys</vt:lpstr>
    </vt:vector>
  </TitlesOfParts>
  <Company>SAINT-GOBAIN 1.1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HIP-9: Institute Last Out, First In Redelegations for Staking</dc:title>
  <dc:creator>Ashurst, John</dc:creator>
  <cp:lastModifiedBy>Ashurst, John</cp:lastModifiedBy>
  <cp:revision>39</cp:revision>
  <dcterms:created xsi:type="dcterms:W3CDTF">2021-07-19T07:47:07Z</dcterms:created>
  <dcterms:modified xsi:type="dcterms:W3CDTF">2021-08-18T12:06:29Z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MSIP_Label_ced06422-c515-4a4e-a1f2-e6a0c0200eae_Enabled">
    <vt:lpwstr>true</vt:lpwstr>
  </property>
  <property fmtid="{D5CDD505-2E9C-101B-9397-08002B2CF9AE}" pid="9" name="MSIP_Label_ced06422-c515-4a4e-a1f2-e6a0c0200eae_SetDate">
    <vt:lpwstr>2021-07-19T07:47:07Z</vt:lpwstr>
  </property>
  <property fmtid="{D5CDD505-2E9C-101B-9397-08002B2CF9AE}" pid="10" name="MSIP_Label_ced06422-c515-4a4e-a1f2-e6a0c0200eae_Method">
    <vt:lpwstr>Standard</vt:lpwstr>
  </property>
  <property fmtid="{D5CDD505-2E9C-101B-9397-08002B2CF9AE}" pid="11" name="MSIP_Label_ced06422-c515-4a4e-a1f2-e6a0c0200eae_Name">
    <vt:lpwstr>Unclassifed</vt:lpwstr>
  </property>
  <property fmtid="{D5CDD505-2E9C-101B-9397-08002B2CF9AE}" pid="12" name="MSIP_Label_ced06422-c515-4a4e-a1f2-e6a0c0200eae_SiteId">
    <vt:lpwstr>e339bd4b-2e3b-4035-a452-2112d502f2ff</vt:lpwstr>
  </property>
  <property fmtid="{D5CDD505-2E9C-101B-9397-08002B2CF9AE}" pid="13" name="MSIP_Label_ced06422-c515-4a4e-a1f2-e6a0c0200eae_ActionId">
    <vt:lpwstr>75ad0841-77cf-4a9b-a7d5-bc4bb916d8be</vt:lpwstr>
  </property>
  <property fmtid="{D5CDD505-2E9C-101B-9397-08002B2CF9AE}" pid="14" name="MSIP_Label_ced06422-c515-4a4e-a1f2-e6a0c0200eae_ContentBits">
    <vt:lpwstr>0</vt:lpwstr>
  </property>
</Properties>
</file>