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7" d="100"/>
          <a:sy n="117" d="100"/>
        </p:scale>
        <p:origin x="355" y="-29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99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 trans="42000" smoothness="5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duotone>
              <a:prstClr val="black"/>
              <a:schemeClr val="accent3">
                <a:tint val="45000"/>
                <a:satMod val="400000"/>
              </a:schemeClr>
            </a:duotone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ement crackSpacing="59"/>
                    </a14:imgEffect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981200"/>
            <a:ext cx="10058400" cy="990600"/>
          </a:xfrm>
          <a:noFill/>
          <a:ln>
            <a:noFill/>
          </a:ln>
          <a:effectLst>
            <a:glow rad="127000">
              <a:schemeClr val="tx2">
                <a:lumMod val="9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</a:schemeClr>
                </a:solidFill>
                <a:effectLst>
                  <a:outerShdw blurRad="50800" dist="50800" dir="5400000" sx="102000" sy="102000" algn="ctr" rotWithShape="0">
                    <a:srgbClr val="000000">
                      <a:alpha val="43137"/>
                    </a:srgbClr>
                  </a:outerShdw>
                </a:effectLst>
              </a:rPr>
              <a:t>HIP-23: Fixing ER, Taking Commission Into Account</a:t>
            </a:r>
            <a:endParaRPr sz="4400" b="1" dirty="0">
              <a:solidFill>
                <a:schemeClr val="tx1">
                  <a:lumMod val="95000"/>
                </a:schemeClr>
              </a:solidFill>
              <a:effectLst>
                <a:outerShdw blurRad="50800" dist="50800" dir="5400000" sx="102000" sy="102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048000"/>
            <a:ext cx="10058400" cy="2664714"/>
          </a:xfrm>
          <a:noFill/>
          <a:effectLst>
            <a:glow>
              <a:schemeClr val="accent3">
                <a:satMod val="175000"/>
              </a:schemeClr>
            </a:glow>
          </a:effectLst>
        </p:spPr>
        <p:txBody>
          <a:bodyPr wrap="square" anchor="ctr" anchorCtr="0"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chemeClr val="tx1"/>
                </a:solidFill>
              </a:rPr>
              <a:t>Summary: In </a:t>
            </a:r>
            <a:r>
              <a:rPr lang="en-US" dirty="0">
                <a:solidFill>
                  <a:schemeClr val="tx1"/>
                </a:solidFill>
              </a:rPr>
              <a:t>the current staking dashboard, the ER does not take the commission of the validator into account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smtClean="0">
                <a:solidFill>
                  <a:schemeClr val="tx1"/>
                </a:solidFill>
              </a:rPr>
              <a:t>Motivation: </a:t>
            </a:r>
            <a:r>
              <a:rPr lang="en-US" dirty="0">
                <a:solidFill>
                  <a:schemeClr val="tx1"/>
                </a:solidFill>
              </a:rPr>
              <a:t>Most delegators select their validators by the expected return </a:t>
            </a:r>
            <a:r>
              <a:rPr lang="en-US" dirty="0" smtClean="0">
                <a:solidFill>
                  <a:schemeClr val="tx1"/>
                </a:solidFill>
              </a:rPr>
              <a:t>column. Therefore </a:t>
            </a:r>
            <a:r>
              <a:rPr lang="en-US" dirty="0">
                <a:solidFill>
                  <a:schemeClr val="tx1"/>
                </a:solidFill>
              </a:rPr>
              <a:t>it’s misleading that the expected return is in fact an “expected return before the commission</a:t>
            </a:r>
            <a:r>
              <a:rPr lang="en-US" dirty="0" smtClean="0">
                <a:solidFill>
                  <a:schemeClr val="tx1"/>
                </a:solidFill>
              </a:rPr>
              <a:t>”.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Specification: </a:t>
            </a:r>
            <a:r>
              <a:rPr lang="en-US" dirty="0">
                <a:solidFill>
                  <a:schemeClr val="tx1"/>
                </a:solidFill>
              </a:rPr>
              <a:t>Change the current expected return (R) to an actual expected return by taking the commission (C) into account applying the following formula to the frontend:</a:t>
            </a:r>
          </a:p>
          <a:p>
            <a:pPr algn="just"/>
            <a:r>
              <a:rPr lang="en-US" dirty="0">
                <a:solidFill>
                  <a:schemeClr val="tx1"/>
                </a:solidFill>
              </a:rPr>
              <a:t>ER = R * (1 - C)</a:t>
            </a:r>
            <a:endParaRPr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lasticWrap smoothness="8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8600"/>
            <a:ext cx="1256446" cy="1256446"/>
          </a:xfrm>
          <a:prstGeom prst="rect">
            <a:avLst/>
          </a:prstGeom>
          <a:effectLst>
            <a:outerShdw sx="1000" sy="1000" algn="ctr" rotWithShape="0">
              <a:srgbClr val="000000"/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28575" y="-228600"/>
            <a:ext cx="12163425" cy="2092881"/>
          </a:xfrm>
          <a:prstGeom prst="rect">
            <a:avLst/>
          </a:prstGeom>
          <a:noFill/>
        </p:spPr>
        <p:txBody>
          <a:bodyPr wrap="square" lIns="91440" tIns="45720" rIns="91440" bIns="45720" anchor="t" anchorCtr="1">
            <a:spAutoFit/>
          </a:bodyPr>
          <a:lstStyle/>
          <a:p>
            <a:pPr algn="ctr"/>
            <a:r>
              <a:rPr lang="en-US" sz="13000" b="1" dirty="0" err="1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vDao</a:t>
            </a:r>
            <a:r>
              <a:rPr lang="en-US" sz="13000" b="1" dirty="0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 Vote</a:t>
            </a:r>
            <a:endParaRPr lang="en-US" sz="130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5934670"/>
            <a:ext cx="12192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gov</a:t>
            </a:r>
            <a:r>
              <a:rPr lang="en-US" sz="5400" b="1" smtClean="0">
                <a:ln w="12700">
                  <a:noFill/>
                  <a:prstDash val="solid"/>
                </a:ln>
                <a:solidFill>
                  <a:schemeClr val="bg1"/>
                </a:solidFill>
                <a:effectLst>
                  <a:glow rad="203200">
                    <a:schemeClr val="tx1">
                      <a:alpha val="68000"/>
                    </a:schemeClr>
                  </a:glow>
                  <a:innerShdw blurRad="63500" dir="4440000">
                    <a:schemeClr val="tx2">
                      <a:lumMod val="50000"/>
                      <a:alpha val="50000"/>
                    </a:schemeClr>
                  </a:innerShdw>
                </a:effectLst>
              </a:rPr>
              <a:t>.harmony.one</a:t>
            </a:r>
            <a:endParaRPr lang="en-US" sz="5400" b="1" dirty="0">
              <a:ln w="12700">
                <a:noFill/>
                <a:prstDash val="solid"/>
              </a:ln>
              <a:solidFill>
                <a:schemeClr val="bg1"/>
              </a:solidFill>
              <a:effectLst>
                <a:glow rad="203200">
                  <a:schemeClr val="tx1">
                    <a:alpha val="68000"/>
                  </a:schemeClr>
                </a:glow>
                <a:innerShdw blurRad="63500" dir="4440000">
                  <a:schemeClr val="tx2">
                    <a:lumMod val="50000"/>
                    <a:alpha val="50000"/>
                  </a:schemeClr>
                </a:inn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 cstate="hq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lasticWrap smoothnes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9168" y="-228732"/>
            <a:ext cx="2743332" cy="2743332"/>
          </a:xfrm>
          <a:prstGeom prst="rect">
            <a:avLst/>
          </a:prstGeom>
          <a:effectLst>
            <a:glow>
              <a:schemeClr val="accent1">
                <a:alpha val="40000"/>
              </a:schemeClr>
            </a:glow>
            <a:outerShdw dist="342900" dir="8760000" sx="1000" sy="1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3121</TotalTime>
  <Words>105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Candara</vt:lpstr>
      <vt:lpstr>Consolas</vt:lpstr>
      <vt:lpstr>Tech Computer 16x9</vt:lpstr>
      <vt:lpstr>HIP-23: Fixing ER, Taking Commission Into Account</vt:lpstr>
    </vt:vector>
  </TitlesOfParts>
  <Company>SAINT-GOBAIN 1.1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HIP-9: Institute Last Out, First In Redelegations for Staking</dc:title>
  <dc:creator>Ashurst, John</dc:creator>
  <cp:lastModifiedBy>Ashurst, John</cp:lastModifiedBy>
  <cp:revision>46</cp:revision>
  <dcterms:created xsi:type="dcterms:W3CDTF">2021-07-19T07:47:07Z</dcterms:created>
  <dcterms:modified xsi:type="dcterms:W3CDTF">2022-01-27T21:55:27Z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SIP_Label_ced06422-c515-4a4e-a1f2-e6a0c0200eae_Enabled">
    <vt:lpwstr>true</vt:lpwstr>
  </property>
  <property fmtid="{D5CDD505-2E9C-101B-9397-08002B2CF9AE}" pid="9" name="MSIP_Label_ced06422-c515-4a4e-a1f2-e6a0c0200eae_SetDate">
    <vt:lpwstr>2021-07-19T07:47:07Z</vt:lpwstr>
  </property>
  <property fmtid="{D5CDD505-2E9C-101B-9397-08002B2CF9AE}" pid="10" name="MSIP_Label_ced06422-c515-4a4e-a1f2-e6a0c0200eae_Method">
    <vt:lpwstr>Standard</vt:lpwstr>
  </property>
  <property fmtid="{D5CDD505-2E9C-101B-9397-08002B2CF9AE}" pid="11" name="MSIP_Label_ced06422-c515-4a4e-a1f2-e6a0c0200eae_Name">
    <vt:lpwstr>Unclassifed</vt:lpwstr>
  </property>
  <property fmtid="{D5CDD505-2E9C-101B-9397-08002B2CF9AE}" pid="12" name="MSIP_Label_ced06422-c515-4a4e-a1f2-e6a0c0200eae_SiteId">
    <vt:lpwstr>e339bd4b-2e3b-4035-a452-2112d502f2ff</vt:lpwstr>
  </property>
  <property fmtid="{D5CDD505-2E9C-101B-9397-08002B2CF9AE}" pid="13" name="MSIP_Label_ced06422-c515-4a4e-a1f2-e6a0c0200eae_ActionId">
    <vt:lpwstr>75ad0841-77cf-4a9b-a7d5-bc4bb916d8be</vt:lpwstr>
  </property>
  <property fmtid="{D5CDD505-2E9C-101B-9397-08002B2CF9AE}" pid="14" name="MSIP_Label_ced06422-c515-4a4e-a1f2-e6a0c0200eae_ContentBits">
    <vt:lpwstr>0</vt:lpwstr>
  </property>
</Properties>
</file>