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32" r:id="rId2"/>
    <p:sldId id="331" r:id="rId3"/>
    <p:sldId id="330" r:id="rId4"/>
    <p:sldId id="256" r:id="rId5"/>
    <p:sldId id="261" r:id="rId6"/>
    <p:sldId id="260" r:id="rId7"/>
    <p:sldId id="262" r:id="rId8"/>
    <p:sldId id="333" r:id="rId9"/>
    <p:sldId id="279" r:id="rId10"/>
    <p:sldId id="280" r:id="rId11"/>
    <p:sldId id="289" r:id="rId12"/>
    <p:sldId id="319" r:id="rId13"/>
    <p:sldId id="281" r:id="rId14"/>
    <p:sldId id="288" r:id="rId15"/>
    <p:sldId id="284" r:id="rId16"/>
    <p:sldId id="282" r:id="rId17"/>
    <p:sldId id="293" r:id="rId18"/>
    <p:sldId id="290" r:id="rId19"/>
    <p:sldId id="291" r:id="rId20"/>
    <p:sldId id="285" r:id="rId21"/>
    <p:sldId id="312" r:id="rId22"/>
    <p:sldId id="296" r:id="rId23"/>
    <p:sldId id="297" r:id="rId24"/>
    <p:sldId id="313" r:id="rId25"/>
    <p:sldId id="301" r:id="rId26"/>
    <p:sldId id="294" r:id="rId27"/>
    <p:sldId id="292" r:id="rId28"/>
    <p:sldId id="295" r:id="rId29"/>
    <p:sldId id="314" r:id="rId30"/>
    <p:sldId id="329" r:id="rId31"/>
    <p:sldId id="299" r:id="rId32"/>
    <p:sldId id="300" r:id="rId33"/>
    <p:sldId id="328" r:id="rId34"/>
    <p:sldId id="283" r:id="rId35"/>
    <p:sldId id="286" r:id="rId36"/>
    <p:sldId id="287" r:id="rId37"/>
    <p:sldId id="302" r:id="rId38"/>
    <p:sldId id="310" r:id="rId39"/>
    <p:sldId id="311" r:id="rId40"/>
    <p:sldId id="318" r:id="rId41"/>
    <p:sldId id="317" r:id="rId42"/>
    <p:sldId id="316" r:id="rId43"/>
    <p:sldId id="308" r:id="rId44"/>
    <p:sldId id="320" r:id="rId45"/>
    <p:sldId id="309" r:id="rId46"/>
    <p:sldId id="32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/>
    <p:restoredTop sz="96966"/>
  </p:normalViewPr>
  <p:slideViewPr>
    <p:cSldViewPr snapToGrid="0" snapToObjects="1">
      <p:cViewPr varScale="1">
        <p:scale>
          <a:sx n="116" d="100"/>
          <a:sy n="116" d="100"/>
        </p:scale>
        <p:origin x="216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022B3-2AFB-CA47-BEA2-FB7B979B6CF0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44FCF-52B1-494A-BF76-FF7B50ED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B0F6-47C9-1D4E-830B-396E69740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17F8E-7C64-6945-AFA5-AFF20A5B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0704-A20C-F647-879E-E7CFCC5C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E975-282E-574C-B1D2-CA27F92F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C8A3-8456-EA40-A4BE-1B29BAB7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B23E-76EA-2041-9ECD-666F6E8B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22EE3-42C4-B349-92A2-C6E359BB5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6AEF-14A4-3448-8034-44835D7E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DEA1-4DA4-DC42-95BB-0A75CA81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CA79-45EC-D944-ABC7-F41CFBAD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F17FE-06CF-7C4D-9BC4-241D7C75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7B151-7C12-A84C-9954-46D177A5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DCBC-5F41-A04C-9026-3C4CCC3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FF9E-ECEA-5D4E-AF10-1C151B61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7C15-F4AA-A040-9C12-458AE298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24B-672C-B74D-A12E-D67AED21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F46C-62CE-7B4F-BE08-09E581C9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8728-F8DE-3D44-8F42-E78B1AB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451-F32F-1F46-9EDC-0D2F7C74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F019-C787-F641-A028-97B8EBA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018D-F759-964D-B8A7-986126F2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80E7B-303A-CB42-96AA-1C478979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A6CB-9CCF-CE44-B4DC-A70F395E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9AC2-C178-1244-B0CF-7474D3A3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B8EC-9CAD-8041-AE59-18E6C5AC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E999-00D6-634D-987F-F1FDCDDD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E0FC-A1F3-F548-B9FD-5F370A34D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C4895-52BF-604E-A76D-4D941CA3F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97CD1-BEF4-5849-AFF8-BDC46647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18417-71AD-0843-B2F9-4FCE4EE8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2529-987A-1E42-9823-A29DD101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D664-C5BE-944E-B9E9-8E8EAE9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5F802-62BE-CE44-8E30-9489A0E9C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8390-3A62-E14C-9278-10691022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1A024-8132-A343-B4AF-EB527AAFB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DE487-E06C-8846-901C-43B48BFC3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31D3C-B1CF-6E4E-8C73-0C9CF6AE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53F6D-B754-A848-92EB-23134DE4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B149A-1939-EE43-B3EC-D84E9A1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5274-C4FC-2C41-A44C-0180A56B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B435-AB47-3444-9858-C74AE4C4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11CDC-A9D5-2248-97AC-2CC04624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C5C1E-F725-0C4E-B1D7-50D55CF5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39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3909-02B6-5743-A8DB-D89B9BEB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75B4-015D-FA49-A93C-8C775A1B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D0526-142C-7D4B-8EA9-9C6CB45E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2702-6BB8-0A4F-8884-952E24D2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1682-8CCF-3045-ABF2-1A8C94EC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3273-DD59-D343-880B-59907B41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E198-1E4F-F140-92B8-7FFC8D37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E9EA1-D7B1-2049-9392-ED8187E4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A4626-4F2D-8C48-9327-61F81656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0B190-A141-8743-8D8A-EA63F03D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0A647-2622-2A44-9745-114538C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1EB6-36F6-784F-A9D5-A1E46070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2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1DD3E-0FA8-0144-9498-00C66E4C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ECA8-F50A-934E-B2D7-AA640E33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F534-08DF-0446-B5C1-7FE389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8708-5CAB-4E43-B0C0-B4D7F14EB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7ED3-4511-1E46-A122-E25243421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90DA0-7E55-1E4E-87CC-E256D70EC81F}"/>
              </a:ext>
            </a:extLst>
          </p:cNvPr>
          <p:cNvSpPr txBox="1"/>
          <p:nvPr/>
        </p:nvSpPr>
        <p:spPr>
          <a:xfrm>
            <a:off x="529151" y="335419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Simulating a coin “reaction”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D9DD00B-45A3-224B-BE8F-EA66048577FC}"/>
              </a:ext>
            </a:extLst>
          </p:cNvPr>
          <p:cNvGrpSpPr/>
          <p:nvPr/>
        </p:nvGrpSpPr>
        <p:grpSpPr>
          <a:xfrm>
            <a:off x="2141107" y="1714211"/>
            <a:ext cx="3674622" cy="3869146"/>
            <a:chOff x="1532391" y="1903054"/>
            <a:chExt cx="3674622" cy="38691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51EAF9-6BF8-954A-BD55-A9F8402548E7}"/>
                </a:ext>
              </a:extLst>
            </p:cNvPr>
            <p:cNvGrpSpPr/>
            <p:nvPr/>
          </p:nvGrpSpPr>
          <p:grpSpPr>
            <a:xfrm>
              <a:off x="3985592" y="2375307"/>
              <a:ext cx="532518" cy="646331"/>
              <a:chOff x="3707296" y="2027438"/>
              <a:chExt cx="532518" cy="64633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FC05B11-3930-4447-B842-5D4A87E646DD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4C5988-05EE-1847-BD04-D8C23194A631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40069F-6F69-9144-AED6-7A3570D21C24}"/>
                </a:ext>
              </a:extLst>
            </p:cNvPr>
            <p:cNvGrpSpPr/>
            <p:nvPr/>
          </p:nvGrpSpPr>
          <p:grpSpPr>
            <a:xfrm>
              <a:off x="2288480" y="3611088"/>
              <a:ext cx="532518" cy="646331"/>
              <a:chOff x="3707296" y="2027438"/>
              <a:chExt cx="532518" cy="64633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F58EF62-C691-F84E-BC4F-7CD5E3A6DBFE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64F8D-E8CF-C847-AA1E-A077F30C96A3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118C3F-EE0E-974A-A30A-BBC85E6D9713}"/>
                </a:ext>
              </a:extLst>
            </p:cNvPr>
            <p:cNvGrpSpPr/>
            <p:nvPr/>
          </p:nvGrpSpPr>
          <p:grpSpPr>
            <a:xfrm>
              <a:off x="4674495" y="3381448"/>
              <a:ext cx="532518" cy="646331"/>
              <a:chOff x="3707296" y="2027438"/>
              <a:chExt cx="532518" cy="64633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0FD8FD-357F-2B4D-BE48-FFE1AB0D04AD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1CFA9-49A8-C249-B347-A4CE8A06A916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07A676-66F7-EE4E-9C34-3C570B96EFCA}"/>
                </a:ext>
              </a:extLst>
            </p:cNvPr>
            <p:cNvGrpSpPr/>
            <p:nvPr/>
          </p:nvGrpSpPr>
          <p:grpSpPr>
            <a:xfrm>
              <a:off x="2421639" y="2626126"/>
              <a:ext cx="532518" cy="646331"/>
              <a:chOff x="3707296" y="2027438"/>
              <a:chExt cx="532518" cy="64633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BB376DE-0B10-F347-B6A6-B0111FC85AB4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E8C3A7-A891-0B47-B501-39B0E64A0DDC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87A80A-3AE0-D247-9398-BE9ECE311728}"/>
                </a:ext>
              </a:extLst>
            </p:cNvPr>
            <p:cNvGrpSpPr/>
            <p:nvPr/>
          </p:nvGrpSpPr>
          <p:grpSpPr>
            <a:xfrm>
              <a:off x="3146118" y="3917531"/>
              <a:ext cx="532518" cy="646331"/>
              <a:chOff x="3707296" y="2027438"/>
              <a:chExt cx="532518" cy="64633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BF5FE06-6471-054A-9B04-C012A4F83CE0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1E42CD-A58D-6648-9D63-146758D5C77F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F24151-D9B5-7D42-B936-FA2010CB0422}"/>
                </a:ext>
              </a:extLst>
            </p:cNvPr>
            <p:cNvGrpSpPr/>
            <p:nvPr/>
          </p:nvGrpSpPr>
          <p:grpSpPr>
            <a:xfrm>
              <a:off x="1789926" y="5125869"/>
              <a:ext cx="532518" cy="646331"/>
              <a:chOff x="3707296" y="2027438"/>
              <a:chExt cx="532518" cy="64633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94A2D9F-5FFF-5F42-B839-D68476F89A40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3B489B-319B-004F-B850-0E7868F515A4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A729EC-4B99-E043-BA24-6B7C2C37D3CC}"/>
                </a:ext>
              </a:extLst>
            </p:cNvPr>
            <p:cNvGrpSpPr/>
            <p:nvPr/>
          </p:nvGrpSpPr>
          <p:grpSpPr>
            <a:xfrm>
              <a:off x="3755884" y="5057247"/>
              <a:ext cx="532518" cy="646331"/>
              <a:chOff x="3707296" y="2027438"/>
              <a:chExt cx="532518" cy="64633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474018-5412-9F4C-89BD-690536F3B961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757F37-BACC-AD4D-9622-70690DB61781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3F842A-9C61-2A4B-93AB-22E27C74CC9A}"/>
                </a:ext>
              </a:extLst>
            </p:cNvPr>
            <p:cNvGrpSpPr/>
            <p:nvPr/>
          </p:nvGrpSpPr>
          <p:grpSpPr>
            <a:xfrm>
              <a:off x="1911293" y="4418390"/>
              <a:ext cx="532518" cy="646331"/>
              <a:chOff x="3707296" y="2027438"/>
              <a:chExt cx="532518" cy="64633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EFCC4B-CB39-7349-A172-F9CC21BD98EB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1C59AD-3703-4147-B411-DA7BCB537629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20F66C-6C3A-1E46-A20B-D11281138469}"/>
                </a:ext>
              </a:extLst>
            </p:cNvPr>
            <p:cNvGrpSpPr/>
            <p:nvPr/>
          </p:nvGrpSpPr>
          <p:grpSpPr>
            <a:xfrm>
              <a:off x="3201116" y="2071876"/>
              <a:ext cx="532518" cy="646331"/>
              <a:chOff x="3707296" y="2027438"/>
              <a:chExt cx="532518" cy="64633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9209FC-447B-9540-9BBE-5208B111BDD7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90471C-216A-9446-B217-B58B259926C8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0399A6-2156-A140-8DAB-0ACFAABDE616}"/>
                </a:ext>
              </a:extLst>
            </p:cNvPr>
            <p:cNvGrpSpPr/>
            <p:nvPr/>
          </p:nvGrpSpPr>
          <p:grpSpPr>
            <a:xfrm>
              <a:off x="1532391" y="3049656"/>
              <a:ext cx="532518" cy="646331"/>
              <a:chOff x="3707296" y="2027438"/>
              <a:chExt cx="532518" cy="64633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E4847C-18E5-5347-9F43-2AB23AA47FB3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0677FB-45F2-1842-98F9-27213AB48A63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867D881-D256-0F44-9091-D3688AA28680}"/>
                </a:ext>
              </a:extLst>
            </p:cNvPr>
            <p:cNvGrpSpPr/>
            <p:nvPr/>
          </p:nvGrpSpPr>
          <p:grpSpPr>
            <a:xfrm>
              <a:off x="3461631" y="2989877"/>
              <a:ext cx="532518" cy="646331"/>
              <a:chOff x="3707296" y="2027438"/>
              <a:chExt cx="532518" cy="64633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4C5C75-B8DB-0640-B808-3EBDF2E01604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D257E2-C630-4443-A27D-A578F0085666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1860CA-202E-9349-9765-4AA9F62E1B84}"/>
                </a:ext>
              </a:extLst>
            </p:cNvPr>
            <p:cNvGrpSpPr/>
            <p:nvPr/>
          </p:nvGrpSpPr>
          <p:grpSpPr>
            <a:xfrm>
              <a:off x="1642162" y="1903054"/>
              <a:ext cx="532518" cy="646331"/>
              <a:chOff x="3707296" y="2027438"/>
              <a:chExt cx="532518" cy="64633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4FAC8E2-6B9F-7E40-840B-1960B5478CF2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F59343-C697-2146-998C-313E6DFE712F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EDAA5C-2958-FD4F-8E93-6136AF7E1ADA}"/>
              </a:ext>
            </a:extLst>
          </p:cNvPr>
          <p:cNvGrpSpPr/>
          <p:nvPr/>
        </p:nvGrpSpPr>
        <p:grpSpPr>
          <a:xfrm>
            <a:off x="1496386" y="1573605"/>
            <a:ext cx="4599614" cy="3610657"/>
            <a:chOff x="887670" y="1762448"/>
            <a:chExt cx="4599614" cy="36106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6D01EA-1775-AC4C-AE3A-67E2E0891C21}"/>
                </a:ext>
              </a:extLst>
            </p:cNvPr>
            <p:cNvGrpSpPr/>
            <p:nvPr/>
          </p:nvGrpSpPr>
          <p:grpSpPr>
            <a:xfrm>
              <a:off x="2605651" y="1762448"/>
              <a:ext cx="526774" cy="646331"/>
              <a:chOff x="4764157" y="1764051"/>
              <a:chExt cx="526774" cy="64633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A6E493-F7B8-EF41-B311-A3E7466E89CD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AC507-DC5D-BA4C-8625-1856AB020769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3E7ADA-BDFE-EE45-AA00-E5F987C48514}"/>
                </a:ext>
              </a:extLst>
            </p:cNvPr>
            <p:cNvGrpSpPr/>
            <p:nvPr/>
          </p:nvGrpSpPr>
          <p:grpSpPr>
            <a:xfrm>
              <a:off x="999873" y="2446466"/>
              <a:ext cx="526774" cy="646331"/>
              <a:chOff x="4764157" y="1764051"/>
              <a:chExt cx="526774" cy="646331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099520-B088-EA4D-9BE7-767FDCA6B11C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059AD9-DB70-624F-B5E2-12E021E59276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3C84F0-9C61-D147-8AB8-47982AB06CF6}"/>
                </a:ext>
              </a:extLst>
            </p:cNvPr>
            <p:cNvGrpSpPr/>
            <p:nvPr/>
          </p:nvGrpSpPr>
          <p:grpSpPr>
            <a:xfrm>
              <a:off x="4794098" y="2549385"/>
              <a:ext cx="526774" cy="646331"/>
              <a:chOff x="4764157" y="1764051"/>
              <a:chExt cx="526774" cy="646331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C8EC7E3-9FFA-8947-8058-2EAEB718FB70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BB63A4-7397-F24D-9453-90A716E84A4E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A9CA333-728E-C041-A752-BBE34F05BD1E}"/>
                </a:ext>
              </a:extLst>
            </p:cNvPr>
            <p:cNvGrpSpPr/>
            <p:nvPr/>
          </p:nvGrpSpPr>
          <p:grpSpPr>
            <a:xfrm>
              <a:off x="4470880" y="1885129"/>
              <a:ext cx="526774" cy="646331"/>
              <a:chOff x="4764157" y="1764051"/>
              <a:chExt cx="526774" cy="64633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781A295-5F20-F949-B831-0EE9B71E9EC3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D7048F-7D32-F74B-9502-32A4ECA66A5B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651F79-246B-8349-868C-98E3D55FEB7E}"/>
                </a:ext>
              </a:extLst>
            </p:cNvPr>
            <p:cNvGrpSpPr/>
            <p:nvPr/>
          </p:nvGrpSpPr>
          <p:grpSpPr>
            <a:xfrm>
              <a:off x="4960510" y="4089561"/>
              <a:ext cx="526774" cy="646331"/>
              <a:chOff x="4764157" y="1764051"/>
              <a:chExt cx="526774" cy="64633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7EDE6A-3048-8A46-AB76-294F48B54A12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E53CAF-EBDF-C447-A16A-B201D09A6C24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7A8D2E-7C4D-4D4C-9B34-F91BD19CF405}"/>
                </a:ext>
              </a:extLst>
            </p:cNvPr>
            <p:cNvGrpSpPr/>
            <p:nvPr/>
          </p:nvGrpSpPr>
          <p:grpSpPr>
            <a:xfrm>
              <a:off x="4110518" y="3608045"/>
              <a:ext cx="526774" cy="646331"/>
              <a:chOff x="4764157" y="1764051"/>
              <a:chExt cx="526774" cy="646331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DF472AD-C4F2-F94B-A1A0-8E42DBC896A1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50C5DD-C8A2-A540-8DE8-EACC3F302992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B35FE5-EDA7-024D-9B03-04BFBA3B7B9F}"/>
                </a:ext>
              </a:extLst>
            </p:cNvPr>
            <p:cNvGrpSpPr/>
            <p:nvPr/>
          </p:nvGrpSpPr>
          <p:grpSpPr>
            <a:xfrm>
              <a:off x="4207493" y="4507291"/>
              <a:ext cx="526774" cy="646331"/>
              <a:chOff x="4764157" y="1764051"/>
              <a:chExt cx="526774" cy="646331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46853CD-F3FC-824A-BACF-204F656C7435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C37EE3-2A8F-4E41-AFED-3356D53610E7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3011B1-EA86-2548-9B99-7B86CCE006C5}"/>
                </a:ext>
              </a:extLst>
            </p:cNvPr>
            <p:cNvGrpSpPr/>
            <p:nvPr/>
          </p:nvGrpSpPr>
          <p:grpSpPr>
            <a:xfrm>
              <a:off x="887670" y="3548267"/>
              <a:ext cx="526774" cy="646331"/>
              <a:chOff x="4764157" y="1764051"/>
              <a:chExt cx="526774" cy="646331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C895BB6-D706-ED47-BDFA-C9A795593C9D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F0092C-6EEF-0843-B2DC-FD8455B2106F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2FE12A9-D0C8-4A49-86B3-3360C6AD8964}"/>
                </a:ext>
              </a:extLst>
            </p:cNvPr>
            <p:cNvGrpSpPr/>
            <p:nvPr/>
          </p:nvGrpSpPr>
          <p:grpSpPr>
            <a:xfrm>
              <a:off x="1653924" y="3722491"/>
              <a:ext cx="526774" cy="646331"/>
              <a:chOff x="4764157" y="1764051"/>
              <a:chExt cx="526774" cy="64633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BEF74D-DFE4-CB43-8684-73DC885E0F5E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C98F53-C8C3-604C-9EDC-1FE51A8EEEEE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57868AF-1487-A44F-9924-52D5AFBBEA78}"/>
                </a:ext>
              </a:extLst>
            </p:cNvPr>
            <p:cNvGrpSpPr/>
            <p:nvPr/>
          </p:nvGrpSpPr>
          <p:grpSpPr>
            <a:xfrm>
              <a:off x="3266313" y="4507291"/>
              <a:ext cx="526774" cy="646331"/>
              <a:chOff x="4764157" y="1764051"/>
              <a:chExt cx="526774" cy="646331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560CD84-3403-6D4D-814D-C05F36A6FD1B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4C08607-2337-5049-98AA-EB4581458454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4F2013D-BE08-9C49-B097-B599C538DB10}"/>
                </a:ext>
              </a:extLst>
            </p:cNvPr>
            <p:cNvGrpSpPr/>
            <p:nvPr/>
          </p:nvGrpSpPr>
          <p:grpSpPr>
            <a:xfrm>
              <a:off x="2827578" y="3135938"/>
              <a:ext cx="526774" cy="646331"/>
              <a:chOff x="4764157" y="1764051"/>
              <a:chExt cx="526774" cy="64633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FF8000F-B301-3149-89E0-10924BF97DEF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524257-991F-D744-BF0E-E04C8895CC03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B5019A7-9B38-A048-9A77-BAB2F927C820}"/>
                </a:ext>
              </a:extLst>
            </p:cNvPr>
            <p:cNvGrpSpPr/>
            <p:nvPr/>
          </p:nvGrpSpPr>
          <p:grpSpPr>
            <a:xfrm>
              <a:off x="2550729" y="4726774"/>
              <a:ext cx="526774" cy="646331"/>
              <a:chOff x="4764157" y="1764051"/>
              <a:chExt cx="526774" cy="64633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3A6A764-8DE1-6242-988C-108E968012EE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4C6BA4-66F8-904F-93CD-DE282BF850DB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D089476-4BC9-BB47-A398-BA056A3D4D33}"/>
              </a:ext>
            </a:extLst>
          </p:cNvPr>
          <p:cNvSpPr txBox="1"/>
          <p:nvPr/>
        </p:nvSpPr>
        <p:spPr>
          <a:xfrm>
            <a:off x="6953267" y="1364016"/>
            <a:ext cx="46073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Pick up a coin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Toss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Put it back on 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Repeat</a:t>
            </a:r>
          </a:p>
        </p:txBody>
      </p:sp>
      <p:pic>
        <p:nvPicPr>
          <p:cNvPr id="3074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729BCC2C-5F6A-A64E-A442-E1B76B07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22" y="4065533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A18FCA6-12EA-8846-813C-421ACA24B909}"/>
              </a:ext>
            </a:extLst>
          </p:cNvPr>
          <p:cNvSpPr/>
          <p:nvPr/>
        </p:nvSpPr>
        <p:spPr>
          <a:xfrm>
            <a:off x="6851041" y="6545179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3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90DA0-7E55-1E4E-87CC-E256D70EC81F}"/>
              </a:ext>
            </a:extLst>
          </p:cNvPr>
          <p:cNvSpPr txBox="1"/>
          <p:nvPr/>
        </p:nvSpPr>
        <p:spPr>
          <a:xfrm>
            <a:off x="529151" y="335419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Simulating a coin “reaction”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D9DD00B-45A3-224B-BE8F-EA66048577FC}"/>
              </a:ext>
            </a:extLst>
          </p:cNvPr>
          <p:cNvGrpSpPr/>
          <p:nvPr/>
        </p:nvGrpSpPr>
        <p:grpSpPr>
          <a:xfrm>
            <a:off x="2300365" y="3529054"/>
            <a:ext cx="2296576" cy="2356274"/>
            <a:chOff x="1507184" y="1903054"/>
            <a:chExt cx="3725040" cy="382187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51EAF9-6BF8-954A-BD55-A9F8402548E7}"/>
                </a:ext>
              </a:extLst>
            </p:cNvPr>
            <p:cNvGrpSpPr/>
            <p:nvPr/>
          </p:nvGrpSpPr>
          <p:grpSpPr>
            <a:xfrm>
              <a:off x="3960385" y="2375307"/>
              <a:ext cx="582936" cy="599055"/>
              <a:chOff x="3682089" y="2027438"/>
              <a:chExt cx="582936" cy="59905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FC05B11-3930-4447-B842-5D4A87E646DD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4C5988-05EE-1847-BD04-D8C23194A631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40069F-6F69-9144-AED6-7A3570D21C24}"/>
                </a:ext>
              </a:extLst>
            </p:cNvPr>
            <p:cNvGrpSpPr/>
            <p:nvPr/>
          </p:nvGrpSpPr>
          <p:grpSpPr>
            <a:xfrm>
              <a:off x="2263273" y="3611088"/>
              <a:ext cx="582936" cy="599055"/>
              <a:chOff x="3682089" y="2027438"/>
              <a:chExt cx="582936" cy="5990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F58EF62-C691-F84E-BC4F-7CD5E3A6DBFE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64F8D-E8CF-C847-AA1E-A077F30C96A3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118C3F-EE0E-974A-A30A-BBC85E6D9713}"/>
                </a:ext>
              </a:extLst>
            </p:cNvPr>
            <p:cNvGrpSpPr/>
            <p:nvPr/>
          </p:nvGrpSpPr>
          <p:grpSpPr>
            <a:xfrm>
              <a:off x="4649288" y="3381448"/>
              <a:ext cx="582936" cy="599055"/>
              <a:chOff x="3682089" y="2027438"/>
              <a:chExt cx="582936" cy="5990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0FD8FD-357F-2B4D-BE48-FFE1AB0D04AD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1CFA9-49A8-C249-B347-A4CE8A06A916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07A676-66F7-EE4E-9C34-3C570B96EFCA}"/>
                </a:ext>
              </a:extLst>
            </p:cNvPr>
            <p:cNvGrpSpPr/>
            <p:nvPr/>
          </p:nvGrpSpPr>
          <p:grpSpPr>
            <a:xfrm>
              <a:off x="2396432" y="2626126"/>
              <a:ext cx="582936" cy="599055"/>
              <a:chOff x="3682089" y="2027438"/>
              <a:chExt cx="582936" cy="59905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BB376DE-0B10-F347-B6A6-B0111FC85AB4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E8C3A7-A891-0B47-B501-39B0E64A0DDC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87A80A-3AE0-D247-9398-BE9ECE311728}"/>
                </a:ext>
              </a:extLst>
            </p:cNvPr>
            <p:cNvGrpSpPr/>
            <p:nvPr/>
          </p:nvGrpSpPr>
          <p:grpSpPr>
            <a:xfrm>
              <a:off x="3120911" y="3917531"/>
              <a:ext cx="582936" cy="599055"/>
              <a:chOff x="3682089" y="2027438"/>
              <a:chExt cx="582936" cy="59905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BF5FE06-6471-054A-9B04-C012A4F83CE0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1E42CD-A58D-6648-9D63-146758D5C77F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F24151-D9B5-7D42-B936-FA2010CB0422}"/>
                </a:ext>
              </a:extLst>
            </p:cNvPr>
            <p:cNvGrpSpPr/>
            <p:nvPr/>
          </p:nvGrpSpPr>
          <p:grpSpPr>
            <a:xfrm>
              <a:off x="1764719" y="5125869"/>
              <a:ext cx="582936" cy="599055"/>
              <a:chOff x="3682089" y="2027438"/>
              <a:chExt cx="582936" cy="5990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94A2D9F-5FFF-5F42-B839-D68476F89A40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3B489B-319B-004F-B850-0E7868F515A4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A729EC-4B99-E043-BA24-6B7C2C37D3CC}"/>
                </a:ext>
              </a:extLst>
            </p:cNvPr>
            <p:cNvGrpSpPr/>
            <p:nvPr/>
          </p:nvGrpSpPr>
          <p:grpSpPr>
            <a:xfrm>
              <a:off x="3730677" y="5057247"/>
              <a:ext cx="582936" cy="599055"/>
              <a:chOff x="3682089" y="2027438"/>
              <a:chExt cx="582936" cy="59905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474018-5412-9F4C-89BD-690536F3B961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757F37-BACC-AD4D-9622-70690DB61781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3F842A-9C61-2A4B-93AB-22E27C74CC9A}"/>
                </a:ext>
              </a:extLst>
            </p:cNvPr>
            <p:cNvGrpSpPr/>
            <p:nvPr/>
          </p:nvGrpSpPr>
          <p:grpSpPr>
            <a:xfrm>
              <a:off x="1886086" y="4418390"/>
              <a:ext cx="582936" cy="599055"/>
              <a:chOff x="3682089" y="2027438"/>
              <a:chExt cx="582936" cy="59905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EFCC4B-CB39-7349-A172-F9CC21BD98EB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1C59AD-3703-4147-B411-DA7BCB537629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20F66C-6C3A-1E46-A20B-D11281138469}"/>
                </a:ext>
              </a:extLst>
            </p:cNvPr>
            <p:cNvGrpSpPr/>
            <p:nvPr/>
          </p:nvGrpSpPr>
          <p:grpSpPr>
            <a:xfrm>
              <a:off x="3175909" y="2071876"/>
              <a:ext cx="582936" cy="599055"/>
              <a:chOff x="3682089" y="2027438"/>
              <a:chExt cx="582936" cy="599055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9209FC-447B-9540-9BBE-5208B111BDD7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90471C-216A-9446-B217-B58B259926C8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0399A6-2156-A140-8DAB-0ACFAABDE616}"/>
                </a:ext>
              </a:extLst>
            </p:cNvPr>
            <p:cNvGrpSpPr/>
            <p:nvPr/>
          </p:nvGrpSpPr>
          <p:grpSpPr>
            <a:xfrm>
              <a:off x="1507184" y="3049656"/>
              <a:ext cx="582936" cy="599055"/>
              <a:chOff x="3682089" y="2027438"/>
              <a:chExt cx="582936" cy="59905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E4847C-18E5-5347-9F43-2AB23AA47FB3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0677FB-45F2-1842-98F9-27213AB48A63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867D881-D256-0F44-9091-D3688AA28680}"/>
                </a:ext>
              </a:extLst>
            </p:cNvPr>
            <p:cNvGrpSpPr/>
            <p:nvPr/>
          </p:nvGrpSpPr>
          <p:grpSpPr>
            <a:xfrm>
              <a:off x="3436424" y="2989877"/>
              <a:ext cx="582936" cy="599055"/>
              <a:chOff x="3682089" y="2027438"/>
              <a:chExt cx="582936" cy="59905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4C5C75-B8DB-0640-B808-3EBDF2E01604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D257E2-C630-4443-A27D-A578F0085666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1860CA-202E-9349-9765-4AA9F62E1B84}"/>
                </a:ext>
              </a:extLst>
            </p:cNvPr>
            <p:cNvGrpSpPr/>
            <p:nvPr/>
          </p:nvGrpSpPr>
          <p:grpSpPr>
            <a:xfrm>
              <a:off x="1616955" y="1903054"/>
              <a:ext cx="582936" cy="599055"/>
              <a:chOff x="3682089" y="2027438"/>
              <a:chExt cx="582936" cy="59905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4FAC8E2-6B9F-7E40-840B-1960B5478CF2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F59343-C697-2146-998C-313E6DFE712F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EDAA5C-2958-FD4F-8E93-6136AF7E1ADA}"/>
              </a:ext>
            </a:extLst>
          </p:cNvPr>
          <p:cNvGrpSpPr/>
          <p:nvPr/>
        </p:nvGrpSpPr>
        <p:grpSpPr>
          <a:xfrm>
            <a:off x="1937549" y="3488154"/>
            <a:ext cx="2835771" cy="2196909"/>
            <a:chOff x="887670" y="1762448"/>
            <a:chExt cx="4599614" cy="35633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6D01EA-1775-AC4C-AE3A-67E2E0891C21}"/>
                </a:ext>
              </a:extLst>
            </p:cNvPr>
            <p:cNvGrpSpPr/>
            <p:nvPr/>
          </p:nvGrpSpPr>
          <p:grpSpPr>
            <a:xfrm>
              <a:off x="2605651" y="1762448"/>
              <a:ext cx="526774" cy="599055"/>
              <a:chOff x="4764157" y="1764051"/>
              <a:chExt cx="526774" cy="59905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A6E493-F7B8-EF41-B311-A3E7466E89CD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AC507-DC5D-BA4C-8625-1856AB020769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3E7ADA-BDFE-EE45-AA00-E5F987C48514}"/>
                </a:ext>
              </a:extLst>
            </p:cNvPr>
            <p:cNvGrpSpPr/>
            <p:nvPr/>
          </p:nvGrpSpPr>
          <p:grpSpPr>
            <a:xfrm>
              <a:off x="999873" y="2446466"/>
              <a:ext cx="526774" cy="599055"/>
              <a:chOff x="4764157" y="1764051"/>
              <a:chExt cx="526774" cy="59905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099520-B088-EA4D-9BE7-767FDCA6B11C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059AD9-DB70-624F-B5E2-12E021E59276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3C84F0-9C61-D147-8AB8-47982AB06CF6}"/>
                </a:ext>
              </a:extLst>
            </p:cNvPr>
            <p:cNvGrpSpPr/>
            <p:nvPr/>
          </p:nvGrpSpPr>
          <p:grpSpPr>
            <a:xfrm>
              <a:off x="4794098" y="2549385"/>
              <a:ext cx="526774" cy="599055"/>
              <a:chOff x="4764157" y="1764051"/>
              <a:chExt cx="526774" cy="59905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C8EC7E3-9FFA-8947-8058-2EAEB718FB70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BB63A4-7397-F24D-9453-90A716E84A4E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A9CA333-728E-C041-A752-BBE34F05BD1E}"/>
                </a:ext>
              </a:extLst>
            </p:cNvPr>
            <p:cNvGrpSpPr/>
            <p:nvPr/>
          </p:nvGrpSpPr>
          <p:grpSpPr>
            <a:xfrm>
              <a:off x="4470880" y="1885129"/>
              <a:ext cx="526774" cy="599055"/>
              <a:chOff x="4764157" y="1764051"/>
              <a:chExt cx="526774" cy="59905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781A295-5F20-F949-B831-0EE9B71E9EC3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D7048F-7D32-F74B-9502-32A4ECA66A5B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651F79-246B-8349-868C-98E3D55FEB7E}"/>
                </a:ext>
              </a:extLst>
            </p:cNvPr>
            <p:cNvGrpSpPr/>
            <p:nvPr/>
          </p:nvGrpSpPr>
          <p:grpSpPr>
            <a:xfrm>
              <a:off x="4960510" y="4089561"/>
              <a:ext cx="526774" cy="599055"/>
              <a:chOff x="4764157" y="1764051"/>
              <a:chExt cx="526774" cy="59905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7EDE6A-3048-8A46-AB76-294F48B54A12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E53CAF-EBDF-C447-A16A-B201D09A6C24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7A8D2E-7C4D-4D4C-9B34-F91BD19CF405}"/>
                </a:ext>
              </a:extLst>
            </p:cNvPr>
            <p:cNvGrpSpPr/>
            <p:nvPr/>
          </p:nvGrpSpPr>
          <p:grpSpPr>
            <a:xfrm>
              <a:off x="4110518" y="3608045"/>
              <a:ext cx="526774" cy="599055"/>
              <a:chOff x="4764157" y="1764051"/>
              <a:chExt cx="526774" cy="59905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DF472AD-C4F2-F94B-A1A0-8E42DBC896A1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50C5DD-C8A2-A540-8DE8-EACC3F302992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B35FE5-EDA7-024D-9B03-04BFBA3B7B9F}"/>
                </a:ext>
              </a:extLst>
            </p:cNvPr>
            <p:cNvGrpSpPr/>
            <p:nvPr/>
          </p:nvGrpSpPr>
          <p:grpSpPr>
            <a:xfrm>
              <a:off x="4207493" y="4507291"/>
              <a:ext cx="526774" cy="599055"/>
              <a:chOff x="4764157" y="1764051"/>
              <a:chExt cx="526774" cy="59905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46853CD-F3FC-824A-BACF-204F656C7435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C37EE3-2A8F-4E41-AFED-3356D53610E7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3011B1-EA86-2548-9B99-7B86CCE006C5}"/>
                </a:ext>
              </a:extLst>
            </p:cNvPr>
            <p:cNvGrpSpPr/>
            <p:nvPr/>
          </p:nvGrpSpPr>
          <p:grpSpPr>
            <a:xfrm>
              <a:off x="887670" y="3548267"/>
              <a:ext cx="526774" cy="599055"/>
              <a:chOff x="4764157" y="1764051"/>
              <a:chExt cx="526774" cy="599055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C895BB6-D706-ED47-BDFA-C9A795593C9D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F0092C-6EEF-0843-B2DC-FD8455B2106F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2FE12A9-D0C8-4A49-86B3-3360C6AD8964}"/>
                </a:ext>
              </a:extLst>
            </p:cNvPr>
            <p:cNvGrpSpPr/>
            <p:nvPr/>
          </p:nvGrpSpPr>
          <p:grpSpPr>
            <a:xfrm>
              <a:off x="1653924" y="3722491"/>
              <a:ext cx="526774" cy="599055"/>
              <a:chOff x="4764157" y="1764051"/>
              <a:chExt cx="526774" cy="599055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BEF74D-DFE4-CB43-8684-73DC885E0F5E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C98F53-C8C3-604C-9EDC-1FE51A8EEEEE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57868AF-1487-A44F-9924-52D5AFBBEA78}"/>
                </a:ext>
              </a:extLst>
            </p:cNvPr>
            <p:cNvGrpSpPr/>
            <p:nvPr/>
          </p:nvGrpSpPr>
          <p:grpSpPr>
            <a:xfrm>
              <a:off x="3266313" y="4507291"/>
              <a:ext cx="526774" cy="599055"/>
              <a:chOff x="4764157" y="1764051"/>
              <a:chExt cx="526774" cy="59905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560CD84-3403-6D4D-814D-C05F36A6FD1B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4C08607-2337-5049-98AA-EB4581458454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4F2013D-BE08-9C49-B097-B599C538DB10}"/>
                </a:ext>
              </a:extLst>
            </p:cNvPr>
            <p:cNvGrpSpPr/>
            <p:nvPr/>
          </p:nvGrpSpPr>
          <p:grpSpPr>
            <a:xfrm>
              <a:off x="2827578" y="3135938"/>
              <a:ext cx="526774" cy="599055"/>
              <a:chOff x="4764157" y="1764051"/>
              <a:chExt cx="526774" cy="59905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FF8000F-B301-3149-89E0-10924BF97DEF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524257-991F-D744-BF0E-E04C8895CC03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B5019A7-9B38-A048-9A77-BAB2F927C820}"/>
                </a:ext>
              </a:extLst>
            </p:cNvPr>
            <p:cNvGrpSpPr/>
            <p:nvPr/>
          </p:nvGrpSpPr>
          <p:grpSpPr>
            <a:xfrm>
              <a:off x="2550729" y="4726774"/>
              <a:ext cx="526774" cy="599055"/>
              <a:chOff x="4764157" y="1764051"/>
              <a:chExt cx="526774" cy="599055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3A6A764-8DE1-6242-988C-108E968012EE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4C6BA4-66F8-904F-93CD-DE282BF850DB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D089476-4BC9-BB47-A398-BA056A3D4D33}"/>
              </a:ext>
            </a:extLst>
          </p:cNvPr>
          <p:cNvSpPr txBox="1"/>
          <p:nvPr/>
        </p:nvSpPr>
        <p:spPr>
          <a:xfrm>
            <a:off x="6203759" y="1392951"/>
            <a:ext cx="46073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Pick up a coin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Toss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Put it back on 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Repeat</a:t>
            </a:r>
          </a:p>
        </p:txBody>
      </p:sp>
      <p:pic>
        <p:nvPicPr>
          <p:cNvPr id="3074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729BCC2C-5F6A-A64E-A442-E1B76B07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71" y="3958589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A18FCA6-12EA-8846-813C-421ACA24B909}"/>
              </a:ext>
            </a:extLst>
          </p:cNvPr>
          <p:cNvSpPr/>
          <p:nvPr/>
        </p:nvSpPr>
        <p:spPr>
          <a:xfrm>
            <a:off x="5786373" y="6383454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98B1C-C0E0-5E45-924E-4454D5EE5793}"/>
              </a:ext>
            </a:extLst>
          </p:cNvPr>
          <p:cNvSpPr txBox="1"/>
          <p:nvPr/>
        </p:nvSpPr>
        <p:spPr>
          <a:xfrm>
            <a:off x="1866564" y="1379613"/>
            <a:ext cx="532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4B711C-AE7D-2C4D-9BB5-9B8E306B98C6}"/>
              </a:ext>
            </a:extLst>
          </p:cNvPr>
          <p:cNvSpPr txBox="1"/>
          <p:nvPr/>
        </p:nvSpPr>
        <p:spPr>
          <a:xfrm>
            <a:off x="4073362" y="1379613"/>
            <a:ext cx="532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6BFE0F-5A42-1740-8D99-E09050067AA7}"/>
              </a:ext>
            </a:extLst>
          </p:cNvPr>
          <p:cNvCxnSpPr/>
          <p:nvPr/>
        </p:nvCxnSpPr>
        <p:spPr>
          <a:xfrm>
            <a:off x="2860327" y="2155432"/>
            <a:ext cx="9875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B3B4F6-EFD7-2F43-822B-A6F11B3586A2}"/>
              </a:ext>
            </a:extLst>
          </p:cNvPr>
          <p:cNvCxnSpPr>
            <a:cxnSpLocks/>
          </p:cNvCxnSpPr>
          <p:nvPr/>
        </p:nvCxnSpPr>
        <p:spPr>
          <a:xfrm flipH="1">
            <a:off x="2838884" y="2352070"/>
            <a:ext cx="10090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7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529151" y="1758607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Make a prediction: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DE03-D0BC-E94B-87C0-69DBE6980517}"/>
              </a:ext>
            </a:extLst>
          </p:cNvPr>
          <p:cNvSpPr txBox="1"/>
          <p:nvPr/>
        </p:nvSpPr>
        <p:spPr>
          <a:xfrm>
            <a:off x="1648143" y="2828835"/>
            <a:ext cx="8895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If we start with the same number of heads and tails, what will happen to the number of heads and tails as we start flipping coins?</a:t>
            </a:r>
          </a:p>
        </p:txBody>
      </p:sp>
    </p:spTree>
    <p:extLst>
      <p:ext uri="{BB962C8B-B14F-4D97-AF65-F5344CB8AC3E}">
        <p14:creationId xmlns:p14="http://schemas.microsoft.com/office/powerpoint/2010/main" val="421969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FAAEB-E2F6-D843-B841-AAC30519FD1A}"/>
              </a:ext>
            </a:extLst>
          </p:cNvPr>
          <p:cNvSpPr txBox="1"/>
          <p:nvPr/>
        </p:nvSpPr>
        <p:spPr>
          <a:xfrm>
            <a:off x="529151" y="103428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If reaction starts 50:50 </a:t>
            </a:r>
            <a:r>
              <a:rPr lang="en-US" sz="4600" dirty="0" err="1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heads:tails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,</a:t>
            </a:r>
          </a:p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it: </a:t>
            </a:r>
            <a:r>
              <a:rPr lang="en-US" sz="4600" u="sng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                                  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8CD71-CFCA-3346-A471-FBBB45ED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636933"/>
            <a:ext cx="5130800" cy="481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2D2DA-100B-334F-AECE-7CE839E5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29" y="1487184"/>
            <a:ext cx="5435600" cy="4927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587084-EAFB-3A44-A037-9E31CF00E573}"/>
              </a:ext>
            </a:extLst>
          </p:cNvPr>
          <p:cNvSpPr/>
          <p:nvPr/>
        </p:nvSpPr>
        <p:spPr>
          <a:xfrm>
            <a:off x="1751682" y="1636933"/>
            <a:ext cx="4126647" cy="410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921CA-5A46-634A-9AC8-E212C6AB96B4}"/>
              </a:ext>
            </a:extLst>
          </p:cNvPr>
          <p:cNvSpPr/>
          <p:nvPr/>
        </p:nvSpPr>
        <p:spPr>
          <a:xfrm>
            <a:off x="6926550" y="1668147"/>
            <a:ext cx="4126647" cy="410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491051" y="1098850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DE03-D0BC-E94B-87C0-69DBE6980517}"/>
              </a:ext>
            </a:extLst>
          </p:cNvPr>
          <p:cNvSpPr txBox="1"/>
          <p:nvPr/>
        </p:nvSpPr>
        <p:spPr>
          <a:xfrm>
            <a:off x="1474325" y="2034996"/>
            <a:ext cx="916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State of a reaction where rate of formation and the rate of degradation exactly offset so the concentrations of products and reactants do not change over time.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44F3B-7455-E74C-BB35-179447B5B1E3}"/>
              </a:ext>
            </a:extLst>
          </p:cNvPr>
          <p:cNvSpPr txBox="1"/>
          <p:nvPr/>
        </p:nvSpPr>
        <p:spPr>
          <a:xfrm>
            <a:off x="1474323" y="4745243"/>
            <a:ext cx="916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IMPORTANT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individual molecules continue to react! The system is </a:t>
            </a:r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frozen.</a:t>
            </a:r>
          </a:p>
        </p:txBody>
      </p:sp>
    </p:spTree>
    <p:extLst>
      <p:ext uri="{BB962C8B-B14F-4D97-AF65-F5344CB8AC3E}">
        <p14:creationId xmlns:p14="http://schemas.microsoft.com/office/powerpoint/2010/main" val="7380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529151" y="1758607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Make a prediction: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DE03-D0BC-E94B-87C0-69DBE6980517}"/>
              </a:ext>
            </a:extLst>
          </p:cNvPr>
          <p:cNvSpPr txBox="1"/>
          <p:nvPr/>
        </p:nvSpPr>
        <p:spPr>
          <a:xfrm>
            <a:off x="1445526" y="3098846"/>
            <a:ext cx="9300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will the curve look like if you start with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 heads and no tails?  </a:t>
            </a:r>
          </a:p>
        </p:txBody>
      </p:sp>
    </p:spTree>
    <p:extLst>
      <p:ext uri="{BB962C8B-B14F-4D97-AF65-F5344CB8AC3E}">
        <p14:creationId xmlns:p14="http://schemas.microsoft.com/office/powerpoint/2010/main" val="340060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8E735-8605-B549-8157-5A0F3FA4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58" y="1611533"/>
            <a:ext cx="5219700" cy="492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D149A2-753B-F949-A5F9-454BE16A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5" y="1676801"/>
            <a:ext cx="5041900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3757D-821F-8541-B31F-4B26B72CEDAF}"/>
              </a:ext>
            </a:extLst>
          </p:cNvPr>
          <p:cNvSpPr txBox="1"/>
          <p:nvPr/>
        </p:nvSpPr>
        <p:spPr>
          <a:xfrm>
            <a:off x="529151" y="103428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If reaction starts 100:0 </a:t>
            </a:r>
            <a:r>
              <a:rPr lang="en-US" sz="4600" dirty="0" err="1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heads:tails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,</a:t>
            </a:r>
          </a:p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it equilibrates to 50:50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75D77-250E-7C45-B726-C3C41A7DCF51}"/>
              </a:ext>
            </a:extLst>
          </p:cNvPr>
          <p:cNvSpPr/>
          <p:nvPr/>
        </p:nvSpPr>
        <p:spPr>
          <a:xfrm>
            <a:off x="1356342" y="1786835"/>
            <a:ext cx="4264969" cy="410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122C7-C7AA-E844-9CA2-AD358C8F93F2}"/>
              </a:ext>
            </a:extLst>
          </p:cNvPr>
          <p:cNvSpPr/>
          <p:nvPr/>
        </p:nvSpPr>
        <p:spPr>
          <a:xfrm>
            <a:off x="6906289" y="1786835"/>
            <a:ext cx="4277423" cy="410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A646D-68AC-6C40-9048-3A128DD8D2F5}"/>
              </a:ext>
            </a:extLst>
          </p:cNvPr>
          <p:cNvSpPr txBox="1"/>
          <p:nvPr/>
        </p:nvSpPr>
        <p:spPr>
          <a:xfrm>
            <a:off x="1759353" y="2799685"/>
            <a:ext cx="8576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thermodynamic process that occurs without the input of free energy from outside the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9B03D-6F05-A242-9E08-31BEB45BEB9E}"/>
              </a:ext>
            </a:extLst>
          </p:cNvPr>
          <p:cNvSpPr txBox="1"/>
          <p:nvPr/>
        </p:nvSpPr>
        <p:spPr>
          <a:xfrm>
            <a:off x="491052" y="1835811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Spontaneous reaction:</a:t>
            </a:r>
          </a:p>
        </p:txBody>
      </p:sp>
    </p:spTree>
    <p:extLst>
      <p:ext uri="{BB962C8B-B14F-4D97-AF65-F5344CB8AC3E}">
        <p14:creationId xmlns:p14="http://schemas.microsoft.com/office/powerpoint/2010/main" val="5297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04E48-3615-B542-92DA-BA0DC576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0254"/>
            <a:ext cx="5562600" cy="490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420F2E-055A-F64C-A2E2-69AC0862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" y="1628749"/>
            <a:ext cx="5219700" cy="492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732D4-F589-D943-A1BE-01811E804DCB}"/>
              </a:ext>
            </a:extLst>
          </p:cNvPr>
          <p:cNvSpPr txBox="1"/>
          <p:nvPr/>
        </p:nvSpPr>
        <p:spPr>
          <a:xfrm>
            <a:off x="524905" y="445550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Reaction velocity starts high, then goes to zero</a:t>
            </a:r>
          </a:p>
        </p:txBody>
      </p:sp>
    </p:spTree>
    <p:extLst>
      <p:ext uri="{BB962C8B-B14F-4D97-AF65-F5344CB8AC3E}">
        <p14:creationId xmlns:p14="http://schemas.microsoft.com/office/powerpoint/2010/main" val="41869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18FD3-7493-4342-9503-683613010F4F}"/>
              </a:ext>
            </a:extLst>
          </p:cNvPr>
          <p:cNvSpPr txBox="1"/>
          <p:nvPr/>
        </p:nvSpPr>
        <p:spPr>
          <a:xfrm>
            <a:off x="2319276" y="2931288"/>
            <a:ext cx="7334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rate of appearance of product disappearance of reactant.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B5B9D-25A5-E443-BA87-11853258EBFB}"/>
              </a:ext>
            </a:extLst>
          </p:cNvPr>
          <p:cNvSpPr txBox="1"/>
          <p:nvPr/>
        </p:nvSpPr>
        <p:spPr>
          <a:xfrm>
            <a:off x="491051" y="1967414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Reaction velocity:</a:t>
            </a:r>
          </a:p>
        </p:txBody>
      </p:sp>
    </p:spTree>
    <p:extLst>
      <p:ext uri="{BB962C8B-B14F-4D97-AF65-F5344CB8AC3E}">
        <p14:creationId xmlns:p14="http://schemas.microsoft.com/office/powerpoint/2010/main" val="378821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826FF-95C6-B94B-A43A-92E790294649}"/>
              </a:ext>
            </a:extLst>
          </p:cNvPr>
          <p:cNvSpPr txBox="1"/>
          <p:nvPr/>
        </p:nvSpPr>
        <p:spPr>
          <a:xfrm>
            <a:off x="4617870" y="892367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Exam format: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4BDC9-0CF3-BA4A-BC76-6E4D5F5DDA56}"/>
              </a:ext>
            </a:extLst>
          </p:cNvPr>
          <p:cNvSpPr txBox="1"/>
          <p:nvPr/>
        </p:nvSpPr>
        <p:spPr>
          <a:xfrm>
            <a:off x="3785915" y="2216219"/>
            <a:ext cx="462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Conventional midterm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3DB6-FE1F-7442-92AA-CBD34682BFD8}"/>
              </a:ext>
            </a:extLst>
          </p:cNvPr>
          <p:cNvSpPr txBox="1"/>
          <p:nvPr/>
        </p:nvSpPr>
        <p:spPr>
          <a:xfrm>
            <a:off x="4422307" y="3540071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Take home final</a:t>
            </a:r>
          </a:p>
        </p:txBody>
      </p:sp>
    </p:spTree>
    <p:extLst>
      <p:ext uri="{BB962C8B-B14F-4D97-AF65-F5344CB8AC3E}">
        <p14:creationId xmlns:p14="http://schemas.microsoft.com/office/powerpoint/2010/main" val="59704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529151" y="295080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Why does the curve have this shape?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DE03-D0BC-E94B-87C0-69DBE6980517}"/>
              </a:ext>
            </a:extLst>
          </p:cNvPr>
          <p:cNvSpPr txBox="1"/>
          <p:nvPr/>
        </p:nvSpPr>
        <p:spPr>
          <a:xfrm>
            <a:off x="6069475" y="1095299"/>
            <a:ext cx="582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At early time points,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  <a:r>
              <a:rPr lang="en-US" sz="3600" u="sn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        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On average we’ll see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H→T </a:t>
            </a:r>
            <a:r>
              <a:rPr lang="en-US" sz="3600" u="sn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                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T→H.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CF732-96FE-5045-9E9A-EA5FF773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" y="1235210"/>
            <a:ext cx="5219700" cy="492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4A59CE-0632-E544-B402-F96B1AFFDCFE}"/>
              </a:ext>
            </a:extLst>
          </p:cNvPr>
          <p:cNvSpPr txBox="1"/>
          <p:nvPr/>
        </p:nvSpPr>
        <p:spPr>
          <a:xfrm>
            <a:off x="6057900" y="3699010"/>
            <a:ext cx="582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After a long time,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  <a:r>
              <a:rPr lang="en-US" sz="3600" u="sn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        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On average we’ll see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H→T </a:t>
            </a:r>
            <a:r>
              <a:rPr lang="en-US" sz="3600" u="sn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               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T→H. </a:t>
            </a:r>
          </a:p>
        </p:txBody>
      </p:sp>
    </p:spTree>
    <p:extLst>
      <p:ext uri="{BB962C8B-B14F-4D97-AF65-F5344CB8AC3E}">
        <p14:creationId xmlns:p14="http://schemas.microsoft.com/office/powerpoint/2010/main" val="25690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0307F-CA36-6E49-8699-197AF073C03F}"/>
              </a:ext>
            </a:extLst>
          </p:cNvPr>
          <p:cNvSpPr txBox="1"/>
          <p:nvPr/>
        </p:nvSpPr>
        <p:spPr>
          <a:xfrm>
            <a:off x="491052" y="2534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Let’s describe this mathematically</a:t>
            </a:r>
          </a:p>
        </p:txBody>
      </p:sp>
    </p:spTree>
    <p:extLst>
      <p:ext uri="{BB962C8B-B14F-4D97-AF65-F5344CB8AC3E}">
        <p14:creationId xmlns:p14="http://schemas.microsoft.com/office/powerpoint/2010/main" val="296086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76592-F33D-9144-9041-E19DA8A91512}"/>
              </a:ext>
            </a:extLst>
          </p:cNvPr>
          <p:cNvSpPr txBox="1"/>
          <p:nvPr/>
        </p:nvSpPr>
        <p:spPr>
          <a:xfrm>
            <a:off x="491052" y="307944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Velocity is determined by concentrations and rate constants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C4DB9-B438-1340-99D4-6F78674C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43223"/>
            <a:ext cx="108966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FFDAE-8C9A-C84C-86DA-618B482B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537402"/>
            <a:ext cx="6413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BD23B-119A-B245-8157-C6CDB96BD21E}"/>
              </a:ext>
            </a:extLst>
          </p:cNvPr>
          <p:cNvSpPr txBox="1"/>
          <p:nvPr/>
        </p:nvSpPr>
        <p:spPr>
          <a:xfrm>
            <a:off x="1703780" y="2274838"/>
            <a:ext cx="8708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proportionality constant between the velocity of a chemical reaction and the concentration(s) of the reactant(s). (</a:t>
            </a:r>
            <a:r>
              <a:rPr lang="en-US" sz="36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</a:t>
            </a:r>
            <a:r>
              <a:rPr lang="en-US" sz="3600" baseline="-25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H→T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36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</a:t>
            </a:r>
            <a:r>
              <a:rPr lang="en-US" sz="3600" baseline="-25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T→H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etc.)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EB36-2954-0F48-93B8-81055B265B4B}"/>
              </a:ext>
            </a:extLst>
          </p:cNvPr>
          <p:cNvSpPr txBox="1"/>
          <p:nvPr/>
        </p:nvSpPr>
        <p:spPr>
          <a:xfrm>
            <a:off x="491051" y="698974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Rate constant:</a:t>
            </a:r>
          </a:p>
        </p:txBody>
      </p:sp>
    </p:spTree>
    <p:extLst>
      <p:ext uri="{BB962C8B-B14F-4D97-AF65-F5344CB8AC3E}">
        <p14:creationId xmlns:p14="http://schemas.microsoft.com/office/powerpoint/2010/main" val="49155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76592-F33D-9144-9041-E19DA8A91512}"/>
              </a:ext>
            </a:extLst>
          </p:cNvPr>
          <p:cNvSpPr txBox="1"/>
          <p:nvPr/>
        </p:nvSpPr>
        <p:spPr>
          <a:xfrm>
            <a:off x="491052" y="307944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Velocity is determined by concentrations and rate constants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C4DB9-B438-1340-99D4-6F78674C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43223"/>
            <a:ext cx="108966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FFDAE-8C9A-C84C-86DA-618B482B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537402"/>
            <a:ext cx="6413500" cy="115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80581-C0CE-394D-B144-F41F2428A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837" y="3537402"/>
            <a:ext cx="3835400" cy="115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4F779-82AD-7E44-B68E-218F7FC1C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49" y="5012914"/>
            <a:ext cx="9740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529151" y="295080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Why does the curve have this shape?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CF732-96FE-5045-9E9A-EA5FF773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" y="1235210"/>
            <a:ext cx="5219700" cy="492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B5DD8-8CD1-8F4D-94E9-E8C6167BE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914" y="1095299"/>
            <a:ext cx="8496197" cy="9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72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B5B9D-25A5-E443-BA87-11853258EBFB}"/>
              </a:ext>
            </a:extLst>
          </p:cNvPr>
          <p:cNvSpPr txBox="1"/>
          <p:nvPr/>
        </p:nvSpPr>
        <p:spPr>
          <a:xfrm>
            <a:off x="491051" y="198541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Make a prediction: what happens if we use a weighted coin?</a:t>
            </a:r>
          </a:p>
        </p:txBody>
      </p:sp>
      <p:pic>
        <p:nvPicPr>
          <p:cNvPr id="4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C028D3F1-6671-E345-A766-1AD0A5E5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87" y="2549248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8CA3D8-47A8-5A4F-9B09-1E27F2A963D5}"/>
              </a:ext>
            </a:extLst>
          </p:cNvPr>
          <p:cNvSpPr/>
          <p:nvPr/>
        </p:nvSpPr>
        <p:spPr>
          <a:xfrm>
            <a:off x="913906" y="5028894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63D34-FCE4-554A-BDE2-58EA67D14076}"/>
              </a:ext>
            </a:extLst>
          </p:cNvPr>
          <p:cNvSpPr txBox="1"/>
          <p:nvPr/>
        </p:nvSpPr>
        <p:spPr>
          <a:xfrm>
            <a:off x="2197275" y="1736162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Fair coin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DB78C-3F56-AF43-90D0-6EF753FC8140}"/>
              </a:ext>
            </a:extLst>
          </p:cNvPr>
          <p:cNvSpPr txBox="1"/>
          <p:nvPr/>
        </p:nvSpPr>
        <p:spPr>
          <a:xfrm>
            <a:off x="1054208" y="5185304"/>
            <a:ext cx="18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6E39D-932E-EC4D-B237-D3373493D622}"/>
              </a:ext>
            </a:extLst>
          </p:cNvPr>
          <p:cNvSpPr txBox="1"/>
          <p:nvPr/>
        </p:nvSpPr>
        <p:spPr>
          <a:xfrm>
            <a:off x="3493428" y="5185303"/>
            <a:ext cx="18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0.5</a:t>
            </a:r>
          </a:p>
        </p:txBody>
      </p:sp>
      <p:pic>
        <p:nvPicPr>
          <p:cNvPr id="9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037897AB-4016-F247-8D6E-BCC07B72E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60" y="2549249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411672-0586-9746-AD21-11E4B8D5DDA3}"/>
              </a:ext>
            </a:extLst>
          </p:cNvPr>
          <p:cNvSpPr/>
          <p:nvPr/>
        </p:nvSpPr>
        <p:spPr>
          <a:xfrm>
            <a:off x="6635560" y="5002181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41EE6-EEF9-7549-9A9A-E0AB9098A2B7}"/>
              </a:ext>
            </a:extLst>
          </p:cNvPr>
          <p:cNvSpPr txBox="1"/>
          <p:nvPr/>
        </p:nvSpPr>
        <p:spPr>
          <a:xfrm>
            <a:off x="7281020" y="1736163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Weighted 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CC516-BC4C-D346-84B5-D7BCD8FB94FA}"/>
              </a:ext>
            </a:extLst>
          </p:cNvPr>
          <p:cNvSpPr txBox="1"/>
          <p:nvPr/>
        </p:nvSpPr>
        <p:spPr>
          <a:xfrm>
            <a:off x="6606831" y="5185305"/>
            <a:ext cx="211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D9B88-4C85-AB4C-AB9D-22838A2E83F8}"/>
              </a:ext>
            </a:extLst>
          </p:cNvPr>
          <p:cNvSpPr txBox="1"/>
          <p:nvPr/>
        </p:nvSpPr>
        <p:spPr>
          <a:xfrm>
            <a:off x="9073302" y="518530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0.75</a:t>
            </a:r>
          </a:p>
        </p:txBody>
      </p:sp>
    </p:spTree>
    <p:extLst>
      <p:ext uri="{BB962C8B-B14F-4D97-AF65-F5344CB8AC3E}">
        <p14:creationId xmlns:p14="http://schemas.microsoft.com/office/powerpoint/2010/main" val="6840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7415DB-AB93-4440-B48C-6CD961CD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628749"/>
            <a:ext cx="5219700" cy="4927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2966F5-B0CF-174A-8461-651C5D57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7941"/>
            <a:ext cx="5372100" cy="501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40166-D991-5E4A-91EC-5B4A1707566A}"/>
              </a:ext>
            </a:extLst>
          </p:cNvPr>
          <p:cNvSpPr txBox="1"/>
          <p:nvPr/>
        </p:nvSpPr>
        <p:spPr>
          <a:xfrm>
            <a:off x="529151" y="102609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The weight on the coin changes the final 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16B76-5810-1147-9FC2-B921B1EB262F}"/>
              </a:ext>
            </a:extLst>
          </p:cNvPr>
          <p:cNvSpPr txBox="1"/>
          <p:nvPr/>
        </p:nvSpPr>
        <p:spPr>
          <a:xfrm>
            <a:off x="1011329" y="1015135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Start @ 1000 H, 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E021D-0847-FC41-B7B0-4CA4C0113891}"/>
              </a:ext>
            </a:extLst>
          </p:cNvPr>
          <p:cNvSpPr txBox="1"/>
          <p:nvPr/>
        </p:nvSpPr>
        <p:spPr>
          <a:xfrm>
            <a:off x="6456589" y="1015135"/>
            <a:ext cx="550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Start @ 1000 H, 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0.75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61E95-D452-4E43-878B-C5395B47D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645424"/>
            <a:ext cx="5334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EB372-02FA-4B47-BDB1-B3B02AFFCCD6}"/>
              </a:ext>
            </a:extLst>
          </p:cNvPr>
          <p:cNvSpPr txBox="1"/>
          <p:nvPr/>
        </p:nvSpPr>
        <p:spPr>
          <a:xfrm>
            <a:off x="449048" y="2202006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With 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0.50, equilibrates to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9920B-9594-884C-A90D-7F65644E72D0}"/>
              </a:ext>
            </a:extLst>
          </p:cNvPr>
          <p:cNvSpPr txBox="1"/>
          <p:nvPr/>
        </p:nvSpPr>
        <p:spPr>
          <a:xfrm>
            <a:off x="429811" y="3569748"/>
            <a:ext cx="635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With 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0.75, equilibrates to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AEBADF-1D2A-F34D-8243-BE69B89B7EC7}"/>
              </a:ext>
            </a:extLst>
          </p:cNvPr>
          <p:cNvCxnSpPr/>
          <p:nvPr/>
        </p:nvCxnSpPr>
        <p:spPr>
          <a:xfrm>
            <a:off x="6761994" y="2848337"/>
            <a:ext cx="4696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3302DD-3B21-4C47-ADC8-E0B7E31D37DC}"/>
              </a:ext>
            </a:extLst>
          </p:cNvPr>
          <p:cNvCxnSpPr/>
          <p:nvPr/>
        </p:nvCxnSpPr>
        <p:spPr>
          <a:xfrm>
            <a:off x="6761993" y="4114722"/>
            <a:ext cx="4696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44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0307F-CA36-6E49-8699-197AF073C03F}"/>
              </a:ext>
            </a:extLst>
          </p:cNvPr>
          <p:cNvSpPr txBox="1"/>
          <p:nvPr/>
        </p:nvSpPr>
        <p:spPr>
          <a:xfrm>
            <a:off x="491052" y="2534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Let’s describe this mathematically</a:t>
            </a:r>
          </a:p>
        </p:txBody>
      </p:sp>
    </p:spTree>
    <p:extLst>
      <p:ext uri="{BB962C8B-B14F-4D97-AF65-F5344CB8AC3E}">
        <p14:creationId xmlns:p14="http://schemas.microsoft.com/office/powerpoint/2010/main" val="297680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CDFC54-CFEE-564B-8A9F-7CA163F3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9" y="2150419"/>
            <a:ext cx="5076439" cy="2557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A5EC0D-7B07-4341-91A3-624479E1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74" y="1678941"/>
            <a:ext cx="5582467" cy="35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76592-F33D-9144-9041-E19DA8A91512}"/>
              </a:ext>
            </a:extLst>
          </p:cNvPr>
          <p:cNvSpPr txBox="1"/>
          <p:nvPr/>
        </p:nvSpPr>
        <p:spPr>
          <a:xfrm>
            <a:off x="491052" y="208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Equilibrium is determined by rate constants</a:t>
            </a:r>
          </a:p>
        </p:txBody>
      </p:sp>
    </p:spTree>
    <p:extLst>
      <p:ext uri="{BB962C8B-B14F-4D97-AF65-F5344CB8AC3E}">
        <p14:creationId xmlns:p14="http://schemas.microsoft.com/office/powerpoint/2010/main" val="378998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76592-F33D-9144-9041-E19DA8A91512}"/>
              </a:ext>
            </a:extLst>
          </p:cNvPr>
          <p:cNvSpPr txBox="1"/>
          <p:nvPr/>
        </p:nvSpPr>
        <p:spPr>
          <a:xfrm>
            <a:off x="491052" y="208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Equilibrium is determined by rate constants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47264-4C98-264B-B6BA-2183B382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18" y="1413091"/>
            <a:ext cx="10560561" cy="1016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634D0-256E-8C44-8457-F2FA674F34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81" y="1506353"/>
            <a:ext cx="8558455" cy="957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1C031C-C061-6F47-B72C-47A3BC846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91" y="2960762"/>
            <a:ext cx="7854418" cy="1034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0D95A1-7262-5B4E-AE3F-FE086CC3F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399" y="4525623"/>
            <a:ext cx="6336337" cy="14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80652F4-73B9-D24E-9099-69F5AF35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1645424"/>
            <a:ext cx="5334000" cy="500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5EBA7-2972-0D41-BBFE-9D18735F1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" y="1757941"/>
            <a:ext cx="5219700" cy="492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8F239-47F4-BC4B-A415-2F8D9176E072}"/>
              </a:ext>
            </a:extLst>
          </p:cNvPr>
          <p:cNvSpPr txBox="1"/>
          <p:nvPr/>
        </p:nvSpPr>
        <p:spPr>
          <a:xfrm>
            <a:off x="789026" y="1082663"/>
            <a:ext cx="51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0.5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0.5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</a:t>
            </a:r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K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eq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F89D-D6CE-1A46-A206-E793F71D3781}"/>
              </a:ext>
            </a:extLst>
          </p:cNvPr>
          <p:cNvSpPr txBox="1"/>
          <p:nvPr/>
        </p:nvSpPr>
        <p:spPr>
          <a:xfrm>
            <a:off x="6096000" y="1082662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0.75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0.25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</a:t>
            </a:r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K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ECF30-ECE7-5A4B-B7C3-6E358094D52D}"/>
              </a:ext>
            </a:extLst>
          </p:cNvPr>
          <p:cNvSpPr txBox="1"/>
          <p:nvPr/>
        </p:nvSpPr>
        <p:spPr>
          <a:xfrm>
            <a:off x="491052" y="208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Equilibrium is determined by rate constants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63D806-C9C7-2A4B-B752-643C79AB0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454" y="4798023"/>
            <a:ext cx="4363823" cy="977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1D5EE8-6676-3F40-A487-02795141FAD4}"/>
              </a:ext>
            </a:extLst>
          </p:cNvPr>
          <p:cNvSpPr/>
          <p:nvPr/>
        </p:nvSpPr>
        <p:spPr>
          <a:xfrm>
            <a:off x="9380668" y="1968649"/>
            <a:ext cx="1721224" cy="516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BF34DE-10A1-8A45-AE43-F8CA032CB899}"/>
              </a:ext>
            </a:extLst>
          </p:cNvPr>
          <p:cNvSpPr txBox="1"/>
          <p:nvPr/>
        </p:nvSpPr>
        <p:spPr>
          <a:xfrm>
            <a:off x="529151" y="376421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So far: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00D2A-9090-B94C-BB69-5FB5B97E4B31}"/>
              </a:ext>
            </a:extLst>
          </p:cNvPr>
          <p:cNvSpPr txBox="1"/>
          <p:nvPr/>
        </p:nvSpPr>
        <p:spPr>
          <a:xfrm>
            <a:off x="911649" y="1443841"/>
            <a:ext cx="103686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When the concentrations of products and reactants differ from their equilibrium values, the system will spontaneously move towards equilibrium.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equilibrium concentrations of products and reactants are determined by their rates of interconversion.</a:t>
            </a:r>
          </a:p>
        </p:txBody>
      </p:sp>
    </p:spTree>
    <p:extLst>
      <p:ext uri="{BB962C8B-B14F-4D97-AF65-F5344CB8AC3E}">
        <p14:creationId xmlns:p14="http://schemas.microsoft.com/office/powerpoint/2010/main" val="21898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666CE-6638-864F-A1F2-F444A013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183270"/>
            <a:ext cx="5219700" cy="492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0E1CA-3DCC-E142-A034-61646C8E5A10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Let’s make a wager.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105D-8641-9F40-9BD5-EB8487A34993}"/>
              </a:ext>
            </a:extLst>
          </p:cNvPr>
          <p:cNvSpPr txBox="1"/>
          <p:nvPr/>
        </p:nvSpPr>
        <p:spPr>
          <a:xfrm>
            <a:off x="6009273" y="1674674"/>
            <a:ext cx="6086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Uncle Phil says he’ll give you 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$1,000 if you guess the next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transition (H to T vs. T to H).*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D4709-D9DC-EB46-B027-F2579BC996FE}"/>
              </a:ext>
            </a:extLst>
          </p:cNvPr>
          <p:cNvSpPr txBox="1"/>
          <p:nvPr/>
        </p:nvSpPr>
        <p:spPr>
          <a:xfrm>
            <a:off x="10324558" y="6292907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*Not really.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490E9-ED8B-FE4C-875D-5032FA7467F4}"/>
              </a:ext>
            </a:extLst>
          </p:cNvPr>
          <p:cNvSpPr txBox="1"/>
          <p:nvPr/>
        </p:nvSpPr>
        <p:spPr>
          <a:xfrm>
            <a:off x="6646093" y="3767554"/>
            <a:ext cx="50048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Would you rather guess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after 2 tosses or after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5,000. Why?</a:t>
            </a:r>
          </a:p>
        </p:txBody>
      </p:sp>
    </p:spTree>
    <p:extLst>
      <p:ext uri="{BB962C8B-B14F-4D97-AF65-F5344CB8AC3E}">
        <p14:creationId xmlns:p14="http://schemas.microsoft.com/office/powerpoint/2010/main" val="2775794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C3DCF-B7C2-DC49-8A42-12024F82F722}"/>
              </a:ext>
            </a:extLst>
          </p:cNvPr>
          <p:cNvSpPr txBox="1"/>
          <p:nvPr/>
        </p:nvSpPr>
        <p:spPr>
          <a:xfrm>
            <a:off x="529151" y="616263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This is </a:t>
            </a:r>
            <a:r>
              <a:rPr lang="en-US" sz="4600" i="1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free energy 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(ΔG).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6D9A0-F945-144A-BE53-C1325362BB2B}"/>
              </a:ext>
            </a:extLst>
          </p:cNvPr>
          <p:cNvSpPr txBox="1"/>
          <p:nvPr/>
        </p:nvSpPr>
        <p:spPr>
          <a:xfrm>
            <a:off x="713328" y="3790353"/>
            <a:ext cx="10689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Formally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the maximum reversible work that may be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performed by a thermodynamic system at a constant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temperature and pressure.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ABC85-E02C-8D4B-AF53-0AE3DF6F9449}"/>
              </a:ext>
            </a:extLst>
          </p:cNvPr>
          <p:cNvSpPr txBox="1"/>
          <p:nvPr/>
        </p:nvSpPr>
        <p:spPr>
          <a:xfrm>
            <a:off x="891274" y="1867319"/>
            <a:ext cx="1033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Practically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how confident would I be if I had to bet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whether the next reaction is forward or reverse?</a:t>
            </a:r>
          </a:p>
        </p:txBody>
      </p:sp>
    </p:spTree>
    <p:extLst>
      <p:ext uri="{BB962C8B-B14F-4D97-AF65-F5344CB8AC3E}">
        <p14:creationId xmlns:p14="http://schemas.microsoft.com/office/powerpoint/2010/main" val="1191067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666CE-6638-864F-A1F2-F444A013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183270"/>
            <a:ext cx="5219700" cy="492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F105D-8641-9F40-9BD5-EB8487A34993}"/>
              </a:ext>
            </a:extLst>
          </p:cNvPr>
          <p:cNvSpPr txBox="1"/>
          <p:nvPr/>
        </p:nvSpPr>
        <p:spPr>
          <a:xfrm>
            <a:off x="6348312" y="1899691"/>
            <a:ext cx="521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a reaction equilibrates it proceeds in a predictable direction. This can be captured to do other cool stuff. </a:t>
            </a:r>
          </a:p>
        </p:txBody>
      </p:sp>
      <p:pic>
        <p:nvPicPr>
          <p:cNvPr id="16386" name="Picture 2" descr="Breastshot water-wheel">
            <a:extLst>
              <a:ext uri="{FF2B5EF4-FFF2-40B4-BE49-F238E27FC236}">
                <a16:creationId xmlns:a16="http://schemas.microsoft.com/office/drawing/2014/main" id="{C3B6B428-7805-EE4A-BC78-DE231290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69328" y="647584"/>
            <a:ext cx="3354085" cy="268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52879-8F2B-8645-B2FB-9517BB60E98C}"/>
              </a:ext>
            </a:extLst>
          </p:cNvPr>
          <p:cNvSpPr txBox="1"/>
          <p:nvPr/>
        </p:nvSpPr>
        <p:spPr>
          <a:xfrm>
            <a:off x="-75764" y="6404168"/>
            <a:ext cx="726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http://</a:t>
            </a:r>
            <a:r>
              <a:rPr lang="en-US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www.njbcomputing.co.uk</a:t>
            </a: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electrobaconics</a:t>
            </a: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/water01.shtml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0E1CA-3DCC-E142-A034-61646C8E5A10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What does this have to do with “work?”</a:t>
            </a:r>
          </a:p>
        </p:txBody>
      </p:sp>
    </p:spTree>
    <p:extLst>
      <p:ext uri="{BB962C8B-B14F-4D97-AF65-F5344CB8AC3E}">
        <p14:creationId xmlns:p14="http://schemas.microsoft.com/office/powerpoint/2010/main" val="27369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C8B4E-33DE-7C41-92C3-703784EBD10E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Formula for free energy: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F91D2-72AD-454C-9546-72AD51A9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1082066"/>
            <a:ext cx="11662849" cy="8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0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FBD05F-4466-384C-AD99-83882953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290578"/>
            <a:ext cx="5219700" cy="4927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4F6739-EB70-E64F-9990-577DAFF3EB09}"/>
              </a:ext>
            </a:extLst>
          </p:cNvPr>
          <p:cNvSpPr/>
          <p:nvPr/>
        </p:nvSpPr>
        <p:spPr>
          <a:xfrm>
            <a:off x="4303059" y="1548877"/>
            <a:ext cx="1280160" cy="559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94460-6322-0A42-89F1-9B09C4F5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354078"/>
            <a:ext cx="5207000" cy="486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B6A6DA-D725-354F-8135-F106938024CA}"/>
              </a:ext>
            </a:extLst>
          </p:cNvPr>
          <p:cNvSpPr txBox="1"/>
          <p:nvPr/>
        </p:nvSpPr>
        <p:spPr>
          <a:xfrm>
            <a:off x="2679159" y="1446453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D8D79-0863-174D-A53B-1941705386E7}"/>
              </a:ext>
            </a:extLst>
          </p:cNvPr>
          <p:cNvSpPr txBox="1"/>
          <p:nvPr/>
        </p:nvSpPr>
        <p:spPr>
          <a:xfrm>
            <a:off x="3757600" y="4355668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A4A0C-635F-DA44-B19F-5D8A0D9A3288}"/>
              </a:ext>
            </a:extLst>
          </p:cNvPr>
          <p:cNvCxnSpPr>
            <a:cxnSpLocks/>
          </p:cNvCxnSpPr>
          <p:nvPr/>
        </p:nvCxnSpPr>
        <p:spPr>
          <a:xfrm flipV="1">
            <a:off x="5432612" y="3683595"/>
            <a:ext cx="0" cy="748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D2355-DA6A-2145-AAAF-8123052272E7}"/>
              </a:ext>
            </a:extLst>
          </p:cNvPr>
          <p:cNvCxnSpPr>
            <a:cxnSpLocks/>
          </p:cNvCxnSpPr>
          <p:nvPr/>
        </p:nvCxnSpPr>
        <p:spPr>
          <a:xfrm flipH="1">
            <a:off x="2336842" y="1900198"/>
            <a:ext cx="361043" cy="694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179202-B435-624D-A041-4A6FC515A70D}"/>
              </a:ext>
            </a:extLst>
          </p:cNvPr>
          <p:cNvCxnSpPr/>
          <p:nvPr/>
        </p:nvCxnSpPr>
        <p:spPr>
          <a:xfrm>
            <a:off x="2304568" y="2761229"/>
            <a:ext cx="0" cy="152850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1004EFF-BBA1-AC4C-956E-65AE86404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091" y="861495"/>
            <a:ext cx="8571818" cy="6226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70CCA0-B246-9948-89DA-FA98AB5F129D}"/>
              </a:ext>
            </a:extLst>
          </p:cNvPr>
          <p:cNvSpPr txBox="1"/>
          <p:nvPr/>
        </p:nvSpPr>
        <p:spPr>
          <a:xfrm>
            <a:off x="529151" y="10805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Start @ 1,000 H, P</a:t>
            </a:r>
            <a:r>
              <a:rPr lang="en-US" sz="4600" baseline="-250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 = 0</a:t>
            </a:r>
            <a:r>
              <a:rPr lang="en-US" sz="4600" i="1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.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7688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FAA0A58-B55D-DA41-835F-8D907B7C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84" y="1354078"/>
            <a:ext cx="5359400" cy="487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61B584-49D1-7649-AB18-1D1CDD02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0" y="1284228"/>
            <a:ext cx="5334000" cy="5003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4F6739-EB70-E64F-9990-577DAFF3EB09}"/>
              </a:ext>
            </a:extLst>
          </p:cNvPr>
          <p:cNvSpPr/>
          <p:nvPr/>
        </p:nvSpPr>
        <p:spPr>
          <a:xfrm>
            <a:off x="3847664" y="1551256"/>
            <a:ext cx="1744176" cy="559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6A6DA-D725-354F-8135-F106938024CA}"/>
              </a:ext>
            </a:extLst>
          </p:cNvPr>
          <p:cNvSpPr txBox="1"/>
          <p:nvPr/>
        </p:nvSpPr>
        <p:spPr>
          <a:xfrm>
            <a:off x="2852038" y="1569987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550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D8D79-0863-174D-A53B-1941705386E7}"/>
              </a:ext>
            </a:extLst>
          </p:cNvPr>
          <p:cNvSpPr txBox="1"/>
          <p:nvPr/>
        </p:nvSpPr>
        <p:spPr>
          <a:xfrm>
            <a:off x="3724126" y="4931266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A4A0C-635F-DA44-B19F-5D8A0D9A3288}"/>
              </a:ext>
            </a:extLst>
          </p:cNvPr>
          <p:cNvCxnSpPr>
            <a:cxnSpLocks/>
          </p:cNvCxnSpPr>
          <p:nvPr/>
        </p:nvCxnSpPr>
        <p:spPr>
          <a:xfrm flipV="1">
            <a:off x="5443369" y="4567231"/>
            <a:ext cx="1" cy="4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D2355-DA6A-2145-AAAF-8123052272E7}"/>
              </a:ext>
            </a:extLst>
          </p:cNvPr>
          <p:cNvCxnSpPr>
            <a:cxnSpLocks/>
          </p:cNvCxnSpPr>
          <p:nvPr/>
        </p:nvCxnSpPr>
        <p:spPr>
          <a:xfrm flipH="1">
            <a:off x="2304569" y="2171133"/>
            <a:ext cx="582601" cy="105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179202-B435-624D-A041-4A6FC515A70D}"/>
              </a:ext>
            </a:extLst>
          </p:cNvPr>
          <p:cNvCxnSpPr>
            <a:cxnSpLocks/>
          </p:cNvCxnSpPr>
          <p:nvPr/>
        </p:nvCxnSpPr>
        <p:spPr>
          <a:xfrm>
            <a:off x="2304568" y="3302598"/>
            <a:ext cx="0" cy="48353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3F0312-D826-C940-856D-A70DFE1112F3}"/>
              </a:ext>
            </a:extLst>
          </p:cNvPr>
          <p:cNvSpPr txBox="1"/>
          <p:nvPr/>
        </p:nvSpPr>
        <p:spPr>
          <a:xfrm>
            <a:off x="529151" y="10805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Start @ 1,000 H, P</a:t>
            </a:r>
            <a:r>
              <a:rPr lang="en-US" sz="4600" baseline="-250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 = 0.75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FD0094-3022-2F45-AA27-FEF416C73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091" y="861495"/>
            <a:ext cx="8571818" cy="6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B2476B-976A-7147-80B0-530FDE791DB9}"/>
              </a:ext>
            </a:extLst>
          </p:cNvPr>
          <p:cNvSpPr txBox="1"/>
          <p:nvPr/>
        </p:nvSpPr>
        <p:spPr>
          <a:xfrm>
            <a:off x="529151" y="2078189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Statistics of biomolecules, Part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91DFD-DF1A-174F-88ED-096EA54ABB00}"/>
              </a:ext>
            </a:extLst>
          </p:cNvPr>
          <p:cNvSpPr txBox="1"/>
          <p:nvPr/>
        </p:nvSpPr>
        <p:spPr>
          <a:xfrm>
            <a:off x="529151" y="3429000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Statistics of biomolecules, Part II</a:t>
            </a:r>
          </a:p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(entropy!)</a:t>
            </a:r>
          </a:p>
        </p:txBody>
      </p:sp>
    </p:spTree>
    <p:extLst>
      <p:ext uri="{BB962C8B-B14F-4D97-AF65-F5344CB8AC3E}">
        <p14:creationId xmlns:p14="http://schemas.microsoft.com/office/powerpoint/2010/main" val="3899392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08C9F7-1559-8F42-93DC-5B3C48B0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309628"/>
            <a:ext cx="5308600" cy="4953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1A7EC2F-06A2-134E-BE64-466013FFFB2A}"/>
              </a:ext>
            </a:extLst>
          </p:cNvPr>
          <p:cNvSpPr/>
          <p:nvPr/>
        </p:nvSpPr>
        <p:spPr>
          <a:xfrm>
            <a:off x="4195482" y="1569987"/>
            <a:ext cx="1409252" cy="60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D260A8-7D8C-A643-8C15-FE45916F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1354078"/>
            <a:ext cx="5207000" cy="4864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6B21EE-12F4-2A4B-8780-7D05D35D902B}"/>
              </a:ext>
            </a:extLst>
          </p:cNvPr>
          <p:cNvSpPr/>
          <p:nvPr/>
        </p:nvSpPr>
        <p:spPr>
          <a:xfrm>
            <a:off x="6680499" y="1925618"/>
            <a:ext cx="1258645" cy="57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40F35-9F9E-3A41-82CD-FDB8FD1EE743}"/>
              </a:ext>
            </a:extLst>
          </p:cNvPr>
          <p:cNvSpPr/>
          <p:nvPr/>
        </p:nvSpPr>
        <p:spPr>
          <a:xfrm>
            <a:off x="10770678" y="1987969"/>
            <a:ext cx="1258645" cy="57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1A2BC-5E2C-F343-BE7F-63F50301F31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700" y="1379478"/>
            <a:ext cx="5156200" cy="4813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921789-F274-9240-AF29-4AA6B1B5E9E5}"/>
              </a:ext>
            </a:extLst>
          </p:cNvPr>
          <p:cNvSpPr txBox="1"/>
          <p:nvPr/>
        </p:nvSpPr>
        <p:spPr>
          <a:xfrm>
            <a:off x="2852039" y="1569987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2FFA35-1830-8A4F-992F-B95D5B0F70B6}"/>
              </a:ext>
            </a:extLst>
          </p:cNvPr>
          <p:cNvSpPr txBox="1"/>
          <p:nvPr/>
        </p:nvSpPr>
        <p:spPr>
          <a:xfrm>
            <a:off x="3724127" y="4257235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B244BC-171C-F749-9C51-603EFFAAB621}"/>
              </a:ext>
            </a:extLst>
          </p:cNvPr>
          <p:cNvCxnSpPr>
            <a:cxnSpLocks/>
          </p:cNvCxnSpPr>
          <p:nvPr/>
        </p:nvCxnSpPr>
        <p:spPr>
          <a:xfrm flipV="1">
            <a:off x="5475642" y="3808723"/>
            <a:ext cx="1" cy="4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9927E7-FA5D-8C47-A96B-88537E300371}"/>
              </a:ext>
            </a:extLst>
          </p:cNvPr>
          <p:cNvCxnSpPr>
            <a:cxnSpLocks/>
          </p:cNvCxnSpPr>
          <p:nvPr/>
        </p:nvCxnSpPr>
        <p:spPr>
          <a:xfrm flipH="1">
            <a:off x="2533842" y="2171133"/>
            <a:ext cx="467542" cy="567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E7EAB0-841B-4A4F-9490-8DE8B0DEB46D}"/>
              </a:ext>
            </a:extLst>
          </p:cNvPr>
          <p:cNvCxnSpPr/>
          <p:nvPr/>
        </p:nvCxnSpPr>
        <p:spPr>
          <a:xfrm>
            <a:off x="2444418" y="2780109"/>
            <a:ext cx="0" cy="152850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E918FD-A4D9-B94C-9A90-B49BED50AECE}"/>
              </a:ext>
            </a:extLst>
          </p:cNvPr>
          <p:cNvSpPr txBox="1"/>
          <p:nvPr/>
        </p:nvSpPr>
        <p:spPr>
          <a:xfrm>
            <a:off x="529151" y="10805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Start @ 1,000 T, P</a:t>
            </a:r>
            <a:r>
              <a:rPr lang="en-US" sz="4600" baseline="-250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 = 0.50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78BAD7-6347-D543-8ADE-3201502E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091" y="861495"/>
            <a:ext cx="8571818" cy="6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65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F2527-5BB2-E74B-B482-63CCFB3C513C}"/>
              </a:ext>
            </a:extLst>
          </p:cNvPr>
          <p:cNvSpPr txBox="1"/>
          <p:nvPr/>
        </p:nvSpPr>
        <p:spPr>
          <a:xfrm>
            <a:off x="491052" y="18686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ΔG &lt;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30490-5E06-0845-BE94-D8B910F3347B}"/>
              </a:ext>
            </a:extLst>
          </p:cNvPr>
          <p:cNvSpPr txBox="1"/>
          <p:nvPr/>
        </p:nvSpPr>
        <p:spPr>
          <a:xfrm>
            <a:off x="3371108" y="890267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Conditions favor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B23B4-99B9-EA44-B859-AE73D797DDDB}"/>
              </a:ext>
            </a:extLst>
          </p:cNvPr>
          <p:cNvSpPr txBox="1"/>
          <p:nvPr/>
        </p:nvSpPr>
        <p:spPr>
          <a:xfrm>
            <a:off x="1735249" y="1536598"/>
            <a:ext cx="864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(You can bet next reaction will be forward)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2F017-2B05-3141-9484-E11B8A551E48}"/>
              </a:ext>
            </a:extLst>
          </p:cNvPr>
          <p:cNvSpPr txBox="1"/>
          <p:nvPr/>
        </p:nvSpPr>
        <p:spPr>
          <a:xfrm>
            <a:off x="491052" y="231401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ΔG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4F7D-E701-C648-8EB4-B206C9C11962}"/>
              </a:ext>
            </a:extLst>
          </p:cNvPr>
          <p:cNvSpPr txBox="1"/>
          <p:nvPr/>
        </p:nvSpPr>
        <p:spPr>
          <a:xfrm>
            <a:off x="3469694" y="3114235"/>
            <a:ext cx="517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Reaction is at equilibrium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5570B-4156-7048-9A00-E8461DD6326D}"/>
              </a:ext>
            </a:extLst>
          </p:cNvPr>
          <p:cNvSpPr txBox="1"/>
          <p:nvPr/>
        </p:nvSpPr>
        <p:spPr>
          <a:xfrm>
            <a:off x="1673542" y="3760566"/>
            <a:ext cx="876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(50:50 chance the next reaction is forward)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3E2E1-7D5C-CF4C-9C30-D1661A8B35C4}"/>
              </a:ext>
            </a:extLst>
          </p:cNvPr>
          <p:cNvSpPr txBox="1"/>
          <p:nvPr/>
        </p:nvSpPr>
        <p:spPr>
          <a:xfrm>
            <a:off x="491052" y="4655197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ΔG &gt;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66D1A-0FA1-BA4C-883F-204B2AF7FE10}"/>
              </a:ext>
            </a:extLst>
          </p:cNvPr>
          <p:cNvSpPr txBox="1"/>
          <p:nvPr/>
        </p:nvSpPr>
        <p:spPr>
          <a:xfrm>
            <a:off x="3367900" y="5455416"/>
            <a:ext cx="537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Conditions favor reactant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D8016-706E-2E40-BBE9-852D251C5A78}"/>
              </a:ext>
            </a:extLst>
          </p:cNvPr>
          <p:cNvSpPr txBox="1"/>
          <p:nvPr/>
        </p:nvSpPr>
        <p:spPr>
          <a:xfrm>
            <a:off x="1784158" y="6024803"/>
            <a:ext cx="854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(You can bet next reaction will be reverse)</a:t>
            </a:r>
          </a:p>
        </p:txBody>
      </p:sp>
    </p:spTree>
    <p:extLst>
      <p:ext uri="{BB962C8B-B14F-4D97-AF65-F5344CB8AC3E}">
        <p14:creationId xmlns:p14="http://schemas.microsoft.com/office/powerpoint/2010/main" val="42554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C8B4E-33DE-7C41-92C3-703784EBD10E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Formula for free energy: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F91D2-72AD-454C-9546-72AD51A9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1365427"/>
            <a:ext cx="11662849" cy="847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F030B-AFC7-3F4B-A277-B2DC4A7E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3" y="2882744"/>
            <a:ext cx="6629320" cy="10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C3DCF-B7C2-DC49-8A42-12024F82F722}"/>
              </a:ext>
            </a:extLst>
          </p:cNvPr>
          <p:cNvSpPr txBox="1"/>
          <p:nvPr/>
        </p:nvSpPr>
        <p:spPr>
          <a:xfrm>
            <a:off x="529151" y="616263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Standard state free energy ΔG°′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6D9A0-F945-144A-BE53-C1325362BB2B}"/>
              </a:ext>
            </a:extLst>
          </p:cNvPr>
          <p:cNvSpPr txBox="1"/>
          <p:nvPr/>
        </p:nvSpPr>
        <p:spPr>
          <a:xfrm>
            <a:off x="746193" y="3790353"/>
            <a:ext cx="10654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Formally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the favorability of a reaction at biochemical standard state. This is [products] = [reactants] = 1M, 55.5 M H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O, pH 7.0, 278.15 K (25 °C), 1 atm.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ABC85-E02C-8D4B-AF53-0AE3DF6F9449}"/>
              </a:ext>
            </a:extLst>
          </p:cNvPr>
          <p:cNvSpPr txBox="1"/>
          <p:nvPr/>
        </p:nvSpPr>
        <p:spPr>
          <a:xfrm>
            <a:off x="1346239" y="1726254"/>
            <a:ext cx="9454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Practically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measures the ratio of product/reactant when the system reaches equilibrium</a:t>
            </a:r>
          </a:p>
        </p:txBody>
      </p:sp>
    </p:spTree>
    <p:extLst>
      <p:ext uri="{BB962C8B-B14F-4D97-AF65-F5344CB8AC3E}">
        <p14:creationId xmlns:p14="http://schemas.microsoft.com/office/powerpoint/2010/main" val="26721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C8B4E-33DE-7C41-92C3-703784EBD10E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Formula for free energy: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F91D2-72AD-454C-9546-72AD51A9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1365427"/>
            <a:ext cx="11662849" cy="847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F030B-AFC7-3F4B-A277-B2DC4A7E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3" y="2882744"/>
            <a:ext cx="6629320" cy="1092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361CCD-1BD7-894B-8B69-E16CF5DFA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40" y="2821023"/>
            <a:ext cx="4187882" cy="14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C3DCF-B7C2-DC49-8A42-12024F82F722}"/>
              </a:ext>
            </a:extLst>
          </p:cNvPr>
          <p:cNvSpPr txBox="1"/>
          <p:nvPr/>
        </p:nvSpPr>
        <p:spPr>
          <a:xfrm>
            <a:off x="529151" y="1515673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Reaction Quotient 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98BEE-1B33-1641-A571-AE8165FD44C3}"/>
              </a:ext>
            </a:extLst>
          </p:cNvPr>
          <p:cNvSpPr txBox="1"/>
          <p:nvPr/>
        </p:nvSpPr>
        <p:spPr>
          <a:xfrm>
            <a:off x="1211935" y="2768875"/>
            <a:ext cx="9768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relative amounts of products and reactants present during a reaction at a particular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660128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C8B4E-33DE-7C41-92C3-703784EBD10E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Formula for free energy: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F91D2-72AD-454C-9546-72AD51A9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1365427"/>
            <a:ext cx="11662849" cy="847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F030B-AFC7-3F4B-A277-B2DC4A7E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3" y="2882744"/>
            <a:ext cx="6629320" cy="1092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361CCD-1BD7-894B-8B69-E16CF5DFA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40" y="2821023"/>
            <a:ext cx="4187882" cy="143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9CBD3-7D5D-6C41-81F3-A98774280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285" y="4927916"/>
            <a:ext cx="8207430" cy="9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B2476B-976A-7147-80B0-530FDE791DB9}"/>
              </a:ext>
            </a:extLst>
          </p:cNvPr>
          <p:cNvSpPr txBox="1"/>
          <p:nvPr/>
        </p:nvSpPr>
        <p:spPr>
          <a:xfrm>
            <a:off x="529151" y="280814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Consider the following reaction: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EDBDC-7951-764E-8296-6A5B393D4823}"/>
              </a:ext>
            </a:extLst>
          </p:cNvPr>
          <p:cNvSpPr txBox="1"/>
          <p:nvPr/>
        </p:nvSpPr>
        <p:spPr>
          <a:xfrm>
            <a:off x="1596297" y="3429000"/>
            <a:ext cx="8999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would you want to know to say you understand the reaction fully?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D4FA6-CD32-3D4D-8CB3-218AD87AB371}"/>
              </a:ext>
            </a:extLst>
          </p:cNvPr>
          <p:cNvSpPr txBox="1"/>
          <p:nvPr/>
        </p:nvSpPr>
        <p:spPr>
          <a:xfrm>
            <a:off x="1596297" y="5275244"/>
            <a:ext cx="899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How could you figure these things out?</a:t>
            </a:r>
          </a:p>
        </p:txBody>
      </p:sp>
    </p:spTree>
    <p:extLst>
      <p:ext uri="{BB962C8B-B14F-4D97-AF65-F5344CB8AC3E}">
        <p14:creationId xmlns:p14="http://schemas.microsoft.com/office/powerpoint/2010/main" val="409903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6E4F6-043D-5945-84F7-77DFBC5C23FC}"/>
              </a:ext>
            </a:extLst>
          </p:cNvPr>
          <p:cNvSpPr txBox="1"/>
          <p:nvPr/>
        </p:nvSpPr>
        <p:spPr>
          <a:xfrm>
            <a:off x="1596297" y="300209"/>
            <a:ext cx="8999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would you want to know to say you understand the reaction fully?</a:t>
            </a:r>
          </a:p>
        </p:txBody>
      </p:sp>
    </p:spTree>
    <p:extLst>
      <p:ext uri="{BB962C8B-B14F-4D97-AF65-F5344CB8AC3E}">
        <p14:creationId xmlns:p14="http://schemas.microsoft.com/office/powerpoint/2010/main" val="145761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7E2F96-7997-BE4A-94EF-16DFA254C838}"/>
              </a:ext>
            </a:extLst>
          </p:cNvPr>
          <p:cNvSpPr txBox="1"/>
          <p:nvPr/>
        </p:nvSpPr>
        <p:spPr>
          <a:xfrm>
            <a:off x="1596297" y="361721"/>
            <a:ext cx="899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How could you figure these things out?</a:t>
            </a:r>
          </a:p>
        </p:txBody>
      </p:sp>
    </p:spTree>
    <p:extLst>
      <p:ext uri="{BB962C8B-B14F-4D97-AF65-F5344CB8AC3E}">
        <p14:creationId xmlns:p14="http://schemas.microsoft.com/office/powerpoint/2010/main" val="34005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0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90DA0-7E55-1E4E-87CC-E256D70EC81F}"/>
              </a:ext>
            </a:extLst>
          </p:cNvPr>
          <p:cNvSpPr txBox="1"/>
          <p:nvPr/>
        </p:nvSpPr>
        <p:spPr>
          <a:xfrm>
            <a:off x="491052" y="613213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Reactions are stochastic and probabilistic</a:t>
            </a:r>
          </a:p>
        </p:txBody>
      </p:sp>
      <p:pic>
        <p:nvPicPr>
          <p:cNvPr id="93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55831A92-AA8D-A74E-B912-EBEF4E3A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46" y="2531770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6B257C8-45C3-F34A-88CD-87C7FB6BE065}"/>
              </a:ext>
            </a:extLst>
          </p:cNvPr>
          <p:cNvSpPr/>
          <p:nvPr/>
        </p:nvSpPr>
        <p:spPr>
          <a:xfrm>
            <a:off x="6812942" y="4984702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omething Nautical (Procreate theme)">
      <a:dk1>
        <a:srgbClr val="000000"/>
      </a:dk1>
      <a:lt1>
        <a:srgbClr val="FFFFFF"/>
      </a:lt1>
      <a:dk2>
        <a:srgbClr val="A69E99"/>
      </a:dk2>
      <a:lt2>
        <a:srgbClr val="F3E2BF"/>
      </a:lt2>
      <a:accent1>
        <a:srgbClr val="DB4130"/>
      </a:accent1>
      <a:accent2>
        <a:srgbClr val="E68245"/>
      </a:accent2>
      <a:accent3>
        <a:srgbClr val="8A2E29"/>
      </a:accent3>
      <a:accent4>
        <a:srgbClr val="531E23"/>
      </a:accent4>
      <a:accent5>
        <a:srgbClr val="1A4B6E"/>
      </a:accent5>
      <a:accent6>
        <a:srgbClr val="1C7493"/>
      </a:accent6>
      <a:hlink>
        <a:srgbClr val="A5C7BD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3600" dirty="0" smtClean="0">
            <a:latin typeface="Lato Light" panose="020F0502020204030203" pitchFamily="34" charset="0"/>
            <a:ea typeface="Lato Light" panose="020F0502020204030203" pitchFamily="34" charset="0"/>
            <a:cs typeface="Lato Light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-08-09_template" id="{F8F39AF1-8AB0-D74A-8D7C-58EBAE379C4E}" vid="{BC2CFFB4-821D-F14E-A15A-31CBBFF379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901</Words>
  <Application>Microsoft Macintosh PowerPoint</Application>
  <PresentationFormat>Widescreen</PresentationFormat>
  <Paragraphs>175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Baskerville</vt:lpstr>
      <vt:lpstr>Calibri</vt:lpstr>
      <vt:lpstr>Lato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Harms</dc:creator>
  <cp:lastModifiedBy>Mike Harms</cp:lastModifiedBy>
  <cp:revision>2</cp:revision>
  <dcterms:created xsi:type="dcterms:W3CDTF">2022-01-05T21:14:05Z</dcterms:created>
  <dcterms:modified xsi:type="dcterms:W3CDTF">2022-01-05T21:47:22Z</dcterms:modified>
</cp:coreProperties>
</file>