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N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CNNs</a:t>
            </a:r>
          </a:p>
        </p:txBody>
      </p:sp>
      <p:sp>
        <p:nvSpPr>
          <p:cNvPr id="172" name="Harmya Bhatt"/>
          <p:cNvSpPr txBox="1"/>
          <p:nvPr/>
        </p:nvSpPr>
        <p:spPr>
          <a:xfrm>
            <a:off x="18934931" y="12117317"/>
            <a:ext cx="547292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Harmya Bhatt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ntuition behind pooling (Average vs Ma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Intuition behind pooling (Average vs Max)</a:t>
            </a:r>
          </a:p>
        </p:txBody>
      </p:sp>
      <p:sp>
        <p:nvSpPr>
          <p:cNvPr id="207" name="Average pooling “smoothes” the features…"/>
          <p:cNvSpPr txBox="1"/>
          <p:nvPr>
            <p:ph type="body" idx="1"/>
          </p:nvPr>
        </p:nvSpPr>
        <p:spPr>
          <a:xfrm>
            <a:off x="1206500" y="3182148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Average pooling “smoothes” the features</a:t>
            </a:r>
          </a:p>
          <a:p>
            <a:pPr/>
            <a:r>
              <a:t>Max pooling picks the “outlier”</a:t>
            </a:r>
          </a:p>
          <a:p>
            <a:pPr/>
            <a:r>
              <a:t>Which one should we use for our task?</a:t>
            </a:r>
          </a:p>
        </p:txBody>
      </p:sp>
      <p:pic>
        <p:nvPicPr>
          <p:cNvPr id="208" name="example-max-and-avg-pooling_orig.png" descr="example-max-and-avg-pooling_or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4692" y="3932925"/>
            <a:ext cx="9999872" cy="6754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mnist_30000-letter.png" descr="mnist_30000-le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0985" y="6760140"/>
            <a:ext cx="6367889" cy="6154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ax Pool backpropa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 Pool backpropagation</a:t>
            </a:r>
          </a:p>
        </p:txBody>
      </p:sp>
      <p:pic>
        <p:nvPicPr>
          <p:cNvPr id="212" name="maxpool-forward.svg" descr="maxpool-forward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766" y="6406694"/>
            <a:ext cx="11057016" cy="593339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Forward pass"/>
          <p:cNvSpPr txBox="1"/>
          <p:nvPr/>
        </p:nvSpPr>
        <p:spPr>
          <a:xfrm>
            <a:off x="4964746" y="5038880"/>
            <a:ext cx="382798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Forward pass</a:t>
            </a:r>
          </a:p>
        </p:txBody>
      </p:sp>
      <p:sp>
        <p:nvSpPr>
          <p:cNvPr id="214" name="Each gradient value is assigned to where the original max value was, and every other value is zero."/>
          <p:cNvSpPr txBox="1"/>
          <p:nvPr/>
        </p:nvSpPr>
        <p:spPr>
          <a:xfrm>
            <a:off x="506120" y="3162091"/>
            <a:ext cx="23007397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Each gradient value is assigned to where the original max value was, and every other value is zero.</a:t>
            </a:r>
          </a:p>
        </p:txBody>
      </p:sp>
      <p:pic>
        <p:nvPicPr>
          <p:cNvPr id="215" name="maxpool-backprop.svg" descr="maxpool-backprop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9862" y="6436493"/>
            <a:ext cx="10320547" cy="551070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Backward pass"/>
          <p:cNvSpPr txBox="1"/>
          <p:nvPr/>
        </p:nvSpPr>
        <p:spPr>
          <a:xfrm>
            <a:off x="16226144" y="5038880"/>
            <a:ext cx="431383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Backward pass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75" name="Get some intuition about why we use CNNs…"/>
          <p:cNvSpPr txBox="1"/>
          <p:nvPr>
            <p:ph type="body" idx="1"/>
          </p:nvPr>
        </p:nvSpPr>
        <p:spPr>
          <a:xfrm>
            <a:off x="1206500" y="2968877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Get some intuition about why we use CNNs</a:t>
            </a:r>
          </a:p>
          <a:p>
            <a:pPr/>
            <a:r>
              <a:t>Understand the math behind backpropagation in CNNs</a:t>
            </a:r>
          </a:p>
          <a:p>
            <a:pPr/>
            <a:r>
              <a:t>Build one</a:t>
            </a:r>
          </a:p>
        </p:txBody>
      </p:sp>
      <p:pic>
        <p:nvPicPr>
          <p:cNvPr id="176" name="images (1).jpeg" descr="images (1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2310" y="5876026"/>
            <a:ext cx="13518633" cy="678064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Me when math behind CNNs"/>
          <p:cNvSpPr txBox="1"/>
          <p:nvPr/>
        </p:nvSpPr>
        <p:spPr>
          <a:xfrm>
            <a:off x="12926869" y="12638647"/>
            <a:ext cx="798484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 when math behind CNNs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N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MNIST</a:t>
            </a:r>
          </a:p>
        </p:txBody>
      </p:sp>
      <p:sp>
        <p:nvSpPr>
          <p:cNvPr id="180" name="Why? Because small image, easy to access…"/>
          <p:cNvSpPr txBox="1"/>
          <p:nvPr>
            <p:ph type="body" idx="1"/>
          </p:nvPr>
        </p:nvSpPr>
        <p:spPr>
          <a:xfrm>
            <a:off x="1206500" y="3608691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Why? Because small image, easy to access</a:t>
            </a:r>
          </a:p>
          <a:p>
            <a:pPr/>
            <a:r>
              <a:t>You can download it in css format</a:t>
            </a:r>
          </a:p>
          <a:p>
            <a:pPr/>
            <a:r>
              <a:t>Google mnist csv download</a:t>
            </a:r>
          </a:p>
          <a:p>
            <a:pPr/>
            <a:r>
              <a:t>Go to the kaggle link</a:t>
            </a:r>
          </a:p>
          <a:p>
            <a:pPr/>
            <a:r>
              <a:t>Download it</a:t>
            </a:r>
          </a:p>
          <a:p>
            <a:pPr/>
            <a:r>
              <a:t>Profit????</a:t>
            </a:r>
          </a:p>
        </p:txBody>
      </p:sp>
      <p:pic>
        <p:nvPicPr>
          <p:cNvPr id="181" name="mnist-3.0.1.png" descr="mnist-3.0.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1142" y="4543952"/>
            <a:ext cx="8705564" cy="870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hat we are buil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are building</a:t>
            </a:r>
          </a:p>
        </p:txBody>
      </p:sp>
      <p:pic>
        <p:nvPicPr>
          <p:cNvPr id="184" name="Screenshot 2024-10-19 at 3.29.19 PM.png" descr="Screenshot 2024-10-19 at 3.29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5425" y="4389279"/>
            <a:ext cx="18133150" cy="646870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28 x 28 x 8"/>
          <p:cNvSpPr txBox="1"/>
          <p:nvPr/>
        </p:nvSpPr>
        <p:spPr>
          <a:xfrm>
            <a:off x="9585621" y="5455678"/>
            <a:ext cx="2853632" cy="671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28 x 28 x 8</a:t>
            </a:r>
          </a:p>
        </p:txBody>
      </p:sp>
      <p:sp>
        <p:nvSpPr>
          <p:cNvPr id="186" name="14 x 14 x 8"/>
          <p:cNvSpPr txBox="1"/>
          <p:nvPr/>
        </p:nvSpPr>
        <p:spPr>
          <a:xfrm>
            <a:off x="15044399" y="5455678"/>
            <a:ext cx="2853632" cy="671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14 x 14 x 8</a:t>
            </a:r>
          </a:p>
        </p:txBody>
      </p:sp>
      <p:sp>
        <p:nvSpPr>
          <p:cNvPr id="187" name="28 x 28"/>
          <p:cNvSpPr txBox="1"/>
          <p:nvPr/>
        </p:nvSpPr>
        <p:spPr>
          <a:xfrm>
            <a:off x="4316416" y="5455678"/>
            <a:ext cx="2853633" cy="671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28 x 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volution 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Convolution Layer</a:t>
            </a:r>
          </a:p>
        </p:txBody>
      </p:sp>
      <p:sp>
        <p:nvSpPr>
          <p:cNvPr id="190" name="The Convolutional Layer makes use of a set of learnable filters. A filter is used to detect the presence of specific features or patterns present in the original image (inpu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Convolutional Layer makes use of a set of learnable filters. A filter is used to detect the presence of specific features or patterns present in the original image (input)</a:t>
            </a:r>
          </a:p>
          <a:p>
            <a:pPr/>
            <a:r>
              <a:t>This filter is convolved (slided) across the width and height of the input file, and a dot product is computed to give an activation map.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Kernel =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Kernel = Filter</a:t>
            </a:r>
          </a:p>
        </p:txBody>
      </p:sp>
      <p:sp>
        <p:nvSpPr>
          <p:cNvPr id="193" name="Think about how we notice an object? Do you look for certain parts of it and then make a conclusion. Intuitively, a kernel is “looking” at different parts of an image. We will train the CNN to “look” for “features” that are “important”"/>
          <p:cNvSpPr txBox="1"/>
          <p:nvPr>
            <p:ph type="body" idx="21"/>
          </p:nvPr>
        </p:nvSpPr>
        <p:spPr>
          <a:xfrm>
            <a:off x="1206500" y="253884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21004">
              <a:defRPr sz="2805"/>
            </a:pPr>
            <a:r>
              <a:t>Think about how we notice an object? Do you look for certain parts of it and then make a conclusion.</a:t>
            </a:r>
            <a:br/>
            <a:r>
              <a:t>Intuitively, a kernel is “looking” at different parts of an image. We will train the CNN to “look” for “features” that are “important”</a:t>
            </a:r>
          </a:p>
        </p:txBody>
      </p:sp>
      <p:pic>
        <p:nvPicPr>
          <p:cNvPr id="194" name="1_sCUNjAOQvXc3dr8dcSSfoA.gif" descr="1_sCUNjAOQvXc3dr8dcSSfoA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4547" y="3888013"/>
            <a:ext cx="16714906" cy="8976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le of a filter in convolution"/>
          <p:cNvSpPr txBox="1"/>
          <p:nvPr>
            <p:ph type="title"/>
          </p:nvPr>
        </p:nvSpPr>
        <p:spPr>
          <a:xfrm>
            <a:off x="5543013" y="107735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Role of a filter in convolution</a:t>
            </a:r>
          </a:p>
        </p:txBody>
      </p:sp>
      <p:pic>
        <p:nvPicPr>
          <p:cNvPr id="197" name="no_padding_no_strides.gif" descr="no_padding_no_stride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23" y="2557624"/>
            <a:ext cx="9294494" cy="9865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ame_padding_no_strides.gif" descr="same_padding_no_strides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12045" y="2557624"/>
            <a:ext cx="8679335" cy="9865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oo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Pooling</a:t>
            </a:r>
          </a:p>
        </p:txBody>
      </p:sp>
      <p:sp>
        <p:nvSpPr>
          <p:cNvPr id="201" name="Different types of pooling: max, min, average…"/>
          <p:cNvSpPr txBox="1"/>
          <p:nvPr>
            <p:ph type="body" idx="1"/>
          </p:nvPr>
        </p:nvSpPr>
        <p:spPr>
          <a:xfrm>
            <a:off x="1206500" y="256603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Different types of pooling: max, min, average</a:t>
            </a:r>
          </a:p>
          <a:p>
            <a:pPr/>
            <a:r>
              <a:t>Neighboring pixels in images tend to have similar values, so conv layers will typically also produce similar values for neighboring pixels in outputs. As a result, much of the information contained in a conv layer’s output is redundant</a:t>
            </a:r>
          </a:p>
          <a:p>
            <a:pPr/>
            <a:r>
              <a:t>Solution??? Pooling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ax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 Pool</a:t>
            </a:r>
          </a:p>
        </p:txBody>
      </p:sp>
      <p:pic>
        <p:nvPicPr>
          <p:cNvPr id="204" name="pool.gif" descr="pool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4058" y="3034727"/>
            <a:ext cx="17304812" cy="9239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