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8" r:id="rId19"/>
    <p:sldId id="276" r:id="rId20"/>
    <p:sldId id="277"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79"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500" autoAdjust="0"/>
  </p:normalViewPr>
  <p:slideViewPr>
    <p:cSldViewPr snapToGrid="0">
      <p:cViewPr varScale="1">
        <p:scale>
          <a:sx n="71" d="100"/>
          <a:sy n="71"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4E2B5-5B76-4BD3-8198-FC2B0DBB2BC2}" type="datetimeFigureOut">
              <a:rPr lang="en-IN" smtClean="0"/>
              <a:t>08-05-2020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81FF4-2BED-43F7-A462-67F128683367}" type="slidenum">
              <a:rPr lang="en-IN" smtClean="0"/>
              <a:t>‹#›</a:t>
            </a:fld>
            <a:endParaRPr lang="en-IN"/>
          </a:p>
        </p:txBody>
      </p:sp>
    </p:spTree>
    <p:extLst>
      <p:ext uri="{BB962C8B-B14F-4D97-AF65-F5344CB8AC3E}">
        <p14:creationId xmlns:p14="http://schemas.microsoft.com/office/powerpoint/2010/main" val="48484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C81FF4-2BED-43F7-A462-67F128683367}" type="slidenum">
              <a:rPr lang="en-IN" smtClean="0"/>
              <a:t>27</a:t>
            </a:fld>
            <a:endParaRPr lang="en-IN"/>
          </a:p>
        </p:txBody>
      </p:sp>
    </p:spTree>
    <p:extLst>
      <p:ext uri="{BB962C8B-B14F-4D97-AF65-F5344CB8AC3E}">
        <p14:creationId xmlns:p14="http://schemas.microsoft.com/office/powerpoint/2010/main" val="414731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C81FF4-2BED-43F7-A462-67F128683367}" type="slidenum">
              <a:rPr lang="en-IN" smtClean="0"/>
              <a:t>32</a:t>
            </a:fld>
            <a:endParaRPr lang="en-IN"/>
          </a:p>
        </p:txBody>
      </p:sp>
    </p:spTree>
    <p:extLst>
      <p:ext uri="{BB962C8B-B14F-4D97-AF65-F5344CB8AC3E}">
        <p14:creationId xmlns:p14="http://schemas.microsoft.com/office/powerpoint/2010/main" val="288186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1084-36F9-444C-BD89-6DF7B4ED78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991FE6-0EC0-46DD-81FA-3B47640B43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9D0B78-B814-4AEE-BF2D-9CE78019381B}"/>
              </a:ext>
            </a:extLst>
          </p:cNvPr>
          <p:cNvSpPr>
            <a:spLocks noGrp="1"/>
          </p:cNvSpPr>
          <p:nvPr>
            <p:ph type="dt" sz="half" idx="10"/>
          </p:nvPr>
        </p:nvSpPr>
        <p:spPr/>
        <p:txBody>
          <a:bodyPr/>
          <a:lstStyle/>
          <a:p>
            <a:fld id="{3075F534-25C6-4CC2-A3AA-1484D8C0CEFD}" type="datetimeFigureOut">
              <a:rPr lang="en-IN" smtClean="0"/>
              <a:t>08-05-2020</a:t>
            </a:fld>
            <a:endParaRPr lang="en-IN"/>
          </a:p>
        </p:txBody>
      </p:sp>
      <p:sp>
        <p:nvSpPr>
          <p:cNvPr id="5" name="Footer Placeholder 4">
            <a:extLst>
              <a:ext uri="{FF2B5EF4-FFF2-40B4-BE49-F238E27FC236}">
                <a16:creationId xmlns:a16="http://schemas.microsoft.com/office/drawing/2014/main" id="{D83AEEBA-4E38-4D9F-BBDE-143114A849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FF6E33-203F-48F9-AE07-827868DA9B49}"/>
              </a:ext>
            </a:extLst>
          </p:cNvPr>
          <p:cNvSpPr>
            <a:spLocks noGrp="1"/>
          </p:cNvSpPr>
          <p:nvPr>
            <p:ph type="sldNum" sz="quarter" idx="12"/>
          </p:nvPr>
        </p:nvSpPr>
        <p:spPr/>
        <p:txBody>
          <a:bodyPr/>
          <a:lstStyle/>
          <a:p>
            <a:fld id="{05137839-49E9-4DAA-A386-67AB9B9F25F2}" type="slidenum">
              <a:rPr lang="en-IN" smtClean="0"/>
              <a:t>‹#›</a:t>
            </a:fld>
            <a:endParaRPr lang="en-IN"/>
          </a:p>
        </p:txBody>
      </p:sp>
    </p:spTree>
    <p:extLst>
      <p:ext uri="{BB962C8B-B14F-4D97-AF65-F5344CB8AC3E}">
        <p14:creationId xmlns:p14="http://schemas.microsoft.com/office/powerpoint/2010/main" val="180986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62A4-8DEC-4DD7-A970-536271834F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643FEF-3230-4B7E-A76B-93EBF8AD2F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7BC6BC-F112-460A-BF9D-1178D7DF92D6}"/>
              </a:ext>
            </a:extLst>
          </p:cNvPr>
          <p:cNvSpPr>
            <a:spLocks noGrp="1"/>
          </p:cNvSpPr>
          <p:nvPr>
            <p:ph type="dt" sz="half" idx="10"/>
          </p:nvPr>
        </p:nvSpPr>
        <p:spPr/>
        <p:txBody>
          <a:bodyPr/>
          <a:lstStyle/>
          <a:p>
            <a:fld id="{3075F534-25C6-4CC2-A3AA-1484D8C0CEFD}" type="datetimeFigureOut">
              <a:rPr lang="en-IN" smtClean="0"/>
              <a:t>08-05-2020</a:t>
            </a:fld>
            <a:endParaRPr lang="en-IN"/>
          </a:p>
        </p:txBody>
      </p:sp>
      <p:sp>
        <p:nvSpPr>
          <p:cNvPr id="5" name="Footer Placeholder 4">
            <a:extLst>
              <a:ext uri="{FF2B5EF4-FFF2-40B4-BE49-F238E27FC236}">
                <a16:creationId xmlns:a16="http://schemas.microsoft.com/office/drawing/2014/main" id="{3B438B2E-3453-47CD-B306-6B4011DD38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35C654-7FD5-4EBA-9B87-E8E867AEAB9A}"/>
              </a:ext>
            </a:extLst>
          </p:cNvPr>
          <p:cNvSpPr>
            <a:spLocks noGrp="1"/>
          </p:cNvSpPr>
          <p:nvPr>
            <p:ph type="sldNum" sz="quarter" idx="12"/>
          </p:nvPr>
        </p:nvSpPr>
        <p:spPr/>
        <p:txBody>
          <a:bodyPr/>
          <a:lstStyle/>
          <a:p>
            <a:fld id="{05137839-49E9-4DAA-A386-67AB9B9F25F2}" type="slidenum">
              <a:rPr lang="en-IN" smtClean="0"/>
              <a:t>‹#›</a:t>
            </a:fld>
            <a:endParaRPr lang="en-IN"/>
          </a:p>
        </p:txBody>
      </p:sp>
    </p:spTree>
    <p:extLst>
      <p:ext uri="{BB962C8B-B14F-4D97-AF65-F5344CB8AC3E}">
        <p14:creationId xmlns:p14="http://schemas.microsoft.com/office/powerpoint/2010/main" val="71332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8005F-198A-4181-9268-7861F3FB5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B092D9-DD5E-4C1E-81DF-15C7414F05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12FAF-1DF8-4DD9-8942-C474FBC91513}"/>
              </a:ext>
            </a:extLst>
          </p:cNvPr>
          <p:cNvSpPr>
            <a:spLocks noGrp="1"/>
          </p:cNvSpPr>
          <p:nvPr>
            <p:ph type="dt" sz="half" idx="10"/>
          </p:nvPr>
        </p:nvSpPr>
        <p:spPr/>
        <p:txBody>
          <a:bodyPr/>
          <a:lstStyle/>
          <a:p>
            <a:fld id="{3075F534-25C6-4CC2-A3AA-1484D8C0CEFD}" type="datetimeFigureOut">
              <a:rPr lang="en-IN" smtClean="0"/>
              <a:t>08-05-2020</a:t>
            </a:fld>
            <a:endParaRPr lang="en-IN"/>
          </a:p>
        </p:txBody>
      </p:sp>
      <p:sp>
        <p:nvSpPr>
          <p:cNvPr id="5" name="Footer Placeholder 4">
            <a:extLst>
              <a:ext uri="{FF2B5EF4-FFF2-40B4-BE49-F238E27FC236}">
                <a16:creationId xmlns:a16="http://schemas.microsoft.com/office/drawing/2014/main" id="{79737F4A-0A4A-4F85-8FB5-EF546C0AB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62627-4CD2-4D8C-A2B6-32E695EC2B13}"/>
              </a:ext>
            </a:extLst>
          </p:cNvPr>
          <p:cNvSpPr>
            <a:spLocks noGrp="1"/>
          </p:cNvSpPr>
          <p:nvPr>
            <p:ph type="sldNum" sz="quarter" idx="12"/>
          </p:nvPr>
        </p:nvSpPr>
        <p:spPr/>
        <p:txBody>
          <a:bodyPr/>
          <a:lstStyle/>
          <a:p>
            <a:fld id="{05137839-49E9-4DAA-A386-67AB9B9F25F2}" type="slidenum">
              <a:rPr lang="en-IN" smtClean="0"/>
              <a:t>‹#›</a:t>
            </a:fld>
            <a:endParaRPr lang="en-IN"/>
          </a:p>
        </p:txBody>
      </p:sp>
    </p:spTree>
    <p:extLst>
      <p:ext uri="{BB962C8B-B14F-4D97-AF65-F5344CB8AC3E}">
        <p14:creationId xmlns:p14="http://schemas.microsoft.com/office/powerpoint/2010/main" val="209113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C5C5-2DFE-45FD-88A2-2FC4833349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3F17C7-560D-42B3-8CCA-899F105D3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35D6AE-E0A1-4DE5-B51A-0BB7074C3844}"/>
              </a:ext>
            </a:extLst>
          </p:cNvPr>
          <p:cNvSpPr>
            <a:spLocks noGrp="1"/>
          </p:cNvSpPr>
          <p:nvPr>
            <p:ph type="dt" sz="half" idx="10"/>
          </p:nvPr>
        </p:nvSpPr>
        <p:spPr/>
        <p:txBody>
          <a:bodyPr/>
          <a:lstStyle/>
          <a:p>
            <a:fld id="{3075F534-25C6-4CC2-A3AA-1484D8C0CEFD}" type="datetimeFigureOut">
              <a:rPr lang="en-IN" smtClean="0"/>
              <a:t>08-05-2020</a:t>
            </a:fld>
            <a:endParaRPr lang="en-IN"/>
          </a:p>
        </p:txBody>
      </p:sp>
      <p:sp>
        <p:nvSpPr>
          <p:cNvPr id="5" name="Footer Placeholder 4">
            <a:extLst>
              <a:ext uri="{FF2B5EF4-FFF2-40B4-BE49-F238E27FC236}">
                <a16:creationId xmlns:a16="http://schemas.microsoft.com/office/drawing/2014/main" id="{35C97028-DDD9-42E0-A3C9-14E21C7E21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AD6FFA-BD18-433B-9D6E-16D2CA4E4CA3}"/>
              </a:ext>
            </a:extLst>
          </p:cNvPr>
          <p:cNvSpPr>
            <a:spLocks noGrp="1"/>
          </p:cNvSpPr>
          <p:nvPr>
            <p:ph type="sldNum" sz="quarter" idx="12"/>
          </p:nvPr>
        </p:nvSpPr>
        <p:spPr/>
        <p:txBody>
          <a:bodyPr/>
          <a:lstStyle/>
          <a:p>
            <a:fld id="{05137839-49E9-4DAA-A386-67AB9B9F25F2}" type="slidenum">
              <a:rPr lang="en-IN" smtClean="0"/>
              <a:t>‹#›</a:t>
            </a:fld>
            <a:endParaRPr lang="en-IN"/>
          </a:p>
        </p:txBody>
      </p:sp>
    </p:spTree>
    <p:extLst>
      <p:ext uri="{BB962C8B-B14F-4D97-AF65-F5344CB8AC3E}">
        <p14:creationId xmlns:p14="http://schemas.microsoft.com/office/powerpoint/2010/main" val="377426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49BB-F66B-4B04-8018-8F768013D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F2E3A2-C910-4148-9D56-FEC1129716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2D93B3-E9D7-4E47-91F9-127AB6D905CF}"/>
              </a:ext>
            </a:extLst>
          </p:cNvPr>
          <p:cNvSpPr>
            <a:spLocks noGrp="1"/>
          </p:cNvSpPr>
          <p:nvPr>
            <p:ph type="dt" sz="half" idx="10"/>
          </p:nvPr>
        </p:nvSpPr>
        <p:spPr/>
        <p:txBody>
          <a:bodyPr/>
          <a:lstStyle/>
          <a:p>
            <a:fld id="{3075F534-25C6-4CC2-A3AA-1484D8C0CEFD}" type="datetimeFigureOut">
              <a:rPr lang="en-IN" smtClean="0"/>
              <a:t>08-05-2020</a:t>
            </a:fld>
            <a:endParaRPr lang="en-IN"/>
          </a:p>
        </p:txBody>
      </p:sp>
      <p:sp>
        <p:nvSpPr>
          <p:cNvPr id="5" name="Footer Placeholder 4">
            <a:extLst>
              <a:ext uri="{FF2B5EF4-FFF2-40B4-BE49-F238E27FC236}">
                <a16:creationId xmlns:a16="http://schemas.microsoft.com/office/drawing/2014/main" id="{C5E5362E-ACFD-43A4-BDFB-67037720B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9C59B7-CAE5-4498-BE7E-5E1F6229038C}"/>
              </a:ext>
            </a:extLst>
          </p:cNvPr>
          <p:cNvSpPr>
            <a:spLocks noGrp="1"/>
          </p:cNvSpPr>
          <p:nvPr>
            <p:ph type="sldNum" sz="quarter" idx="12"/>
          </p:nvPr>
        </p:nvSpPr>
        <p:spPr/>
        <p:txBody>
          <a:bodyPr/>
          <a:lstStyle/>
          <a:p>
            <a:fld id="{05137839-49E9-4DAA-A386-67AB9B9F25F2}" type="slidenum">
              <a:rPr lang="en-IN" smtClean="0"/>
              <a:t>‹#›</a:t>
            </a:fld>
            <a:endParaRPr lang="en-IN"/>
          </a:p>
        </p:txBody>
      </p:sp>
    </p:spTree>
    <p:extLst>
      <p:ext uri="{BB962C8B-B14F-4D97-AF65-F5344CB8AC3E}">
        <p14:creationId xmlns:p14="http://schemas.microsoft.com/office/powerpoint/2010/main" val="416904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69B8-4349-4435-AF84-E503B073C4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365B42-F0D4-4960-918B-ECCB02E1F2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FB6B1F-8EB7-40EE-8B42-49F2CEB673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5AE0BA-3444-4AA6-9634-00E73E49398A}"/>
              </a:ext>
            </a:extLst>
          </p:cNvPr>
          <p:cNvSpPr>
            <a:spLocks noGrp="1"/>
          </p:cNvSpPr>
          <p:nvPr>
            <p:ph type="dt" sz="half" idx="10"/>
          </p:nvPr>
        </p:nvSpPr>
        <p:spPr/>
        <p:txBody>
          <a:bodyPr/>
          <a:lstStyle/>
          <a:p>
            <a:fld id="{3075F534-25C6-4CC2-A3AA-1484D8C0CEFD}" type="datetimeFigureOut">
              <a:rPr lang="en-IN" smtClean="0"/>
              <a:t>08-05-2020</a:t>
            </a:fld>
            <a:endParaRPr lang="en-IN"/>
          </a:p>
        </p:txBody>
      </p:sp>
      <p:sp>
        <p:nvSpPr>
          <p:cNvPr id="6" name="Footer Placeholder 5">
            <a:extLst>
              <a:ext uri="{FF2B5EF4-FFF2-40B4-BE49-F238E27FC236}">
                <a16:creationId xmlns:a16="http://schemas.microsoft.com/office/drawing/2014/main" id="{2C4AC47E-BA02-4CF9-B247-BA3F7B6AE9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A8029A-DC4F-4797-982E-8058C15E4623}"/>
              </a:ext>
            </a:extLst>
          </p:cNvPr>
          <p:cNvSpPr>
            <a:spLocks noGrp="1"/>
          </p:cNvSpPr>
          <p:nvPr>
            <p:ph type="sldNum" sz="quarter" idx="12"/>
          </p:nvPr>
        </p:nvSpPr>
        <p:spPr/>
        <p:txBody>
          <a:bodyPr/>
          <a:lstStyle/>
          <a:p>
            <a:fld id="{05137839-49E9-4DAA-A386-67AB9B9F25F2}" type="slidenum">
              <a:rPr lang="en-IN" smtClean="0"/>
              <a:t>‹#›</a:t>
            </a:fld>
            <a:endParaRPr lang="en-IN"/>
          </a:p>
        </p:txBody>
      </p:sp>
    </p:spTree>
    <p:extLst>
      <p:ext uri="{BB962C8B-B14F-4D97-AF65-F5344CB8AC3E}">
        <p14:creationId xmlns:p14="http://schemas.microsoft.com/office/powerpoint/2010/main" val="101564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FD43-09A8-4C2C-BFBB-66F6525D1D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10820E-AEE7-4B75-B693-D9EFDF65F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755BA7-91EC-44AB-B876-B652BFBFC3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3AB40F-FB45-4868-B7EC-BDAD2BF3B4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5BFDAF-AE9F-4013-A3D0-B2464DB339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2C9B56-D5FB-4E04-BDA4-80C4C2E28362}"/>
              </a:ext>
            </a:extLst>
          </p:cNvPr>
          <p:cNvSpPr>
            <a:spLocks noGrp="1"/>
          </p:cNvSpPr>
          <p:nvPr>
            <p:ph type="dt" sz="half" idx="10"/>
          </p:nvPr>
        </p:nvSpPr>
        <p:spPr/>
        <p:txBody>
          <a:bodyPr/>
          <a:lstStyle/>
          <a:p>
            <a:fld id="{3075F534-25C6-4CC2-A3AA-1484D8C0CEFD}" type="datetimeFigureOut">
              <a:rPr lang="en-IN" smtClean="0"/>
              <a:t>08-05-2020</a:t>
            </a:fld>
            <a:endParaRPr lang="en-IN"/>
          </a:p>
        </p:txBody>
      </p:sp>
      <p:sp>
        <p:nvSpPr>
          <p:cNvPr id="8" name="Footer Placeholder 7">
            <a:extLst>
              <a:ext uri="{FF2B5EF4-FFF2-40B4-BE49-F238E27FC236}">
                <a16:creationId xmlns:a16="http://schemas.microsoft.com/office/drawing/2014/main" id="{2AE18560-B249-4654-9FA9-3A3F0DC897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27ACD8-A8EC-48C6-B68F-2C522DCA7D17}"/>
              </a:ext>
            </a:extLst>
          </p:cNvPr>
          <p:cNvSpPr>
            <a:spLocks noGrp="1"/>
          </p:cNvSpPr>
          <p:nvPr>
            <p:ph type="sldNum" sz="quarter" idx="12"/>
          </p:nvPr>
        </p:nvSpPr>
        <p:spPr/>
        <p:txBody>
          <a:bodyPr/>
          <a:lstStyle/>
          <a:p>
            <a:fld id="{05137839-49E9-4DAA-A386-67AB9B9F25F2}" type="slidenum">
              <a:rPr lang="en-IN" smtClean="0"/>
              <a:t>‹#›</a:t>
            </a:fld>
            <a:endParaRPr lang="en-IN"/>
          </a:p>
        </p:txBody>
      </p:sp>
    </p:spTree>
    <p:extLst>
      <p:ext uri="{BB962C8B-B14F-4D97-AF65-F5344CB8AC3E}">
        <p14:creationId xmlns:p14="http://schemas.microsoft.com/office/powerpoint/2010/main" val="356912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851B-C1AD-4FC1-A406-823226FFFE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EA948C-13EB-4CC2-89A3-27A339E3241C}"/>
              </a:ext>
            </a:extLst>
          </p:cNvPr>
          <p:cNvSpPr>
            <a:spLocks noGrp="1"/>
          </p:cNvSpPr>
          <p:nvPr>
            <p:ph type="dt" sz="half" idx="10"/>
          </p:nvPr>
        </p:nvSpPr>
        <p:spPr/>
        <p:txBody>
          <a:bodyPr/>
          <a:lstStyle/>
          <a:p>
            <a:fld id="{3075F534-25C6-4CC2-A3AA-1484D8C0CEFD}" type="datetimeFigureOut">
              <a:rPr lang="en-IN" smtClean="0"/>
              <a:t>08-05-2020</a:t>
            </a:fld>
            <a:endParaRPr lang="en-IN"/>
          </a:p>
        </p:txBody>
      </p:sp>
      <p:sp>
        <p:nvSpPr>
          <p:cNvPr id="4" name="Footer Placeholder 3">
            <a:extLst>
              <a:ext uri="{FF2B5EF4-FFF2-40B4-BE49-F238E27FC236}">
                <a16:creationId xmlns:a16="http://schemas.microsoft.com/office/drawing/2014/main" id="{E3FBE7E6-95D6-4C84-8FEB-DD776A45C7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E1C35B-632E-4AAA-88BD-F148D7C04E06}"/>
              </a:ext>
            </a:extLst>
          </p:cNvPr>
          <p:cNvSpPr>
            <a:spLocks noGrp="1"/>
          </p:cNvSpPr>
          <p:nvPr>
            <p:ph type="sldNum" sz="quarter" idx="12"/>
          </p:nvPr>
        </p:nvSpPr>
        <p:spPr/>
        <p:txBody>
          <a:bodyPr/>
          <a:lstStyle/>
          <a:p>
            <a:fld id="{05137839-49E9-4DAA-A386-67AB9B9F25F2}" type="slidenum">
              <a:rPr lang="en-IN" smtClean="0"/>
              <a:t>‹#›</a:t>
            </a:fld>
            <a:endParaRPr lang="en-IN"/>
          </a:p>
        </p:txBody>
      </p:sp>
    </p:spTree>
    <p:extLst>
      <p:ext uri="{BB962C8B-B14F-4D97-AF65-F5344CB8AC3E}">
        <p14:creationId xmlns:p14="http://schemas.microsoft.com/office/powerpoint/2010/main" val="268589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F4FC3A-B79D-4C45-B3A9-76A58AC6E274}"/>
              </a:ext>
            </a:extLst>
          </p:cNvPr>
          <p:cNvSpPr>
            <a:spLocks noGrp="1"/>
          </p:cNvSpPr>
          <p:nvPr>
            <p:ph type="dt" sz="half" idx="10"/>
          </p:nvPr>
        </p:nvSpPr>
        <p:spPr/>
        <p:txBody>
          <a:bodyPr/>
          <a:lstStyle/>
          <a:p>
            <a:fld id="{3075F534-25C6-4CC2-A3AA-1484D8C0CEFD}" type="datetimeFigureOut">
              <a:rPr lang="en-IN" smtClean="0"/>
              <a:t>08-05-2020</a:t>
            </a:fld>
            <a:endParaRPr lang="en-IN"/>
          </a:p>
        </p:txBody>
      </p:sp>
      <p:sp>
        <p:nvSpPr>
          <p:cNvPr id="3" name="Footer Placeholder 2">
            <a:extLst>
              <a:ext uri="{FF2B5EF4-FFF2-40B4-BE49-F238E27FC236}">
                <a16:creationId xmlns:a16="http://schemas.microsoft.com/office/drawing/2014/main" id="{35D54F4A-2FF6-4ED4-A992-3CC335550B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B5FAA6-27AD-43FF-BC94-5F936A20C2A2}"/>
              </a:ext>
            </a:extLst>
          </p:cNvPr>
          <p:cNvSpPr>
            <a:spLocks noGrp="1"/>
          </p:cNvSpPr>
          <p:nvPr>
            <p:ph type="sldNum" sz="quarter" idx="12"/>
          </p:nvPr>
        </p:nvSpPr>
        <p:spPr/>
        <p:txBody>
          <a:bodyPr/>
          <a:lstStyle/>
          <a:p>
            <a:fld id="{05137839-49E9-4DAA-A386-67AB9B9F25F2}" type="slidenum">
              <a:rPr lang="en-IN" smtClean="0"/>
              <a:t>‹#›</a:t>
            </a:fld>
            <a:endParaRPr lang="en-IN"/>
          </a:p>
        </p:txBody>
      </p:sp>
    </p:spTree>
    <p:extLst>
      <p:ext uri="{BB962C8B-B14F-4D97-AF65-F5344CB8AC3E}">
        <p14:creationId xmlns:p14="http://schemas.microsoft.com/office/powerpoint/2010/main" val="388553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421B-863B-4BA9-B606-BAED0C568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931CC-EC46-438C-89F9-9613C9278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B6FF51-C3A2-4501-8F29-730E4E364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6D325-8DE5-42DE-9371-CDE76A805AF3}"/>
              </a:ext>
            </a:extLst>
          </p:cNvPr>
          <p:cNvSpPr>
            <a:spLocks noGrp="1"/>
          </p:cNvSpPr>
          <p:nvPr>
            <p:ph type="dt" sz="half" idx="10"/>
          </p:nvPr>
        </p:nvSpPr>
        <p:spPr/>
        <p:txBody>
          <a:bodyPr/>
          <a:lstStyle/>
          <a:p>
            <a:fld id="{3075F534-25C6-4CC2-A3AA-1484D8C0CEFD}" type="datetimeFigureOut">
              <a:rPr lang="en-IN" smtClean="0"/>
              <a:t>08-05-2020</a:t>
            </a:fld>
            <a:endParaRPr lang="en-IN"/>
          </a:p>
        </p:txBody>
      </p:sp>
      <p:sp>
        <p:nvSpPr>
          <p:cNvPr id="6" name="Footer Placeholder 5">
            <a:extLst>
              <a:ext uri="{FF2B5EF4-FFF2-40B4-BE49-F238E27FC236}">
                <a16:creationId xmlns:a16="http://schemas.microsoft.com/office/drawing/2014/main" id="{6C8E9737-F1A3-46BE-BBEE-F1DBB1C588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C1965A-C03C-4A26-BF1A-FCF8633AADE5}"/>
              </a:ext>
            </a:extLst>
          </p:cNvPr>
          <p:cNvSpPr>
            <a:spLocks noGrp="1"/>
          </p:cNvSpPr>
          <p:nvPr>
            <p:ph type="sldNum" sz="quarter" idx="12"/>
          </p:nvPr>
        </p:nvSpPr>
        <p:spPr/>
        <p:txBody>
          <a:bodyPr/>
          <a:lstStyle/>
          <a:p>
            <a:fld id="{05137839-49E9-4DAA-A386-67AB9B9F25F2}" type="slidenum">
              <a:rPr lang="en-IN" smtClean="0"/>
              <a:t>‹#›</a:t>
            </a:fld>
            <a:endParaRPr lang="en-IN"/>
          </a:p>
        </p:txBody>
      </p:sp>
    </p:spTree>
    <p:extLst>
      <p:ext uri="{BB962C8B-B14F-4D97-AF65-F5344CB8AC3E}">
        <p14:creationId xmlns:p14="http://schemas.microsoft.com/office/powerpoint/2010/main" val="3218871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EF08-AD84-4443-AD36-E2334E060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AA7756-28C4-4A30-8E8D-068354E30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F17806-3832-4E6B-A27B-6477ACC30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7D0E2-1679-41A1-8E23-F07348924435}"/>
              </a:ext>
            </a:extLst>
          </p:cNvPr>
          <p:cNvSpPr>
            <a:spLocks noGrp="1"/>
          </p:cNvSpPr>
          <p:nvPr>
            <p:ph type="dt" sz="half" idx="10"/>
          </p:nvPr>
        </p:nvSpPr>
        <p:spPr/>
        <p:txBody>
          <a:bodyPr/>
          <a:lstStyle/>
          <a:p>
            <a:fld id="{3075F534-25C6-4CC2-A3AA-1484D8C0CEFD}" type="datetimeFigureOut">
              <a:rPr lang="en-IN" smtClean="0"/>
              <a:t>08-05-2020</a:t>
            </a:fld>
            <a:endParaRPr lang="en-IN"/>
          </a:p>
        </p:txBody>
      </p:sp>
      <p:sp>
        <p:nvSpPr>
          <p:cNvPr id="6" name="Footer Placeholder 5">
            <a:extLst>
              <a:ext uri="{FF2B5EF4-FFF2-40B4-BE49-F238E27FC236}">
                <a16:creationId xmlns:a16="http://schemas.microsoft.com/office/drawing/2014/main" id="{386DB060-F170-4889-97A4-27D77AC3E6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53F65F-2A83-4616-8C84-0A902C4D93E6}"/>
              </a:ext>
            </a:extLst>
          </p:cNvPr>
          <p:cNvSpPr>
            <a:spLocks noGrp="1"/>
          </p:cNvSpPr>
          <p:nvPr>
            <p:ph type="sldNum" sz="quarter" idx="12"/>
          </p:nvPr>
        </p:nvSpPr>
        <p:spPr/>
        <p:txBody>
          <a:bodyPr/>
          <a:lstStyle/>
          <a:p>
            <a:fld id="{05137839-49E9-4DAA-A386-67AB9B9F25F2}" type="slidenum">
              <a:rPr lang="en-IN" smtClean="0"/>
              <a:t>‹#›</a:t>
            </a:fld>
            <a:endParaRPr lang="en-IN"/>
          </a:p>
        </p:txBody>
      </p:sp>
    </p:spTree>
    <p:extLst>
      <p:ext uri="{BB962C8B-B14F-4D97-AF65-F5344CB8AC3E}">
        <p14:creationId xmlns:p14="http://schemas.microsoft.com/office/powerpoint/2010/main" val="52101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6CEC13-9F0D-4FA4-B249-8475E1E19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293644-8A22-40BD-BFA1-063AB7BBC9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E8CA66-1916-4975-9BB2-161A88752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5F534-25C6-4CC2-A3AA-1484D8C0CEFD}" type="datetimeFigureOut">
              <a:rPr lang="en-IN" smtClean="0"/>
              <a:t>08-05-2020</a:t>
            </a:fld>
            <a:endParaRPr lang="en-IN"/>
          </a:p>
        </p:txBody>
      </p:sp>
      <p:sp>
        <p:nvSpPr>
          <p:cNvPr id="5" name="Footer Placeholder 4">
            <a:extLst>
              <a:ext uri="{FF2B5EF4-FFF2-40B4-BE49-F238E27FC236}">
                <a16:creationId xmlns:a16="http://schemas.microsoft.com/office/drawing/2014/main" id="{3CBF9DE2-4226-4302-9D7F-7A5C53958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F689B3-A91F-41A5-89F4-DA0919374D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37839-49E9-4DAA-A386-67AB9B9F25F2}" type="slidenum">
              <a:rPr lang="en-IN" smtClean="0"/>
              <a:t>‹#›</a:t>
            </a:fld>
            <a:endParaRPr lang="en-IN"/>
          </a:p>
        </p:txBody>
      </p:sp>
    </p:spTree>
    <p:extLst>
      <p:ext uri="{BB962C8B-B14F-4D97-AF65-F5344CB8AC3E}">
        <p14:creationId xmlns:p14="http://schemas.microsoft.com/office/powerpoint/2010/main" val="149873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62DF-B612-4767-BC6C-6CC5A09D5583}"/>
              </a:ext>
            </a:extLst>
          </p:cNvPr>
          <p:cNvSpPr>
            <a:spLocks noGrp="1"/>
          </p:cNvSpPr>
          <p:nvPr>
            <p:ph type="ctrTitle"/>
          </p:nvPr>
        </p:nvSpPr>
        <p:spPr>
          <a:xfrm>
            <a:off x="1523999" y="550418"/>
            <a:ext cx="8871751" cy="1473692"/>
          </a:xfrm>
        </p:spPr>
        <p:txBody>
          <a:bodyPr>
            <a:noAutofit/>
          </a:bodyPr>
          <a:lstStyle/>
          <a:p>
            <a:r>
              <a:rPr lang="en-US" sz="3600" b="1" dirty="0">
                <a:latin typeface="Times New Roman" panose="02020603050405020304" pitchFamily="18" charset="0"/>
                <a:cs typeface="Times New Roman" panose="02020603050405020304" pitchFamily="18" charset="0"/>
              </a:rPr>
              <a:t>PREDICTION OF CARDIOVASCULAR DISEASE USING MACHINE LEARNING ALGORITHM</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AE02889-B2C3-49D7-A93D-05E4F70B8955}"/>
              </a:ext>
            </a:extLst>
          </p:cNvPr>
          <p:cNvSpPr>
            <a:spLocks noGrp="1"/>
          </p:cNvSpPr>
          <p:nvPr>
            <p:ph type="subTitle" idx="1"/>
          </p:nvPr>
        </p:nvSpPr>
        <p:spPr>
          <a:xfrm>
            <a:off x="1499701" y="2024110"/>
            <a:ext cx="9144000" cy="3234237"/>
          </a:xfrm>
        </p:spPr>
        <p:txBody>
          <a:bodyPr>
            <a:normAutofit/>
          </a:bodyPr>
          <a:lstStyle/>
          <a:p>
            <a:r>
              <a:rPr lang="en-US" sz="2000" b="1" dirty="0">
                <a:latin typeface="Times New Roman" panose="02020603050405020304" pitchFamily="18" charset="0"/>
                <a:cs typeface="Times New Roman" panose="02020603050405020304" pitchFamily="18" charset="0"/>
              </a:rPr>
              <a:t>                                                                     PRESENTED BY,                          </a:t>
            </a:r>
          </a:p>
          <a:p>
            <a:r>
              <a:rPr lang="en-US" sz="2000" dirty="0">
                <a:latin typeface="Times New Roman" panose="02020603050405020304" pitchFamily="18" charset="0"/>
                <a:cs typeface="Times New Roman" panose="02020603050405020304" pitchFamily="18" charset="0"/>
              </a:rPr>
              <a:t>                                                                                   B.ABINAYA          </a:t>
            </a:r>
          </a:p>
          <a:p>
            <a:r>
              <a:rPr lang="en-US" sz="2000" dirty="0">
                <a:latin typeface="Times New Roman" panose="02020603050405020304" pitchFamily="18" charset="0"/>
                <a:cs typeface="Times New Roman" panose="02020603050405020304" pitchFamily="18" charset="0"/>
              </a:rPr>
              <a:t>                                                                                                    R.K.AKSHAYA PRIYA    </a:t>
            </a:r>
          </a:p>
          <a:p>
            <a:r>
              <a:rPr lang="en-US" sz="2000" dirty="0">
                <a:latin typeface="Times New Roman" panose="02020603050405020304" pitchFamily="18" charset="0"/>
                <a:cs typeface="Times New Roman" panose="02020603050405020304" pitchFamily="18" charset="0"/>
              </a:rPr>
              <a:t>                                                                                                P.CHANDRA LEKA</a:t>
            </a:r>
          </a:p>
          <a:p>
            <a:r>
              <a:rPr lang="en-US" sz="2000" dirty="0">
                <a:latin typeface="Times New Roman" panose="02020603050405020304" pitchFamily="18" charset="0"/>
                <a:cs typeface="Times New Roman" panose="02020603050405020304" pitchFamily="18" charset="0"/>
              </a:rPr>
              <a:t>                                                                               R.HARNI</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GUIDED BY,</a:t>
            </a:r>
          </a:p>
          <a:p>
            <a:pPr algn="just"/>
            <a:r>
              <a:rPr lang="en-US" sz="2000" dirty="0">
                <a:latin typeface="Times New Roman" panose="02020603050405020304" pitchFamily="18" charset="0"/>
                <a:cs typeface="Times New Roman" panose="02020603050405020304" pitchFamily="18" charset="0"/>
              </a:rPr>
              <a:t>	                                                                                       MR.P.ANAND,M.E.,</a:t>
            </a:r>
          </a:p>
          <a:p>
            <a:pPr algn="just"/>
            <a:r>
              <a:rPr lang="en-US" sz="2000" dirty="0">
                <a:latin typeface="Times New Roman" panose="02020603050405020304" pitchFamily="18" charset="0"/>
                <a:cs typeface="Times New Roman" panose="02020603050405020304" pitchFamily="18" charset="0"/>
              </a:rPr>
              <a:t>	                                                                             ASSISTANT PROFESSOR/IT  </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01723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ACFE-78BE-4EDB-B4C0-0A6EF7671F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ARCHITECTURE</a:t>
            </a:r>
            <a:endParaRPr lang="en-IN" b="1" dirty="0">
              <a:latin typeface="Times New Roman" panose="02020603050405020304" pitchFamily="18" charset="0"/>
              <a:cs typeface="Times New Roman" panose="02020603050405020304" pitchFamily="18" charset="0"/>
            </a:endParaRPr>
          </a:p>
        </p:txBody>
      </p:sp>
      <p:pic>
        <p:nvPicPr>
          <p:cNvPr id="4" name="image10.jpeg">
            <a:extLst>
              <a:ext uri="{FF2B5EF4-FFF2-40B4-BE49-F238E27FC236}">
                <a16:creationId xmlns:a16="http://schemas.microsoft.com/office/drawing/2014/main" id="{9D5FF640-448E-4DCB-BC3D-43C8AEAEB6C5}"/>
              </a:ext>
            </a:extLst>
          </p:cNvPr>
          <p:cNvPicPr>
            <a:picLocks noGrp="1"/>
          </p:cNvPicPr>
          <p:nvPr>
            <p:ph idx="1"/>
          </p:nvPr>
        </p:nvPicPr>
        <p:blipFill>
          <a:blip r:embed="rId2" cstate="print"/>
          <a:stretch>
            <a:fillRect/>
          </a:stretch>
        </p:blipFill>
        <p:spPr>
          <a:xfrm>
            <a:off x="2555356" y="1798992"/>
            <a:ext cx="6530871" cy="4351338"/>
          </a:xfrm>
          <a:prstGeom prst="rect">
            <a:avLst/>
          </a:prstGeom>
        </p:spPr>
      </p:pic>
    </p:spTree>
    <p:extLst>
      <p:ext uri="{BB962C8B-B14F-4D97-AF65-F5344CB8AC3E}">
        <p14:creationId xmlns:p14="http://schemas.microsoft.com/office/powerpoint/2010/main" val="67247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5171-420E-491A-A43B-9C85C1506A0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MODULE DESCRIPTION</a:t>
            </a:r>
            <a:endParaRPr lang="en-IN" dirty="0"/>
          </a:p>
        </p:txBody>
      </p:sp>
      <p:sp>
        <p:nvSpPr>
          <p:cNvPr id="3" name="Content Placeholder 2">
            <a:extLst>
              <a:ext uri="{FF2B5EF4-FFF2-40B4-BE49-F238E27FC236}">
                <a16:creationId xmlns:a16="http://schemas.microsoft.com/office/drawing/2014/main" id="{EF1E413E-081E-4955-BCA8-E1870A7A0F8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Preprocessing</a:t>
            </a:r>
          </a:p>
          <a:p>
            <a:r>
              <a:rPr lang="en-US" dirty="0">
                <a:latin typeface="Times New Roman" panose="02020603050405020304" pitchFamily="18" charset="0"/>
                <a:cs typeface="Times New Roman" panose="02020603050405020304" pitchFamily="18" charset="0"/>
              </a:rPr>
              <a:t>Cross Validation</a:t>
            </a:r>
          </a:p>
          <a:p>
            <a:r>
              <a:rPr lang="en-US" dirty="0">
                <a:latin typeface="Times New Roman" panose="02020603050405020304" pitchFamily="18" charset="0"/>
                <a:cs typeface="Times New Roman" panose="02020603050405020304" pitchFamily="18" charset="0"/>
              </a:rPr>
              <a:t>Random Forest Testing &amp; Trainings </a:t>
            </a:r>
          </a:p>
          <a:p>
            <a:r>
              <a:rPr lang="en-US" dirty="0">
                <a:latin typeface="Times New Roman" panose="02020603050405020304" pitchFamily="18" charset="0"/>
                <a:cs typeface="Times New Roman" panose="02020603050405020304" pitchFamily="18" charset="0"/>
              </a:rPr>
              <a:t>Prediction</a:t>
            </a:r>
          </a:p>
        </p:txBody>
      </p:sp>
    </p:spTree>
    <p:extLst>
      <p:ext uri="{BB962C8B-B14F-4D97-AF65-F5344CB8AC3E}">
        <p14:creationId xmlns:p14="http://schemas.microsoft.com/office/powerpoint/2010/main" val="385395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743D-3315-433A-A62F-D25C2163576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PREPROCESSING</a:t>
            </a:r>
            <a:endParaRPr lang="en-IN" b="1" dirty="0"/>
          </a:p>
        </p:txBody>
      </p:sp>
      <p:pic>
        <p:nvPicPr>
          <p:cNvPr id="4" name="image5.jpeg">
            <a:extLst>
              <a:ext uri="{FF2B5EF4-FFF2-40B4-BE49-F238E27FC236}">
                <a16:creationId xmlns:a16="http://schemas.microsoft.com/office/drawing/2014/main" id="{035A2987-2028-42AE-8C02-4A24C2F0F1E0}"/>
              </a:ext>
            </a:extLst>
          </p:cNvPr>
          <p:cNvPicPr>
            <a:picLocks noGrp="1"/>
          </p:cNvPicPr>
          <p:nvPr>
            <p:ph idx="1"/>
          </p:nvPr>
        </p:nvPicPr>
        <p:blipFill>
          <a:blip r:embed="rId2" cstate="print"/>
          <a:stretch>
            <a:fillRect/>
          </a:stretch>
        </p:blipFill>
        <p:spPr>
          <a:xfrm>
            <a:off x="2223450" y="1825625"/>
            <a:ext cx="7745100" cy="4351338"/>
          </a:xfrm>
          <a:prstGeom prst="rect">
            <a:avLst/>
          </a:prstGeom>
        </p:spPr>
      </p:pic>
    </p:spTree>
    <p:extLst>
      <p:ext uri="{BB962C8B-B14F-4D97-AF65-F5344CB8AC3E}">
        <p14:creationId xmlns:p14="http://schemas.microsoft.com/office/powerpoint/2010/main" val="144691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7ABD-A8E1-4BE4-A673-EFE805FFBD92}"/>
              </a:ext>
            </a:extLst>
          </p:cNvPr>
          <p:cNvSpPr>
            <a:spLocks noGrp="1"/>
          </p:cNvSpPr>
          <p:nvPr>
            <p:ph type="title"/>
          </p:nvPr>
        </p:nvSpPr>
        <p:spPr>
          <a:xfrm>
            <a:off x="896644" y="319597"/>
            <a:ext cx="10457155" cy="1371092"/>
          </a:xfrm>
        </p:spPr>
        <p:txBody>
          <a:bodyPr/>
          <a:lstStyle/>
          <a:p>
            <a:r>
              <a:rPr lang="en-US" b="1" dirty="0">
                <a:latin typeface="Times New Roman" panose="02020603050405020304" pitchFamily="18" charset="0"/>
                <a:cs typeface="Times New Roman" panose="02020603050405020304" pitchFamily="18" charset="0"/>
              </a:rPr>
              <a:t>DESCRIPTION</a:t>
            </a:r>
            <a:endParaRPr lang="en-IN" dirty="0"/>
          </a:p>
        </p:txBody>
      </p:sp>
      <p:sp>
        <p:nvSpPr>
          <p:cNvPr id="3" name="Content Placeholder 2">
            <a:extLst>
              <a:ext uri="{FF2B5EF4-FFF2-40B4-BE49-F238E27FC236}">
                <a16:creationId xmlns:a16="http://schemas.microsoft.com/office/drawing/2014/main" id="{7F3D126B-06CA-4C3A-A902-BE100E7206C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UCI Machine Learning Repository is a collection of databases, domain theories, and data generators that are used by the machine learning community for the empirical analysis of machine learning algorithms.</a:t>
            </a:r>
          </a:p>
          <a:p>
            <a:pPr algn="just"/>
            <a:r>
              <a:rPr lang="en-US" dirty="0">
                <a:latin typeface="Times New Roman" panose="02020603050405020304" pitchFamily="18" charset="0"/>
                <a:cs typeface="Times New Roman" panose="02020603050405020304" pitchFamily="18" charset="0"/>
              </a:rPr>
              <a:t>In preprocessing, filtering technique is used.</a:t>
            </a:r>
          </a:p>
          <a:p>
            <a:endParaRPr lang="en-IN" dirty="0"/>
          </a:p>
        </p:txBody>
      </p:sp>
    </p:spTree>
    <p:extLst>
      <p:ext uri="{BB962C8B-B14F-4D97-AF65-F5344CB8AC3E}">
        <p14:creationId xmlns:p14="http://schemas.microsoft.com/office/powerpoint/2010/main" val="186784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2406-1EB6-4536-8B17-8FFF5056F6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CROSS VALIDATION</a:t>
            </a:r>
            <a:endParaRPr lang="en-IN" b="1" dirty="0">
              <a:latin typeface="Times New Roman" panose="02020603050405020304" pitchFamily="18" charset="0"/>
              <a:cs typeface="Times New Roman" panose="02020603050405020304" pitchFamily="18" charset="0"/>
            </a:endParaRPr>
          </a:p>
        </p:txBody>
      </p:sp>
      <p:pic>
        <p:nvPicPr>
          <p:cNvPr id="4" name="image7.jpeg">
            <a:extLst>
              <a:ext uri="{FF2B5EF4-FFF2-40B4-BE49-F238E27FC236}">
                <a16:creationId xmlns:a16="http://schemas.microsoft.com/office/drawing/2014/main" id="{622CB2AB-E1F1-4984-855F-5C8F75816B68}"/>
              </a:ext>
            </a:extLst>
          </p:cNvPr>
          <p:cNvPicPr>
            <a:picLocks noGrp="1"/>
          </p:cNvPicPr>
          <p:nvPr>
            <p:ph idx="1"/>
          </p:nvPr>
        </p:nvPicPr>
        <p:blipFill>
          <a:blip r:embed="rId2" cstate="print"/>
          <a:stretch>
            <a:fillRect/>
          </a:stretch>
        </p:blipFill>
        <p:spPr>
          <a:xfrm>
            <a:off x="2476830" y="1825625"/>
            <a:ext cx="7238340" cy="4351338"/>
          </a:xfrm>
          <a:prstGeom prst="rect">
            <a:avLst/>
          </a:prstGeom>
        </p:spPr>
      </p:pic>
    </p:spTree>
    <p:extLst>
      <p:ext uri="{BB962C8B-B14F-4D97-AF65-F5344CB8AC3E}">
        <p14:creationId xmlns:p14="http://schemas.microsoft.com/office/powerpoint/2010/main" val="313629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AEEB4-C598-494D-B6F5-60CC9C136B7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C64FB7-CC85-4BAD-90F0-335807272D99}"/>
              </a:ext>
            </a:extLst>
          </p:cNvPr>
          <p:cNvSpPr>
            <a:spLocks noGrp="1"/>
          </p:cNvSpPr>
          <p:nvPr>
            <p:ph idx="1"/>
          </p:nvPr>
        </p:nvSpPr>
        <p:spPr/>
        <p:txBody>
          <a:bodyPr/>
          <a:lstStyle/>
          <a:p>
            <a:pPr algn="just"/>
            <a:r>
              <a:rPr lang="en-US" sz="3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order to achieve a reliable result from the Random Forests, cross-validation was used. </a:t>
            </a:r>
          </a:p>
          <a:p>
            <a:pPr algn="just"/>
            <a:r>
              <a:rPr lang="en-US" dirty="0">
                <a:latin typeface="Times New Roman" panose="02020603050405020304" pitchFamily="18" charset="0"/>
                <a:cs typeface="Times New Roman" panose="02020603050405020304" pitchFamily="18" charset="0"/>
              </a:rPr>
              <a:t>Cross validation divides the data set into a specific number of subsets.</a:t>
            </a:r>
          </a:p>
          <a:p>
            <a:pPr algn="just"/>
            <a:r>
              <a:rPr lang="en-US" dirty="0">
                <a:latin typeface="Times New Roman" panose="02020603050405020304" pitchFamily="18" charset="0"/>
                <a:cs typeface="Times New Roman" panose="02020603050405020304" pitchFamily="18" charset="0"/>
              </a:rPr>
              <a:t> Each subset is used by repeating both as a training record and as a test record. </a:t>
            </a:r>
          </a:p>
          <a:p>
            <a:pPr algn="just"/>
            <a:r>
              <a:rPr lang="en-US" dirty="0">
                <a:latin typeface="Times New Roman" panose="02020603050405020304" pitchFamily="18" charset="0"/>
                <a:cs typeface="Times New Roman" panose="02020603050405020304" pitchFamily="18" charset="0"/>
              </a:rPr>
              <a:t>The error estimates of all rounds are then summarized and averaged.</a:t>
            </a:r>
          </a:p>
          <a:p>
            <a:endParaRPr lang="en-IN" dirty="0"/>
          </a:p>
        </p:txBody>
      </p:sp>
    </p:spTree>
    <p:extLst>
      <p:ext uri="{BB962C8B-B14F-4D97-AF65-F5344CB8AC3E}">
        <p14:creationId xmlns:p14="http://schemas.microsoft.com/office/powerpoint/2010/main" val="263059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8F66-167D-4C33-A896-17196386057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RANDOM FOREST TESTING &amp; TRAINING</a:t>
            </a:r>
            <a:endParaRPr lang="en-IN" b="1" dirty="0">
              <a:latin typeface="Times New Roman" panose="02020603050405020304" pitchFamily="18" charset="0"/>
              <a:cs typeface="Times New Roman" panose="02020603050405020304" pitchFamily="18" charset="0"/>
            </a:endParaRPr>
          </a:p>
        </p:txBody>
      </p:sp>
      <p:pic>
        <p:nvPicPr>
          <p:cNvPr id="4" name="image8.jpeg">
            <a:extLst>
              <a:ext uri="{FF2B5EF4-FFF2-40B4-BE49-F238E27FC236}">
                <a16:creationId xmlns:a16="http://schemas.microsoft.com/office/drawing/2014/main" id="{2DDD7EE5-3EF5-441D-AECD-2592551C1F84}"/>
              </a:ext>
            </a:extLst>
          </p:cNvPr>
          <p:cNvPicPr>
            <a:picLocks noGrp="1"/>
          </p:cNvPicPr>
          <p:nvPr>
            <p:ph idx="1"/>
          </p:nvPr>
        </p:nvPicPr>
        <p:blipFill>
          <a:blip r:embed="rId2" cstate="print"/>
          <a:stretch>
            <a:fillRect/>
          </a:stretch>
        </p:blipFill>
        <p:spPr>
          <a:xfrm>
            <a:off x="2721501" y="1790115"/>
            <a:ext cx="6269603" cy="4351338"/>
          </a:xfrm>
          <a:prstGeom prst="rect">
            <a:avLst/>
          </a:prstGeom>
        </p:spPr>
      </p:pic>
    </p:spTree>
    <p:extLst>
      <p:ext uri="{BB962C8B-B14F-4D97-AF65-F5344CB8AC3E}">
        <p14:creationId xmlns:p14="http://schemas.microsoft.com/office/powerpoint/2010/main" val="110904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EB10-8025-4A32-B3EB-0BAD9E169DA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DESCRIPTION</a:t>
            </a:r>
            <a:endParaRPr lang="en-IN" dirty="0"/>
          </a:p>
        </p:txBody>
      </p:sp>
      <p:sp>
        <p:nvSpPr>
          <p:cNvPr id="3" name="Content Placeholder 2">
            <a:extLst>
              <a:ext uri="{FF2B5EF4-FFF2-40B4-BE49-F238E27FC236}">
                <a16:creationId xmlns:a16="http://schemas.microsoft.com/office/drawing/2014/main" id="{52257645-D5CC-429B-BA7F-E8EF642ED03C}"/>
              </a:ext>
            </a:extLst>
          </p:cNvPr>
          <p:cNvSpPr>
            <a:spLocks noGrp="1"/>
          </p:cNvSpPr>
          <p:nvPr>
            <p:ph idx="1"/>
          </p:nvPr>
        </p:nvSpPr>
        <p:spPr/>
        <p:txBody>
          <a:bodyPr>
            <a:normAutofit fontScale="92500" lnSpcReduction="10000"/>
          </a:bodyPr>
          <a:lstStyle/>
          <a:p>
            <a:pPr>
              <a:buNone/>
            </a:pPr>
            <a:endParaRPr lang="en-US" sz="3200" dirty="0"/>
          </a:p>
          <a:p>
            <a:pPr algn="just"/>
            <a:r>
              <a:rPr lang="en-US" dirty="0">
                <a:latin typeface="Times New Roman" panose="02020603050405020304" pitchFamily="18" charset="0"/>
                <a:cs typeface="Times New Roman" panose="02020603050405020304" pitchFamily="18" charset="0"/>
              </a:rPr>
              <a:t> The random forest is classification algorithm consisting of many decisions trees. </a:t>
            </a:r>
          </a:p>
          <a:p>
            <a:pPr algn="just"/>
            <a:r>
              <a:rPr lang="en-US" dirty="0">
                <a:latin typeface="Times New Roman" panose="02020603050405020304" pitchFamily="18" charset="0"/>
                <a:cs typeface="Times New Roman" panose="02020603050405020304" pitchFamily="18" charset="0"/>
              </a:rPr>
              <a:t>It uses bagging and feature randomness when building each individual tree to try to create an uncorrelated forest of trees whose prediction by committee is more accurate than that of any individual tree.</a:t>
            </a:r>
          </a:p>
          <a:p>
            <a:r>
              <a:rPr lang="en-US" dirty="0">
                <a:latin typeface="Times New Roman" panose="02020603050405020304" pitchFamily="18" charset="0"/>
                <a:cs typeface="Times New Roman" panose="02020603050405020304" pitchFamily="18" charset="0"/>
              </a:rPr>
              <a:t>Random forests is great with high dimensional data since we are working with subsets of data. </a:t>
            </a:r>
          </a:p>
          <a:p>
            <a:r>
              <a:rPr lang="en-US" dirty="0">
                <a:latin typeface="Times New Roman" panose="02020603050405020304" pitchFamily="18" charset="0"/>
                <a:cs typeface="Times New Roman" panose="02020603050405020304" pitchFamily="18" charset="0"/>
              </a:rPr>
              <a:t>It is faster to train than decision trees because we are working only on a subset of features in this model, so we can easily work with hundreds of features.</a:t>
            </a:r>
          </a:p>
          <a:p>
            <a:pPr marL="0" indent="0">
              <a:buNone/>
            </a:pPr>
            <a:endParaRPr lang="en-IN" dirty="0"/>
          </a:p>
          <a:p>
            <a:pPr algn="just"/>
            <a:endParaRPr lang="en-US" dirty="0">
              <a:latin typeface="Times New Roman" panose="02020603050405020304" pitchFamily="18" charset="0"/>
              <a:cs typeface="Times New Roman" panose="02020603050405020304" pitchFamily="18" charset="0"/>
            </a:endParaRPr>
          </a:p>
          <a:p>
            <a:endParaRPr lang="en-US" sz="3200" dirty="0"/>
          </a:p>
          <a:p>
            <a:endParaRPr lang="en-IN" dirty="0"/>
          </a:p>
        </p:txBody>
      </p:sp>
    </p:spTree>
    <p:extLst>
      <p:ext uri="{BB962C8B-B14F-4D97-AF65-F5344CB8AC3E}">
        <p14:creationId xmlns:p14="http://schemas.microsoft.com/office/powerpoint/2010/main" val="3441568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69E0FEA5-A6F7-44A6-894E-8DAED86F9F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4037" y="1185408"/>
            <a:ext cx="6858000" cy="4229100"/>
          </a:xfrm>
        </p:spPr>
      </p:pic>
    </p:spTree>
    <p:extLst>
      <p:ext uri="{BB962C8B-B14F-4D97-AF65-F5344CB8AC3E}">
        <p14:creationId xmlns:p14="http://schemas.microsoft.com/office/powerpoint/2010/main" val="1416395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6FC3-00C8-4D37-9299-2125FEA1D58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PREDICTION</a:t>
            </a:r>
            <a:endParaRPr lang="en-IN" dirty="0"/>
          </a:p>
        </p:txBody>
      </p:sp>
      <p:pic>
        <p:nvPicPr>
          <p:cNvPr id="4" name="image9.jpeg">
            <a:extLst>
              <a:ext uri="{FF2B5EF4-FFF2-40B4-BE49-F238E27FC236}">
                <a16:creationId xmlns:a16="http://schemas.microsoft.com/office/drawing/2014/main" id="{A4F8BCDC-69F0-4F93-911F-EDA3EF1305C0}"/>
              </a:ext>
            </a:extLst>
          </p:cNvPr>
          <p:cNvPicPr>
            <a:picLocks noGrp="1"/>
          </p:cNvPicPr>
          <p:nvPr>
            <p:ph idx="1"/>
          </p:nvPr>
        </p:nvPicPr>
        <p:blipFill>
          <a:blip r:embed="rId2" cstate="print"/>
          <a:stretch>
            <a:fillRect/>
          </a:stretch>
        </p:blipFill>
        <p:spPr>
          <a:xfrm>
            <a:off x="2294906" y="1690688"/>
            <a:ext cx="6643400" cy="4351338"/>
          </a:xfrm>
          <a:prstGeom prst="rect">
            <a:avLst/>
          </a:prstGeom>
        </p:spPr>
      </p:pic>
    </p:spTree>
    <p:extLst>
      <p:ext uri="{BB962C8B-B14F-4D97-AF65-F5344CB8AC3E}">
        <p14:creationId xmlns:p14="http://schemas.microsoft.com/office/powerpoint/2010/main" val="174924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9E43-B74E-4327-A2CB-2FE763B7B3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INDEX</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8D1B4A-627C-4FAD-969E-691F0E8BE45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Module Description</a:t>
            </a:r>
          </a:p>
          <a:p>
            <a:r>
              <a:rPr lang="en-US" dirty="0">
                <a:latin typeface="Times New Roman" panose="02020603050405020304" pitchFamily="18" charset="0"/>
                <a:cs typeface="Times New Roman" panose="02020603050405020304" pitchFamily="18" charset="0"/>
              </a:rPr>
              <a:t>Screenshots</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Enhancements</a:t>
            </a:r>
          </a:p>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823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CA5F-EA8B-4D99-B41B-F2172B37CE7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DESCRIPTION</a:t>
            </a:r>
            <a:endParaRPr lang="en-IN" dirty="0"/>
          </a:p>
        </p:txBody>
      </p:sp>
      <p:sp>
        <p:nvSpPr>
          <p:cNvPr id="3" name="Content Placeholder 2">
            <a:extLst>
              <a:ext uri="{FF2B5EF4-FFF2-40B4-BE49-F238E27FC236}">
                <a16:creationId xmlns:a16="http://schemas.microsoft.com/office/drawing/2014/main" id="{C6809811-411E-4218-BB91-0F80300D145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improved prediction performance is a well-known in-built feature of ensemble methodology.</a:t>
            </a:r>
          </a:p>
          <a:p>
            <a:r>
              <a:rPr lang="en-US" dirty="0">
                <a:latin typeface="Times New Roman" panose="02020603050405020304" pitchFamily="18" charset="0"/>
                <a:cs typeface="Times New Roman" panose="02020603050405020304" pitchFamily="18" charset="0"/>
              </a:rPr>
              <a:t> This study proposes a weighted vote-based classifier ensemble technique, overcoming the limitations of conventional DM techniques by employing the ensemble of two heterogeneous classifiers: random forest  and classification via decision tree.</a:t>
            </a:r>
            <a:endParaRPr 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10834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B796-D35A-4191-BBA3-A357170E19A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SCREENSHOTS</a:t>
            </a:r>
            <a:endParaRPr lang="en-IN" b="1" dirty="0">
              <a:latin typeface="Times New Roman" panose="02020603050405020304" pitchFamily="18" charset="0"/>
              <a:cs typeface="Times New Roman" panose="02020603050405020304" pitchFamily="18" charset="0"/>
            </a:endParaRPr>
          </a:p>
        </p:txBody>
      </p:sp>
      <p:pic>
        <p:nvPicPr>
          <p:cNvPr id="4" name="image13.jpeg">
            <a:extLst>
              <a:ext uri="{FF2B5EF4-FFF2-40B4-BE49-F238E27FC236}">
                <a16:creationId xmlns:a16="http://schemas.microsoft.com/office/drawing/2014/main" id="{03F9C72A-72F6-408A-8FE2-717C9858DD84}"/>
              </a:ext>
            </a:extLst>
          </p:cNvPr>
          <p:cNvPicPr>
            <a:picLocks noGrp="1"/>
          </p:cNvPicPr>
          <p:nvPr>
            <p:ph idx="1"/>
          </p:nvPr>
        </p:nvPicPr>
        <p:blipFill>
          <a:blip r:embed="rId2" cstate="print"/>
          <a:stretch>
            <a:fillRect/>
          </a:stretch>
        </p:blipFill>
        <p:spPr>
          <a:xfrm>
            <a:off x="2590800" y="2020094"/>
            <a:ext cx="7010400" cy="3962400"/>
          </a:xfrm>
          <a:prstGeom prst="rect">
            <a:avLst/>
          </a:prstGeom>
        </p:spPr>
      </p:pic>
    </p:spTree>
    <p:extLst>
      <p:ext uri="{BB962C8B-B14F-4D97-AF65-F5344CB8AC3E}">
        <p14:creationId xmlns:p14="http://schemas.microsoft.com/office/powerpoint/2010/main" val="1858334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4.jpeg">
            <a:extLst>
              <a:ext uri="{FF2B5EF4-FFF2-40B4-BE49-F238E27FC236}">
                <a16:creationId xmlns:a16="http://schemas.microsoft.com/office/drawing/2014/main" id="{041FA199-EEA1-4F9E-BCBE-FDF575C76EC0}"/>
              </a:ext>
            </a:extLst>
          </p:cNvPr>
          <p:cNvPicPr>
            <a:picLocks noGrp="1"/>
          </p:cNvPicPr>
          <p:nvPr>
            <p:ph idx="1"/>
          </p:nvPr>
        </p:nvPicPr>
        <p:blipFill>
          <a:blip r:embed="rId2" cstate="print"/>
          <a:stretch>
            <a:fillRect/>
          </a:stretch>
        </p:blipFill>
        <p:spPr>
          <a:xfrm>
            <a:off x="838200" y="292964"/>
            <a:ext cx="10515600" cy="5504154"/>
          </a:xfrm>
          <a:prstGeom prst="rect">
            <a:avLst/>
          </a:prstGeom>
        </p:spPr>
      </p:pic>
    </p:spTree>
    <p:extLst>
      <p:ext uri="{BB962C8B-B14F-4D97-AF65-F5344CB8AC3E}">
        <p14:creationId xmlns:p14="http://schemas.microsoft.com/office/powerpoint/2010/main" val="3503518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5.jpeg">
            <a:extLst>
              <a:ext uri="{FF2B5EF4-FFF2-40B4-BE49-F238E27FC236}">
                <a16:creationId xmlns:a16="http://schemas.microsoft.com/office/drawing/2014/main" id="{47FD868D-C4BF-4591-8002-9EBB277A4B6E}"/>
              </a:ext>
            </a:extLst>
          </p:cNvPr>
          <p:cNvPicPr>
            <a:picLocks noGrp="1"/>
          </p:cNvPicPr>
          <p:nvPr>
            <p:ph idx="1"/>
          </p:nvPr>
        </p:nvPicPr>
        <p:blipFill>
          <a:blip r:embed="rId2" cstate="print"/>
          <a:stretch>
            <a:fillRect/>
          </a:stretch>
        </p:blipFill>
        <p:spPr>
          <a:xfrm>
            <a:off x="599259" y="272771"/>
            <a:ext cx="10515600" cy="1147656"/>
          </a:xfrm>
          <a:prstGeom prst="rect">
            <a:avLst/>
          </a:prstGeom>
        </p:spPr>
      </p:pic>
      <p:pic>
        <p:nvPicPr>
          <p:cNvPr id="5" name="image16.jpeg">
            <a:extLst>
              <a:ext uri="{FF2B5EF4-FFF2-40B4-BE49-F238E27FC236}">
                <a16:creationId xmlns:a16="http://schemas.microsoft.com/office/drawing/2014/main" id="{58A175CE-5E44-4F9F-9B9A-AF4475932655}"/>
              </a:ext>
            </a:extLst>
          </p:cNvPr>
          <p:cNvPicPr/>
          <p:nvPr/>
        </p:nvPicPr>
        <p:blipFill>
          <a:blip r:embed="rId3" cstate="print"/>
          <a:stretch>
            <a:fillRect/>
          </a:stretch>
        </p:blipFill>
        <p:spPr>
          <a:xfrm>
            <a:off x="1316838" y="2068497"/>
            <a:ext cx="6909105" cy="3870664"/>
          </a:xfrm>
          <a:prstGeom prst="rect">
            <a:avLst/>
          </a:prstGeom>
        </p:spPr>
      </p:pic>
    </p:spTree>
    <p:extLst>
      <p:ext uri="{BB962C8B-B14F-4D97-AF65-F5344CB8AC3E}">
        <p14:creationId xmlns:p14="http://schemas.microsoft.com/office/powerpoint/2010/main" val="2428323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7.jpeg">
            <a:extLst>
              <a:ext uri="{FF2B5EF4-FFF2-40B4-BE49-F238E27FC236}">
                <a16:creationId xmlns:a16="http://schemas.microsoft.com/office/drawing/2014/main" id="{71F7BBF6-AFBD-4A4C-95C7-23E48CEEDFBA}"/>
              </a:ext>
            </a:extLst>
          </p:cNvPr>
          <p:cNvPicPr>
            <a:picLocks noGrp="1"/>
          </p:cNvPicPr>
          <p:nvPr>
            <p:ph idx="1"/>
          </p:nvPr>
        </p:nvPicPr>
        <p:blipFill>
          <a:blip r:embed="rId2" cstate="print"/>
          <a:stretch>
            <a:fillRect/>
          </a:stretch>
        </p:blipFill>
        <p:spPr>
          <a:xfrm>
            <a:off x="1260583" y="352395"/>
            <a:ext cx="6315075" cy="1228725"/>
          </a:xfrm>
          <a:prstGeom prst="rect">
            <a:avLst/>
          </a:prstGeom>
        </p:spPr>
      </p:pic>
      <p:pic>
        <p:nvPicPr>
          <p:cNvPr id="5" name="image18.jpeg">
            <a:extLst>
              <a:ext uri="{FF2B5EF4-FFF2-40B4-BE49-F238E27FC236}">
                <a16:creationId xmlns:a16="http://schemas.microsoft.com/office/drawing/2014/main" id="{20053267-8E97-4642-85E0-A4F5B995A593}"/>
              </a:ext>
            </a:extLst>
          </p:cNvPr>
          <p:cNvPicPr/>
          <p:nvPr/>
        </p:nvPicPr>
        <p:blipFill>
          <a:blip r:embed="rId3" cstate="print"/>
          <a:stretch>
            <a:fillRect/>
          </a:stretch>
        </p:blipFill>
        <p:spPr>
          <a:xfrm>
            <a:off x="1260583" y="2056250"/>
            <a:ext cx="8105360" cy="3998321"/>
          </a:xfrm>
          <a:prstGeom prst="rect">
            <a:avLst/>
          </a:prstGeom>
        </p:spPr>
      </p:pic>
    </p:spTree>
    <p:extLst>
      <p:ext uri="{BB962C8B-B14F-4D97-AF65-F5344CB8AC3E}">
        <p14:creationId xmlns:p14="http://schemas.microsoft.com/office/powerpoint/2010/main" val="325647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9.jpeg">
            <a:extLst>
              <a:ext uri="{FF2B5EF4-FFF2-40B4-BE49-F238E27FC236}">
                <a16:creationId xmlns:a16="http://schemas.microsoft.com/office/drawing/2014/main" id="{0861A69F-A0AA-4B8C-9380-624CB87E4EA6}"/>
              </a:ext>
            </a:extLst>
          </p:cNvPr>
          <p:cNvPicPr>
            <a:picLocks noGrp="1"/>
          </p:cNvPicPr>
          <p:nvPr>
            <p:ph idx="1"/>
          </p:nvPr>
        </p:nvPicPr>
        <p:blipFill>
          <a:blip r:embed="rId2" cstate="print"/>
          <a:stretch>
            <a:fillRect/>
          </a:stretch>
        </p:blipFill>
        <p:spPr>
          <a:xfrm>
            <a:off x="1369936" y="470255"/>
            <a:ext cx="6007408" cy="2299578"/>
          </a:xfrm>
          <a:prstGeom prst="rect">
            <a:avLst/>
          </a:prstGeom>
        </p:spPr>
      </p:pic>
      <p:pic>
        <p:nvPicPr>
          <p:cNvPr id="5" name="image20.jpeg">
            <a:extLst>
              <a:ext uri="{FF2B5EF4-FFF2-40B4-BE49-F238E27FC236}">
                <a16:creationId xmlns:a16="http://schemas.microsoft.com/office/drawing/2014/main" id="{24C863E8-D50A-46AE-BC4A-5A16F965233E}"/>
              </a:ext>
            </a:extLst>
          </p:cNvPr>
          <p:cNvPicPr/>
          <p:nvPr/>
        </p:nvPicPr>
        <p:blipFill>
          <a:blip r:embed="rId3" cstate="print"/>
          <a:stretch>
            <a:fillRect/>
          </a:stretch>
        </p:blipFill>
        <p:spPr>
          <a:xfrm>
            <a:off x="1369936" y="3195961"/>
            <a:ext cx="6054090" cy="3425289"/>
          </a:xfrm>
          <a:prstGeom prst="rect">
            <a:avLst/>
          </a:prstGeom>
        </p:spPr>
      </p:pic>
    </p:spTree>
    <p:extLst>
      <p:ext uri="{BB962C8B-B14F-4D97-AF65-F5344CB8AC3E}">
        <p14:creationId xmlns:p14="http://schemas.microsoft.com/office/powerpoint/2010/main" val="3542909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1.jpeg">
            <a:extLst>
              <a:ext uri="{FF2B5EF4-FFF2-40B4-BE49-F238E27FC236}">
                <a16:creationId xmlns:a16="http://schemas.microsoft.com/office/drawing/2014/main" id="{CE425315-0C72-417C-B4DB-F962E494798B}"/>
              </a:ext>
            </a:extLst>
          </p:cNvPr>
          <p:cNvPicPr>
            <a:picLocks noGrp="1"/>
          </p:cNvPicPr>
          <p:nvPr>
            <p:ph idx="1"/>
          </p:nvPr>
        </p:nvPicPr>
        <p:blipFill>
          <a:blip r:embed="rId2" cstate="print"/>
          <a:stretch>
            <a:fillRect/>
          </a:stretch>
        </p:blipFill>
        <p:spPr>
          <a:xfrm>
            <a:off x="1691628" y="550415"/>
            <a:ext cx="8629650" cy="2423604"/>
          </a:xfrm>
          <a:prstGeom prst="rect">
            <a:avLst/>
          </a:prstGeom>
        </p:spPr>
      </p:pic>
      <p:pic>
        <p:nvPicPr>
          <p:cNvPr id="5" name="image22.jpeg">
            <a:extLst>
              <a:ext uri="{FF2B5EF4-FFF2-40B4-BE49-F238E27FC236}">
                <a16:creationId xmlns:a16="http://schemas.microsoft.com/office/drawing/2014/main" id="{33ECDEFC-1803-40EE-BC0A-575E8B22EA87}"/>
              </a:ext>
            </a:extLst>
          </p:cNvPr>
          <p:cNvPicPr/>
          <p:nvPr/>
        </p:nvPicPr>
        <p:blipFill>
          <a:blip r:embed="rId3" cstate="print"/>
          <a:stretch>
            <a:fillRect/>
          </a:stretch>
        </p:blipFill>
        <p:spPr>
          <a:xfrm>
            <a:off x="1927462" y="3428999"/>
            <a:ext cx="8494922" cy="2297097"/>
          </a:xfrm>
          <a:prstGeom prst="rect">
            <a:avLst/>
          </a:prstGeom>
        </p:spPr>
      </p:pic>
    </p:spTree>
    <p:extLst>
      <p:ext uri="{BB962C8B-B14F-4D97-AF65-F5344CB8AC3E}">
        <p14:creationId xmlns:p14="http://schemas.microsoft.com/office/powerpoint/2010/main" val="2913788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3.jpeg">
            <a:extLst>
              <a:ext uri="{FF2B5EF4-FFF2-40B4-BE49-F238E27FC236}">
                <a16:creationId xmlns:a16="http://schemas.microsoft.com/office/drawing/2014/main" id="{B975CE48-A625-4424-98BB-15A2B23A7D0B}"/>
              </a:ext>
            </a:extLst>
          </p:cNvPr>
          <p:cNvPicPr>
            <a:picLocks noGrp="1"/>
          </p:cNvPicPr>
          <p:nvPr>
            <p:ph idx="1"/>
          </p:nvPr>
        </p:nvPicPr>
        <p:blipFill>
          <a:blip r:embed="rId3" cstate="print"/>
          <a:stretch>
            <a:fillRect/>
          </a:stretch>
        </p:blipFill>
        <p:spPr>
          <a:xfrm>
            <a:off x="838200" y="276498"/>
            <a:ext cx="10515600" cy="2578385"/>
          </a:xfrm>
          <a:prstGeom prst="rect">
            <a:avLst/>
          </a:prstGeom>
        </p:spPr>
      </p:pic>
      <p:pic>
        <p:nvPicPr>
          <p:cNvPr id="5" name="image24.jpeg">
            <a:extLst>
              <a:ext uri="{FF2B5EF4-FFF2-40B4-BE49-F238E27FC236}">
                <a16:creationId xmlns:a16="http://schemas.microsoft.com/office/drawing/2014/main" id="{6B3595BA-446A-40D4-82A2-4F5148FFB69A}"/>
              </a:ext>
            </a:extLst>
          </p:cNvPr>
          <p:cNvPicPr/>
          <p:nvPr/>
        </p:nvPicPr>
        <p:blipFill>
          <a:blip r:embed="rId4" cstate="print"/>
          <a:stretch>
            <a:fillRect/>
          </a:stretch>
        </p:blipFill>
        <p:spPr>
          <a:xfrm>
            <a:off x="591400" y="2956126"/>
            <a:ext cx="10762400" cy="3218763"/>
          </a:xfrm>
          <a:prstGeom prst="rect">
            <a:avLst/>
          </a:prstGeom>
        </p:spPr>
      </p:pic>
    </p:spTree>
    <p:extLst>
      <p:ext uri="{BB962C8B-B14F-4D97-AF65-F5344CB8AC3E}">
        <p14:creationId xmlns:p14="http://schemas.microsoft.com/office/powerpoint/2010/main" val="1364528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5.jpeg">
            <a:extLst>
              <a:ext uri="{FF2B5EF4-FFF2-40B4-BE49-F238E27FC236}">
                <a16:creationId xmlns:a16="http://schemas.microsoft.com/office/drawing/2014/main" id="{59285077-3A7F-4BE5-8247-8839D0772DCB}"/>
              </a:ext>
            </a:extLst>
          </p:cNvPr>
          <p:cNvPicPr/>
          <p:nvPr/>
        </p:nvPicPr>
        <p:blipFill>
          <a:blip r:embed="rId2" cstate="print"/>
          <a:stretch>
            <a:fillRect/>
          </a:stretch>
        </p:blipFill>
        <p:spPr>
          <a:xfrm>
            <a:off x="1051263" y="382517"/>
            <a:ext cx="10383176" cy="1872411"/>
          </a:xfrm>
          <a:prstGeom prst="rect">
            <a:avLst/>
          </a:prstGeom>
        </p:spPr>
      </p:pic>
      <p:pic>
        <p:nvPicPr>
          <p:cNvPr id="5" name="image32.jpeg">
            <a:extLst>
              <a:ext uri="{FF2B5EF4-FFF2-40B4-BE49-F238E27FC236}">
                <a16:creationId xmlns:a16="http://schemas.microsoft.com/office/drawing/2014/main" id="{1D2224F2-5593-4554-8BF6-816924D0901E}"/>
              </a:ext>
            </a:extLst>
          </p:cNvPr>
          <p:cNvPicPr>
            <a:picLocks noGrp="1"/>
          </p:cNvPicPr>
          <p:nvPr>
            <p:ph idx="1"/>
          </p:nvPr>
        </p:nvPicPr>
        <p:blipFill>
          <a:blip r:embed="rId3" cstate="print"/>
          <a:stretch>
            <a:fillRect/>
          </a:stretch>
        </p:blipFill>
        <p:spPr>
          <a:xfrm>
            <a:off x="847948" y="2470235"/>
            <a:ext cx="10586492" cy="3886177"/>
          </a:xfrm>
          <a:prstGeom prst="rect">
            <a:avLst/>
          </a:prstGeom>
        </p:spPr>
      </p:pic>
    </p:spTree>
    <p:extLst>
      <p:ext uri="{BB962C8B-B14F-4D97-AF65-F5344CB8AC3E}">
        <p14:creationId xmlns:p14="http://schemas.microsoft.com/office/powerpoint/2010/main" val="568051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3.jpeg">
            <a:extLst>
              <a:ext uri="{FF2B5EF4-FFF2-40B4-BE49-F238E27FC236}">
                <a16:creationId xmlns:a16="http://schemas.microsoft.com/office/drawing/2014/main" id="{E2D83BFD-942D-4A37-ADEC-4BF7C52FF3FE}"/>
              </a:ext>
            </a:extLst>
          </p:cNvPr>
          <p:cNvPicPr>
            <a:picLocks noGrp="1"/>
          </p:cNvPicPr>
          <p:nvPr>
            <p:ph idx="1"/>
          </p:nvPr>
        </p:nvPicPr>
        <p:blipFill>
          <a:blip r:embed="rId2" cstate="print"/>
          <a:stretch>
            <a:fillRect/>
          </a:stretch>
        </p:blipFill>
        <p:spPr>
          <a:xfrm>
            <a:off x="1222529" y="372755"/>
            <a:ext cx="10220788" cy="2903106"/>
          </a:xfrm>
          <a:prstGeom prst="rect">
            <a:avLst/>
          </a:prstGeom>
        </p:spPr>
      </p:pic>
      <p:pic>
        <p:nvPicPr>
          <p:cNvPr id="5" name="image34.jpeg">
            <a:extLst>
              <a:ext uri="{FF2B5EF4-FFF2-40B4-BE49-F238E27FC236}">
                <a16:creationId xmlns:a16="http://schemas.microsoft.com/office/drawing/2014/main" id="{AFAF948E-4700-47A3-90A0-883AEEE7813E}"/>
              </a:ext>
            </a:extLst>
          </p:cNvPr>
          <p:cNvPicPr/>
          <p:nvPr/>
        </p:nvPicPr>
        <p:blipFill>
          <a:blip r:embed="rId3" cstate="print"/>
          <a:stretch>
            <a:fillRect/>
          </a:stretch>
        </p:blipFill>
        <p:spPr>
          <a:xfrm>
            <a:off x="1414862" y="3486705"/>
            <a:ext cx="10028455" cy="2774246"/>
          </a:xfrm>
          <a:prstGeom prst="rect">
            <a:avLst/>
          </a:prstGeom>
        </p:spPr>
      </p:pic>
    </p:spTree>
    <p:extLst>
      <p:ext uri="{BB962C8B-B14F-4D97-AF65-F5344CB8AC3E}">
        <p14:creationId xmlns:p14="http://schemas.microsoft.com/office/powerpoint/2010/main" val="296214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07C9-B210-4DA9-89D2-A1825ECAE20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968AD7-5177-441E-87B9-5BCC99782ED7}"/>
              </a:ext>
            </a:extLst>
          </p:cNvPr>
          <p:cNvSpPr>
            <a:spLocks noGrp="1"/>
          </p:cNvSpPr>
          <p:nvPr>
            <p:ph idx="1"/>
          </p:nvPr>
        </p:nvSpPr>
        <p:spPr>
          <a:xfrm>
            <a:off x="838200" y="1825624"/>
            <a:ext cx="10515600" cy="5267634"/>
          </a:xfrm>
        </p:spPr>
        <p:txBody>
          <a:bodyPr>
            <a:normAutofit lnSpcReduction="10000"/>
          </a:bodyPr>
          <a:lstStyle/>
          <a:p>
            <a:r>
              <a:rPr lang="en-US" dirty="0">
                <a:latin typeface="Times New Roman" panose="02020603050405020304" pitchFamily="18" charset="0"/>
                <a:cs typeface="Times New Roman" panose="02020603050405020304" pitchFamily="18" charset="0"/>
              </a:rPr>
              <a:t> Machine learning is an application of artificial intelligence that helps system to learn itself automatically and ability to improve  experience without explicitly programmed. These days, machine learning plays a key role in many health-related problems, including the development of new medical procedures, the handling of patient data and records . According to 2019 estimation, Hypertension is a serious medical condition that significantly increases the risk of heart attack and stroke. The scope of the machine learning algorithms are increasing in predicting various disease .The nature of machine learning algorithm to think like a human being is making this concept so important and versatile. The main contribution of this project is to identify whether a patient has heart disease or not . It can predict heart disease using clinical data and test data from different patients using Random Forest Algorithm. RFA is the combination of many binary decision trees.</a:t>
            </a:r>
            <a:endParaRPr lang="en-IN" dirty="0"/>
          </a:p>
        </p:txBody>
      </p:sp>
    </p:spTree>
    <p:extLst>
      <p:ext uri="{BB962C8B-B14F-4D97-AF65-F5344CB8AC3E}">
        <p14:creationId xmlns:p14="http://schemas.microsoft.com/office/powerpoint/2010/main" val="120752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5.jpeg">
            <a:extLst>
              <a:ext uri="{FF2B5EF4-FFF2-40B4-BE49-F238E27FC236}">
                <a16:creationId xmlns:a16="http://schemas.microsoft.com/office/drawing/2014/main" id="{A56EF202-CE5F-45C5-AD32-8FEC6D45E9D2}"/>
              </a:ext>
            </a:extLst>
          </p:cNvPr>
          <p:cNvPicPr>
            <a:picLocks noGrp="1"/>
          </p:cNvPicPr>
          <p:nvPr>
            <p:ph idx="1"/>
          </p:nvPr>
        </p:nvPicPr>
        <p:blipFill>
          <a:blip r:embed="rId2" cstate="print"/>
          <a:stretch>
            <a:fillRect/>
          </a:stretch>
        </p:blipFill>
        <p:spPr>
          <a:xfrm>
            <a:off x="857250" y="731520"/>
            <a:ext cx="10477500" cy="4754880"/>
          </a:xfrm>
          <a:prstGeom prst="rect">
            <a:avLst/>
          </a:prstGeom>
        </p:spPr>
      </p:pic>
    </p:spTree>
    <p:extLst>
      <p:ext uri="{BB962C8B-B14F-4D97-AF65-F5344CB8AC3E}">
        <p14:creationId xmlns:p14="http://schemas.microsoft.com/office/powerpoint/2010/main" val="1210130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2BC4-A522-43E7-BB24-67C02F738CC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8A6C88-A5F1-43B8-B993-06C8A4120CC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paper presented a new approach to heart disease classification, using the Random Forest machine learning algorithm and attributes based on clinical data and patient test results. It reached an overall accuracy of 84.448%. The highest accuracy was reached while using an additional 10 times cross-validation in the process and it outperforms other machine learning techniques using the same database. Using the Random Forests algorithm without the cross validation secured an overall accuracy of 95%.</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397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87D2-9512-4288-B6E3-7518219998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ENHANCEMENTS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6693BB-939C-407A-B7A2-E38606B84219}"/>
              </a:ext>
            </a:extLst>
          </p:cNvPr>
          <p:cNvSpPr>
            <a:spLocks noGrp="1"/>
          </p:cNvSpPr>
          <p:nvPr>
            <p:ph idx="1"/>
          </p:nvPr>
        </p:nvSpPr>
        <p:spPr>
          <a:xfrm>
            <a:off x="838200" y="1441525"/>
            <a:ext cx="10515600" cy="4735438"/>
          </a:xfrm>
        </p:spPr>
        <p:txBody>
          <a:bodyPr>
            <a:noAutofit/>
          </a:bodyPr>
          <a:lstStyle/>
          <a:p>
            <a:r>
              <a:rPr lang="en-US" dirty="0">
                <a:latin typeface="Times New Roman" panose="02020603050405020304" pitchFamily="18" charset="0"/>
                <a:cs typeface="Times New Roman" panose="02020603050405020304" pitchFamily="18" charset="0"/>
              </a:rPr>
              <a:t>We will triangulate simple ECG sensor data with other physiological sensor data (i.e., heart rate variability, electroencephalography</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electrodermal activity , eye fixation , eye pupil diameter). Furthermore, we will experimentally evaluate whether our novel approach is also robust under various conditions of a user's cognitive workload , concentration , and mindfulness . In addition, we will report common method bias evaluations and the results of transferring our novel spectral method to ECG, where we already achieved outstanding results in predicting diseases such as schizophrenia , epilepsy , and sleep disorder based on electroencephalographic data. Finally, we will conduct an empirical implementation study to evaluate acceptance and trust by physicians and patients and if the automated approach improves the coordination between physicians more efficiently.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067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C528-346A-4080-896D-7193E0A7195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58856A-1F96-42C1-BEA2-2CB5CDA2A0F5}"/>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Animesh Hazra, Subrata Kumar Mandal, Amit Gupta, Arkomita Mukherjee, Asmita Mukherjee, "Heart Disease Diagnosis and Prediction using Machine Learning sand Data Mining Techniques",2017.</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M.Ilayaraja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T.Meyyappann."Medical</a:t>
            </a:r>
            <a:r>
              <a:rPr lang="en-US" dirty="0">
                <a:latin typeface="Times New Roman" panose="02020603050405020304" pitchFamily="18" charset="0"/>
                <a:cs typeface="Times New Roman" panose="02020603050405020304" pitchFamily="18" charset="0"/>
              </a:rPr>
              <a:t> Data Mining Method to Predict Risk Factor of Heart Attack and Raise Early Warning to Patient",2015.</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Vikas Chaurasia,Saurabh Pal,"Data Mining Approach to Detect Heart Diseases",2013.</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K.Gomathi,Dr.Shanmugapriya,"Heart</a:t>
            </a:r>
            <a:r>
              <a:rPr lang="en-US" dirty="0">
                <a:latin typeface="Times New Roman" panose="02020603050405020304" pitchFamily="18" charset="0"/>
                <a:cs typeface="Times New Roman" panose="02020603050405020304" pitchFamily="18" charset="0"/>
              </a:rPr>
              <a:t> Disease Prediction Using Data Mining Classification",2013.</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Priya R.Patil,S.A.</a:t>
            </a:r>
            <a:r>
              <a:rPr lang="en-US" dirty="0" err="1">
                <a:latin typeface="Times New Roman" panose="02020603050405020304" pitchFamily="18" charset="0"/>
                <a:cs typeface="Times New Roman" panose="02020603050405020304" pitchFamily="18" charset="0"/>
              </a:rPr>
              <a:t>Kinariwala</a:t>
            </a:r>
            <a:r>
              <a:rPr lang="en-US" dirty="0">
                <a:latin typeface="Times New Roman" panose="02020603050405020304" pitchFamily="18" charset="0"/>
                <a:cs typeface="Times New Roman" panose="02020603050405020304" pitchFamily="18" charset="0"/>
              </a:rPr>
              <a:t>,"Automated Diagnosis of Heart Disease using Data Mining Techniques",2017.</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030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FB8D-F1ED-41AE-9D67-67A8833DE7D3}"/>
              </a:ext>
            </a:extLst>
          </p:cNvPr>
          <p:cNvSpPr>
            <a:spLocks noGrp="1"/>
          </p:cNvSpPr>
          <p:nvPr>
            <p:ph type="title"/>
          </p:nvPr>
        </p:nvSpPr>
        <p:spPr>
          <a:xfrm>
            <a:off x="838200" y="861134"/>
            <a:ext cx="10515600" cy="45719"/>
          </a:xfrm>
        </p:spPr>
        <p:txBody>
          <a:bodyPr>
            <a:normAutofit fontScale="90000"/>
          </a:bodyPr>
          <a:lstStyle/>
          <a:p>
            <a:pPr marL="0" indent="0"/>
            <a:br>
              <a:rPr lang="en-US" dirty="0"/>
            </a:br>
            <a:br>
              <a:rPr lang="en-US" dirty="0"/>
            </a:br>
            <a:br>
              <a:rPr lang="en-US" dirty="0"/>
            </a:br>
            <a:r>
              <a:rPr lang="en-US" dirty="0"/>
              <a:t>			</a:t>
            </a:r>
            <a:r>
              <a:rPr lang="en-US" b="1" dirty="0">
                <a:latin typeface="Times New Roman" panose="02020603050405020304" pitchFamily="18" charset="0"/>
                <a:cs typeface="Times New Roman" panose="02020603050405020304" pitchFamily="18" charset="0"/>
              </a:rPr>
              <a:t>       THANK YOU</a:t>
            </a:r>
            <a:br>
              <a:rPr lang="en-IN" b="1" dirty="0">
                <a:latin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F9BA612D-4A69-4993-852D-0150136E91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a:prstGeom prst="rect">
            <a:avLst/>
          </a:prstGeom>
        </p:spPr>
      </p:pic>
    </p:spTree>
    <p:extLst>
      <p:ext uri="{BB962C8B-B14F-4D97-AF65-F5344CB8AC3E}">
        <p14:creationId xmlns:p14="http://schemas.microsoft.com/office/powerpoint/2010/main" val="349273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B99A-CBF2-4A6D-ABB1-940D5D5F5FD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FDAAFE-0D78-44F6-A432-A19002DECFEE}"/>
              </a:ext>
            </a:extLst>
          </p:cNvPr>
          <p:cNvSpPr>
            <a:spLocks noGrp="1"/>
          </p:cNvSpPr>
          <p:nvPr>
            <p:ph idx="1"/>
          </p:nvPr>
        </p:nvSpPr>
        <p:spPr/>
        <p:txBody>
          <a:bodyPr/>
          <a:lstStyle/>
          <a:p>
            <a:r>
              <a:rPr lang="en-US" dirty="0"/>
              <a:t>Heart disease is the leading cause of death for both men and women and also Cardiovascular Disease (CVDs) are the number 1 cause of death globally</a:t>
            </a:r>
          </a:p>
          <a:p>
            <a:r>
              <a:rPr lang="en-US" dirty="0"/>
              <a:t>So the main objective of this project is to predict the cardiovascular disease using random forest Algorithm(RFA).</a:t>
            </a:r>
            <a:endParaRPr lang="en-IN" dirty="0"/>
          </a:p>
        </p:txBody>
      </p:sp>
    </p:spTree>
    <p:extLst>
      <p:ext uri="{BB962C8B-B14F-4D97-AF65-F5344CB8AC3E}">
        <p14:creationId xmlns:p14="http://schemas.microsoft.com/office/powerpoint/2010/main" val="14449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298E-E339-4985-9034-C2F0ABC59FB0}"/>
              </a:ext>
            </a:extLst>
          </p:cNvPr>
          <p:cNvSpPr>
            <a:spLocks noGrp="1"/>
          </p:cNvSpPr>
          <p:nvPr>
            <p:ph type="title"/>
          </p:nvPr>
        </p:nvSpPr>
        <p:spPr>
          <a:xfrm>
            <a:off x="838200" y="365125"/>
            <a:ext cx="10515600" cy="922137"/>
          </a:xfrm>
        </p:spPr>
        <p:txBody>
          <a:bodyPr/>
          <a:lstStyle/>
          <a:p>
            <a:r>
              <a:rPr lang="en-US" b="1"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SURVEY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D865C4-2726-4C5A-B2B0-3EDA8E0D9482}"/>
              </a:ext>
            </a:extLst>
          </p:cNvPr>
          <p:cNvSpPr>
            <a:spLocks noGrp="1"/>
          </p:cNvSpPr>
          <p:nvPr>
            <p:ph idx="1"/>
          </p:nvPr>
        </p:nvSpPr>
        <p:spPr>
          <a:xfrm>
            <a:off x="838200" y="1136342"/>
            <a:ext cx="10515600" cy="5575176"/>
          </a:xfrm>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Heart Disease Diagnosis and Prediction Using Machine Learning And Data Mining techniques</a:t>
            </a:r>
          </a:p>
          <a:p>
            <a:r>
              <a:rPr lang="en-US" b="1" dirty="0">
                <a:latin typeface="Times New Roman" panose="02020603050405020304" pitchFamily="18" charset="0"/>
                <a:cs typeface="Times New Roman" panose="02020603050405020304" pitchFamily="18" charset="0"/>
              </a:rPr>
              <a:t>Authors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Animesh Hazra, Subrata Kumar Mandal, Amit Gupta, Arkomita Mukherjee and Asmita Mukherjee.</a:t>
            </a: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The aim of this paper is to summarize some of the current research on predicting heart diseases using data mining techniques, analyse the various combinations of mining algorithms used and conclude which technique(s) are effective and efficient. Also, some future directions on prediction systems have been addressed.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The accuracy of the proposed method for prediction is near to 80</a:t>
            </a:r>
            <a:r>
              <a:rPr lang="en-US" i="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Disadvantages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It has been observed that a properly cleaned and pruned dataset provides much better accuracy than an unclean one with missing values </a:t>
            </a:r>
            <a:endParaRPr lang="en-US" b="1" i="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57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BDD64-DBC7-4A95-BDEB-09EDC40171F5}"/>
              </a:ext>
            </a:extLst>
          </p:cNvPr>
          <p:cNvSpPr>
            <a:spLocks noGrp="1"/>
          </p:cNvSpPr>
          <p:nvPr>
            <p:ph idx="1"/>
          </p:nvPr>
        </p:nvSpPr>
        <p:spPr>
          <a:xfrm>
            <a:off x="838200" y="263154"/>
            <a:ext cx="10515600" cy="6306321"/>
          </a:xfrm>
        </p:spPr>
        <p:txBody>
          <a:bodyPr>
            <a:normAutofit lnSpcReduction="10000"/>
          </a:bodyPr>
          <a:lstStyle/>
          <a:p>
            <a:r>
              <a:rPr lang="en-US" b="1" dirty="0">
                <a:latin typeface="Times New Roman" panose="02020603050405020304" pitchFamily="18" charset="0"/>
                <a:cs typeface="Times New Roman" panose="02020603050405020304" pitchFamily="18" charset="0"/>
              </a:rPr>
              <a:t>Title:</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Medical Data Mining Method to Predict Risk Factors of Heart Attack and Raise Early Warning to Patients.</a:t>
            </a:r>
          </a:p>
          <a:p>
            <a:r>
              <a:rPr lang="en-US" b="1" dirty="0">
                <a:latin typeface="Times New Roman" panose="02020603050405020304" pitchFamily="18" charset="0"/>
                <a:cs typeface="Times New Roman" panose="02020603050405020304" pitchFamily="18" charset="0"/>
              </a:rPr>
              <a:t>Authors:</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Ilayaraja</a:t>
            </a:r>
            <a:r>
              <a:rPr lang="en-US" dirty="0">
                <a:latin typeface="Times New Roman" panose="02020603050405020304" pitchFamily="18" charset="0"/>
                <a:cs typeface="Times New Roman" panose="02020603050405020304" pitchFamily="18" charset="0"/>
              </a:rPr>
              <a:t> and Dr. T. Meyyappann</a:t>
            </a:r>
          </a:p>
          <a:p>
            <a:r>
              <a:rPr lang="en-US" b="1" dirty="0">
                <a:latin typeface="Times New Roman" panose="02020603050405020304" pitchFamily="18" charset="0"/>
                <a:cs typeface="Times New Roman" panose="02020603050405020304" pitchFamily="18" charset="0"/>
              </a:rPr>
              <a:t>Description:</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healthcare domains have a lot of challenges and difficulties in diagnosing diseases.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Advantages:</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efficiency of level-wise generation of frequent item sets is improved which helps to reduce the search space.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Disadvantages:</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Association rule mining requires the minimum support value and minimum confidence value.</a:t>
            </a:r>
            <a:endParaRPr lang="en-IN"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74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64779-E25D-4D54-8C93-9DD2B4835AD2}"/>
              </a:ext>
            </a:extLst>
          </p:cNvPr>
          <p:cNvSpPr>
            <a:spLocks noGrp="1"/>
          </p:cNvSpPr>
          <p:nvPr>
            <p:ph idx="1"/>
          </p:nvPr>
        </p:nvSpPr>
        <p:spPr>
          <a:xfrm>
            <a:off x="838200" y="124286"/>
            <a:ext cx="10515600" cy="6489577"/>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Title:</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Mining Approach to Detect Heart Diseases</a:t>
            </a:r>
          </a:p>
          <a:p>
            <a:r>
              <a:rPr lang="en-US" b="1" dirty="0">
                <a:latin typeface="Times New Roman" panose="02020603050405020304" pitchFamily="18" charset="0"/>
                <a:cs typeface="Times New Roman" panose="02020603050405020304" pitchFamily="18" charset="0"/>
              </a:rPr>
              <a:t>Authors:</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Vikas Chaurasia (Research Scholar, Sai Nath Universityy) ,Saurabh pal (Dept.of MCA,VBS Purvanchal Univercity)</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Description:</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reduction of blood and oxygen supply to the heart leads to heart disease. However, there is a lack of effective analysis tools to discover hidden relationships and trends in data</a:t>
            </a:r>
            <a:r>
              <a:rPr lang="en-US"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Advantages:</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Naïve bayes classifiers are highly scalable, requiring a number of parameters linear in the number of variables in a learning problem.</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Disadvantages:</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scarcity chances of loss of accuracy. zero frequency that is if the category of any categorical variable is not seen in training data set then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model assigns a zero probability to that category and then a prediction cannot be made. </a:t>
            </a:r>
            <a:endParaRPr lang="en-IN"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58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E37194-F8D3-47C2-A760-FB50BAC883FC}"/>
              </a:ext>
            </a:extLst>
          </p:cNvPr>
          <p:cNvSpPr>
            <a:spLocks noGrp="1"/>
          </p:cNvSpPr>
          <p:nvPr>
            <p:ph idx="1"/>
          </p:nvPr>
        </p:nvSpPr>
        <p:spPr>
          <a:xfrm>
            <a:off x="838200" y="372862"/>
            <a:ext cx="10515600" cy="6485138"/>
          </a:xfrm>
        </p:spPr>
        <p:txBody>
          <a:bodyPr>
            <a:normAutofit lnSpcReduction="10000"/>
          </a:bodyPr>
          <a:lstStyle/>
          <a:p>
            <a:r>
              <a:rPr lang="en-US" b="1" dirty="0">
                <a:latin typeface="Times New Roman" panose="02020603050405020304" pitchFamily="18" charset="0"/>
                <a:cs typeface="Times New Roman" panose="02020603050405020304" pitchFamily="18" charset="0"/>
              </a:rPr>
              <a:t>Title:</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Heart Disease Prediction Using Data Mining Classification.</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Authors:</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K.Gomathi1, Dr. Shanmugapriyaa2</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Description:</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Investigated three data mining techniques: the Naïve Bayes, Artificial neural network, and the J48 decision tree algorithms. Our Analysis Shows that of these three classification models Naïve Bayes predicts heart disease with higher </a:t>
            </a:r>
            <a:r>
              <a:rPr lang="en-US" dirty="0" err="1">
                <a:latin typeface="Times New Roman" panose="02020603050405020304" pitchFamily="18" charset="0"/>
                <a:cs typeface="Times New Roman" panose="02020603050405020304" pitchFamily="18" charset="0"/>
              </a:rPr>
              <a:t>Accuarcy</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Advantages:</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paper they predict using three data mining techniques are compared in order to calculate accuracy.</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Disadvantages:</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paper only designed to predict disease for males. They uses limited records to analyse.</a:t>
            </a:r>
            <a:endParaRPr lang="en-IN"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52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E165FA-1940-48E1-A5C3-93D3B9618047}"/>
              </a:ext>
            </a:extLst>
          </p:cNvPr>
          <p:cNvSpPr>
            <a:spLocks noGrp="1"/>
          </p:cNvSpPr>
          <p:nvPr>
            <p:ph idx="1"/>
          </p:nvPr>
        </p:nvSpPr>
        <p:spPr>
          <a:xfrm>
            <a:off x="713912" y="192133"/>
            <a:ext cx="10515600" cy="6403975"/>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Title:</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Automated Diagnosis of Heart Disease using Data Mining Techniques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Authors:</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Prof. Priya R. Patil and Prof. S. A. </a:t>
            </a:r>
            <a:r>
              <a:rPr lang="en-US" dirty="0" err="1">
                <a:latin typeface="Times New Roman" panose="02020603050405020304" pitchFamily="18" charset="0"/>
                <a:cs typeface="Times New Roman" panose="02020603050405020304" pitchFamily="18" charset="0"/>
              </a:rPr>
              <a:t>Kinariwala</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Description:</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accurate diagnosis of a heart diseases, is one of the most important biomedical problems whose administration is imperative. In biomedical field, the classification of disease using data mining is the critical task. The prediction accuracy plays a vital role in disease data set.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Advantages:</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doesn't include any tuning parameters.</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Disadvantages:</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Ensemble based classification research has two main criticism- the dearth of publicly available real data to perform the experiments on and published well researched methods and techniques.</a:t>
            </a:r>
            <a:endParaRPr lang="en-IN"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endParaRPr lang="en-IN" dirty="0"/>
          </a:p>
          <a:p>
            <a:pPr marL="0" indent="0">
              <a:buNone/>
            </a:pPr>
            <a:endParaRPr lang="en-IN" dirty="0"/>
          </a:p>
        </p:txBody>
      </p:sp>
    </p:spTree>
    <p:extLst>
      <p:ext uri="{BB962C8B-B14F-4D97-AF65-F5344CB8AC3E}">
        <p14:creationId xmlns:p14="http://schemas.microsoft.com/office/powerpoint/2010/main" val="384925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1497</Words>
  <Application>Microsoft Office PowerPoint</Application>
  <PresentationFormat>Widescreen</PresentationFormat>
  <Paragraphs>123</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PREDICTION OF CARDIOVASCULAR DISEASE USING MACHINE LEARNING ALGORITHM</vt:lpstr>
      <vt:lpstr>INDEX</vt:lpstr>
      <vt:lpstr>ABSTRACT</vt:lpstr>
      <vt:lpstr>OBJECTIVES</vt:lpstr>
      <vt:lpstr>LITERATURE SURVEY</vt:lpstr>
      <vt:lpstr>PowerPoint Presentation</vt:lpstr>
      <vt:lpstr>PowerPoint Presentation</vt:lpstr>
      <vt:lpstr>PowerPoint Presentation</vt:lpstr>
      <vt:lpstr>PowerPoint Presentation</vt:lpstr>
      <vt:lpstr>SYSTEM ARCHITECTURE</vt:lpstr>
      <vt:lpstr>MODULE DESCRIPTION</vt:lpstr>
      <vt:lpstr>PREPROCESSING</vt:lpstr>
      <vt:lpstr>DESCRIPTION</vt:lpstr>
      <vt:lpstr>CROSS VALIDATION</vt:lpstr>
      <vt:lpstr>DESCRIPTION</vt:lpstr>
      <vt:lpstr>RANDOM FOREST TESTING &amp; TRAINING</vt:lpstr>
      <vt:lpstr>DESCRIPTION</vt:lpstr>
      <vt:lpstr>PowerPoint Presentation</vt:lpstr>
      <vt:lpstr>PREDICTION</vt:lpstr>
      <vt:lpstr>DESCRIPTION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ENHANCEMENTS</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CARDIOVASCULAR DISEASE USING MACHINE ALGORITHM</dc:title>
  <dc:creator>Rajkumar</dc:creator>
  <cp:lastModifiedBy>Rajkumar</cp:lastModifiedBy>
  <cp:revision>17</cp:revision>
  <dcterms:created xsi:type="dcterms:W3CDTF">2020-05-08T04:25:58Z</dcterms:created>
  <dcterms:modified xsi:type="dcterms:W3CDTF">2020-05-08T09:19:50Z</dcterms:modified>
</cp:coreProperties>
</file>