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  <p:sldMasterId id="2147483691" r:id="rId2"/>
  </p:sldMasterIdLst>
  <p:notesMasterIdLst>
    <p:notesMasterId r:id="rId13"/>
  </p:notesMasterIdLst>
  <p:handoutMasterIdLst>
    <p:handoutMasterId r:id="rId14"/>
  </p:handoutMasterIdLst>
  <p:sldIdLst>
    <p:sldId id="523" r:id="rId3"/>
    <p:sldId id="524" r:id="rId4"/>
    <p:sldId id="525" r:id="rId5"/>
    <p:sldId id="526" r:id="rId6"/>
    <p:sldId id="527" r:id="rId7"/>
    <p:sldId id="529" r:id="rId8"/>
    <p:sldId id="530" r:id="rId9"/>
    <p:sldId id="531" r:id="rId10"/>
    <p:sldId id="532" r:id="rId11"/>
    <p:sldId id="533" r:id="rId12"/>
  </p:sldIdLst>
  <p:sldSz cx="10160000" cy="5715000"/>
  <p:notesSz cx="6858000" cy="9144000"/>
  <p:custDataLst>
    <p:tags r:id="rId15"/>
  </p:custDataLst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206" userDrawn="1">
          <p15:clr>
            <a:srgbClr val="A4A3A4"/>
          </p15:clr>
        </p15:guide>
        <p15:guide id="3" pos="327" userDrawn="1">
          <p15:clr>
            <a:srgbClr val="A4A3A4"/>
          </p15:clr>
        </p15:guide>
        <p15:guide id="4" pos="60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AA"/>
    <a:srgbClr val="000000"/>
    <a:srgbClr val="F2F2F2"/>
    <a:srgbClr val="FFBC42"/>
    <a:srgbClr val="D81159"/>
    <a:srgbClr val="20A39E"/>
    <a:srgbClr val="7F7F7F"/>
    <a:srgbClr val="FAE1EA"/>
    <a:srgbClr val="2C1111"/>
    <a:srgbClr val="848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4" autoAdjust="0"/>
    <p:restoredTop sz="93392" autoAdjust="0"/>
  </p:normalViewPr>
  <p:slideViewPr>
    <p:cSldViewPr snapToGrid="0">
      <p:cViewPr varScale="1">
        <p:scale>
          <a:sx n="137" d="100"/>
          <a:sy n="137" d="100"/>
        </p:scale>
        <p:origin x="355" y="86"/>
      </p:cViewPr>
      <p:guideLst>
        <p:guide orient="horz" pos="3206"/>
        <p:guide pos="327"/>
        <p:guide pos="6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6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87233728-C297-40D9-B8EA-516437FDDBB3}" type="datetime1">
              <a:rPr lang="de-DE" sz="800" smtClean="0"/>
              <a:t>01.08.2020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000" y="244800"/>
            <a:ext cx="5904000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 err="1"/>
              <a:t>Titel</a:t>
            </a:r>
            <a:r>
              <a:rPr lang="en-US"/>
              <a:t> der </a:t>
            </a:r>
            <a:r>
              <a:rPr lang="en-US" err="1"/>
              <a:t>Präsentation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A5CA7BE6-D8C2-4E37-92BC-E832C561DB77}" type="datetime1">
              <a:rPr lang="de-DE" smtClean="0"/>
              <a:t>01.08.2020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217488" y="1009650"/>
            <a:ext cx="5486401" cy="3086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 err="1"/>
              <a:t>Universität</a:t>
            </a:r>
            <a:r>
              <a:rPr lang="en-US"/>
              <a:t>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CA7BE6-D8C2-4E37-92BC-E832C561DB77}" type="datetime1">
              <a:rPr lang="de-DE" smtClean="0"/>
              <a:t>01.08.2020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381125"/>
            <a:ext cx="10160000" cy="388439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6696000" y="1814400"/>
            <a:ext cx="2757600" cy="2757600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1260000" anchor="ctr" anchorCtr="0">
            <a:noAutofit/>
          </a:bodyPr>
          <a:lstStyle>
            <a:lvl1pPr marL="0" indent="0" algn="ctr">
              <a:lnSpc>
                <a:spcPct val="90000"/>
              </a:lnSpc>
              <a:defRPr sz="2400" b="1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778" y="1814400"/>
            <a:ext cx="4986000" cy="898901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1">
                <a:solidFill>
                  <a:schemeClr val="tx2"/>
                </a:solidFill>
              </a:defRPr>
            </a:lvl1pPr>
            <a:lvl2pPr marL="285721" indent="0" algn="ctr">
              <a:buNone/>
              <a:defRPr sz="1250"/>
            </a:lvl2pPr>
            <a:lvl3pPr marL="571440" indent="0" algn="ctr">
              <a:buNone/>
              <a:defRPr sz="1125"/>
            </a:lvl3pPr>
            <a:lvl4pPr marL="857161" indent="0" algn="ctr">
              <a:buNone/>
              <a:defRPr sz="1000"/>
            </a:lvl4pPr>
            <a:lvl5pPr marL="1142879" indent="0" algn="ctr">
              <a:buNone/>
              <a:defRPr sz="1000"/>
            </a:lvl5pPr>
            <a:lvl6pPr marL="1428600" indent="0" algn="ctr">
              <a:buNone/>
              <a:defRPr sz="1000"/>
            </a:lvl6pPr>
            <a:lvl7pPr marL="1714319" indent="0" algn="ctr">
              <a:buNone/>
              <a:defRPr sz="1000"/>
            </a:lvl7pPr>
            <a:lvl8pPr marL="2000040" indent="0" algn="ctr">
              <a:buNone/>
              <a:defRPr sz="1000"/>
            </a:lvl8pPr>
            <a:lvl9pPr marL="2285761" indent="0" algn="ctr">
              <a:buNone/>
              <a:defRPr sz="1000"/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8136000" y="3956400"/>
            <a:ext cx="1084175" cy="108417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250"/>
              </a:lnSpc>
              <a:spcBef>
                <a:spcPts val="0"/>
              </a:spcBef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78" y="376758"/>
            <a:ext cx="2874270" cy="58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1263650"/>
            <a:ext cx="10160000" cy="3187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smtClean="0"/>
          </a:p>
        </p:txBody>
      </p:sp>
      <p:sp>
        <p:nvSpPr>
          <p:cNvPr id="6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28000" y="2135700"/>
            <a:ext cx="1443600" cy="1443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>
                <a:latin typeface="+mj-lt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2729868" y="1683847"/>
            <a:ext cx="240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167"/>
              </a:spcBef>
              <a:spcAft>
                <a:spcPts val="0"/>
              </a:spcAft>
              <a:tabLst>
                <a:tab pos="451068" algn="l"/>
              </a:tabLst>
            </a:pPr>
            <a:r>
              <a:rPr lang="de-DE" sz="2000" b="1" dirty="0" err="1">
                <a:solidFill>
                  <a:srgbClr val="005BAA"/>
                </a:solidFill>
                <a:latin typeface="+mj-lt"/>
                <a:ea typeface="cmss10" charset="0"/>
                <a:cs typeface="cmss10" charset="0"/>
              </a:rPr>
              <a:t>Thank</a:t>
            </a:r>
            <a:r>
              <a:rPr lang="de-DE" sz="2000" b="1" baseline="0" dirty="0">
                <a:solidFill>
                  <a:srgbClr val="005BAA"/>
                </a:solidFill>
                <a:latin typeface="+mj-lt"/>
                <a:ea typeface="cmss10" charset="0"/>
                <a:cs typeface="cmss10" charset="0"/>
              </a:rPr>
              <a:t> </a:t>
            </a:r>
            <a:r>
              <a:rPr lang="de-DE" sz="2000" b="1" baseline="0" dirty="0" err="1">
                <a:solidFill>
                  <a:srgbClr val="005BAA"/>
                </a:solidFill>
                <a:latin typeface="+mj-lt"/>
                <a:ea typeface="cmss10" charset="0"/>
                <a:cs typeface="cmss10" charset="0"/>
              </a:rPr>
              <a:t>you</a:t>
            </a:r>
            <a:r>
              <a:rPr lang="de-DE" sz="2000" b="1" baseline="0" dirty="0">
                <a:solidFill>
                  <a:srgbClr val="005BAA"/>
                </a:solidFill>
                <a:latin typeface="+mj-lt"/>
                <a:ea typeface="cmss10" charset="0"/>
                <a:cs typeface="cmss10" charset="0"/>
              </a:rPr>
              <a:t>!</a:t>
            </a:r>
            <a:endParaRPr lang="de-DE" sz="2000" b="1" dirty="0">
              <a:solidFill>
                <a:srgbClr val="005BAA"/>
              </a:solidFill>
              <a:latin typeface="+mj-lt"/>
              <a:ea typeface="cmss10" charset="0"/>
              <a:cs typeface="cmss10" charset="0"/>
            </a:endParaRP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463194" y="4108833"/>
            <a:ext cx="438673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2729869" y="2249400"/>
            <a:ext cx="4386739" cy="216000"/>
          </a:xfrm>
        </p:spPr>
        <p:txBody>
          <a:bodyPr/>
          <a:lstStyle>
            <a:lvl1pPr marL="0" indent="0">
              <a:buNone/>
              <a:defRPr sz="1200" b="1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Name       Fist Name Last Name</a:t>
            </a:r>
            <a:endParaRPr lang="de-DE" dirty="0"/>
          </a:p>
        </p:txBody>
      </p:sp>
      <p:sp>
        <p:nvSpPr>
          <p:cNvPr id="20" name="Textfeld 19"/>
          <p:cNvSpPr txBox="1"/>
          <p:nvPr userDrawn="1"/>
        </p:nvSpPr>
        <p:spPr>
          <a:xfrm>
            <a:off x="2729868" y="2681400"/>
            <a:ext cx="2949149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25" algn="l"/>
              </a:tabLst>
            </a:pPr>
            <a:r>
              <a:rPr lang="de-DE" sz="1200" b="1" dirty="0" err="1" smtClean="0">
                <a:solidFill>
                  <a:schemeClr val="tx2"/>
                </a:solidFill>
                <a:latin typeface="+mj-lt"/>
                <a:ea typeface="cmss10" charset="0"/>
                <a:cs typeface="cmss10" charset="0"/>
              </a:rPr>
              <a:t>E-mail</a:t>
            </a:r>
            <a:r>
              <a:rPr lang="de-DE" sz="1200" dirty="0">
                <a:solidFill>
                  <a:schemeClr val="tx2"/>
                </a:solidFill>
                <a:latin typeface="+mj-lt"/>
                <a:ea typeface="cmss10" charset="0"/>
                <a:cs typeface="cmss10" charset="0"/>
              </a:rPr>
              <a:t>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25" algn="l"/>
              </a:tabLst>
            </a:pPr>
            <a:r>
              <a:rPr lang="de-DE" sz="1200" b="1" dirty="0" smtClean="0">
                <a:solidFill>
                  <a:schemeClr val="tx2"/>
                </a:solidFill>
                <a:latin typeface="+mj-lt"/>
                <a:ea typeface="cmss10" charset="0"/>
                <a:cs typeface="cmss10" charset="0"/>
              </a:rPr>
              <a:t>Phone</a:t>
            </a:r>
            <a:r>
              <a:rPr lang="de-DE" sz="1200" baseline="0" dirty="0" smtClean="0">
                <a:solidFill>
                  <a:schemeClr val="tx2"/>
                </a:solidFill>
                <a:latin typeface="+mj-lt"/>
                <a:ea typeface="cmss10" charset="0"/>
                <a:cs typeface="cmss10" charset="0"/>
              </a:rPr>
              <a:t>      </a:t>
            </a:r>
            <a:r>
              <a:rPr lang="de-DE" sz="1200" dirty="0" smtClean="0">
                <a:solidFill>
                  <a:schemeClr val="tx2"/>
                </a:solidFill>
                <a:latin typeface="+mj-lt"/>
                <a:ea typeface="cmss10" charset="0"/>
                <a:cs typeface="cmss10" charset="0"/>
              </a:rPr>
              <a:t>+</a:t>
            </a:r>
            <a:r>
              <a:rPr lang="de-DE" sz="1200" dirty="0">
                <a:solidFill>
                  <a:schemeClr val="tx2"/>
                </a:solidFill>
                <a:latin typeface="+mj-lt"/>
                <a:ea typeface="cmss10" charset="0"/>
                <a:cs typeface="cmss10" charset="0"/>
              </a:rPr>
              <a:t>49 (0) 711 </a:t>
            </a:r>
            <a:r>
              <a:rPr lang="de-DE" sz="1200" dirty="0" smtClean="0">
                <a:solidFill>
                  <a:schemeClr val="tx2"/>
                </a:solidFill>
                <a:latin typeface="+mj-lt"/>
                <a:ea typeface="cmss10" charset="0"/>
                <a:cs typeface="cmss10" charset="0"/>
              </a:rPr>
              <a:t>685 </a:t>
            </a:r>
            <a:endParaRPr lang="de-DE" sz="1200" dirty="0">
              <a:solidFill>
                <a:schemeClr val="tx2"/>
              </a:solidFill>
              <a:latin typeface="+mj-lt"/>
              <a:ea typeface="cmss10" charset="0"/>
              <a:cs typeface="cmss10" charset="0"/>
            </a:endParaRPr>
          </a:p>
          <a:p>
            <a:pPr marL="0" marR="0" lvl="0" indent="0" algn="l" defTabSz="68578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25" algn="l"/>
              </a:tabLst>
              <a:defRPr/>
            </a:pPr>
            <a:r>
              <a:rPr lang="de-DE" sz="1200" b="1" dirty="0" err="1" smtClean="0">
                <a:solidFill>
                  <a:schemeClr val="tx2"/>
                </a:solidFill>
                <a:latin typeface="+mj-lt"/>
                <a:ea typeface="cmss10" charset="0"/>
                <a:cs typeface="cmss10" charset="0"/>
              </a:rPr>
              <a:t>OrcID</a:t>
            </a:r>
            <a:endParaRPr lang="de-DE" sz="1200" b="1" dirty="0" smtClean="0">
              <a:solidFill>
                <a:schemeClr val="tx2"/>
              </a:solidFill>
              <a:latin typeface="+mj-lt"/>
              <a:ea typeface="cmss10" charset="0"/>
              <a:cs typeface="cmss10" charset="0"/>
            </a:endParaRPr>
          </a:p>
          <a:p>
            <a:pPr marL="0" marR="0" lvl="0" indent="0" algn="l" defTabSz="68578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25" algn="l"/>
              </a:tabLst>
              <a:defRPr/>
            </a:pPr>
            <a:endParaRPr lang="de-DE" sz="1200" b="1" dirty="0" smtClean="0">
              <a:solidFill>
                <a:schemeClr val="tx2"/>
              </a:solidFill>
              <a:latin typeface="+mj-lt"/>
              <a:ea typeface="cmss10" charset="0"/>
              <a:cs typeface="cmss10" charset="0"/>
            </a:endParaRPr>
          </a:p>
          <a:p>
            <a:pPr marL="0" marR="0" lvl="0" indent="0" algn="l" defTabSz="68578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25" algn="l"/>
              </a:tabLst>
              <a:defRPr/>
            </a:pPr>
            <a:r>
              <a:rPr lang="de-DE" sz="1200" b="1" dirty="0" err="1" smtClean="0">
                <a:solidFill>
                  <a:schemeClr val="tx2"/>
                </a:solidFill>
                <a:latin typeface="+mj-lt"/>
                <a:ea typeface="cmss10" charset="0"/>
                <a:cs typeface="cmss10" charset="0"/>
              </a:rPr>
              <a:t>Address</a:t>
            </a:r>
            <a:r>
              <a:rPr lang="de-DE" sz="1200" b="1" dirty="0">
                <a:solidFill>
                  <a:schemeClr val="tx2"/>
                </a:solidFill>
                <a:latin typeface="+mj-lt"/>
                <a:ea typeface="cmss10" charset="0"/>
                <a:cs typeface="cmss10" charset="0"/>
              </a:rPr>
              <a:t>	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4601576" y="2926176"/>
            <a:ext cx="865689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3453395" y="3164506"/>
            <a:ext cx="2353515" cy="20675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####-####-####-####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3463193" y="3666099"/>
            <a:ext cx="3333349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25" algn="l"/>
              </a:tabLst>
            </a:pPr>
            <a:r>
              <a:rPr lang="de-DE" sz="1200" dirty="0">
                <a:solidFill>
                  <a:schemeClr val="tx2"/>
                </a:solidFill>
                <a:latin typeface="+mj-lt"/>
                <a:ea typeface="cmss10" charset="0"/>
                <a:cs typeface="cmss10" charset="0"/>
              </a:rPr>
              <a:t>University </a:t>
            </a:r>
            <a:r>
              <a:rPr lang="de-DE" sz="1200" dirty="0" err="1">
                <a:solidFill>
                  <a:schemeClr val="tx2"/>
                </a:solidFill>
                <a:latin typeface="+mj-lt"/>
                <a:ea typeface="cmss10" charset="0"/>
                <a:cs typeface="cmss10" charset="0"/>
              </a:rPr>
              <a:t>of</a:t>
            </a:r>
            <a:r>
              <a:rPr lang="de-DE" sz="1200" dirty="0">
                <a:solidFill>
                  <a:schemeClr val="tx2"/>
                </a:solidFill>
                <a:latin typeface="+mj-lt"/>
                <a:ea typeface="cmss10" charset="0"/>
                <a:cs typeface="cmss10" charset="0"/>
              </a:rPr>
              <a:t> Stuttgart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3463194" y="3884791"/>
            <a:ext cx="438673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3453396" y="2681400"/>
            <a:ext cx="3663212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pic>
        <p:nvPicPr>
          <p:cNvPr id="15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778" y="361770"/>
            <a:ext cx="2513826" cy="52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381125"/>
            <a:ext cx="10160000" cy="388439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778" y="1814400"/>
            <a:ext cx="4986000" cy="898901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1">
                <a:solidFill>
                  <a:schemeClr val="tx2"/>
                </a:solidFill>
              </a:defRPr>
            </a:lvl1pPr>
            <a:lvl2pPr marL="285721" indent="0" algn="ctr">
              <a:buNone/>
              <a:defRPr sz="1250"/>
            </a:lvl2pPr>
            <a:lvl3pPr marL="571440" indent="0" algn="ctr">
              <a:buNone/>
              <a:defRPr sz="1125"/>
            </a:lvl3pPr>
            <a:lvl4pPr marL="857161" indent="0" algn="ctr">
              <a:buNone/>
              <a:defRPr sz="1000"/>
            </a:lvl4pPr>
            <a:lvl5pPr marL="1142879" indent="0" algn="ctr">
              <a:buNone/>
              <a:defRPr sz="1000"/>
            </a:lvl5pPr>
            <a:lvl6pPr marL="1428600" indent="0" algn="ctr">
              <a:buNone/>
              <a:defRPr sz="1000"/>
            </a:lvl6pPr>
            <a:lvl7pPr marL="1714319" indent="0" algn="ctr">
              <a:buNone/>
              <a:defRPr sz="1000"/>
            </a:lvl7pPr>
            <a:lvl8pPr marL="2000040" indent="0" algn="ctr">
              <a:buNone/>
              <a:defRPr sz="1000"/>
            </a:lvl8pPr>
            <a:lvl9pPr marL="2285761" indent="0" algn="ctr">
              <a:buNone/>
              <a:defRPr sz="1000"/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995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54" y="1325880"/>
            <a:ext cx="9119305" cy="3426520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  <a:latin typeface="+mj-lt"/>
                <a:cs typeface="Calibri" panose="020F0502020204030204" pitchFamily="34" charset="0"/>
              </a:defRPr>
            </a:lvl1pPr>
            <a:lvl2pPr>
              <a:defRPr sz="1400"/>
            </a:lvl2pPr>
            <a:lvl3pPr>
              <a:defRPr sz="1400">
                <a:solidFill>
                  <a:schemeClr val="tx2"/>
                </a:solidFill>
                <a:latin typeface="+mj-lt"/>
                <a:cs typeface="Calibri" panose="020F0502020204030204" pitchFamily="34" charset="0"/>
              </a:defRPr>
            </a:lvl3pPr>
            <a:lvl4pPr>
              <a:defRPr sz="1400"/>
            </a:lvl4pPr>
            <a:lvl5pPr>
              <a:defRPr sz="1400">
                <a:solidFill>
                  <a:schemeClr val="tx2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20000" y="722885"/>
            <a:ext cx="9120000" cy="276225"/>
          </a:xfrm>
        </p:spPr>
        <p:txBody>
          <a:bodyPr lIns="0" tIns="0" rIns="0" bIns="0"/>
          <a:lstStyle>
            <a:lvl1pPr marL="0" indent="0">
              <a:buNone/>
              <a:defRPr sz="1600" b="0" i="1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90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54" y="1325880"/>
            <a:ext cx="9119305" cy="3426520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  <a:latin typeface="+mj-lt"/>
                <a:cs typeface="Calibri" panose="020F0502020204030204" pitchFamily="34" charset="0"/>
              </a:defRPr>
            </a:lvl1pPr>
            <a:lvl2pPr>
              <a:defRPr sz="1400"/>
            </a:lvl2pPr>
            <a:lvl3pPr>
              <a:defRPr sz="1400">
                <a:solidFill>
                  <a:schemeClr val="tx2"/>
                </a:solidFill>
                <a:latin typeface="+mj-lt"/>
                <a:cs typeface="Calibri" panose="020F0502020204030204" pitchFamily="34" charset="0"/>
              </a:defRPr>
            </a:lvl3pPr>
            <a:lvl4pPr>
              <a:defRPr sz="1400"/>
            </a:lvl4pPr>
            <a:lvl5pPr>
              <a:defRPr sz="1400">
                <a:solidFill>
                  <a:schemeClr val="tx2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20000" y="722885"/>
            <a:ext cx="9120000" cy="276225"/>
          </a:xfrm>
        </p:spPr>
        <p:txBody>
          <a:bodyPr lIns="0" tIns="0" rIns="0" bIns="0"/>
          <a:lstStyle>
            <a:lvl1pPr marL="0" indent="0">
              <a:buNone/>
              <a:defRPr sz="1600" b="0" i="1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000" y="1044000"/>
            <a:ext cx="4400000" cy="37084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9653" y="1044000"/>
            <a:ext cx="4400000" cy="37079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20000" y="540005"/>
            <a:ext cx="9120000" cy="276225"/>
          </a:xfrm>
        </p:spPr>
        <p:txBody>
          <a:bodyPr lIns="0" tIns="0" rIns="0" bIns="0"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647" y="1044000"/>
            <a:ext cx="440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285721" indent="0">
              <a:buNone/>
              <a:defRPr sz="1250" b="1"/>
            </a:lvl2pPr>
            <a:lvl3pPr marL="571440" indent="0">
              <a:buNone/>
              <a:defRPr sz="1125" b="1"/>
            </a:lvl3pPr>
            <a:lvl4pPr marL="857161" indent="0">
              <a:buNone/>
              <a:defRPr sz="1000" b="1"/>
            </a:lvl4pPr>
            <a:lvl5pPr marL="1142879" indent="0">
              <a:buNone/>
              <a:defRPr sz="1000" b="1"/>
            </a:lvl5pPr>
            <a:lvl6pPr marL="1428600" indent="0">
              <a:buNone/>
              <a:defRPr sz="1000" b="1"/>
            </a:lvl6pPr>
            <a:lvl7pPr marL="1714319" indent="0">
              <a:buNone/>
              <a:defRPr sz="1000" b="1"/>
            </a:lvl7pPr>
            <a:lvl8pPr marL="2000040" indent="0">
              <a:buNone/>
              <a:defRPr sz="1000" b="1"/>
            </a:lvl8pPr>
            <a:lvl9pPr marL="2285761" indent="0">
              <a:buNone/>
              <a:defRPr sz="10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000" y="1404000"/>
            <a:ext cx="4400000" cy="33631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5239300" y="1044000"/>
            <a:ext cx="440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285721" indent="0">
              <a:buNone/>
              <a:defRPr sz="1250" b="1"/>
            </a:lvl2pPr>
            <a:lvl3pPr marL="571440" indent="0">
              <a:buNone/>
              <a:defRPr sz="1125" b="1"/>
            </a:lvl3pPr>
            <a:lvl4pPr marL="857161" indent="0">
              <a:buNone/>
              <a:defRPr sz="1000" b="1"/>
            </a:lvl4pPr>
            <a:lvl5pPr marL="1142879" indent="0">
              <a:buNone/>
              <a:defRPr sz="1000" b="1"/>
            </a:lvl5pPr>
            <a:lvl6pPr marL="1428600" indent="0">
              <a:buNone/>
              <a:defRPr sz="1000" b="1"/>
            </a:lvl6pPr>
            <a:lvl7pPr marL="1714319" indent="0">
              <a:buNone/>
              <a:defRPr sz="1000" b="1"/>
            </a:lvl7pPr>
            <a:lvl8pPr marL="2000040" indent="0">
              <a:buNone/>
              <a:defRPr sz="1000" b="1"/>
            </a:lvl8pPr>
            <a:lvl9pPr marL="2285761" indent="0">
              <a:buNone/>
              <a:defRPr sz="10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5239653" y="1404000"/>
            <a:ext cx="4400000" cy="33631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20000" y="540005"/>
            <a:ext cx="9120000" cy="276225"/>
          </a:xfrm>
        </p:spPr>
        <p:txBody>
          <a:bodyPr lIns="0" tIns="0" rIns="0" bIns="0"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381125"/>
            <a:ext cx="10160000" cy="388439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778" y="1814400"/>
            <a:ext cx="4986000" cy="898901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1">
                <a:solidFill>
                  <a:schemeClr val="tx2"/>
                </a:solidFill>
              </a:defRPr>
            </a:lvl1pPr>
            <a:lvl2pPr marL="285721" indent="0" algn="ctr">
              <a:buNone/>
              <a:defRPr sz="1250"/>
            </a:lvl2pPr>
            <a:lvl3pPr marL="571440" indent="0" algn="ctr">
              <a:buNone/>
              <a:defRPr sz="1125"/>
            </a:lvl3pPr>
            <a:lvl4pPr marL="857161" indent="0" algn="ctr">
              <a:buNone/>
              <a:defRPr sz="1000"/>
            </a:lvl4pPr>
            <a:lvl5pPr marL="1142879" indent="0" algn="ctr">
              <a:buNone/>
              <a:defRPr sz="1000"/>
            </a:lvl5pPr>
            <a:lvl6pPr marL="1428600" indent="0" algn="ctr">
              <a:buNone/>
              <a:defRPr sz="1000"/>
            </a:lvl6pPr>
            <a:lvl7pPr marL="1714319" indent="0" algn="ctr">
              <a:buNone/>
              <a:defRPr sz="1000"/>
            </a:lvl7pPr>
            <a:lvl8pPr marL="2000040" indent="0" algn="ctr">
              <a:buNone/>
              <a:defRPr sz="1000"/>
            </a:lvl8pPr>
            <a:lvl9pPr marL="2285761" indent="0" algn="ctr">
              <a:buNone/>
              <a:defRPr sz="1000"/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87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0354" y="180000"/>
            <a:ext cx="9119305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354" y="1381125"/>
            <a:ext cx="9119305" cy="3708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07604" y="5418008"/>
            <a:ext cx="800397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00" smtClean="0">
                <a:solidFill>
                  <a:schemeClr val="tx2"/>
                </a:solidFill>
                <a:latin typeface="+mj-lt"/>
                <a:ea typeface="cmss10" charset="0"/>
                <a:cs typeface="cmss10" charset="0"/>
              </a:defRPr>
            </a:lvl1pPr>
          </a:lstStyle>
          <a:p>
            <a:r>
              <a:rPr lang="en-GB" dirty="0" smtClean="0"/>
              <a:t>March 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351" y="5418008"/>
            <a:ext cx="67200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j-lt"/>
                <a:ea typeface="cmss10" charset="0"/>
                <a:cs typeface="cmss10" charset="0"/>
              </a:defRPr>
            </a:lvl1pPr>
          </a:lstStyle>
          <a:p>
            <a:r>
              <a:rPr lang="en-US" smtClean="0"/>
              <a:t>University of Stuttgart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1485" y="5418008"/>
            <a:ext cx="294515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j-lt"/>
                <a:ea typeface="cmss10" charset="0"/>
                <a:cs typeface="cmss10" charset="0"/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6" r:id="rId2"/>
    <p:sldLayoutId id="2147483703" r:id="rId3"/>
    <p:sldLayoutId id="2147483705" r:id="rId4"/>
  </p:sldLayoutIdLst>
  <p:hf hdr="0"/>
  <p:txStyles>
    <p:titleStyle>
      <a:lvl1pPr algn="l" defTabSz="57144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cmss10" charset="0"/>
          <a:cs typeface="cmss10" charset="0"/>
        </a:defRPr>
      </a:lvl1pPr>
    </p:titleStyle>
    <p:bodyStyle>
      <a:lvl1pPr marL="142859" indent="-142859" algn="l" defTabSz="571440" rtl="0" eaLnBrk="1" latinLnBrk="0" hangingPunct="1">
        <a:lnSpc>
          <a:spcPct val="120000"/>
        </a:lnSpc>
        <a:spcBef>
          <a:spcPts val="625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cmss10" charset="0"/>
          <a:cs typeface="cmss10" charset="0"/>
        </a:defRPr>
      </a:lvl1pPr>
      <a:lvl2pPr marL="300271" indent="-153443" algn="l" defTabSz="571440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j-lt"/>
          <a:ea typeface="cmss10" charset="0"/>
          <a:cs typeface="cmss10" charset="0"/>
        </a:defRPr>
      </a:lvl2pPr>
      <a:lvl3pPr marL="447099" indent="-146828" algn="l" defTabSz="571440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j-lt"/>
          <a:ea typeface="cmss10" charset="0"/>
          <a:cs typeface="cmss10" charset="0"/>
        </a:defRPr>
      </a:lvl3pPr>
      <a:lvl4pPr marL="600541" indent="-153443" algn="l" defTabSz="571440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j-lt"/>
          <a:ea typeface="cmss10" charset="0"/>
          <a:cs typeface="cmss10" charset="0"/>
        </a:defRPr>
      </a:lvl4pPr>
      <a:lvl5pPr marL="747369" indent="-146828" algn="l" defTabSz="571440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j-lt"/>
          <a:ea typeface="cmss10" charset="0"/>
          <a:cs typeface="cmss10" charset="0"/>
        </a:defRPr>
      </a:lvl5pPr>
      <a:lvl6pPr marL="1571460" indent="-142859" algn="l" defTabSz="571440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181" indent="-142859" algn="l" defTabSz="571440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2899" indent="-142859" algn="l" defTabSz="571440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620" indent="-142859" algn="l" defTabSz="571440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44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1" algn="l" defTabSz="57144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40" algn="l" defTabSz="57144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61" algn="l" defTabSz="57144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879" algn="l" defTabSz="57144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00" algn="l" defTabSz="57144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19" algn="l" defTabSz="57144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40" algn="l" defTabSz="57144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761" algn="l" defTabSz="57144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70" userDrawn="1">
          <p15:clr>
            <a:srgbClr val="F26B43"/>
          </p15:clr>
        </p15:guide>
        <p15:guide id="2" pos="328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607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0354" y="423840"/>
            <a:ext cx="9119305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354" y="1327575"/>
            <a:ext cx="9119305" cy="3424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2"/>
            <a:r>
              <a:rPr lang="de-DE" dirty="0"/>
              <a:t>Zweite Ebene</a:t>
            </a:r>
          </a:p>
          <a:p>
            <a:pPr lvl="4"/>
            <a:r>
              <a:rPr lang="de-DE" dirty="0"/>
              <a:t>Dritte Ebene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20351" y="5274653"/>
            <a:ext cx="150576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tx2"/>
                </a:solidFill>
                <a:latin typeface="+mj-lt"/>
                <a:ea typeface="cmss10" charset="0"/>
                <a:cs typeface="cmss10" charset="0"/>
              </a:rPr>
              <a:t>University of Stuttgart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9350161" y="5274648"/>
            <a:ext cx="294515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E82CC3C-1DC0-4FDA-9590-6CC506AB67F8}" type="slidenum">
              <a:rPr lang="en-US" sz="800" smtClean="0">
                <a:solidFill>
                  <a:schemeClr val="tx2"/>
                </a:solidFill>
                <a:latin typeface="+mj-lt"/>
                <a:ea typeface="cmss10" charset="0"/>
                <a:cs typeface="cmss10" charset="0"/>
              </a:rPr>
              <a:pPr algn="r"/>
              <a:t>‹#›</a:t>
            </a:fld>
            <a:endParaRPr lang="en-US" sz="800" dirty="0">
              <a:solidFill>
                <a:schemeClr val="tx2"/>
              </a:solidFill>
              <a:latin typeface="+mj-lt"/>
              <a:ea typeface="cmss10" charset="0"/>
              <a:cs typeface="cmss10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689529" y="5274647"/>
            <a:ext cx="4780947" cy="12311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tx2"/>
                </a:solidFill>
                <a:latin typeface="+mj-lt"/>
                <a:ea typeface="cmss10" charset="0"/>
                <a:cs typeface="cmss10" charset="0"/>
              </a:rPr>
              <a:t>Research Group on Continuum Biomechanics and </a:t>
            </a:r>
            <a:r>
              <a:rPr lang="en-US" sz="800" dirty="0" err="1">
                <a:solidFill>
                  <a:schemeClr val="tx2"/>
                </a:solidFill>
                <a:latin typeface="+mj-lt"/>
                <a:ea typeface="cmss10" charset="0"/>
                <a:cs typeface="cmss10" charset="0"/>
              </a:rPr>
              <a:t>Mechanobiology</a:t>
            </a:r>
            <a:endParaRPr lang="en-US" sz="800" dirty="0">
              <a:solidFill>
                <a:schemeClr val="tx2"/>
              </a:solidFill>
              <a:latin typeface="+mj-lt"/>
              <a:ea typeface="cmss10" charset="0"/>
              <a:cs typeface="cmss10" charset="0"/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520351" y="1014852"/>
            <a:ext cx="9119308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520351" y="5198232"/>
            <a:ext cx="9119308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98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9" r:id="rId2"/>
    <p:sldLayoutId id="2147483700" r:id="rId3"/>
    <p:sldLayoutId id="2147483704" r:id="rId4"/>
  </p:sldLayoutIdLst>
  <p:hf hdr="0"/>
  <p:txStyles>
    <p:titleStyle>
      <a:lvl1pPr algn="l" defTabSz="57144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cmss10" charset="0"/>
          <a:cs typeface="cmss10" charset="0"/>
        </a:defRPr>
      </a:lvl1pPr>
    </p:titleStyle>
    <p:bodyStyle>
      <a:lvl1pPr marL="142859" indent="-142859" algn="l" defTabSz="571440" rtl="0" eaLnBrk="1" latinLnBrk="0" hangingPunct="1">
        <a:lnSpc>
          <a:spcPct val="120000"/>
        </a:lnSpc>
        <a:spcBef>
          <a:spcPts val="625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cmss10" charset="0"/>
          <a:cs typeface="cmss10" charset="0"/>
        </a:defRPr>
      </a:lvl1pPr>
      <a:lvl2pPr marL="300271" indent="-153443" algn="l" defTabSz="571440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mss10" charset="0"/>
          <a:ea typeface="cmss10" charset="0"/>
          <a:cs typeface="cmss10" charset="0"/>
        </a:defRPr>
      </a:lvl2pPr>
      <a:lvl3pPr marL="447099" indent="-146828" algn="l" defTabSz="571440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j-lt"/>
          <a:ea typeface="cmss10" charset="0"/>
          <a:cs typeface="cmss10" charset="0"/>
        </a:defRPr>
      </a:lvl3pPr>
      <a:lvl4pPr marL="600541" indent="-153443" algn="l" defTabSz="571440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cmss10" charset="0"/>
          <a:ea typeface="cmss10" charset="0"/>
          <a:cs typeface="cmss10" charset="0"/>
        </a:defRPr>
      </a:lvl4pPr>
      <a:lvl5pPr marL="747369" indent="-146828" algn="l" defTabSz="571440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j-lt"/>
          <a:ea typeface="cmss10" charset="0"/>
          <a:cs typeface="cmss10" charset="0"/>
        </a:defRPr>
      </a:lvl5pPr>
      <a:lvl6pPr marL="1571460" indent="-142859" algn="l" defTabSz="571440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2"/>
          </a:solidFill>
          <a:latin typeface="+mn-lt"/>
          <a:ea typeface="+mn-ea"/>
          <a:cs typeface="+mn-cs"/>
        </a:defRPr>
      </a:lvl6pPr>
      <a:lvl7pPr marL="1857181" indent="-142859" algn="l" defTabSz="571440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2899" indent="-142859" algn="l" defTabSz="571440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620" indent="-142859" algn="l" defTabSz="571440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44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1" algn="l" defTabSz="57144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40" algn="l" defTabSz="57144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61" algn="l" defTabSz="57144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879" algn="l" defTabSz="57144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00" algn="l" defTabSz="57144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19" algn="l" defTabSz="57144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40" algn="l" defTabSz="57144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761" algn="l" defTabSz="57144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70" userDrawn="1">
          <p15:clr>
            <a:srgbClr val="F26B43"/>
          </p15:clr>
        </p15:guide>
        <p15:guide id="2" pos="328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60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13" Type="http://schemas.openxmlformats.org/officeDocument/2006/relationships/image" Target="../media/image15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14.png"/><Relationship Id="rId2" Type="http://schemas.openxmlformats.org/officeDocument/2006/relationships/tags" Target="../tags/tag3.xml"/><Relationship Id="rId16" Type="http://schemas.openxmlformats.org/officeDocument/2006/relationships/image" Target="../media/image18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13.png"/><Relationship Id="rId5" Type="http://schemas.openxmlformats.org/officeDocument/2006/relationships/tags" Target="../tags/tag6.xml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tags" Target="../tags/tag5.xml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tags" Target="../tags/tag11.xml"/><Relationship Id="rId21" Type="http://schemas.openxmlformats.org/officeDocument/2006/relationships/image" Target="../media/image30.png"/><Relationship Id="rId7" Type="http://schemas.openxmlformats.org/officeDocument/2006/relationships/tags" Target="../tags/tag15.xml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tags" Target="../tags/tag10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13.xml"/><Relationship Id="rId15" Type="http://schemas.openxmlformats.org/officeDocument/2006/relationships/image" Target="../media/image24.png"/><Relationship Id="rId10" Type="http://schemas.openxmlformats.org/officeDocument/2006/relationships/tags" Target="../tags/tag18.xml"/><Relationship Id="rId19" Type="http://schemas.openxmlformats.org/officeDocument/2006/relationships/image" Target="../media/image28.png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41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1257491"/>
            <a:ext cx="10160000" cy="3187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4541154" y="4943735"/>
            <a:ext cx="4776922" cy="321036"/>
            <a:chOff x="4741133" y="5107920"/>
            <a:chExt cx="4798420" cy="322480"/>
          </a:xfrm>
        </p:grpSpPr>
        <p:pic>
          <p:nvPicPr>
            <p:cNvPr id="35" name="Picture 2" descr="http://www.mechbau.uni-stuttgart.de/ls2/jrg/Bilder/CBM-Logo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1460"/>
            <a:stretch/>
          </p:blipFill>
          <p:spPr bwMode="auto">
            <a:xfrm>
              <a:off x="8883832" y="5159502"/>
              <a:ext cx="655721" cy="211274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6" name="Picture 4" descr="http://www.mechbau.uni-stuttgart.de/ls2/jrg/Bilder/DFG-Logo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741133" y="5177633"/>
              <a:ext cx="1429525" cy="182325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37" name="Group 36"/>
            <p:cNvGrpSpPr/>
            <p:nvPr/>
          </p:nvGrpSpPr>
          <p:grpSpPr>
            <a:xfrm>
              <a:off x="6728974" y="5107920"/>
              <a:ext cx="1564527" cy="322480"/>
              <a:chOff x="447305" y="5269058"/>
              <a:chExt cx="1735856" cy="393574"/>
            </a:xfrm>
            <a:solidFill>
              <a:schemeClr val="bg1"/>
            </a:solidFill>
          </p:grpSpPr>
          <p:sp>
            <p:nvSpPr>
              <p:cNvPr id="40" name="Rectangle 39"/>
              <p:cNvSpPr/>
              <p:nvPr/>
            </p:nvSpPr>
            <p:spPr>
              <a:xfrm>
                <a:off x="1361228" y="5269058"/>
                <a:ext cx="821933" cy="38043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en-IN" sz="800" b="1" dirty="0">
                    <a:solidFill>
                      <a:srgbClr val="515151"/>
                    </a:solidFill>
                    <a:latin typeface="Arial" panose="020B0604020202020204" pitchFamily="34" charset="0"/>
                  </a:rPr>
                  <a:t>Soft Tissue </a:t>
                </a:r>
                <a:br>
                  <a:rPr lang="en-IN" sz="800" b="1" dirty="0">
                    <a:solidFill>
                      <a:srgbClr val="515151"/>
                    </a:solidFill>
                    <a:latin typeface="Arial" panose="020B0604020202020204" pitchFamily="34" charset="0"/>
                  </a:rPr>
                </a:br>
                <a:r>
                  <a:rPr lang="en-IN" sz="800" b="1" dirty="0">
                    <a:solidFill>
                      <a:srgbClr val="515151"/>
                    </a:solidFill>
                    <a:latin typeface="Arial" panose="020B0604020202020204" pitchFamily="34" charset="0"/>
                  </a:rPr>
                  <a:t>Robotics</a:t>
                </a:r>
                <a:endParaRPr lang="en-IN" sz="800" b="1" i="0" dirty="0">
                  <a:solidFill>
                    <a:srgbClr val="51515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38" name="Picture 6" descr="GermanyNZ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305" y="5288216"/>
                <a:ext cx="542124" cy="354364"/>
              </a:xfrm>
              <a:prstGeom prst="rect">
                <a:avLst/>
              </a:prstGeom>
              <a:grpFill/>
            </p:spPr>
          </p:pic>
          <p:pic>
            <p:nvPicPr>
              <p:cNvPr id="39" name="Picture 8" descr="STR-Logo-wide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1543" y="5277618"/>
                <a:ext cx="418074" cy="385014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16" name="Subtitle 3"/>
          <p:cNvSpPr>
            <a:spLocks noGrp="1"/>
          </p:cNvSpPr>
          <p:nvPr>
            <p:ph type="subTitle" idx="1"/>
          </p:nvPr>
        </p:nvSpPr>
        <p:spPr>
          <a:xfrm>
            <a:off x="520001" y="1476375"/>
            <a:ext cx="7500050" cy="2762250"/>
          </a:xfrm>
        </p:spPr>
        <p:txBody>
          <a:bodyPr>
            <a:noAutofit/>
          </a:bodyPr>
          <a:lstStyle/>
          <a:p>
            <a:endParaRPr lang="en-GB" sz="2400" dirty="0" smtClean="0">
              <a:solidFill>
                <a:schemeClr val="tx2">
                  <a:lumMod val="95000"/>
                  <a:lumOff val="5000"/>
                </a:schemeClr>
              </a:solidFill>
              <a:ea typeface="CMU Serif" panose="02000603000000000000" pitchFamily="2" charset="0"/>
              <a:cs typeface="Calibri" panose="020F0502020204030204" pitchFamily="34" charset="0"/>
            </a:endParaRPr>
          </a:p>
          <a:p>
            <a:r>
              <a:rPr lang="en-GB" sz="2400" dirty="0" smtClean="0">
                <a:solidFill>
                  <a:schemeClr val="tx2">
                    <a:lumMod val="95000"/>
                    <a:lumOff val="5000"/>
                  </a:schemeClr>
                </a:solidFill>
                <a:ea typeface="CMU Serif" panose="02000603000000000000" pitchFamily="2" charset="0"/>
                <a:cs typeface="Calibri" panose="020F0502020204030204" pitchFamily="34" charset="0"/>
              </a:rPr>
              <a:t>Introduction to </a:t>
            </a:r>
            <a:br>
              <a:rPr lang="en-GB" sz="2400" dirty="0" smtClean="0">
                <a:solidFill>
                  <a:schemeClr val="tx2">
                    <a:lumMod val="95000"/>
                    <a:lumOff val="5000"/>
                  </a:schemeClr>
                </a:solidFill>
                <a:ea typeface="CMU Serif" panose="02000603000000000000" pitchFamily="2" charset="0"/>
                <a:cs typeface="Calibri" panose="020F0502020204030204" pitchFamily="34" charset="0"/>
              </a:rPr>
            </a:br>
            <a:r>
              <a:rPr lang="en-GB" sz="2400" dirty="0" smtClean="0">
                <a:solidFill>
                  <a:schemeClr val="tx2">
                    <a:lumMod val="95000"/>
                    <a:lumOff val="5000"/>
                  </a:schemeClr>
                </a:solidFill>
                <a:ea typeface="CMU Serif" panose="02000603000000000000" pitchFamily="2" charset="0"/>
                <a:cs typeface="Calibri" panose="020F0502020204030204" pitchFamily="34" charset="0"/>
              </a:rPr>
              <a:t>User Materials in </a:t>
            </a:r>
            <a:r>
              <a:rPr lang="en-GB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ea typeface="CMU Serif" panose="02000603000000000000" pitchFamily="2" charset="0"/>
                <a:cs typeface="Calibri" panose="020F0502020204030204" pitchFamily="34" charset="0"/>
              </a:rPr>
              <a:t>Abaqus</a:t>
            </a:r>
            <a:r>
              <a:rPr lang="en-GB" sz="2400" dirty="0" smtClean="0">
                <a:solidFill>
                  <a:schemeClr val="tx2">
                    <a:lumMod val="95000"/>
                    <a:lumOff val="5000"/>
                  </a:schemeClr>
                </a:solidFill>
                <a:ea typeface="CMU Serif" panose="02000603000000000000" pitchFamily="2" charset="0"/>
                <a:cs typeface="Calibri" panose="020F0502020204030204" pitchFamily="34" charset="0"/>
              </a:rPr>
              <a:t> FEA</a:t>
            </a: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+mj-lt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endParaRPr lang="en-US" sz="1100" dirty="0">
              <a:ea typeface="CMU Sans Serif" panose="02000603000000000000" pitchFamily="2" charset="0"/>
              <a:cs typeface="Calibri" panose="020F0502020204030204" pitchFamily="34" charset="0"/>
            </a:endParaRPr>
          </a:p>
          <a:p>
            <a:r>
              <a:rPr lang="en-US" sz="1100" dirty="0" smtClean="0">
                <a:solidFill>
                  <a:srgbClr val="373F49"/>
                </a:solidFill>
                <a:latin typeface="+mj-lt"/>
                <a:ea typeface="CMU Sans Serif" panose="02000603000000000000" pitchFamily="2" charset="0"/>
                <a:cs typeface="Calibri" panose="020F0502020204030204" pitchFamily="34" charset="0"/>
              </a:rPr>
              <a:t>Harnoor Saini</a:t>
            </a:r>
            <a:endParaRPr lang="en-US" sz="1100" b="0" dirty="0">
              <a:solidFill>
                <a:srgbClr val="373F49"/>
              </a:solidFill>
              <a:latin typeface="+mj-lt"/>
              <a:ea typeface="CMU Sans Serif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18435" y="1903182"/>
            <a:ext cx="1763845" cy="1896321"/>
            <a:chOff x="6988335" y="1832065"/>
            <a:chExt cx="1763845" cy="1896321"/>
          </a:xfrm>
        </p:grpSpPr>
        <p:sp>
          <p:nvSpPr>
            <p:cNvPr id="3" name="Oval 2"/>
            <p:cNvSpPr/>
            <p:nvPr/>
          </p:nvSpPr>
          <p:spPr>
            <a:xfrm>
              <a:off x="6988335" y="1850069"/>
              <a:ext cx="1763845" cy="1763845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43274" y="1832065"/>
              <a:ext cx="1667304" cy="18963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 smtClean="0">
                  <a:solidFill>
                    <a:schemeClr val="tx2"/>
                  </a:solidFill>
                </a:rPr>
                <a:t>IRTG STR regular meeting</a:t>
              </a:r>
              <a:r>
                <a:rPr lang="en-GB" sz="1600" dirty="0">
                  <a:solidFill>
                    <a:schemeClr val="tx1">
                      <a:lumMod val="50000"/>
                    </a:schemeClr>
                  </a:solidFill>
                </a:rPr>
                <a:t/>
              </a:r>
              <a:br>
                <a:rPr lang="en-GB" sz="1600" dirty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GB" sz="1600" dirty="0">
                  <a:solidFill>
                    <a:schemeClr val="tx1">
                      <a:lumMod val="50000"/>
                    </a:schemeClr>
                  </a:solidFill>
                </a:rPr>
                <a:t/>
              </a:r>
              <a:br>
                <a:rPr lang="en-GB" sz="1600" dirty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GB" sz="1100" dirty="0" smtClean="0">
                  <a:solidFill>
                    <a:schemeClr val="tx1">
                      <a:lumMod val="50000"/>
                    </a:schemeClr>
                  </a:solidFill>
                </a:rPr>
                <a:t>16.12.2019</a:t>
              </a:r>
              <a:r>
                <a:rPr lang="en-GB" sz="1100" dirty="0">
                  <a:solidFill>
                    <a:schemeClr val="tx1">
                      <a:lumMod val="50000"/>
                    </a:schemeClr>
                  </a:solidFill>
                </a:rPr>
                <a:t/>
              </a:r>
              <a:br>
                <a:rPr lang="en-GB" sz="1100" dirty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GB" sz="1100" dirty="0" smtClean="0">
                  <a:solidFill>
                    <a:schemeClr val="tx1">
                      <a:lumMod val="50000"/>
                    </a:schemeClr>
                  </a:solidFill>
                </a:rPr>
                <a:t>Stuttgart, </a:t>
              </a:r>
              <a:r>
                <a:rPr lang="en-GB" sz="1100" dirty="0">
                  <a:solidFill>
                    <a:schemeClr val="tx1">
                      <a:lumMod val="50000"/>
                    </a:schemeClr>
                  </a:solidFill>
                </a:rPr>
                <a:t>Germany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651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Stable time increment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90" y="3243766"/>
            <a:ext cx="1749425" cy="12245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93" y="2372690"/>
            <a:ext cx="1384788" cy="8710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493" y="1335496"/>
            <a:ext cx="1425065" cy="92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7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Finite Element Analysis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19" y="1325880"/>
            <a:ext cx="2712625" cy="346691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20000" y="4792793"/>
            <a:ext cx="30668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/>
              <a:t>http://www.iue.tuwien.ac.at/phd/rovitto/node72.html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586863" y="3059336"/>
            <a:ext cx="3214048" cy="2073061"/>
            <a:chOff x="3586863" y="3059336"/>
            <a:chExt cx="3214048" cy="2073061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5652" y="3428544"/>
              <a:ext cx="1413346" cy="1288576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3875819" y="4732287"/>
              <a:ext cx="292509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000" dirty="0"/>
                <a:t>https://www.theseus-fe.com/simulation-software/heat-transfer-analysis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86863" y="3059336"/>
              <a:ext cx="26173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b="1" dirty="0" smtClean="0"/>
                <a:t>Heat-transfer</a:t>
              </a:r>
              <a:endParaRPr lang="en-GB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78018" y="1278162"/>
            <a:ext cx="3422893" cy="1650480"/>
            <a:chOff x="6047111" y="2255759"/>
            <a:chExt cx="3422893" cy="165048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9720" y="2431844"/>
              <a:ext cx="3370284" cy="137809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6975410" y="3660018"/>
              <a:ext cx="249459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000" dirty="0"/>
                <a:t>http://www.tam.northwestern.edu/tb/D26/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047111" y="2255759"/>
              <a:ext cx="20056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Structural </a:t>
              </a:r>
              <a:r>
                <a:rPr lang="en-GB" sz="1400" b="1" dirty="0"/>
                <a:t>mechanics</a:t>
              </a:r>
              <a:endParaRPr lang="en-GB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149544" y="2608214"/>
            <a:ext cx="3998186" cy="2096098"/>
            <a:chOff x="7149544" y="2608214"/>
            <a:chExt cx="3998186" cy="2096098"/>
          </a:xfrm>
        </p:grpSpPr>
        <p:sp>
          <p:nvSpPr>
            <p:cNvPr id="26" name="TextBox 25"/>
            <p:cNvSpPr txBox="1"/>
            <p:nvPr/>
          </p:nvSpPr>
          <p:spPr>
            <a:xfrm>
              <a:off x="7149544" y="2608214"/>
              <a:ext cx="1715786" cy="2984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buClr>
                  <a:schemeClr val="accent1"/>
                </a:buClr>
              </a:pPr>
              <a:r>
                <a:rPr lang="en-GB" sz="1600" b="1" dirty="0" smtClean="0"/>
                <a:t>Electromagnetic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734" y="2895951"/>
              <a:ext cx="1545085" cy="1380276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7636787" y="4304202"/>
              <a:ext cx="351094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000" dirty="0"/>
                <a:t>https://www.3ds.com/products-services/simulia/products/opera/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327868" y="1861931"/>
            <a:ext cx="1410029" cy="0"/>
            <a:chOff x="1327868" y="1861931"/>
            <a:chExt cx="1410029" cy="0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1327868" y="1861931"/>
              <a:ext cx="438647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2299250" y="1861931"/>
              <a:ext cx="438647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1630017" y="2083242"/>
            <a:ext cx="1662804" cy="599179"/>
            <a:chOff x="1630017" y="2083242"/>
            <a:chExt cx="1662804" cy="599179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2497690" y="2382831"/>
              <a:ext cx="795131" cy="0"/>
            </a:xfrm>
            <a:prstGeom prst="straightConnector1">
              <a:avLst/>
            </a:prstGeom>
            <a:ln w="28575">
              <a:solidFill>
                <a:srgbClr val="20A3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/>
            <p:nvPr/>
          </p:nvSpPr>
          <p:spPr>
            <a:xfrm>
              <a:off x="1630017" y="2083242"/>
              <a:ext cx="867673" cy="599179"/>
            </a:xfrm>
            <a:prstGeom prst="roundRect">
              <a:avLst/>
            </a:prstGeom>
            <a:noFill/>
            <a:ln w="28575">
              <a:solidFill>
                <a:srgbClr val="20A3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smtClean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8224880" y="2863191"/>
            <a:ext cx="1340762" cy="1571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en-GB" sz="1200" i="1" dirty="0" smtClean="0"/>
              <a:t>Maxwell equations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83695" y="1454247"/>
            <a:ext cx="1340762" cy="1571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en-GB" sz="1200" i="1" dirty="0" smtClean="0"/>
              <a:t>Momentum balance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63446" y="3263821"/>
            <a:ext cx="1340762" cy="1571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en-GB" sz="1200" i="1" dirty="0" smtClean="0"/>
              <a:t>Heat equation (Fourier)</a:t>
            </a:r>
          </a:p>
        </p:txBody>
      </p:sp>
    </p:spTree>
    <p:extLst>
      <p:ext uri="{BB962C8B-B14F-4D97-AF65-F5344CB8AC3E}">
        <p14:creationId xmlns:p14="http://schemas.microsoft.com/office/powerpoint/2010/main" val="297092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Material Modelling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00" y="1611532"/>
            <a:ext cx="5486031" cy="224428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649526" y="4029074"/>
            <a:ext cx="23342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/>
              <a:t>https://nptel.ac.in/courses/105106049/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784708" y="3256638"/>
            <a:ext cx="1979958" cy="599179"/>
          </a:xfrm>
          <a:prstGeom prst="roundRect">
            <a:avLst/>
          </a:prstGeom>
          <a:noFill/>
          <a:ln w="28575">
            <a:solidFill>
              <a:srgbClr val="20A3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6774915" y="1724017"/>
            <a:ext cx="209550" cy="1103092"/>
          </a:xfrm>
          <a:prstGeom prst="rect">
            <a:avLst/>
          </a:prstGeom>
          <a:solidFill>
            <a:srgbClr val="005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7908390" y="2118359"/>
            <a:ext cx="209550" cy="708749"/>
          </a:xfrm>
          <a:prstGeom prst="rect">
            <a:avLst/>
          </a:prstGeom>
          <a:solidFill>
            <a:srgbClr val="005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smtClean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470115" y="2827109"/>
            <a:ext cx="8191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603590" y="2827109"/>
            <a:ext cx="8191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022690" y="1724017"/>
            <a:ext cx="0" cy="394342"/>
          </a:xfrm>
          <a:prstGeom prst="straightConnector1">
            <a:avLst/>
          </a:prstGeom>
          <a:ln w="28575">
            <a:solidFill>
              <a:srgbClr val="FFBC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82740" y="1724017"/>
            <a:ext cx="159258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748" y="1867703"/>
            <a:ext cx="73143" cy="10697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15" y="3498998"/>
            <a:ext cx="952906" cy="22028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15" y="3855817"/>
            <a:ext cx="762002" cy="12300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840" y="2216942"/>
            <a:ext cx="107935" cy="12167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49" y="2403036"/>
            <a:ext cx="38852" cy="127093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15" y="4152184"/>
            <a:ext cx="1332402" cy="132645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>
          <a:xfrm>
            <a:off x="6782921" y="3787141"/>
            <a:ext cx="201544" cy="241934"/>
          </a:xfrm>
          <a:prstGeom prst="roundRect">
            <a:avLst/>
          </a:prstGeom>
          <a:noFill/>
          <a:ln w="28575">
            <a:solidFill>
              <a:srgbClr val="20A3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5925028" y="1313825"/>
            <a:ext cx="1715786" cy="29843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en-GB" sz="1600" b="1" dirty="0" smtClean="0"/>
              <a:t>1D Example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8022690" y="2827108"/>
            <a:ext cx="0" cy="3352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816" y="2970794"/>
            <a:ext cx="299006" cy="11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48" grpId="0" animBg="1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Abaqus</a:t>
            </a:r>
            <a:r>
              <a:rPr lang="en-GB" dirty="0" smtClean="0"/>
              <a:t>/implicit uses information at current and previous time</a:t>
            </a:r>
          </a:p>
          <a:p>
            <a:r>
              <a:rPr lang="en-GB" dirty="0" err="1" smtClean="0"/>
              <a:t>Abaqus</a:t>
            </a:r>
            <a:r>
              <a:rPr lang="en-GB" smtClean="0"/>
              <a:t>/explicit </a:t>
            </a:r>
            <a:r>
              <a:rPr lang="en-GB" smtClean="0"/>
              <a:t>uses </a:t>
            </a:r>
            <a:r>
              <a:rPr lang="en-GB" dirty="0" smtClean="0"/>
              <a:t>information only from previous time 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User Materials in </a:t>
            </a:r>
            <a:r>
              <a:rPr lang="en-GB" dirty="0" err="1" smtClean="0"/>
              <a:t>Abaqus</a:t>
            </a:r>
            <a:r>
              <a:rPr lang="en-GB" dirty="0" smtClean="0"/>
              <a:t> (Explicit)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287" y="1278255"/>
            <a:ext cx="1857375" cy="3714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12" y="1733550"/>
            <a:ext cx="1628775" cy="266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31" y="2508115"/>
            <a:ext cx="5486031" cy="2244285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3794482" y="4153221"/>
            <a:ext cx="2091967" cy="753067"/>
          </a:xfrm>
          <a:prstGeom prst="roundRect">
            <a:avLst/>
          </a:prstGeom>
          <a:noFill/>
          <a:ln w="28575">
            <a:solidFill>
              <a:srgbClr val="20A3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5080000" y="4598511"/>
            <a:ext cx="9565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smtClean="0">
                <a:solidFill>
                  <a:srgbClr val="20A39E"/>
                </a:solidFill>
              </a:rPr>
              <a:t>VUMAT</a:t>
            </a:r>
            <a:endParaRPr lang="en-GB" b="1" dirty="0">
              <a:solidFill>
                <a:srgbClr val="20A39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403832" y="2354227"/>
            <a:ext cx="6121043" cy="1736419"/>
          </a:xfrm>
          <a:prstGeom prst="roundRect">
            <a:avLst/>
          </a:prstGeom>
          <a:noFill/>
          <a:ln w="28575">
            <a:solidFill>
              <a:srgbClr val="FFBC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7567605" y="2416467"/>
            <a:ext cx="9565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err="1" smtClean="0">
                <a:solidFill>
                  <a:srgbClr val="FFBC42"/>
                </a:solidFill>
              </a:rPr>
              <a:t>Abaqus</a:t>
            </a:r>
            <a:r>
              <a:rPr lang="en-GB" sz="1400" b="1" dirty="0" smtClean="0">
                <a:solidFill>
                  <a:srgbClr val="FFBC42"/>
                </a:solidFill>
              </a:rPr>
              <a:t>/Explicit</a:t>
            </a:r>
            <a:endParaRPr lang="en-GB" b="1" dirty="0">
              <a:solidFill>
                <a:srgbClr val="FFBC4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98827" y="4693093"/>
            <a:ext cx="23342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/>
              <a:t>https://nptel.ac.in/courses/105106049/</a:t>
            </a:r>
          </a:p>
        </p:txBody>
      </p:sp>
    </p:spTree>
    <p:extLst>
      <p:ext uri="{BB962C8B-B14F-4D97-AF65-F5344CB8AC3E}">
        <p14:creationId xmlns:p14="http://schemas.microsoft.com/office/powerpoint/2010/main" val="129491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0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Basic Structure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VUMAT</a:t>
            </a:r>
            <a:endParaRPr lang="en-GB" dirty="0"/>
          </a:p>
        </p:txBody>
      </p:sp>
      <p:pic>
        <p:nvPicPr>
          <p:cNvPr id="41" name="Picture 4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610" y="1904281"/>
            <a:ext cx="488120" cy="17654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25" y="3809754"/>
            <a:ext cx="395654" cy="23133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23" y="4176417"/>
            <a:ext cx="240800" cy="15845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806" y="2489332"/>
            <a:ext cx="1532230" cy="24478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591" y="3704426"/>
            <a:ext cx="1761740" cy="186507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735" y="4520114"/>
            <a:ext cx="114970" cy="119078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5758388" y="2939855"/>
            <a:ext cx="947648" cy="3748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en-GB" sz="1600" dirty="0" smtClean="0"/>
              <a:t>…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4552950" y="1276351"/>
            <a:ext cx="2888479" cy="3833356"/>
          </a:xfrm>
          <a:prstGeom prst="roundRect">
            <a:avLst>
              <a:gd name="adj" fmla="val 6439"/>
            </a:avLst>
          </a:prstGeom>
          <a:noFill/>
          <a:ln w="28575">
            <a:solidFill>
              <a:srgbClr val="20A3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smtClean="0"/>
          </a:p>
        </p:txBody>
      </p:sp>
      <p:sp>
        <p:nvSpPr>
          <p:cNvPr id="63" name="Rectangle 62"/>
          <p:cNvSpPr/>
          <p:nvPr/>
        </p:nvSpPr>
        <p:spPr>
          <a:xfrm>
            <a:off x="4695525" y="2028066"/>
            <a:ext cx="9565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smtClean="0">
                <a:solidFill>
                  <a:srgbClr val="20A39E"/>
                </a:solidFill>
              </a:rPr>
              <a:t>VUMAT</a:t>
            </a:r>
            <a:endParaRPr lang="en-GB" b="1" dirty="0">
              <a:solidFill>
                <a:srgbClr val="20A39E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022725" y="3944734"/>
            <a:ext cx="530225" cy="0"/>
          </a:xfrm>
          <a:prstGeom prst="straightConnector1">
            <a:avLst/>
          </a:prstGeom>
          <a:ln w="19050">
            <a:solidFill>
              <a:srgbClr val="005B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448550" y="1992551"/>
            <a:ext cx="695503" cy="0"/>
          </a:xfrm>
          <a:prstGeom prst="straightConnector1">
            <a:avLst/>
          </a:prstGeom>
          <a:ln w="19050">
            <a:solidFill>
              <a:srgbClr val="005B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591" y="3274902"/>
            <a:ext cx="1576204" cy="24553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591" y="4036584"/>
            <a:ext cx="2330704" cy="25952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592" y="4433858"/>
            <a:ext cx="2195457" cy="245997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597239" y="3171607"/>
            <a:ext cx="731940" cy="719327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5BAA"/>
                </a:solidFill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329179" y="3171607"/>
            <a:ext cx="731940" cy="719327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5BAA"/>
                </a:solidFill>
              </a:rPr>
              <a:t>8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061119" y="3171606"/>
            <a:ext cx="731940" cy="719327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5BAA"/>
                </a:solidFill>
              </a:rPr>
              <a:t>9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97239" y="2452279"/>
            <a:ext cx="731940" cy="719327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5BAA"/>
                </a:solidFill>
              </a:rPr>
              <a:t>4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329179" y="2452279"/>
            <a:ext cx="731940" cy="719327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5BAA"/>
                </a:solidFill>
              </a:rPr>
              <a:t>5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061119" y="2452278"/>
            <a:ext cx="731940" cy="719327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5BAA"/>
                </a:solidFill>
              </a:rPr>
              <a:t>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97239" y="1732951"/>
            <a:ext cx="731940" cy="719327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5BAA"/>
                </a:solidFill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329179" y="1732951"/>
            <a:ext cx="731940" cy="719327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5BAA"/>
                </a:solidFill>
              </a:rPr>
              <a:t>2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061119" y="1732950"/>
            <a:ext cx="731940" cy="719327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5BAA"/>
                </a:solidFill>
              </a:rPr>
              <a:t>3</a:t>
            </a:r>
          </a:p>
        </p:txBody>
      </p:sp>
      <p:pic>
        <p:nvPicPr>
          <p:cNvPr id="86" name="Picture 8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95" y="1177566"/>
            <a:ext cx="2209353" cy="191890"/>
          </a:xfrm>
          <a:prstGeom prst="rect">
            <a:avLst/>
          </a:prstGeom>
        </p:spPr>
      </p:pic>
      <p:sp>
        <p:nvSpPr>
          <p:cNvPr id="91" name="Isosceles Triangle 90"/>
          <p:cNvSpPr/>
          <p:nvPr/>
        </p:nvSpPr>
        <p:spPr>
          <a:xfrm>
            <a:off x="525899" y="3890933"/>
            <a:ext cx="142679" cy="122999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smtClean="0"/>
          </a:p>
        </p:txBody>
      </p:sp>
      <p:sp>
        <p:nvSpPr>
          <p:cNvPr id="92" name="Isosceles Triangle 91"/>
          <p:cNvSpPr/>
          <p:nvPr/>
        </p:nvSpPr>
        <p:spPr>
          <a:xfrm>
            <a:off x="2723668" y="3890933"/>
            <a:ext cx="142679" cy="122999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smtClean="0"/>
          </a:p>
        </p:txBody>
      </p:sp>
      <p:sp>
        <p:nvSpPr>
          <p:cNvPr id="93" name="Isosceles Triangle 92"/>
          <p:cNvSpPr/>
          <p:nvPr/>
        </p:nvSpPr>
        <p:spPr>
          <a:xfrm rot="5400000">
            <a:off x="464399" y="3819594"/>
            <a:ext cx="142679" cy="122999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smtClean="0"/>
          </a:p>
        </p:txBody>
      </p:sp>
      <p:sp>
        <p:nvSpPr>
          <p:cNvPr id="94" name="Isosceles Triangle 93"/>
          <p:cNvSpPr/>
          <p:nvPr/>
        </p:nvSpPr>
        <p:spPr>
          <a:xfrm rot="5400000">
            <a:off x="464399" y="1671451"/>
            <a:ext cx="142679" cy="122999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smtClean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603588" y="1518395"/>
            <a:ext cx="0" cy="2145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327488" y="1518395"/>
            <a:ext cx="0" cy="2145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051388" y="1518395"/>
            <a:ext cx="0" cy="2145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787988" y="1518395"/>
            <a:ext cx="0" cy="2145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97238" y="4369496"/>
            <a:ext cx="2413385" cy="31916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en-GB" sz="1600" i="1" dirty="0" smtClean="0"/>
              <a:t>Per element; call VUMAT:</a:t>
            </a:r>
          </a:p>
        </p:txBody>
      </p:sp>
    </p:spTree>
    <p:extLst>
      <p:ext uri="{BB962C8B-B14F-4D97-AF65-F5344CB8AC3E}">
        <p14:creationId xmlns:p14="http://schemas.microsoft.com/office/powerpoint/2010/main" val="403290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 animBg="1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8100" y="1693386"/>
            <a:ext cx="48418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subroutine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vumat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 Read only (unmodifiable)variables -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nblock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ndir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nshr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nstatev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nfieldv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nprops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lanneal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stepTime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totalTime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...,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4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tempOld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stretchOld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defgradOld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fieldOld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5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stressOld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...,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 Write only (modifiable) variables -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7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stressNew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stateNew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enerInternNew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enerInelasNew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include 'vaba_param.inc'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dimension props(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nprops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density(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nblock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coordMp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nblock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,*),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charLength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nblock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strainInc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nblock,ndir+nshr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relSpinInc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nblock,nshr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tempOld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nblock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3  </a:t>
            </a:r>
            <a:r>
              <a:rPr lang="en-GB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stretchOld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nblock,ndir+nshr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4  ...</a:t>
            </a:r>
          </a:p>
          <a:p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2  </a:t>
            </a:r>
            <a:r>
              <a:rPr lang="en-GB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enerInternNew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nblock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enerInelasNew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nblock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 100 km = 1,nblock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b="1" dirty="0">
                <a:solidFill>
                  <a:srgbClr val="D811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coding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100 continue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Welcome to the real world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VUMAT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2578100" y="1276351"/>
            <a:ext cx="4670425" cy="3833356"/>
          </a:xfrm>
          <a:prstGeom prst="roundRect">
            <a:avLst>
              <a:gd name="adj" fmla="val 6439"/>
            </a:avLst>
          </a:prstGeom>
          <a:noFill/>
          <a:ln w="28575">
            <a:solidFill>
              <a:srgbClr val="20A3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851150" y="1368520"/>
            <a:ext cx="9565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smtClean="0">
                <a:solidFill>
                  <a:srgbClr val="20A39E"/>
                </a:solidFill>
              </a:rPr>
              <a:t>VUMAT</a:t>
            </a:r>
            <a:endParaRPr lang="en-GB" b="1" dirty="0">
              <a:solidFill>
                <a:srgbClr val="20A39E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47875" y="1992551"/>
            <a:ext cx="530225" cy="0"/>
          </a:xfrm>
          <a:prstGeom prst="straightConnector1">
            <a:avLst/>
          </a:prstGeom>
          <a:ln w="19050">
            <a:solidFill>
              <a:srgbClr val="005B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48525" y="1992551"/>
            <a:ext cx="695503" cy="0"/>
          </a:xfrm>
          <a:prstGeom prst="straightConnector1">
            <a:avLst/>
          </a:prstGeom>
          <a:ln w="19050">
            <a:solidFill>
              <a:srgbClr val="005B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42900" y="1877135"/>
            <a:ext cx="2063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stretchNew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nblock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stressOld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nblock,ndir+nshr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props(</a:t>
            </a:r>
            <a:r>
              <a:rPr lang="en-GB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nprops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totalTime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,...</a:t>
            </a:r>
          </a:p>
          <a:p>
            <a:endParaRPr lang="en-GB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944028" y="1877135"/>
            <a:ext cx="20637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stressNew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nblock,ndir+nshr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76575" y="1676297"/>
            <a:ext cx="0" cy="3343378"/>
          </a:xfrm>
          <a:prstGeom prst="line">
            <a:avLst/>
          </a:prstGeom>
          <a:ln w="12700">
            <a:solidFill>
              <a:srgbClr val="FFBC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667000" y="1647722"/>
            <a:ext cx="0" cy="3343378"/>
          </a:xfrm>
          <a:prstGeom prst="line">
            <a:avLst/>
          </a:prstGeom>
          <a:ln w="12700">
            <a:solidFill>
              <a:srgbClr val="FFBC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22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A worked example – three-dimensional isotropic, linear elasticity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VUMAT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00" y="2486690"/>
            <a:ext cx="2133600" cy="1104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879" y="2289300"/>
            <a:ext cx="2038350" cy="15144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b="3326"/>
          <a:stretch/>
        </p:blipFill>
        <p:spPr>
          <a:xfrm>
            <a:off x="2580716" y="3845174"/>
            <a:ext cx="1844675" cy="10715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125" y="2584320"/>
            <a:ext cx="1963538" cy="20145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5559" y="3018005"/>
            <a:ext cx="3275012" cy="35512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5559" y="3449574"/>
            <a:ext cx="2327154" cy="4854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559" y="2537328"/>
            <a:ext cx="1601666" cy="40423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5559" y="3948531"/>
            <a:ext cx="1723894" cy="101192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83500" y="4321860"/>
            <a:ext cx="20701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https://www.ecourses.ou.edu/cgi-bin/eBook.cgi?doc=&amp;topic=me&amp;chap_sec=01.4&amp;page=theory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Generalise 1D elasticity to 3D</a:t>
            </a:r>
          </a:p>
          <a:p>
            <a:r>
              <a:rPr lang="en-GB" dirty="0" smtClean="0"/>
              <a:t>Implement in FORTRAN according to VUMAT requirements</a:t>
            </a:r>
          </a:p>
          <a:p>
            <a:r>
              <a:rPr lang="en-GB" dirty="0" smtClean="0"/>
              <a:t>Validate against in-built </a:t>
            </a:r>
            <a:r>
              <a:rPr lang="en-GB" dirty="0" err="1" smtClean="0"/>
              <a:t>Abaqus</a:t>
            </a:r>
            <a:r>
              <a:rPr lang="en-GB" dirty="0" smtClean="0"/>
              <a:t> linear elasticity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590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 smtClean="0">
                <a:solidFill>
                  <a:srgbClr val="3E444C"/>
                </a:solidFill>
                <a:latin typeface="Courier New" panose="02070309020205020404" pitchFamily="49" charset="0"/>
              </a:rPr>
              <a:t>	do </a:t>
            </a:r>
            <a:r>
              <a:rPr lang="en-GB" sz="1400" dirty="0" err="1" smtClean="0">
                <a:solidFill>
                  <a:srgbClr val="3E444C"/>
                </a:solidFill>
                <a:latin typeface="Courier New" panose="02070309020205020404" pitchFamily="49" charset="0"/>
              </a:rPr>
              <a:t>i</a:t>
            </a:r>
            <a:r>
              <a:rPr lang="en-GB" sz="1400" dirty="0" smtClean="0">
                <a:solidFill>
                  <a:srgbClr val="3E444C"/>
                </a:solidFill>
                <a:latin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3E444C"/>
                </a:solidFill>
                <a:latin typeface="Courier New" panose="02070309020205020404" pitchFamily="49" charset="0"/>
              </a:rPr>
              <a:t>= </a:t>
            </a:r>
            <a:r>
              <a:rPr lang="en-GB" sz="1400" dirty="0" smtClean="0">
                <a:solidFill>
                  <a:srgbClr val="3E444C"/>
                </a:solidFill>
                <a:latin typeface="Courier New" panose="02070309020205020404" pitchFamily="49" charset="0"/>
              </a:rPr>
              <a:t>1,nblock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 smtClean="0">
                <a:solidFill>
                  <a:srgbClr val="3E444C"/>
                </a:solidFill>
                <a:latin typeface="Courier New" panose="02070309020205020404" pitchFamily="49" charset="0"/>
              </a:rPr>
              <a:t>c		sigma_11 component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1" dirty="0">
                <a:solidFill>
                  <a:srgbClr val="3E444C"/>
                </a:solidFill>
                <a:latin typeface="Courier New" panose="02070309020205020404" pitchFamily="49" charset="0"/>
              </a:rPr>
              <a:t>	</a:t>
            </a:r>
            <a:r>
              <a:rPr lang="en-GB" sz="1400" b="1" dirty="0" smtClean="0">
                <a:solidFill>
                  <a:srgbClr val="3E444C"/>
                </a:solidFill>
                <a:latin typeface="Courier New" panose="02070309020205020404" pitchFamily="49" charset="0"/>
              </a:rPr>
              <a:t>	</a:t>
            </a:r>
            <a:r>
              <a:rPr lang="en-GB" sz="1400" b="1" dirty="0" err="1" smtClean="0">
                <a:solidFill>
                  <a:srgbClr val="D81159"/>
                </a:solidFill>
                <a:latin typeface="Courier New" panose="02070309020205020404" pitchFamily="49" charset="0"/>
              </a:rPr>
              <a:t>stressNew</a:t>
            </a:r>
            <a:r>
              <a:rPr lang="en-GB" sz="1400" b="1" dirty="0" smtClean="0">
                <a:solidFill>
                  <a:srgbClr val="D81159"/>
                </a:solidFill>
                <a:latin typeface="Courier New" panose="02070309020205020404" pitchFamily="49" charset="0"/>
              </a:rPr>
              <a:t>(i,1)=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3E444C"/>
                </a:solidFill>
                <a:latin typeface="Courier New" panose="02070309020205020404" pitchFamily="49" charset="0"/>
              </a:rPr>
              <a:t>c		</a:t>
            </a:r>
            <a:r>
              <a:rPr lang="en-GB" sz="1400" dirty="0" smtClean="0">
                <a:solidFill>
                  <a:srgbClr val="3E444C"/>
                </a:solidFill>
                <a:latin typeface="Courier New" panose="02070309020205020404" pitchFamily="49" charset="0"/>
              </a:rPr>
              <a:t>sigma_22 </a:t>
            </a:r>
            <a:r>
              <a:rPr lang="en-GB" sz="1400" dirty="0">
                <a:solidFill>
                  <a:srgbClr val="3E444C"/>
                </a:solidFill>
                <a:latin typeface="Courier New" panose="02070309020205020404" pitchFamily="49" charset="0"/>
              </a:rPr>
              <a:t>component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1" dirty="0" smtClean="0">
                <a:solidFill>
                  <a:srgbClr val="D81159"/>
                </a:solidFill>
                <a:latin typeface="Courier New" panose="02070309020205020404" pitchFamily="49" charset="0"/>
              </a:rPr>
              <a:t>		</a:t>
            </a:r>
            <a:r>
              <a:rPr lang="en-GB" sz="1400" b="1" dirty="0" err="1" smtClean="0">
                <a:solidFill>
                  <a:srgbClr val="D81159"/>
                </a:solidFill>
                <a:latin typeface="Courier New" panose="02070309020205020404" pitchFamily="49" charset="0"/>
              </a:rPr>
              <a:t>stressNew</a:t>
            </a:r>
            <a:r>
              <a:rPr lang="en-GB" sz="1400" b="1" dirty="0" smtClean="0">
                <a:solidFill>
                  <a:srgbClr val="D81159"/>
                </a:solidFill>
                <a:latin typeface="Courier New" panose="02070309020205020404" pitchFamily="49" charset="0"/>
              </a:rPr>
              <a:t>(i,2)=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3E444C"/>
                </a:solidFill>
                <a:latin typeface="Courier New" panose="02070309020205020404" pitchFamily="49" charset="0"/>
              </a:rPr>
              <a:t>c		</a:t>
            </a:r>
            <a:r>
              <a:rPr lang="en-GB" sz="1400" dirty="0" smtClean="0">
                <a:solidFill>
                  <a:srgbClr val="3E444C"/>
                </a:solidFill>
                <a:latin typeface="Courier New" panose="02070309020205020404" pitchFamily="49" charset="0"/>
              </a:rPr>
              <a:t>sigma_33 </a:t>
            </a:r>
            <a:r>
              <a:rPr lang="en-GB" sz="1400" dirty="0">
                <a:solidFill>
                  <a:srgbClr val="3E444C"/>
                </a:solidFill>
                <a:latin typeface="Courier New" panose="02070309020205020404" pitchFamily="49" charset="0"/>
              </a:rPr>
              <a:t>component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1" dirty="0" smtClean="0">
                <a:solidFill>
                  <a:srgbClr val="D81159"/>
                </a:solidFill>
                <a:latin typeface="Courier New" panose="02070309020205020404" pitchFamily="49" charset="0"/>
              </a:rPr>
              <a:t>		</a:t>
            </a:r>
            <a:r>
              <a:rPr lang="en-GB" sz="1400" b="1" dirty="0" err="1" smtClean="0">
                <a:solidFill>
                  <a:srgbClr val="D81159"/>
                </a:solidFill>
                <a:latin typeface="Courier New" panose="02070309020205020404" pitchFamily="49" charset="0"/>
              </a:rPr>
              <a:t>stressNew</a:t>
            </a:r>
            <a:r>
              <a:rPr lang="en-GB" sz="1400" b="1" dirty="0" smtClean="0">
                <a:solidFill>
                  <a:srgbClr val="D81159"/>
                </a:solidFill>
                <a:latin typeface="Courier New" panose="02070309020205020404" pitchFamily="49" charset="0"/>
              </a:rPr>
              <a:t>(i,3)=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3E444C"/>
                </a:solidFill>
                <a:latin typeface="Courier New" panose="02070309020205020404" pitchFamily="49" charset="0"/>
              </a:rPr>
              <a:t>c		</a:t>
            </a:r>
            <a:r>
              <a:rPr lang="en-GB" sz="1400" dirty="0" smtClean="0">
                <a:solidFill>
                  <a:srgbClr val="3E444C"/>
                </a:solidFill>
                <a:latin typeface="Courier New" panose="02070309020205020404" pitchFamily="49" charset="0"/>
              </a:rPr>
              <a:t>sigma_12 component (shear stress)</a:t>
            </a:r>
            <a:endParaRPr lang="en-GB" sz="1400" dirty="0">
              <a:solidFill>
                <a:srgbClr val="3E444C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1" dirty="0" smtClean="0">
                <a:solidFill>
                  <a:srgbClr val="D81159"/>
                </a:solidFill>
                <a:latin typeface="Courier New" panose="02070309020205020404" pitchFamily="49" charset="0"/>
              </a:rPr>
              <a:t>		</a:t>
            </a:r>
            <a:r>
              <a:rPr lang="en-GB" sz="1400" b="1" dirty="0" err="1" smtClean="0">
                <a:solidFill>
                  <a:srgbClr val="D81159"/>
                </a:solidFill>
                <a:latin typeface="Courier New" panose="02070309020205020404" pitchFamily="49" charset="0"/>
              </a:rPr>
              <a:t>stressNew</a:t>
            </a:r>
            <a:r>
              <a:rPr lang="en-GB" sz="1400" b="1" dirty="0" smtClean="0">
                <a:solidFill>
                  <a:srgbClr val="D81159"/>
                </a:solidFill>
                <a:latin typeface="Courier New" panose="02070309020205020404" pitchFamily="49" charset="0"/>
              </a:rPr>
              <a:t>(i,4)=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3E444C"/>
                </a:solidFill>
                <a:latin typeface="Courier New" panose="02070309020205020404" pitchFamily="49" charset="0"/>
              </a:rPr>
              <a:t>c		</a:t>
            </a:r>
            <a:r>
              <a:rPr lang="en-GB" sz="1400" dirty="0" smtClean="0">
                <a:solidFill>
                  <a:srgbClr val="3E444C"/>
                </a:solidFill>
                <a:latin typeface="Courier New" panose="02070309020205020404" pitchFamily="49" charset="0"/>
              </a:rPr>
              <a:t>sigma_13 component (shear </a:t>
            </a:r>
            <a:r>
              <a:rPr lang="en-GB" sz="1400" dirty="0">
                <a:solidFill>
                  <a:srgbClr val="3E444C"/>
                </a:solidFill>
                <a:latin typeface="Courier New" panose="02070309020205020404" pitchFamily="49" charset="0"/>
              </a:rPr>
              <a:t>stress)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1" dirty="0" smtClean="0">
                <a:solidFill>
                  <a:srgbClr val="D81159"/>
                </a:solidFill>
                <a:latin typeface="Courier New" panose="02070309020205020404" pitchFamily="49" charset="0"/>
              </a:rPr>
              <a:t>		</a:t>
            </a:r>
            <a:r>
              <a:rPr lang="en-GB" sz="1400" b="1" dirty="0" err="1" smtClean="0">
                <a:solidFill>
                  <a:srgbClr val="D81159"/>
                </a:solidFill>
                <a:latin typeface="Courier New" panose="02070309020205020404" pitchFamily="49" charset="0"/>
              </a:rPr>
              <a:t>stressNew</a:t>
            </a:r>
            <a:r>
              <a:rPr lang="en-GB" sz="1400" b="1" dirty="0" smtClean="0">
                <a:solidFill>
                  <a:srgbClr val="D81159"/>
                </a:solidFill>
                <a:latin typeface="Courier New" panose="02070309020205020404" pitchFamily="49" charset="0"/>
              </a:rPr>
              <a:t>(i,5)=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 smtClean="0">
                <a:solidFill>
                  <a:srgbClr val="3E444C"/>
                </a:solidFill>
                <a:latin typeface="Courier New" panose="02070309020205020404" pitchFamily="49" charset="0"/>
              </a:rPr>
              <a:t>c</a:t>
            </a:r>
            <a:r>
              <a:rPr lang="en-GB" sz="1400" dirty="0">
                <a:solidFill>
                  <a:srgbClr val="3E444C"/>
                </a:solidFill>
                <a:latin typeface="Courier New" panose="02070309020205020404" pitchFamily="49" charset="0"/>
              </a:rPr>
              <a:t>		</a:t>
            </a:r>
            <a:r>
              <a:rPr lang="en-GB" sz="1400" dirty="0" smtClean="0">
                <a:solidFill>
                  <a:srgbClr val="3E444C"/>
                </a:solidFill>
                <a:latin typeface="Courier New" panose="02070309020205020404" pitchFamily="49" charset="0"/>
              </a:rPr>
              <a:t>sigma_23 component (shear </a:t>
            </a:r>
            <a:r>
              <a:rPr lang="en-GB" sz="1400" dirty="0">
                <a:solidFill>
                  <a:srgbClr val="3E444C"/>
                </a:solidFill>
                <a:latin typeface="Courier New" panose="02070309020205020404" pitchFamily="49" charset="0"/>
              </a:rPr>
              <a:t>stress)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1" dirty="0" smtClean="0">
                <a:solidFill>
                  <a:srgbClr val="D81159"/>
                </a:solidFill>
                <a:latin typeface="Courier New" panose="02070309020205020404" pitchFamily="49" charset="0"/>
              </a:rPr>
              <a:t>		</a:t>
            </a:r>
            <a:r>
              <a:rPr lang="en-GB" sz="1400" b="1" dirty="0" err="1" smtClean="0">
                <a:solidFill>
                  <a:srgbClr val="D81159"/>
                </a:solidFill>
                <a:latin typeface="Courier New" panose="02070309020205020404" pitchFamily="49" charset="0"/>
              </a:rPr>
              <a:t>stressNew</a:t>
            </a:r>
            <a:r>
              <a:rPr lang="en-GB" sz="1400" b="1" dirty="0" smtClean="0">
                <a:solidFill>
                  <a:srgbClr val="D81159"/>
                </a:solidFill>
                <a:latin typeface="Courier New" panose="02070309020205020404" pitchFamily="49" charset="0"/>
              </a:rPr>
              <a:t>(i,6)=</a:t>
            </a:r>
            <a:endParaRPr lang="en-GB" sz="1400" b="1" dirty="0">
              <a:solidFill>
                <a:srgbClr val="D81159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 smtClean="0">
                <a:solidFill>
                  <a:srgbClr val="3E444C"/>
                </a:solidFill>
                <a:latin typeface="Courier New" panose="02070309020205020404" pitchFamily="49" charset="0"/>
              </a:rPr>
              <a:t>	end do</a:t>
            </a:r>
            <a:endParaRPr lang="en-GB" sz="1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 worked example – three-dimensional isotropic, linear elasticity</a:t>
            </a:r>
          </a:p>
          <a:p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VUMAT</a:t>
            </a: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945" y="1325880"/>
            <a:ext cx="2221714" cy="2386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5" y="1697029"/>
            <a:ext cx="3128228" cy="2290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862" y="2090395"/>
            <a:ext cx="4609371" cy="2633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55430" y="4457633"/>
            <a:ext cx="8065477" cy="2947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en-GB" sz="1600" dirty="0" smtClean="0">
                <a:sym typeface="Wingdings" panose="05000000000000000000" pitchFamily="2" charset="2"/>
              </a:rPr>
              <a:t> Linear or non-linear analyses: (1) material (2) geometric (3) boundary conditions</a:t>
            </a:r>
            <a:endParaRPr lang="en-GB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7199" y="4815400"/>
            <a:ext cx="996461" cy="5275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en-GB" sz="1600" i="1" dirty="0" smtClean="0">
                <a:solidFill>
                  <a:srgbClr val="005BAA"/>
                </a:solidFill>
              </a:rPr>
              <a:t>reference configuration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12277" y="4683369"/>
            <a:ext cx="0" cy="132031"/>
          </a:xfrm>
          <a:prstGeom prst="line">
            <a:avLst/>
          </a:prstGeom>
          <a:ln w="12700">
            <a:solidFill>
              <a:srgbClr val="005B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11214" y="4155830"/>
            <a:ext cx="996461" cy="5275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en-GB" sz="1600" i="1" dirty="0" smtClean="0">
                <a:solidFill>
                  <a:srgbClr val="005BAA"/>
                </a:solidFill>
              </a:rPr>
              <a:t>current configuration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625969" y="4391617"/>
            <a:ext cx="0" cy="132031"/>
          </a:xfrm>
          <a:prstGeom prst="line">
            <a:avLst/>
          </a:prstGeom>
          <a:ln w="12700">
            <a:solidFill>
              <a:srgbClr val="005B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24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924" y="1210365"/>
            <a:ext cx="3216276" cy="3801054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36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364"/>
  <p:tag name="ORIGINALWIDTH" val="189,7263"/>
  <p:tag name="LATEXADDIN" val="\documentclass{article}&#10;\usepackage{amsmath}&#10;\pagestyle{empty}&#10;\begin{document}&#10;&#10;$\Delta\boldsymbol{\epsilon}_i$&#10;&#10;&#10;\end{document}"/>
  <p:tag name="IGUANATEXSIZE" val="20"/>
  <p:tag name="IGUANATEXCURSOR" val="111"/>
  <p:tag name="TRANSPARENCY" val="True"/>
  <p:tag name="FILENAME" val=""/>
  <p:tag name="LATEXENGINEID" val="0"/>
  <p:tag name="TEMPFOLDER" val="C:\t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99063"/>
  <p:tag name="ORIGINALWIDTH" val="116,2354"/>
  <p:tag name="LATEXADDIN" val="\documentclass{article}&#10;\usepackage{amsmath}&#10;\pagestyle{empty}&#10;\begin{document}&#10;&#10;$\boldsymbol{\sigma}_{i}$&#10;&#10;&#10;\end{document}"/>
  <p:tag name="IGUANATEXSIZE" val="20"/>
  <p:tag name="IGUANATEXCURSOR" val="104"/>
  <p:tag name="TRANSPARENCY" val="True"/>
  <p:tag name="FILENAME" val=""/>
  <p:tag name="LATEXENGINEID" val="0"/>
  <p:tag name="TEMPFOLDER" val="C:\t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,2354"/>
  <p:tag name="ORIGINALWIDTH" val="746,1567"/>
  <p:tag name="LATEXADDIN" val="\documentclass{article}&#10;\usepackage{amsmath}&#10;\pagestyle{empty}&#10;\begin{document}&#10;&#10;$\boldsymbol{\sigma}_{i+1}=\mathbf{C}\,\epsilon_{i+1}$&#10;&#10;&#10;\end{document}"/>
  <p:tag name="IGUANATEXSIZE" val="20"/>
  <p:tag name="IGUANATEXCURSOR" val="120"/>
  <p:tag name="TRANSPARENCY" val="True"/>
  <p:tag name="FILENAME" val=""/>
  <p:tag name="LATEXENGINEID" val="0"/>
  <p:tag name="TEMPFOLDER" val="C:\t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865,3918"/>
  <p:tag name="LATEXADDIN" val="\documentclass{article}&#10;\usepackage{amsmath}&#10;\pagestyle{empty}&#10;\begin{document}&#10;&#10;$\sigma_{i+1} = c_1 \times \epsilon_{i+1}$&#10;&#10;&#10;&#10;\end{document}"/>
  <p:tag name="IGUANATEXSIZE" val="20"/>
  <p:tag name="IGUANATEXCURSOR" val="100"/>
  <p:tag name="TRANSPARENCY" val="True"/>
  <p:tag name="FILENAME" val=""/>
  <p:tag name="LATEXENGINEID" val="0"/>
  <p:tag name="TEMPFOLDER" val="C:\t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5,49307"/>
  <p:tag name="LATEXADDIN" val="\documentclass{article}&#10;\usepackage{amsmath}&#10;\pagestyle{empty}&#10;\begin{document}&#10;&#10;$\mathbf{c}$&#10;&#10;&#10;\end{document}"/>
  <p:tag name="IGUANATEXSIZE" val="20"/>
  <p:tag name="IGUANATEXCURSOR" val="92"/>
  <p:tag name="TRANSPARENCY" val="True"/>
  <p:tag name="FILENAME" val=""/>
  <p:tag name="LATEXENGINEID" val="0"/>
  <p:tag name="TEMPFOLDER" val="C:\t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,4852"/>
  <p:tag name="ORIGINALWIDTH" val="773,9032"/>
  <p:tag name="LATEXADDIN" val="\documentclass{article}&#10;\usepackage{amsmath}&#10;\pagestyle{empty}&#10;\begin{document}&#10;&#10;$\epsilon_{i+1} = \epsilon_{i} + \Delta \epsilon$&#10;&#10;&#10;&#10;\end{document}"/>
  <p:tag name="IGUANATEXSIZE" val="20"/>
  <p:tag name="IGUANATEXCURSOR" val="129"/>
  <p:tag name="TRANSPARENCY" val="True"/>
  <p:tag name="FILENAME" val=""/>
  <p:tag name="LATEXENGINEID" val="0"/>
  <p:tag name="TEMPFOLDER" val="C:\t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144,357"/>
  <p:tag name="LATEXADDIN" val="\documentclass{article}&#10;\usepackage{amsmath}&#10;\pagestyle{empty}&#10;\begin{document}&#10;&#10;$\sigma_{i+1} = c_1 \times (\epsilon_{i} + \Delta \epsilon) $&#10;&#10;&#10;&#10;\end{document}"/>
  <p:tag name="IGUANATEXSIZE" val="20"/>
  <p:tag name="IGUANATEXCURSOR" val="140"/>
  <p:tag name="TRANSPARENCY" val="True"/>
  <p:tag name="FILENAME" val=""/>
  <p:tag name="LATEXENGINEID" val="0"/>
  <p:tag name="TEMPFOLDER" val="C:\tmp\"/>
  <p:tag name="LATEXFORMHEIGHT" val="304,5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,4852"/>
  <p:tag name="ORIGINALWIDTH" val="1077,615"/>
  <p:tag name="LATEXADDIN" val="\documentclass{article}&#10;\usepackage{amsmath}&#10;\pagestyle{empty}&#10;\begin{document}&#10;&#10;$\sigma_{i+1} = \sigma_{i} + c_1 \times \Delta \epsilon $&#10;&#10;&#10;&#10;\end{document}"/>
  <p:tag name="IGUANATEXSIZE" val="20"/>
  <p:tag name="IGUANATEXCURSOR" val="136"/>
  <p:tag name="TRANSPARENCY" val="True"/>
  <p:tag name="FILENAME" val=""/>
  <p:tag name="LATEXENGINEID" val="0"/>
  <p:tag name="TEMPFOLDER" val="C:\tmp\"/>
  <p:tag name="LATEXFORMHEIGHT" val="304,5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9865"/>
  <p:tag name="ORIGINALWIDTH" val="1265,092"/>
  <p:tag name="LATEXADDIN" val="\documentclass{article}&#10;\usepackage{amsmath}&#10;\pagestyle{empty}&#10;\begin{document}&#10;&#10;$t_0,t_1,\ldots,t_i,t_{i+1},\ldots,t_n$&#10;&#10;&#10;\end{document}"/>
  <p:tag name="IGUANATEXSIZE" val="20"/>
  <p:tag name="IGUANATEXCURSOR" val="120"/>
  <p:tag name="TRANSPARENCY" val="True"/>
  <p:tag name="FILENAME" val=""/>
  <p:tag name="LATEXENGINEID" val="0"/>
  <p:tag name="TEMPFOLDER" val="C:\t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1214,848"/>
  <p:tag name="LATEXADDIN" val="\documentclass{article}&#10;\usepackage{amsmath}&#10;\pagestyle{empty}&#10;\begin{document}&#10;&#10;$&#10;\sigma_{ij} = \lambda \delta_{ij} \epsilon_{kk} + 2 \mu (\epsilon_{ij})&#10;$&#10;&#10;&#10;\end{document}"/>
  <p:tag name="IGUANATEXSIZE" val="18"/>
  <p:tag name="IGUANATEXCURSOR" val="154"/>
  <p:tag name="TRANSPARENCY" val="True"/>
  <p:tag name="FILENAME" val=""/>
  <p:tag name="LATEXENGINEID" val="0"/>
  <p:tag name="TEMPFOLDER" val="C:\t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59,99252"/>
  <p:tag name="LATEXADDIN" val="\documentclass{article}&#10;\usepackage{amsmath}&#10;\pagestyle{empty}&#10;\begin{document}&#10;&#10;$d$&#10;&#10;&#10;\end{document}"/>
  <p:tag name="IGUANATEXSIZE" val="12"/>
  <p:tag name="IGUANATEXCURSOR" val="84"/>
  <p:tag name="TRANSPARENCY" val="True"/>
  <p:tag name="FILENAME" val=""/>
  <p:tag name="LATEXENGINEID" val="0"/>
  <p:tag name="TEMPFOLDER" val="C:\t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710,536"/>
  <p:tag name="LATEXADDIN" val="\documentclass{article}&#10;\usepackage{amsmath}&#10;\pagestyle{empty}&#10;\begin{document}&#10;&#10;$&#10;\sigma_{11} = \lambda (\epsilon_{11}+\epsilon_{22}+\epsilon_{33}) + 2 \mu \epsilon_{11}&#10;$&#10;&#10;&#10;\end{document}"/>
  <p:tag name="IGUANATEXSIZE" val="18"/>
  <p:tag name="IGUANATEXCURSOR" val="170"/>
  <p:tag name="TRANSPARENCY" val="True"/>
  <p:tag name="FILENAME" val=""/>
  <p:tag name="LATEXENGINEID" val="0"/>
  <p:tag name="TEMPFOLDER" val="C:\t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2520,435"/>
  <p:tag name="LATEXADDIN" val="\documentclass{article}&#10;\usepackage{amsmath}&#10;\pagestyle{empty}&#10;\begin{document}&#10;&#10;$&#10;\sigma_{11}^{i+1} = \sigma_{11}^{i} + \lambda (\Delta\epsilon_{11}+\Delta\epsilon_{22}+\Delta\epsilon_{33}) + 2 \mu \Delta\epsilon_{11} &#10;$&#10;&#10;&#10;\end{document}"/>
  <p:tag name="IGUANATEXSIZE" val="18"/>
  <p:tag name="IGUANATEXCURSOR" val="136"/>
  <p:tag name="TRANSPARENCY" val="True"/>
  <p:tag name="FILENAME" val=""/>
  <p:tag name="LATEXENGINEID" val="0"/>
  <p:tag name="TEMPFOLDER" val="C:\t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,9809"/>
  <p:tag name="ORIGINALWIDTH" val="668,9164"/>
  <p:tag name="LATEXADDIN" val="\documentclass{article}&#10;\usepackage{amsmath}&#10;\pagestyle{empty}&#10;\begin{document}&#10;&#10;$\epsilon=\frac{l-L}{L}=\frac{d}{L}$&#10;&#10;&#10;\end{document}"/>
  <p:tag name="IGUANATEXSIZE" val="14"/>
  <p:tag name="IGUANATEXCURSOR" val="115"/>
  <p:tag name="TRANSPARENCY" val="True"/>
  <p:tag name="FILENAME" val=""/>
  <p:tag name="LATEXENGINEID" val="0"/>
  <p:tag name="TEMPFOLDER" val="C:\t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535,433"/>
  <p:tag name="LATEXADDIN" val="\documentclass{article}&#10;\usepackage{amsmath}&#10;\pagestyle{empty}&#10;\begin{document}&#10;&#10;$\sigma = E \times \epsilon$&#10;&#10;&#10;&#10;\end{document}"/>
  <p:tag name="IGUANATEXSIZE" val="14"/>
  <p:tag name="IGUANATEXCURSOR" val="100"/>
  <p:tag name="TRANSPARENCY" val="True"/>
  <p:tag name="FILENAME" val=""/>
  <p:tag name="LATEXENGINEID" val="0"/>
  <p:tag name="TEMPFOLDER" val="C:\t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3937"/>
  <p:tag name="ORIGINALWIDTH" val="75,74055"/>
  <p:tag name="LATEXADDIN" val="\documentclass{article}&#10;\usepackage{amsmath}&#10;\pagestyle{empty}&#10;\begin{document}&#10;&#10;$L$&#10;&#10;&#10;\end{document}"/>
  <p:tag name="IGUANATEXSIZE" val="14"/>
  <p:tag name="IGUANATEXCURSOR" val="83"/>
  <p:tag name="TRANSPARENCY" val="True"/>
  <p:tag name="FILENAME" val=""/>
  <p:tag name="LATEXENGINEID" val="0"/>
  <p:tag name="TEMPFOLDER" val="C:\t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26,99661"/>
  <p:tag name="LATEXADDIN" val="\documentclass{article}&#10;\usepackage{amsmath}&#10;\pagestyle{empty}&#10;\begin{document}&#10;&#10;$l$&#10;&#10;&#10;\end{document}"/>
  <p:tag name="IGUANATEXSIZE" val="14"/>
  <p:tag name="IGUANATEXCURSOR" val="83"/>
  <p:tag name="TRANSPARENCY" val="True"/>
  <p:tag name="FILENAME" val=""/>
  <p:tag name="LATEXENGINEID" val="0"/>
  <p:tag name="TEMPFOLDER" val="C:\t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,2385"/>
  <p:tag name="ORIGINALWIDTH" val="935,1331"/>
  <p:tag name="LATEXADDIN" val="\documentclass{article}&#10;\usepackage{amsmath}&#10;\pagestyle{empty}&#10;\begin{document}&#10;&#10;$F = \sigma \times A = RF$&#10;&#10;&#10;&#10;\end{document}"/>
  <p:tag name="IGUANATEXSIZE" val="14"/>
  <p:tag name="IGUANATEXCURSOR" val="106"/>
  <p:tag name="TRANSPARENCY" val="True"/>
  <p:tag name="FILENAME" val=""/>
  <p:tag name="LATEXENGINEID" val="0"/>
  <p:tag name="TEMPFOLDER" val="C:\t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239,97"/>
  <p:tag name="LATEXADDIN" val="\documentclass{article}&#10;\usepackage{amsmath}&#10;\pagestyle{empty}&#10;\begin{document}&#10;&#10;$RF$?&#10;&#10;&#10;\end{document}"/>
  <p:tag name="IGUANATEXSIZE" val="12"/>
  <p:tag name="IGUANATEXCURSOR" val="83"/>
  <p:tag name="TRANSPARENCY" val="True"/>
  <p:tag name="FILENAME" val=""/>
  <p:tag name="LATEXENGINEID" val="0"/>
  <p:tag name="TEMPFOLDER" val="C:\t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3937"/>
  <p:tag name="ORIGINALWIDTH" val="238,4702"/>
  <p:tag name="LATEXADDIN" val="\documentclass{article}&#10;\usepackage{amsmath}&#10;\pagestyle{empty}&#10;\begin{document}&#10;&#10;$\boldsymbol{\sigma}_{i+1}$&#10;&#10;&#10;\end{document}"/>
  <p:tag name="IGUANATEXSIZE" val="20"/>
  <p:tag name="IGUANATEXCURSOR" val="106"/>
  <p:tag name="TRANSPARENCY" val="True"/>
  <p:tag name="FILENAME" val=""/>
  <p:tag name="LATEXENGINEID" val="0"/>
  <p:tag name="TEMPFOLDER" val="C:\t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Cover pages">
  <a:themeElements>
    <a:clrScheme name="UNI COLO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_Stuttgart_Vorlage D_4zu3_2016 FINAL.pptx" id="{4841BD3C-E1E3-469F-ADD0-9E6EB31E75F5}" vid="{33357EC2-1038-4565-85BB-7F696209DF7D}"/>
    </a:ext>
  </a:extLst>
</a:theme>
</file>

<file path=ppt/theme/theme2.xml><?xml version="1.0" encoding="utf-8"?>
<a:theme xmlns:a="http://schemas.openxmlformats.org/drawingml/2006/main" name="Content">
  <a:themeElements>
    <a:clrScheme name="UNI COLO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_Stuttgart_Vorlage D_4zu3_2016 FINAL.pptx" id="{4841BD3C-E1E3-469F-ADD0-9E6EB31E75F5}" vid="{33357EC2-1038-4565-85BB-7F696209DF7D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201702_DD24_Svalbard_HessenthalerAndreas</Template>
  <TotalTime>0</TotalTime>
  <Words>313</Words>
  <Application>Microsoft Office PowerPoint</Application>
  <PresentationFormat>Custom</PresentationFormat>
  <Paragraphs>105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cmss10</vt:lpstr>
      <vt:lpstr>CMU Sans Serif</vt:lpstr>
      <vt:lpstr>CMU Serif</vt:lpstr>
      <vt:lpstr>Courier New</vt:lpstr>
      <vt:lpstr>Wingdings</vt:lpstr>
      <vt:lpstr>Cover pages</vt:lpstr>
      <vt:lpstr>Content</vt:lpstr>
      <vt:lpstr>PowerPoint Presentation</vt:lpstr>
      <vt:lpstr>Introduction</vt:lpstr>
      <vt:lpstr>Introduction</vt:lpstr>
      <vt:lpstr>Introduction</vt:lpstr>
      <vt:lpstr>VUMAT</vt:lpstr>
      <vt:lpstr>VUMAT</vt:lpstr>
      <vt:lpstr>VUMAT</vt:lpstr>
      <vt:lpstr>VUMAT</vt:lpstr>
      <vt:lpstr>PowerPoint Presentation</vt:lpstr>
      <vt:lpstr>Stable time increment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2017-04-06T20:15:51Z</cp:lastPrinted>
  <dcterms:created xsi:type="dcterms:W3CDTF">2017-01-24T16:00:46Z</dcterms:created>
  <dcterms:modified xsi:type="dcterms:W3CDTF">2020-08-01T07:22:27Z</dcterms:modified>
</cp:coreProperties>
</file>