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24"/>
  </p:notesMasterIdLst>
  <p:sldIdLst>
    <p:sldId id="256" r:id="rId2"/>
    <p:sldId id="260" r:id="rId3"/>
    <p:sldId id="263" r:id="rId4"/>
    <p:sldId id="265" r:id="rId5"/>
    <p:sldId id="279" r:id="rId6"/>
    <p:sldId id="280" r:id="rId7"/>
    <p:sldId id="281" r:id="rId8"/>
    <p:sldId id="266" r:id="rId9"/>
    <p:sldId id="277" r:id="rId10"/>
    <p:sldId id="278" r:id="rId11"/>
    <p:sldId id="267" r:id="rId12"/>
    <p:sldId id="269" r:id="rId13"/>
    <p:sldId id="270" r:id="rId14"/>
    <p:sldId id="271" r:id="rId15"/>
    <p:sldId id="268" r:id="rId16"/>
    <p:sldId id="272" r:id="rId17"/>
    <p:sldId id="283" r:id="rId18"/>
    <p:sldId id="273" r:id="rId19"/>
    <p:sldId id="274" r:id="rId20"/>
    <p:sldId id="275" r:id="rId21"/>
    <p:sldId id="276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A8D28-BDB7-438C-A868-D3A6009DD4BF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0EBBE-1DF2-4F47-9869-69DFDA5400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05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B9D0-BED3-4B38-A4BF-B0C3BF665F4C}" type="datetime1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9506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53D6-7A3A-4E28-B741-93A62E2EA165}" type="datetime1">
              <a:rPr lang="fr-FR" smtClean="0"/>
              <a:t>08/01/2019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4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1CE-161C-4724-8629-016A18FBDE77}" type="datetime1">
              <a:rPr lang="fr-FR" smtClean="0"/>
              <a:t>08/01/2019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19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4217-C01F-4381-BB3F-CBF6C4125326}" type="datetime1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30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3A8-6D0A-4531-A3D4-2B6841E32729}" type="datetime1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4997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D2E1-8BC6-454E-827C-1A4A84BBC0E5}" type="datetime1">
              <a:rPr lang="fr-FR" smtClean="0"/>
              <a:t>08/01/2019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47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77AB-AF8D-4A57-93F7-59D031FA9319}" type="datetime1">
              <a:rPr lang="fr-FR" smtClean="0"/>
              <a:t>08/01/2019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44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E5FF-F7A1-4222-9066-E0FCBFDE9DD3}" type="datetime1">
              <a:rPr lang="fr-FR" smtClean="0"/>
              <a:t>08/01/2019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63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300E-3EDF-4E1B-9599-FF62F1498475}" type="datetime1">
              <a:rPr lang="fr-FR" smtClean="0"/>
              <a:t>08/01/2019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60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CEAE-4AC1-4EF8-A74C-B54E3EE43419}" type="datetime1">
              <a:rPr lang="fr-FR" smtClean="0"/>
              <a:t>08/01/2019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9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9983-D945-4052-992E-2D484056B5DC}" type="datetime1">
              <a:rPr lang="fr-FR" smtClean="0"/>
              <a:t>08/01/2019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09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85FE6D-B4BE-4589-BBA8-544EF679E11D}" type="datetime1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404B288-D4C1-4B47-A59A-F4398D5A3735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409">
            <a:off x="1278663" y="973819"/>
            <a:ext cx="710802" cy="71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ChocoLoRa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 smtClean="0"/>
              <a:t>CH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b="1" dirty="0" smtClean="0"/>
              <a:t>O</a:t>
            </a:r>
            <a:r>
              <a:rPr lang="fr-FR" dirty="0" smtClean="0"/>
              <a:t>ver </a:t>
            </a:r>
            <a:r>
              <a:rPr lang="fr-FR" dirty="0" err="1" smtClean="0"/>
              <a:t>inter</a:t>
            </a:r>
            <a:r>
              <a:rPr lang="fr-FR" b="1" dirty="0" err="1" smtClean="0"/>
              <a:t>CO</a:t>
            </a:r>
            <a:r>
              <a:rPr lang="fr-FR" dirty="0" err="1" smtClean="0"/>
              <a:t>nnected</a:t>
            </a:r>
            <a:r>
              <a:rPr lang="fr-FR" dirty="0" smtClean="0"/>
              <a:t> </a:t>
            </a:r>
            <a:r>
              <a:rPr lang="fr-FR" b="1" dirty="0" err="1" smtClean="0"/>
              <a:t>LoRa</a:t>
            </a:r>
            <a:endParaRPr lang="fr-FR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4495">
            <a:off x="9511277" y="2151484"/>
            <a:ext cx="2367191" cy="236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Lopy</a:t>
            </a:r>
            <a:r>
              <a:rPr lang="fr-FR" dirty="0"/>
              <a:t> </a:t>
            </a:r>
            <a:r>
              <a:rPr lang="fr-FR" dirty="0" err="1" smtClean="0"/>
              <a:t>node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07476" y="1600201"/>
            <a:ext cx="7946968" cy="34004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BLE : 1 services, 4 caractéristiques</a:t>
            </a:r>
          </a:p>
          <a:p>
            <a:pPr>
              <a:buNone/>
            </a:pPr>
            <a:endParaRPr lang="fr-FR" sz="1400" dirty="0"/>
          </a:p>
          <a:p>
            <a:r>
              <a:rPr lang="fr-FR" sz="2800" dirty="0" err="1"/>
              <a:t>char_send</a:t>
            </a:r>
            <a:r>
              <a:rPr lang="fr-FR" sz="2800" dirty="0"/>
              <a:t> (W) : recevoir les messages du téléphone</a:t>
            </a:r>
          </a:p>
          <a:p>
            <a:r>
              <a:rPr lang="fr-FR" sz="2800" dirty="0" err="1"/>
              <a:t>char_sent</a:t>
            </a:r>
            <a:r>
              <a:rPr lang="fr-FR" sz="2800" dirty="0"/>
              <a:t>  (N) : accusé de réception de la </a:t>
            </a:r>
            <a:r>
              <a:rPr lang="fr-FR" sz="2800" dirty="0" err="1"/>
              <a:t>gateway</a:t>
            </a:r>
            <a:endParaRPr lang="fr-FR" sz="2800" dirty="0"/>
          </a:p>
          <a:p>
            <a:r>
              <a:rPr lang="fr-FR" sz="2800" dirty="0" err="1"/>
              <a:t>char_receive</a:t>
            </a:r>
            <a:r>
              <a:rPr lang="fr-FR" sz="2800" dirty="0"/>
              <a:t> (N) : envoyer les messages </a:t>
            </a:r>
            <a:r>
              <a:rPr lang="fr-FR" sz="2800" dirty="0" err="1"/>
              <a:t>LoRa</a:t>
            </a:r>
            <a:r>
              <a:rPr lang="fr-FR" sz="2800" dirty="0"/>
              <a:t> vers le téléphone</a:t>
            </a:r>
          </a:p>
          <a:p>
            <a:r>
              <a:rPr lang="fr-FR" sz="2800" dirty="0" err="1"/>
              <a:t>char_ready</a:t>
            </a:r>
            <a:r>
              <a:rPr lang="fr-FR" sz="2800" dirty="0"/>
              <a:t> (R/N) : </a:t>
            </a:r>
            <a:r>
              <a:rPr lang="fr-FR" sz="2800" dirty="0" err="1"/>
              <a:t>disponiblité</a:t>
            </a:r>
            <a:r>
              <a:rPr lang="fr-FR" sz="2800" dirty="0"/>
              <a:t> de la connexion </a:t>
            </a:r>
            <a:r>
              <a:rPr lang="fr-FR" sz="2800" dirty="0" err="1"/>
              <a:t>LoRa</a:t>
            </a:r>
            <a:endParaRPr lang="fr-F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de principe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00" y="1612669"/>
            <a:ext cx="8361728" cy="36991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LoRaWAN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3710" y="864108"/>
            <a:ext cx="3456264" cy="5120640"/>
          </a:xfrm>
        </p:spPr>
        <p:txBody>
          <a:bodyPr>
            <a:normAutofit/>
          </a:bodyPr>
          <a:lstStyle/>
          <a:p>
            <a:r>
              <a:rPr lang="fr-FR" dirty="0" smtClean="0"/>
              <a:t>WAN pour </a:t>
            </a:r>
            <a:r>
              <a:rPr lang="en-US" dirty="0" smtClean="0"/>
              <a:t>“Wide Area Network”</a:t>
            </a:r>
          </a:p>
          <a:p>
            <a:endParaRPr lang="en-US" dirty="0"/>
          </a:p>
          <a:p>
            <a:r>
              <a:rPr lang="en-US" dirty="0" smtClean="0"/>
              <a:t>2 types de </a:t>
            </a:r>
            <a:r>
              <a:rPr lang="en-US" dirty="0" err="1" smtClean="0"/>
              <a:t>connexions</a:t>
            </a:r>
            <a:r>
              <a:rPr lang="en-US" dirty="0" smtClean="0"/>
              <a:t> </a:t>
            </a:r>
            <a:r>
              <a:rPr lang="en-US" dirty="0" err="1" smtClean="0"/>
              <a:t>LoRa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Point </a:t>
            </a:r>
            <a:r>
              <a:rPr lang="en-US" dirty="0" err="1" smtClean="0"/>
              <a:t>à</a:t>
            </a:r>
            <a:r>
              <a:rPr lang="en-US" dirty="0" smtClean="0"/>
              <a:t> point “</a:t>
            </a:r>
            <a:r>
              <a:rPr lang="en-US" dirty="0" err="1" smtClean="0"/>
              <a:t>classique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LoRaWAN</a:t>
            </a:r>
            <a:endParaRPr lang="en-US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R</a:t>
            </a:r>
            <a:r>
              <a:rPr lang="en-US" dirty="0" err="1" smtClean="0"/>
              <a:t>éseaux</a:t>
            </a:r>
            <a:r>
              <a:rPr lang="en-US" dirty="0" smtClean="0"/>
              <a:t> </a:t>
            </a:r>
            <a:r>
              <a:rPr lang="en-US" dirty="0" err="1" smtClean="0"/>
              <a:t>existants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Objenious</a:t>
            </a:r>
            <a:r>
              <a:rPr lang="en-US" dirty="0" smtClean="0"/>
              <a:t> (Bouygues Telecom)</a:t>
            </a:r>
          </a:p>
          <a:p>
            <a:pPr lvl="1"/>
            <a:r>
              <a:rPr lang="en-US" dirty="0" smtClean="0"/>
              <a:t>Orange Live Objects</a:t>
            </a:r>
          </a:p>
          <a:p>
            <a:pPr lvl="1"/>
            <a:r>
              <a:rPr lang="en-US" b="1" dirty="0" smtClean="0"/>
              <a:t>The Things Network</a:t>
            </a:r>
            <a:endParaRPr lang="en-US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999" y="1604357"/>
            <a:ext cx="4863011" cy="36472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5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Things</a:t>
            </a:r>
            <a:r>
              <a:rPr lang="fr-FR" dirty="0" smtClean="0"/>
              <a:t> Network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82784" y="850518"/>
            <a:ext cx="8107899" cy="5855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 smtClean="0"/>
              <a:t>Réseau</a:t>
            </a:r>
            <a:r>
              <a:rPr lang="en-US" sz="2000" dirty="0" smtClean="0"/>
              <a:t> </a:t>
            </a:r>
            <a:r>
              <a:rPr lang="en-US" sz="2000" dirty="0" err="1" smtClean="0"/>
              <a:t>LoRaWAN</a:t>
            </a:r>
            <a:r>
              <a:rPr lang="en-US" sz="2000" dirty="0" smtClean="0"/>
              <a:t> </a:t>
            </a:r>
            <a:r>
              <a:rPr lang="en-US" sz="2000" dirty="0" err="1" smtClean="0"/>
              <a:t>collaboratif</a:t>
            </a:r>
            <a:r>
              <a:rPr lang="en-US" sz="2000" dirty="0" smtClean="0"/>
              <a:t> (</a:t>
            </a:r>
            <a:r>
              <a:rPr lang="en-US" sz="2000" dirty="0" err="1" smtClean="0"/>
              <a:t>gratuit</a:t>
            </a:r>
            <a:r>
              <a:rPr lang="en-US" sz="2000" dirty="0" smtClean="0"/>
              <a:t> et </a:t>
            </a:r>
            <a:r>
              <a:rPr lang="en-US" sz="2000" dirty="0" err="1" smtClean="0"/>
              <a:t>ouvert</a:t>
            </a:r>
            <a:r>
              <a:rPr lang="en-US" sz="2000" dirty="0" smtClean="0"/>
              <a:t>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790" y="852453"/>
            <a:ext cx="704893" cy="5427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386" y="1622874"/>
            <a:ext cx="6184694" cy="343528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582785" y="5158064"/>
            <a:ext cx="8107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Inconvénient</a:t>
            </a:r>
            <a:r>
              <a:rPr lang="en-US" sz="2000" dirty="0" smtClean="0"/>
              <a:t> : limitation (par respect pour les </a:t>
            </a:r>
            <a:r>
              <a:rPr lang="en-US" sz="2000" dirty="0" err="1" smtClean="0"/>
              <a:t>autres</a:t>
            </a:r>
            <a:r>
              <a:rPr lang="en-US" sz="2000" dirty="0" smtClean="0"/>
              <a:t> </a:t>
            </a:r>
            <a:r>
              <a:rPr lang="en-US" sz="2000" dirty="0" err="1" smtClean="0"/>
              <a:t>utilisateurs</a:t>
            </a:r>
            <a:r>
              <a:rPr lang="mr-IN" sz="2000" dirty="0" smtClean="0"/>
              <a:t>…</a:t>
            </a:r>
            <a:r>
              <a:rPr lang="en-US" sz="2000" dirty="0"/>
              <a:t>)</a:t>
            </a:r>
            <a:endParaRPr lang="fr-F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0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Things</a:t>
            </a:r>
            <a:r>
              <a:rPr lang="fr-FR" dirty="0" smtClean="0"/>
              <a:t> Network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82784" y="290947"/>
            <a:ext cx="8107899" cy="5335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/>
              <a:t>Fonctionnement</a:t>
            </a:r>
            <a:endParaRPr lang="en-US" sz="2000" dirty="0"/>
          </a:p>
          <a:p>
            <a:r>
              <a:rPr lang="en-US" sz="2000" dirty="0" err="1" smtClean="0"/>
              <a:t>Enregistrer</a:t>
            </a:r>
            <a:r>
              <a:rPr lang="en-US" sz="2000" dirty="0" smtClean="0"/>
              <a:t> son application </a:t>
            </a:r>
            <a:r>
              <a:rPr lang="en-US" sz="2000" dirty="0" err="1" smtClean="0"/>
              <a:t>sur</a:t>
            </a:r>
            <a:r>
              <a:rPr lang="en-US" sz="2000" dirty="0" smtClean="0"/>
              <a:t> le site =&gt; </a:t>
            </a:r>
            <a:r>
              <a:rPr lang="en-US" sz="2000" dirty="0" err="1" smtClean="0"/>
              <a:t>génération</a:t>
            </a:r>
            <a:r>
              <a:rPr lang="en-US" sz="2000" dirty="0" smtClean="0"/>
              <a:t> d’un “APP EUI"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 smtClean="0"/>
              <a:t>Enregistrer</a:t>
            </a:r>
            <a:r>
              <a:rPr lang="en-US" sz="2000" dirty="0" smtClean="0"/>
              <a:t> </a:t>
            </a:r>
            <a:r>
              <a:rPr lang="en-US" sz="2000" dirty="0" err="1" smtClean="0"/>
              <a:t>ses</a:t>
            </a:r>
            <a:r>
              <a:rPr lang="en-US" sz="2000" dirty="0" smtClean="0"/>
              <a:t> </a:t>
            </a:r>
            <a:r>
              <a:rPr lang="en-US" sz="2000" dirty="0" err="1" smtClean="0"/>
              <a:t>appareils</a:t>
            </a:r>
            <a:r>
              <a:rPr lang="en-US" sz="2000" dirty="0" smtClean="0"/>
              <a:t> </a:t>
            </a:r>
            <a:r>
              <a:rPr lang="en-US" sz="2000" dirty="0" err="1" smtClean="0"/>
              <a:t>sur</a:t>
            </a:r>
            <a:r>
              <a:rPr lang="en-US" sz="2000" dirty="0" smtClean="0"/>
              <a:t> le site =&gt; </a:t>
            </a:r>
            <a:r>
              <a:rPr lang="en-US" sz="2000" dirty="0" err="1" smtClean="0"/>
              <a:t>génération</a:t>
            </a:r>
            <a:r>
              <a:rPr lang="en-US" sz="2000" dirty="0" smtClean="0"/>
              <a:t> d’un “DEV EUI” et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“APP KEY"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3" t="58036" r="12558" b="1219"/>
          <a:stretch/>
        </p:blipFill>
        <p:spPr>
          <a:xfrm>
            <a:off x="3582956" y="2065329"/>
            <a:ext cx="8107727" cy="10340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84" y="4305078"/>
            <a:ext cx="8107899" cy="17850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14</a:t>
            </a:fld>
            <a:endParaRPr lang="fr-FR"/>
          </a:p>
        </p:txBody>
      </p:sp>
      <p:pic>
        <p:nvPicPr>
          <p:cNvPr id="9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790" y="852453"/>
            <a:ext cx="704893" cy="54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de principe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00" y="1612669"/>
            <a:ext cx="8361728" cy="36991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3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Gateway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45313" y="864107"/>
            <a:ext cx="7975879" cy="3175877"/>
          </a:xfrm>
        </p:spPr>
        <p:txBody>
          <a:bodyPr/>
          <a:lstStyle/>
          <a:p>
            <a:r>
              <a:rPr lang="fr-FR" dirty="0" smtClean="0"/>
              <a:t>Interface entre </a:t>
            </a:r>
            <a:r>
              <a:rPr lang="fr-FR" dirty="0" err="1" smtClean="0"/>
              <a:t>LoRa</a:t>
            </a:r>
            <a:r>
              <a:rPr lang="fr-FR" dirty="0" smtClean="0"/>
              <a:t> et Internet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dirty="0" smtClean="0"/>
              <a:t>A partir d</a:t>
            </a:r>
            <a:r>
              <a:rPr lang="en-US" dirty="0" smtClean="0"/>
              <a:t>’un </a:t>
            </a:r>
            <a:r>
              <a:rPr lang="en-US" dirty="0" err="1" smtClean="0"/>
              <a:t>Pycom</a:t>
            </a:r>
            <a:r>
              <a:rPr lang="en-US" dirty="0" smtClean="0"/>
              <a:t> </a:t>
            </a:r>
            <a:r>
              <a:rPr lang="en-US" dirty="0" err="1" smtClean="0"/>
              <a:t>Lopy</a:t>
            </a:r>
            <a:endParaRPr lang="en-US" dirty="0" smtClean="0"/>
          </a:p>
          <a:p>
            <a:pPr lvl="1"/>
            <a:r>
              <a:rPr lang="en-US" dirty="0" err="1" smtClean="0"/>
              <a:t>Connecté</a:t>
            </a:r>
            <a:r>
              <a:rPr lang="en-US" dirty="0" smtClean="0"/>
              <a:t> en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Internet</a:t>
            </a:r>
          </a:p>
          <a:p>
            <a:pPr lvl="1"/>
            <a:r>
              <a:rPr lang="en-US" dirty="0" err="1" smtClean="0"/>
              <a:t>Identifié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réseau</a:t>
            </a:r>
            <a:r>
              <a:rPr lang="en-US" dirty="0" smtClean="0"/>
              <a:t> en </a:t>
            </a:r>
            <a:r>
              <a:rPr lang="en-US" dirty="0" err="1" smtClean="0"/>
              <a:t>tant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"Gateway"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313" y="3672974"/>
            <a:ext cx="7975879" cy="20105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de principe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00" y="1612669"/>
            <a:ext cx="8361728" cy="36991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2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99164" y="864108"/>
            <a:ext cx="788877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Utilisation d</a:t>
            </a:r>
            <a:r>
              <a:rPr lang="en-US" dirty="0" smtClean="0"/>
              <a:t>’</a:t>
            </a:r>
            <a:r>
              <a:rPr lang="en-US" dirty="0" err="1" smtClean="0"/>
              <a:t>une</a:t>
            </a:r>
            <a:r>
              <a:rPr lang="en-US" dirty="0" smtClean="0"/>
              <a:t> instance EC2 </a:t>
            </a:r>
            <a:r>
              <a:rPr lang="en-US" dirty="0" err="1" smtClean="0"/>
              <a:t>d’Amazon</a:t>
            </a:r>
            <a:r>
              <a:rPr lang="en-US" dirty="0" smtClean="0"/>
              <a:t> Web Services (Ubuntu 18.04)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Installation de :</a:t>
            </a:r>
          </a:p>
          <a:p>
            <a:pPr lvl="1"/>
            <a:r>
              <a:rPr lang="fr-FR" dirty="0" err="1" smtClean="0"/>
              <a:t>Node</a:t>
            </a:r>
            <a:r>
              <a:rPr lang="fr-FR" dirty="0" smtClean="0"/>
              <a:t>-RED pour la logique du back-end</a:t>
            </a:r>
          </a:p>
          <a:p>
            <a:pPr lvl="1"/>
            <a:r>
              <a:rPr lang="fr-FR" dirty="0" err="1" smtClean="0"/>
              <a:t>Nginx</a:t>
            </a:r>
            <a:r>
              <a:rPr lang="fr-FR" dirty="0" smtClean="0"/>
              <a:t> (proxy web)</a:t>
            </a:r>
          </a:p>
          <a:p>
            <a:pPr lvl="1"/>
            <a:r>
              <a:rPr lang="fr-FR" dirty="0" err="1" smtClean="0"/>
              <a:t>InfluxDB</a:t>
            </a:r>
            <a:r>
              <a:rPr lang="fr-FR" dirty="0" smtClean="0"/>
              <a:t> (base de </a:t>
            </a:r>
            <a:r>
              <a:rPr lang="fr-FR" dirty="0" err="1" smtClean="0"/>
              <a:t>donn</a:t>
            </a:r>
            <a:r>
              <a:rPr lang="en-US" dirty="0" err="1" smtClean="0"/>
              <a:t>és</a:t>
            </a:r>
            <a:r>
              <a:rPr lang="en-US" dirty="0" smtClean="0"/>
              <a:t> “</a:t>
            </a:r>
            <a:r>
              <a:rPr lang="en-US" dirty="0" err="1" smtClean="0"/>
              <a:t>timeseries</a:t>
            </a:r>
            <a:r>
              <a:rPr lang="en-US" dirty="0" smtClean="0"/>
              <a:t>”)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64" y="2125821"/>
            <a:ext cx="7888778" cy="12444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4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</a:t>
            </a:r>
            <a:r>
              <a:rPr lang="fr-FR" dirty="0" smtClean="0"/>
              <a:t>-RED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1483" y="864108"/>
            <a:ext cx="8161230" cy="1696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Interface graphique pour </a:t>
            </a:r>
            <a:r>
              <a:rPr lang="en-US" dirty="0" smtClean="0"/>
              <a:t>“coder" la </a:t>
            </a:r>
            <a:r>
              <a:rPr lang="en-US" dirty="0" err="1" smtClean="0"/>
              <a:t>logique</a:t>
            </a:r>
            <a:r>
              <a:rPr lang="en-US" dirty="0"/>
              <a:t> </a:t>
            </a:r>
            <a:r>
              <a:rPr lang="en-US" dirty="0" smtClean="0"/>
              <a:t>back-end</a:t>
            </a: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83" y="1782880"/>
            <a:ext cx="8161230" cy="40692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41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858" y="864108"/>
            <a:ext cx="7227610" cy="51206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 smtClean="0">
                <a:solidFill>
                  <a:schemeClr val="accent1"/>
                </a:solidFill>
              </a:rPr>
              <a:t>L’objectif</a:t>
            </a:r>
            <a:r>
              <a:rPr lang="fr-FR" dirty="0" smtClean="0">
                <a:solidFill>
                  <a:schemeClr val="accent1"/>
                </a:solidFill>
              </a:rPr>
              <a:t> :</a:t>
            </a:r>
            <a:r>
              <a:rPr lang="fr-F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Une application de </a:t>
            </a:r>
            <a:r>
              <a:rPr lang="fr-FR" b="1" dirty="0" smtClean="0"/>
              <a:t>messagerie instantanée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b="1" dirty="0" smtClean="0">
                <a:solidFill>
                  <a:schemeClr val="accent1"/>
                </a:solidFill>
              </a:rPr>
              <a:t>Les intérêts :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fr-FR" b="1" dirty="0" smtClean="0"/>
              <a:t>Chacun peut installer </a:t>
            </a:r>
            <a:r>
              <a:rPr lang="fr-FR" dirty="0" smtClean="0"/>
              <a:t>une base facilement où il veut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Il y a un </a:t>
            </a:r>
            <a:r>
              <a:rPr lang="fr-FR" b="1" dirty="0" smtClean="0"/>
              <a:t>large réseau </a:t>
            </a:r>
            <a:r>
              <a:rPr lang="fr-FR" dirty="0" smtClean="0"/>
              <a:t>international communautaire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b="1" dirty="0" smtClean="0">
                <a:solidFill>
                  <a:schemeClr val="accent1"/>
                </a:solidFill>
              </a:rPr>
              <a:t>Cas d’utilisation :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dans une </a:t>
            </a:r>
            <a:r>
              <a:rPr lang="fr-FR" b="1" dirty="0" smtClean="0"/>
              <a:t>zone blanche</a:t>
            </a:r>
            <a:r>
              <a:rPr lang="fr-FR" dirty="0" smtClean="0"/>
              <a:t>, une personne peut positionner une base et communiquer via l’application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41" y="2802563"/>
            <a:ext cx="313517" cy="313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41" y="4373262"/>
            <a:ext cx="313517" cy="313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41" y="1703796"/>
            <a:ext cx="313451" cy="3134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7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</a:t>
            </a:r>
            <a:r>
              <a:rPr lang="fr-FR" dirty="0" smtClean="0"/>
              <a:t>-RED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99164" y="864108"/>
            <a:ext cx="7891258" cy="1214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Permet</a:t>
            </a:r>
            <a:r>
              <a:rPr lang="en-US" dirty="0" smtClean="0"/>
              <a:t> de faire un dashboard </a:t>
            </a:r>
            <a:r>
              <a:rPr lang="en-US" dirty="0" err="1" smtClean="0"/>
              <a:t>rapidement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64" y="1790351"/>
            <a:ext cx="7891258" cy="39346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5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InfluxDB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32909" y="847290"/>
            <a:ext cx="8100446" cy="261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Base de </a:t>
            </a:r>
            <a:r>
              <a:rPr lang="fr-FR" sz="2000" dirty="0" err="1" smtClean="0"/>
              <a:t>donn</a:t>
            </a:r>
            <a:r>
              <a:rPr lang="en-US" sz="2000" dirty="0" err="1" smtClean="0"/>
              <a:t>ées</a:t>
            </a:r>
            <a:r>
              <a:rPr lang="en-US" sz="2000" dirty="0" smtClean="0"/>
              <a:t> "</a:t>
            </a:r>
            <a:r>
              <a:rPr lang="en-US" sz="2000" dirty="0" err="1" smtClean="0"/>
              <a:t>timeseries</a:t>
            </a:r>
            <a:r>
              <a:rPr lang="en-US" sz="2000" dirty="0" smtClean="0"/>
              <a:t>” =&gt; la </a:t>
            </a:r>
            <a:r>
              <a:rPr lang="en-US" sz="2000" dirty="0" err="1" smtClean="0"/>
              <a:t>clé</a:t>
            </a:r>
            <a:r>
              <a:rPr lang="en-US" sz="2000" dirty="0" smtClean="0"/>
              <a:t> </a:t>
            </a:r>
            <a:r>
              <a:rPr lang="en-US" sz="2000" dirty="0" err="1" smtClean="0"/>
              <a:t>est</a:t>
            </a:r>
            <a:r>
              <a:rPr lang="en-US" sz="2000" dirty="0" smtClean="0"/>
              <a:t> le </a:t>
            </a:r>
            <a:r>
              <a:rPr lang="en-US" sz="2000" dirty="0" smtClean="0"/>
              <a:t>temps</a:t>
            </a:r>
            <a:endParaRPr lang="en-US" sz="2000" dirty="0"/>
          </a:p>
          <a:p>
            <a:r>
              <a:rPr lang="en-US" sz="2000" dirty="0" err="1" smtClean="0"/>
              <a:t>Très</a:t>
            </a:r>
            <a:r>
              <a:rPr lang="en-US" sz="2000" dirty="0" smtClean="0"/>
              <a:t> </a:t>
            </a:r>
            <a:r>
              <a:rPr lang="en-US" sz="2000" dirty="0" err="1" smtClean="0"/>
              <a:t>utilisé</a:t>
            </a:r>
            <a:r>
              <a:rPr lang="en-US" sz="2000" dirty="0" smtClean="0"/>
              <a:t> avec des </a:t>
            </a:r>
            <a:r>
              <a:rPr lang="en-US" sz="2000" dirty="0" err="1" smtClean="0"/>
              <a:t>objets</a:t>
            </a:r>
            <a:r>
              <a:rPr lang="en-US" sz="2000" dirty="0" smtClean="0"/>
              <a:t> </a:t>
            </a:r>
            <a:r>
              <a:rPr lang="en-US" sz="2000" dirty="0" err="1" smtClean="0"/>
              <a:t>connectés</a:t>
            </a:r>
            <a:endParaRPr lang="en-US" sz="2000" dirty="0"/>
          </a:p>
          <a:p>
            <a:r>
              <a:rPr lang="en-US" sz="2000" dirty="0" smtClean="0"/>
              <a:t>Notions de “measurement”</a:t>
            </a:r>
          </a:p>
          <a:p>
            <a:r>
              <a:rPr lang="en-US" sz="2000" dirty="0" err="1" smtClean="0"/>
              <a:t>Politique</a:t>
            </a:r>
            <a:r>
              <a:rPr lang="en-US" sz="2000" dirty="0" smtClean="0"/>
              <a:t> de retention </a:t>
            </a:r>
            <a:r>
              <a:rPr lang="fr-FR" sz="2000" dirty="0" smtClean="0"/>
              <a:t>permettant</a:t>
            </a:r>
            <a:r>
              <a:rPr lang="en-US" sz="2000" dirty="0" smtClean="0"/>
              <a:t> de </a:t>
            </a:r>
            <a:r>
              <a:rPr lang="en-US" sz="2000" dirty="0" err="1" smtClean="0"/>
              <a:t>supprimer</a:t>
            </a:r>
            <a:r>
              <a:rPr lang="en-US" sz="2000" dirty="0" smtClean="0"/>
              <a:t> les </a:t>
            </a:r>
            <a:r>
              <a:rPr lang="en-US" sz="2000" dirty="0" err="1" smtClean="0"/>
              <a:t>vieilles</a:t>
            </a:r>
            <a:r>
              <a:rPr lang="en-US" sz="2000" dirty="0" smtClean="0"/>
              <a:t> </a:t>
            </a:r>
            <a:r>
              <a:rPr lang="en-US" sz="2000" dirty="0" err="1" smtClean="0"/>
              <a:t>données</a:t>
            </a:r>
            <a:endParaRPr lang="en-US" sz="2000" dirty="0" smtClean="0"/>
          </a:p>
          <a:p>
            <a:r>
              <a:rPr lang="en-US" sz="2000" dirty="0" smtClean="0"/>
              <a:t>Manipulation </a:t>
            </a:r>
            <a:r>
              <a:rPr lang="en-US" sz="2000" dirty="0" err="1" smtClean="0"/>
              <a:t>temporelle</a:t>
            </a:r>
            <a:r>
              <a:rPr lang="en-US" sz="2000" dirty="0" smtClean="0"/>
              <a:t> facile</a:t>
            </a:r>
          </a:p>
          <a:p>
            <a:r>
              <a:rPr lang="en-US" sz="2000" dirty="0" err="1" smtClean="0"/>
              <a:t>Très</a:t>
            </a:r>
            <a:r>
              <a:rPr lang="en-US" sz="2000" dirty="0" smtClean="0"/>
              <a:t> </a:t>
            </a:r>
            <a:r>
              <a:rPr lang="en-US" sz="2000" dirty="0" err="1" smtClean="0"/>
              <a:t>léger</a:t>
            </a:r>
            <a:r>
              <a:rPr lang="en-US" sz="2000" dirty="0" smtClean="0"/>
              <a:t> (</a:t>
            </a:r>
            <a:r>
              <a:rPr lang="en-US" sz="2000" dirty="0" err="1" smtClean="0"/>
              <a:t>peut</a:t>
            </a:r>
            <a:r>
              <a:rPr lang="en-US" sz="2000" dirty="0" smtClean="0"/>
              <a:t> </a:t>
            </a:r>
            <a:r>
              <a:rPr lang="en-US" sz="2000" dirty="0" err="1" smtClean="0"/>
              <a:t>manipuler</a:t>
            </a:r>
            <a:r>
              <a:rPr lang="en-US" sz="2000" dirty="0" smtClean="0"/>
              <a:t> beaucoup de </a:t>
            </a:r>
            <a:r>
              <a:rPr lang="en-US" sz="2000" dirty="0" err="1" smtClean="0"/>
              <a:t>mesures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21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886" y="3466407"/>
            <a:ext cx="3982064" cy="256444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6" t="28273" r="21843" b="32696"/>
          <a:stretch/>
        </p:blipFill>
        <p:spPr>
          <a:xfrm>
            <a:off x="10136374" y="755600"/>
            <a:ext cx="1678788" cy="4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Merci pour votre attention !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22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4495">
            <a:off x="9511277" y="2151484"/>
            <a:ext cx="2367191" cy="236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3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de principe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00" y="1612669"/>
            <a:ext cx="8361728" cy="36991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1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:</a:t>
            </a:r>
            <a:br>
              <a:rPr lang="fr-FR" dirty="0" smtClean="0"/>
            </a:br>
            <a:r>
              <a:rPr lang="fr-FR" dirty="0" smtClean="0"/>
              <a:t>Technologies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4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5" r="13926"/>
          <a:stretch/>
        </p:blipFill>
        <p:spPr>
          <a:xfrm>
            <a:off x="4022582" y="2207808"/>
            <a:ext cx="1537854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1" y="2207807"/>
            <a:ext cx="2831987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2" t="9999" r="18201" b="11775"/>
          <a:stretch/>
        </p:blipFill>
        <p:spPr>
          <a:xfrm>
            <a:off x="9408133" y="2207807"/>
            <a:ext cx="1676307" cy="2143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22582" y="4630189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Langage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068291" y="4630189"/>
            <a:ext cx="283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Librairie d’interfaces mobiles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9408133" y="4630188"/>
            <a:ext cx="1676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Librairie de gestion d’état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9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:</a:t>
            </a:r>
            <a:br>
              <a:rPr lang="fr-FR" dirty="0" smtClean="0"/>
            </a:br>
            <a:r>
              <a:rPr lang="fr-FR" dirty="0" smtClean="0"/>
              <a:t>Connection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12" y="780175"/>
            <a:ext cx="2531052" cy="5263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407" y="779887"/>
            <a:ext cx="2531052" cy="5263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03" y="780175"/>
            <a:ext cx="2531052" cy="5263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5703550" y="964734"/>
            <a:ext cx="385893" cy="41106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6274158" y="1275127"/>
            <a:ext cx="2609301" cy="696286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3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:</a:t>
            </a:r>
            <a:br>
              <a:rPr lang="fr-FR" dirty="0" smtClean="0"/>
            </a:br>
            <a:r>
              <a:rPr lang="fr-FR" dirty="0"/>
              <a:t>N</a:t>
            </a:r>
            <a:r>
              <a:rPr lang="fr-FR" dirty="0" smtClean="0"/>
              <a:t>ouveau contact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03" y="800176"/>
            <a:ext cx="2523768" cy="5248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98" y="800175"/>
            <a:ext cx="2523768" cy="5248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Oval 19"/>
          <p:cNvSpPr/>
          <p:nvPr/>
        </p:nvSpPr>
        <p:spPr>
          <a:xfrm>
            <a:off x="6755846" y="5058560"/>
            <a:ext cx="537859" cy="572937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3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:</a:t>
            </a:r>
            <a:br>
              <a:rPr lang="fr-FR" dirty="0" smtClean="0"/>
            </a:br>
            <a:r>
              <a:rPr lang="fr-FR" dirty="0" smtClean="0"/>
              <a:t>Nouveaux messages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98" y="800176"/>
            <a:ext cx="2523768" cy="5248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928" y="808348"/>
            <a:ext cx="2523768" cy="5248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63" y="808348"/>
            <a:ext cx="2523768" cy="5248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3597431" y="1458007"/>
            <a:ext cx="2609301" cy="696286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6305297" y="5256924"/>
            <a:ext cx="2609301" cy="696286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7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de principe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00" y="1612669"/>
            <a:ext cx="8361728" cy="36991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5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Lopy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endParaRPr lang="fr-FR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69822"/>
              </p:ext>
            </p:extLst>
          </p:nvPr>
        </p:nvGraphicFramePr>
        <p:xfrm>
          <a:off x="3898668" y="4754630"/>
          <a:ext cx="6301051" cy="714380"/>
        </p:xfrm>
        <a:graphic>
          <a:graphicData uri="http://schemas.openxmlformats.org/drawingml/2006/table">
            <a:tbl>
              <a:tblPr/>
              <a:tblGrid>
                <a:gridCol w="96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1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1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0xCAFE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length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type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identifiant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message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 octets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 octet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 octet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 octets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189 octets</a:t>
                      </a:r>
                      <a:endParaRPr lang="fr-F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3898668" y="1428737"/>
            <a:ext cx="6532909" cy="3051823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3 threads :</a:t>
            </a:r>
          </a:p>
          <a:p>
            <a:r>
              <a:rPr lang="fr-FR" dirty="0" smtClean="0"/>
              <a:t>Écriture dans la socket (pour les messages)</a:t>
            </a:r>
          </a:p>
          <a:p>
            <a:r>
              <a:rPr lang="fr-FR" dirty="0" smtClean="0"/>
              <a:t>Lecture de la socket</a:t>
            </a:r>
          </a:p>
          <a:p>
            <a:r>
              <a:rPr lang="fr-FR" dirty="0" smtClean="0"/>
              <a:t>Polling &amp; </a:t>
            </a:r>
            <a:r>
              <a:rPr lang="fr-FR" dirty="0" smtClean="0"/>
              <a:t>BLE</a:t>
            </a:r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5513276" y="546901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Format des messages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B288-D4C1-4B47-A59A-F4398D5A373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59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1208</TotalTime>
  <Words>419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Corbel</vt:lpstr>
      <vt:lpstr>Mangal</vt:lpstr>
      <vt:lpstr>Times New Roman</vt:lpstr>
      <vt:lpstr>Wingdings 2</vt:lpstr>
      <vt:lpstr>Frame</vt:lpstr>
      <vt:lpstr>ChocoLoRa</vt:lpstr>
      <vt:lpstr>Le projet</vt:lpstr>
      <vt:lpstr>Schéma de principe</vt:lpstr>
      <vt:lpstr>Application : Technologies</vt:lpstr>
      <vt:lpstr>Application : Connection</vt:lpstr>
      <vt:lpstr>Application : Nouveau contact</vt:lpstr>
      <vt:lpstr>Application : Nouveaux messages</vt:lpstr>
      <vt:lpstr>Schéma de principe</vt:lpstr>
      <vt:lpstr>Lopy node</vt:lpstr>
      <vt:lpstr>Lopy node</vt:lpstr>
      <vt:lpstr>Schéma de principe</vt:lpstr>
      <vt:lpstr>LoRaWAN</vt:lpstr>
      <vt:lpstr>The Things Network</vt:lpstr>
      <vt:lpstr>The Things Network</vt:lpstr>
      <vt:lpstr>Schéma de principe</vt:lpstr>
      <vt:lpstr>Gateway</vt:lpstr>
      <vt:lpstr>Schéma de principe</vt:lpstr>
      <vt:lpstr>Serveur</vt:lpstr>
      <vt:lpstr>Node-RED</vt:lpstr>
      <vt:lpstr>Node-RED</vt:lpstr>
      <vt:lpstr>InfluxDB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ChocoLoRa</dc:title>
  <dc:creator>Clo</dc:creator>
  <cp:lastModifiedBy>Clo</cp:lastModifiedBy>
  <cp:revision>23</cp:revision>
  <dcterms:created xsi:type="dcterms:W3CDTF">2019-01-07T08:29:27Z</dcterms:created>
  <dcterms:modified xsi:type="dcterms:W3CDTF">2019-01-09T08:49:29Z</dcterms:modified>
</cp:coreProperties>
</file>