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60" r:id="rId5"/>
    <p:sldId id="271" r:id="rId6"/>
    <p:sldId id="339" r:id="rId7"/>
    <p:sldId id="272" r:id="rId8"/>
    <p:sldId id="340" r:id="rId9"/>
    <p:sldId id="302" r:id="rId10"/>
    <p:sldId id="379" r:id="rId11"/>
    <p:sldId id="378" r:id="rId12"/>
    <p:sldId id="377" r:id="rId13"/>
    <p:sldId id="380" r:id="rId14"/>
    <p:sldId id="382" r:id="rId15"/>
    <p:sldId id="383" r:id="rId16"/>
    <p:sldId id="384" r:id="rId17"/>
    <p:sldId id="385" r:id="rId18"/>
    <p:sldId id="387" r:id="rId19"/>
    <p:sldId id="389" r:id="rId20"/>
    <p:sldId id="391" r:id="rId21"/>
    <p:sldId id="392" r:id="rId22"/>
    <p:sldId id="393" r:id="rId23"/>
    <p:sldId id="394" r:id="rId24"/>
    <p:sldId id="395" r:id="rId25"/>
    <p:sldId id="284" r:id="rId26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0"/>
        <p:guide pos="21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807" cy="37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119" y="0"/>
            <a:ext cx="4633807" cy="37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77845" y="945356"/>
            <a:ext cx="4537710" cy="2552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340" y="3639622"/>
            <a:ext cx="8554720" cy="29778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395"/>
            <a:ext cx="4633807" cy="379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119" y="7183395"/>
            <a:ext cx="4633807" cy="379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6752081"/>
            <a:ext cx="9143999" cy="398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7726" y="579373"/>
            <a:ext cx="807794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079" y="2514853"/>
            <a:ext cx="6223241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image" Target="../media/image4.jpe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385" y="-11430"/>
            <a:ext cx="10725785" cy="75749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3508" y="2906775"/>
            <a:ext cx="51079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</a:rPr>
              <a:t>    Charles</a:t>
            </a:r>
            <a:r>
              <a:rPr lang="zh-CN" altLang="en-US" sz="4000" dirty="0">
                <a:solidFill>
                  <a:srgbClr val="FFFFFF"/>
                </a:solidFill>
              </a:rPr>
              <a:t>使用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23060" y="5947410"/>
            <a:ext cx="253936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6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买买车测试部</a:t>
            </a:r>
            <a:r>
              <a:rPr sz="1600" spc="-7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201</a:t>
            </a:r>
            <a:r>
              <a:rPr lang="en-US"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月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948940"/>
            <a:ext cx="543560" cy="543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9155" y="1364615"/>
            <a:ext cx="8907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b="1"/>
              <a:t>界面介绍：</a:t>
            </a:r>
            <a:endParaRPr lang="zh-CN" altLang="en-US" b="1"/>
          </a:p>
          <a:p>
            <a:r>
              <a:rPr lang="zh-CN" altLang="en-US"/>
              <a:t>当前页面为‘sequence’这个是按照请求发生的顺序来展示的，个人比较喜欢使用这个视图，如下图所示：</a:t>
            </a:r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安装与介绍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2286635"/>
            <a:ext cx="8121650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9155" y="1364615"/>
            <a:ext cx="8907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structure模式下，列表会按照域名来归类所有请求，选择适合自己的即可，如下图所示：</a:t>
            </a:r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安装与介绍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2009775"/>
            <a:ext cx="6947535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9155" y="1364615"/>
            <a:ext cx="8907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     </a:t>
            </a:r>
            <a:r>
              <a:rPr lang="zh-CN" altLang="en-US" b="1"/>
              <a:t>过滤网络请求</a:t>
            </a:r>
            <a:endParaRPr lang="zh-CN" altLang="en-US" b="1"/>
          </a:p>
          <a:p>
            <a:r>
              <a:rPr lang="zh-CN" altLang="en-US"/>
              <a:t>通常情况下，我们需要对网络请求进行过滤，只监控向指定目录服务器上发送的请求。对于这种需求，以下几种办法：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：在主界面的中部的 Filter 栏中填入需要过滤出来的关键字。例如我们的服务器的地址是：http://</a:t>
            </a:r>
            <a:r>
              <a:rPr lang="en-US" altLang="zh-CN"/>
              <a:t>maimaiche</a:t>
            </a:r>
            <a:r>
              <a:rPr lang="zh-CN" altLang="en-US"/>
              <a:t>.com , 那么只需要在 Filter 栏中填入 </a:t>
            </a:r>
            <a:r>
              <a:rPr lang="en-US" altLang="zh-CN"/>
              <a:t>maimaiche</a:t>
            </a:r>
            <a:r>
              <a:rPr lang="zh-CN" altLang="en-US"/>
              <a:t>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：在 Charles 的菜单栏选择 “Proxy”–&gt;“Recording Settings”，然后选择 Include 栏，选择添加一个项目，然后填入需要监控的协议，主机地址，端口号。这样就可以只截取目标网站的封包了。如下图所示：</a:t>
            </a:r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安装与介绍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860" y="4225925"/>
            <a:ext cx="4996815" cy="3291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9155" y="1364615"/>
            <a:ext cx="89071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</a:t>
            </a:r>
            <a:r>
              <a:rPr lang="zh-CN" altLang="en-US" b="1"/>
              <a:t>过滤网络请求</a:t>
            </a:r>
            <a:endParaRPr lang="zh-CN" altLang="en-US" b="1"/>
          </a:p>
          <a:p>
            <a:r>
              <a:rPr lang="zh-CN" altLang="en-US"/>
              <a:t>通常情况下，我们使用方法一做一些临时性的封包过滤，使用方法二做一些经常性的封包过滤。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3</a:t>
            </a:r>
            <a:r>
              <a:rPr lang="zh-CN" altLang="en-US"/>
              <a:t>：在想过滤的网络请求上右击，选择 “Focus”，之后在 Filter 一栏勾选上 Focussed 一项，如下图所示：</a:t>
            </a:r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安装与介绍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3410585"/>
            <a:ext cx="8963025" cy="2588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3.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重发网络请求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2371090"/>
            <a:ext cx="8696325" cy="3362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155" y="1364615"/>
            <a:ext cx="8907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 一、重发网络请求</a:t>
            </a:r>
            <a:endParaRPr lang="zh-CN" altLang="en-US"/>
          </a:p>
          <a:p>
            <a:r>
              <a:rPr lang="zh-CN" altLang="en-US"/>
              <a:t>选择要重发的接口，点击重发即可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3.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重发网络请求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957705"/>
            <a:ext cx="10005695" cy="3648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155" y="1364615"/>
            <a:ext cx="890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二、修改请求参数再发生请求</a:t>
            </a:r>
            <a:endParaRPr lang="zh-CN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在 iPhone 的 “ 设置 ”–&gt;“ 无线局域网 ” 中，可以看到当前连接的 wifi 名，通过点击右边的详情键，可以看到当前连接上的 wifi 的详细信息，包括 IP 地址，子网掩码等信息。在其最底部有「HTTP 代理」一项，我们将其切换成手动，然后填上 Charles 运行所在的电脑的 IP，以及端口号 8888，如下图所示：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295" y="2563495"/>
            <a:ext cx="3136265" cy="4688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设置好之后，我们打开 iPhone 上的任意需要网络通讯的程序，就可以看到 Charles 弹出 iPhone 请求连接的确认菜单（如下图所示），点击 “Allow” 即可完成设置。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242185"/>
            <a:ext cx="520065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b="1"/>
              <a:t>模拟慢速网络</a:t>
            </a:r>
            <a:endParaRPr lang="zh-CN" altLang="en-US" b="1"/>
          </a:p>
          <a:p>
            <a:r>
              <a:rPr lang="zh-CN" altLang="en-US"/>
              <a:t>        在做移动开发的时候，我们常常需要模拟慢速网络或者高延迟的网络，以测试在移动网络下，应用的表现是否正常。Charles 对此需求提供了很好的支持。</a:t>
            </a:r>
            <a:endParaRPr lang="zh-CN" altLang="en-US"/>
          </a:p>
          <a:p>
            <a:r>
              <a:rPr lang="zh-CN" altLang="en-US"/>
              <a:t>        在 Charles 的菜单上，选择 “Proxy”–&gt;“Throttle Setting” 项，在之后弹出的对话框中，我们可以勾选上 “Enable Throttling”，并且可以设置 Throttle Preset 的类型。如下图所示：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如果我们只想模拟指定网站的慢速网络，</a:t>
            </a:r>
            <a:endParaRPr lang="zh-CN" altLang="en-US"/>
          </a:p>
          <a:p>
            <a:r>
              <a:rPr lang="zh-CN" altLang="en-US"/>
              <a:t>可以再勾选上图中的 “Only for selected hosts”</a:t>
            </a:r>
            <a:endParaRPr lang="zh-CN" altLang="en-US"/>
          </a:p>
          <a:p>
            <a:r>
              <a:rPr lang="zh-CN" altLang="en-US"/>
              <a:t> 项，然后在对话框的下半部分设置中增加</a:t>
            </a:r>
            <a:endParaRPr lang="zh-CN" altLang="en-US"/>
          </a:p>
          <a:p>
            <a:r>
              <a:rPr lang="zh-CN" altLang="en-US"/>
              <a:t>指定的 hosts 项即可。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255" y="2786380"/>
            <a:ext cx="3480435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b="1"/>
              <a:t>给服务器做压力测试</a:t>
            </a:r>
            <a:endParaRPr lang="zh-CN" altLang="en-US" b="1"/>
          </a:p>
          <a:p>
            <a:r>
              <a:rPr lang="zh-CN" altLang="en-US"/>
              <a:t>        我们可以使用 Charles 的 Repeat 功能来简单地测试服务器的并发处理能力，方法如下。</a:t>
            </a:r>
            <a:endParaRPr lang="zh-CN" altLang="en-US"/>
          </a:p>
          <a:p>
            <a:r>
              <a:rPr lang="zh-CN" altLang="en-US"/>
              <a:t>        我们在想打压的网络请求上（POST 或 GET 请求均可）右击，然后选择 「Repeat Advanced」菜单项，如下所示：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2955290"/>
            <a:ext cx="6430645" cy="3536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/>
          <p:nvPr>
            <p:custDataLst>
              <p:tags r:id="rId1"/>
            </p:custDataLst>
          </p:nvPr>
        </p:nvSpPr>
        <p:spPr>
          <a:xfrm>
            <a:off x="5115187" y="2119365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9" name="文本框 12"/>
          <p:cNvSpPr txBox="1"/>
          <p:nvPr>
            <p:custDataLst>
              <p:tags r:id="rId2"/>
            </p:custDataLst>
          </p:nvPr>
        </p:nvSpPr>
        <p:spPr>
          <a:xfrm>
            <a:off x="5187626" y="2132634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1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TextBox 2"/>
          <p:cNvSpPr txBox="1"/>
          <p:nvPr>
            <p:custDataLst>
              <p:tags r:id="rId3"/>
            </p:custDataLst>
          </p:nvPr>
        </p:nvSpPr>
        <p:spPr>
          <a:xfrm>
            <a:off x="5953125" y="2171065"/>
            <a:ext cx="304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HTTP</a:t>
            </a: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协议</a:t>
            </a: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介绍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12" name="稻壳儿春秋广告/盗版必究        原创来源：http://chn.docer.com/works?userid=199329941#!/work_time"/>
          <p:cNvSpPr/>
          <p:nvPr>
            <p:custDataLst>
              <p:tags r:id="rId4"/>
            </p:custDataLst>
          </p:nvPr>
        </p:nvSpPr>
        <p:spPr>
          <a:xfrm>
            <a:off x="5115187" y="3207855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187626" y="3221124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2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2"/>
          <p:cNvSpPr txBox="1"/>
          <p:nvPr>
            <p:custDataLst>
              <p:tags r:id="rId6"/>
            </p:custDataLst>
          </p:nvPr>
        </p:nvSpPr>
        <p:spPr>
          <a:xfrm>
            <a:off x="5953125" y="3259455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安装与介绍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/>
          <p:nvPr>
            <p:custDataLst>
              <p:tags r:id="rId7"/>
            </p:custDataLst>
          </p:nvPr>
        </p:nvSpPr>
        <p:spPr>
          <a:xfrm>
            <a:off x="5115187" y="4324362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187626" y="4337630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3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TextBox 2"/>
          <p:cNvSpPr txBox="1"/>
          <p:nvPr>
            <p:custDataLst>
              <p:tags r:id="rId9"/>
            </p:custDataLst>
          </p:nvPr>
        </p:nvSpPr>
        <p:spPr>
          <a:xfrm>
            <a:off x="5953125" y="4375785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重发网络请求</a:t>
            </a:r>
            <a:endParaRPr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/>
          <p:nvPr>
            <p:custDataLst>
              <p:tags r:id="rId10"/>
            </p:custDataLst>
          </p:nvPr>
        </p:nvSpPr>
        <p:spPr>
          <a:xfrm>
            <a:off x="5115187" y="5432366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5187626" y="5445634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4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TextBox 2"/>
          <p:cNvSpPr txBox="1"/>
          <p:nvPr>
            <p:custDataLst>
              <p:tags r:id="rId12"/>
            </p:custDataLst>
          </p:nvPr>
        </p:nvSpPr>
        <p:spPr>
          <a:xfrm>
            <a:off x="5953125" y="5483860"/>
            <a:ext cx="4424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</a:t>
            </a:r>
            <a:r>
              <a:rPr 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代理</a:t>
            </a:r>
            <a:r>
              <a:rPr 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设置抓包</a:t>
            </a:r>
            <a:endParaRPr lang="zh-CN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26" name="TextBox 2"/>
          <p:cNvSpPr txBox="1"/>
          <p:nvPr>
            <p:custDataLst>
              <p:tags r:id="rId13"/>
            </p:custDataLst>
          </p:nvPr>
        </p:nvSpPr>
        <p:spPr>
          <a:xfrm>
            <a:off x="1345973" y="2402710"/>
            <a:ext cx="173205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405" spc="150">
                <a:solidFill>
                  <a:schemeClr val="tx2"/>
                </a:solidFill>
                <a:latin typeface="Arial" panose="020B0604020202020204" pitchFamily="34" charset="0"/>
                <a:ea typeface="HYQiHei 80S" pitchFamily="18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405" spc="150">
              <a:solidFill>
                <a:schemeClr val="tx2"/>
              </a:solidFill>
              <a:latin typeface="Arial" panose="020B0604020202020204" pitchFamily="34" charset="0"/>
              <a:ea typeface="HYQiHei 80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TextBox 2"/>
          <p:cNvSpPr txBox="1"/>
          <p:nvPr>
            <p:custDataLst>
              <p:tags r:id="rId14"/>
            </p:custDataLst>
          </p:nvPr>
        </p:nvSpPr>
        <p:spPr>
          <a:xfrm>
            <a:off x="1348418" y="1726496"/>
            <a:ext cx="1676104" cy="82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4735" spc="150" dirty="0">
                <a:solidFill>
                  <a:schemeClr val="tx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Gen Jyuu GothicL Medium" panose="020B0302020203020207" pitchFamily="34" charset="-128"/>
                <a:sym typeface="+mn-lt"/>
              </a:rPr>
              <a:t>目录</a:t>
            </a:r>
            <a:endParaRPr lang="zh-CN" altLang="en-US" sz="4735" spc="150" dirty="0">
              <a:solidFill>
                <a:schemeClr val="tx2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4" name="稻壳儿春秋广告/盗版必究        原创来源：http://chn.docer.com/works?userid=199329941#!/work_time"/>
          <p:cNvSpPr/>
          <p:nvPr>
            <p:custDataLst>
              <p:tags r:id="rId15"/>
            </p:custDataLst>
          </p:nvPr>
        </p:nvSpPr>
        <p:spPr>
          <a:xfrm>
            <a:off x="0" y="2871457"/>
            <a:ext cx="2721640" cy="2733970"/>
          </a:xfrm>
          <a:prstGeom prst="rect">
            <a:avLst/>
          </a:prstGeom>
          <a:blipFill dpi="0" rotWithShape="1">
            <a:blip r:embed="rId1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24" name="稻壳儿春秋广告/盗版必究        原创来源：http://chn.docer.com/works?userid=199329941#!/work_time"/>
          <p:cNvSpPr/>
          <p:nvPr>
            <p:custDataLst>
              <p:tags r:id="rId17"/>
            </p:custDataLst>
          </p:nvPr>
        </p:nvSpPr>
        <p:spPr>
          <a:xfrm>
            <a:off x="0" y="1818668"/>
            <a:ext cx="1052788" cy="10527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2" name="稻壳儿春秋广告/盗版必究        原创来源：http://chn.docer.com/works?userid=199329941#!/work_time"/>
          <p:cNvSpPr/>
          <p:nvPr>
            <p:custDataLst>
              <p:tags r:id="rId18"/>
            </p:custDataLst>
          </p:nvPr>
        </p:nvSpPr>
        <p:spPr>
          <a:xfrm>
            <a:off x="1769810" y="2871458"/>
            <a:ext cx="1723897" cy="39174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b="1"/>
              <a:t>修改服务器返回内容</a:t>
            </a:r>
            <a:endParaRPr lang="zh-CN" altLang="en-US" b="1"/>
          </a:p>
          <a:p>
            <a:r>
              <a:rPr lang="zh-CN" altLang="en-US"/>
              <a:t>        有些时候我们想让服务器返回一些指定的内容，方便我们调试一些特殊情况。例如列表页面为空的情况，数据异常的情况，部分耗时的网络请求超时的情况等。如果没有 Charles，要服务器配合构造相应的数据显得会比较麻烦。这个时候，使用 Charles 相关的功能就可以满足我们的需求。</a:t>
            </a:r>
            <a:endParaRPr lang="zh-CN" altLang="en-US"/>
          </a:p>
          <a:p>
            <a:r>
              <a:rPr lang="zh-CN" altLang="en-US"/>
              <a:t>        根据具体的需求，Charles 提供了 Map 功能、 Rewrite 功能以及 Breakpoints 功能，都可以达到修改服务器返回内容的目的。这三者在功能上的差异是：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Map 功能适合长期地将某一些请求重定向到另一个网络地址或本地文件。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Rewrite 功能适合对网络请求进行一些正则替换。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Breakpoints 功能适合做一些临时性的修改。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en-US" b="1"/>
              <a:t>Map</a:t>
            </a:r>
            <a:r>
              <a:rPr lang="zh-CN" altLang="en-US" b="1"/>
              <a:t>功能</a:t>
            </a:r>
            <a:endParaRPr lang="zh-CN" altLang="en-US"/>
          </a:p>
          <a:p>
            <a:r>
              <a:rPr lang="zh-CN" altLang="en-US"/>
              <a:t>        Charles 的 Map 功能分 Map Remote 和 Map Local 两种，顾名思义，Map Remote 是将指定的网络请求重定向到另一个网址请求地址，Map Local 是将指定的网络请求重定向到本地文件。</a:t>
            </a:r>
            <a:endParaRPr lang="zh-CN" altLang="en-US"/>
          </a:p>
          <a:p>
            <a:r>
              <a:rPr lang="zh-CN" altLang="en-US"/>
              <a:t>        在 Charles 的菜单中，选择 “Tools”–&gt;“Map Remote” 或 “Map Local” 即可进入到相应功能的设置页面。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3265805"/>
            <a:ext cx="497205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b="1">
                <a:sym typeface="+mn-ea"/>
              </a:rPr>
              <a:t>Rewrite 功能</a:t>
            </a:r>
            <a:endParaRPr lang="zh-CN" altLang="en-US" b="1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Rewrite 功能适合对某一类网络请求进行一些正则替换，以达到修改结果的目的。例如我们客户端有一个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请求是获取用户昵称而我们当前的昵称是</a:t>
            </a:r>
            <a:r>
              <a:rPr lang="en-US" altLang="zh-CN">
                <a:sym typeface="+mn-ea"/>
              </a:rPr>
              <a:t>Fiddler</a:t>
            </a:r>
            <a:r>
              <a:rPr lang="zh-CN" altLang="en-US">
                <a:sym typeface="+mn-ea"/>
              </a:rPr>
              <a:t>，我们想试着直接修改网络返回值，将</a:t>
            </a:r>
            <a:r>
              <a:rPr lang="en-US" altLang="zh-CN">
                <a:sym typeface="+mn-ea"/>
              </a:rPr>
              <a:t>Fiddler</a:t>
            </a:r>
            <a:r>
              <a:rPr lang="zh-CN" altLang="en-US">
                <a:sym typeface="+mn-ea"/>
              </a:rPr>
              <a:t>换成</a:t>
            </a:r>
            <a:r>
              <a:rPr lang="en-US" altLang="zh-CN">
                <a:sym typeface="+mn-ea"/>
              </a:rPr>
              <a:t>charles</a:t>
            </a:r>
            <a:r>
              <a:rPr lang="zh-CN" altLang="en-US">
                <a:sym typeface="+mn-ea"/>
              </a:rPr>
              <a:t>。于是我们可以启用</a:t>
            </a:r>
            <a:r>
              <a:rPr lang="zh-CN" altLang="en-US">
                <a:sym typeface="+mn-ea"/>
              </a:rPr>
              <a:t>Rewrite 功能，然后设置规则如下：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890" y="2795270"/>
            <a:ext cx="6019800" cy="486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2795270"/>
            <a:ext cx="61245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>
              <a:defRPr/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手机代理设置抓包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364615"/>
            <a:ext cx="89071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b="1">
                <a:sym typeface="+mn-ea"/>
              </a:rPr>
              <a:t>Breakpoints</a:t>
            </a:r>
            <a:r>
              <a:rPr lang="zh-CN" altLang="en-US" b="1"/>
              <a:t>功能</a:t>
            </a:r>
            <a:endParaRPr lang="zh-CN" altLang="en-US" b="1"/>
          </a:p>
          <a:p>
            <a:r>
              <a:rPr lang="zh-CN" altLang="en-US"/>
              <a:t>        上面提供的</a:t>
            </a:r>
            <a:r>
              <a:rPr lang="en-US" altLang="zh-CN"/>
              <a:t>Rewrite</a:t>
            </a:r>
            <a:r>
              <a:rPr lang="zh-CN" altLang="en-US"/>
              <a:t>功能最适合做批量和长期替换，但是很多时候，我们只是想临时修改一次网络请求结果，这个时候，使用</a:t>
            </a:r>
            <a:r>
              <a:rPr lang="en-US" altLang="zh-CN">
                <a:sym typeface="+mn-ea"/>
              </a:rPr>
              <a:t>Rewrite</a:t>
            </a:r>
            <a:r>
              <a:rPr lang="zh-CN" altLang="en-US">
                <a:sym typeface="+mn-ea"/>
              </a:rPr>
              <a:t>功能虽然也可以达到目的，但是过于麻烦，对于临时性的修改，我们最好使用</a:t>
            </a:r>
            <a:r>
              <a:rPr lang="zh-CN" altLang="en-US">
                <a:sym typeface="+mn-ea"/>
              </a:rPr>
              <a:t>Breakpoints功能。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Breakpoints功能类似我们代码调试的断点一样，当指定的网络请求发生是，</a:t>
            </a:r>
            <a:r>
              <a:rPr lang="en-US" altLang="zh-CN">
                <a:sym typeface="+mn-ea"/>
              </a:rPr>
              <a:t>charles</a:t>
            </a:r>
            <a:r>
              <a:rPr lang="zh-CN" altLang="en-US">
                <a:sym typeface="+mn-ea"/>
              </a:rPr>
              <a:t>会截获该请求，这个时候，我们可以载</a:t>
            </a:r>
            <a:r>
              <a:rPr lang="en-US" altLang="zh-CN">
                <a:sym typeface="+mn-ea"/>
              </a:rPr>
              <a:t>charles</a:t>
            </a:r>
            <a:r>
              <a:rPr lang="zh-CN" altLang="en-US">
                <a:sym typeface="+mn-ea"/>
              </a:rPr>
              <a:t>中临时修改网络请求的返回内容。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3094355"/>
            <a:ext cx="7253605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0" y="-15240"/>
            <a:ext cx="10915650" cy="7593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465" y="579120"/>
            <a:ext cx="4290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1.HTTP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协议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120" cy="5182235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1250" y="1877695"/>
            <a:ext cx="8779510" cy="371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超文本传输协议（HTTP，HyperText Transfer Protocol)是互联网上应用最为广泛的一种网络协议。所有的WWW文件都必须遵守这个标准。</a:t>
            </a:r>
            <a:endParaRPr sz="24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HTTP是一个客户端和服务器端请求和应答的标准（TCP）。客户端是终端用户，服务器端是网站。通过使用Web浏览器、网络爬虫或者其它的工具，客户端发起一个到服务器上指定端口（默认端口为80）的HTTP请求</a:t>
            </a:r>
            <a:r>
              <a:rPr lang="zh-CN"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465" y="579120"/>
            <a:ext cx="475932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</a:t>
            </a: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HTTP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协议介绍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02640" y="1466215"/>
            <a:ext cx="9088120" cy="522224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1250" y="1784985"/>
            <a:ext cx="8779510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HTTP协议的主要特点可概括如下：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1.支持客户</a:t>
            </a:r>
            <a:r>
              <a:rPr lang="zh-CN" sz="2400" dirty="0">
                <a:latin typeface="微软雅黑" panose="020B0503020204020204" charset="-122"/>
                <a:cs typeface="微软雅黑" panose="020B0503020204020204" charset="-122"/>
              </a:rPr>
              <a:t>端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/服务器模式。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2.简单快速：客户向服务器请求服务时，只需传送请求方法和路径。请求方法常用的有GET、POST。由于HTTP协议简单，使得HTTP服务器的程序规模小，因而通信速度很快。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3.灵活：HTTP允许传输任意类型的数据对象。正在传输的类型由Content-Type加以标记。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4.无连接：无连接的含义是限制每次连接只处理一个请求。服务器处理完客户的请求，并收到客户的应答后，即断开连接。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5.无状态：HTTP协议是无状态协议。无状态是指协议对于事务处理没有记忆能力。由接口文档可知，接口</a:t>
            </a:r>
            <a:r>
              <a:rPr lang="zh-CN" sz="2400" dirty="0">
                <a:latin typeface="微软雅黑" panose="020B0503020204020204" charset="-122"/>
                <a:cs typeface="微软雅黑" panose="020B0503020204020204" charset="-122"/>
              </a:rPr>
              <a:t>包含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有请求地址、请求方法、请求头header</a:t>
            </a:r>
            <a:r>
              <a:rPr lang="zh-CN" sz="24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请求参数（入参和出参）组成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465" y="579120"/>
            <a:ext cx="40709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1.HTTP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协议介绍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93381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buClr>
                <a:srgbClr val="000000"/>
              </a:buClr>
              <a:buFont typeface="+mj-ea"/>
              <a:buNone/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HTTP</a:t>
            </a:r>
            <a:r>
              <a:rPr lang="zh-CN" altLang="en-US" sz="2400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请求方式：</a:t>
            </a:r>
            <a:endParaRPr lang="zh-CN" altLang="en-US" sz="2400" spc="10" dirty="0">
              <a:solidFill>
                <a:srgbClr val="FF9A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http1.0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定义了三种请求方法：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get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post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及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head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http1.1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新增了五种请求方法：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options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put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delete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trace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及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connect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endParaRPr lang="zh-CN" altLang="en-US" sz="24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307465" y="3269615"/>
          <a:ext cx="8265795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35"/>
                <a:gridCol w="1026795"/>
                <a:gridCol w="6577965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方法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描述</a:t>
                      </a:r>
                      <a:endParaRPr lang="zh-CN" altLang="en-US" sz="1400"/>
                    </a:p>
                  </a:txBody>
                  <a:tcPr/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请求指定的页面信息，并返回实体主体。</a:t>
                      </a:r>
                      <a:endParaRPr lang="zh-CN" altLang="en-US" sz="1400"/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head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类似于</a:t>
                      </a:r>
                      <a:r>
                        <a:rPr lang="en-US" altLang="zh-CN" sz="1400"/>
                        <a:t>get</a:t>
                      </a:r>
                      <a:r>
                        <a:rPr lang="zh-CN" altLang="en-US" sz="1400"/>
                        <a:t>请求，只不过返回的响应中没有具体内容，用于获取报头。</a:t>
                      </a:r>
                      <a:endParaRPr lang="zh-CN" altLang="en-US" sz="1400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post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向指定资源提交数据进行处理请求（例如提交表单或上传文件）。数据被包含在请求体中。</a:t>
                      </a:r>
                      <a:r>
                        <a:rPr lang="en-US" altLang="zh-CN" sz="1400"/>
                        <a:t>post</a:t>
                      </a:r>
                      <a:r>
                        <a:rPr lang="zh-CN" altLang="en-US" sz="1400"/>
                        <a:t>请求可能会导致新的资源的建立或已有资源的修改。</a:t>
                      </a:r>
                      <a:endParaRPr lang="zh-CN" altLang="en-US" sz="1400"/>
                    </a:p>
                  </a:txBody>
                  <a:tcPr/>
                </a:tc>
              </a:tr>
              <a:tr h="301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从客户端向服务器传送的数据取代指定的文档的内容。</a:t>
                      </a:r>
                      <a:endParaRPr lang="zh-CN" altLang="en-US" sz="1400"/>
                    </a:p>
                  </a:txBody>
                  <a:tcPr/>
                </a:tc>
              </a:tr>
              <a:tr h="330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请求服务器删除指定的页面。</a:t>
                      </a:r>
                      <a:endParaRPr lang="zh-CN" altLang="en-US" sz="1400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connect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http/1.1</a:t>
                      </a:r>
                      <a:r>
                        <a:rPr lang="zh-CN" altLang="en-US" sz="1400"/>
                        <a:t>协议中预留给能够将连接改为管道方式的代理服务器。</a:t>
                      </a:r>
                      <a:endParaRPr lang="en-US" altLang="zh-CN" sz="1400"/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options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允许客户端查看服务器的性能。</a:t>
                      </a:r>
                      <a:endParaRPr lang="zh-CN" altLang="en-US" sz="1400"/>
                    </a:p>
                  </a:txBody>
                  <a:tcPr/>
                </a:tc>
              </a:tr>
              <a:tr h="330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trace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回显服务器收到的请求，主要用于测试或诊断。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465" y="579120"/>
            <a:ext cx="40709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1.HTTP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协议介绍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481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buClr>
                <a:srgbClr val="000000"/>
              </a:buClr>
              <a:buFont typeface="+mj-ea"/>
              <a:buNone/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lang="en-US" altLang="zh-CN" sz="2400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HTTP</a:t>
            </a:r>
            <a:r>
              <a:rPr lang="zh-CN" altLang="en-US" sz="2400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状态码</a:t>
            </a:r>
            <a:endParaRPr lang="zh-CN" altLang="en-US" sz="2400" spc="15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当浏览着访问一个网页时，浏览者的浏览器会向网页所在服务器发出请求。当浏览器接收并显示网页前，此网页所在的服务器会返回一个包含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状态码的信息头（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server header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）用以响应浏览器的请求。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zh-CN" altLang="en-US" sz="2400" b="1" dirty="0" smtClean="0">
                <a:solidFill>
                  <a:srgbClr val="92D050"/>
                </a:solidFill>
                <a:sym typeface="+mn-ea"/>
              </a:rPr>
              <a:t>常见</a:t>
            </a:r>
            <a:r>
              <a:rPr lang="en-US" altLang="zh-CN" sz="2400" b="1" dirty="0" smtClean="0">
                <a:solidFill>
                  <a:srgbClr val="92D050"/>
                </a:solidFill>
                <a:sym typeface="+mn-ea"/>
              </a:rPr>
              <a:t>http</a:t>
            </a:r>
            <a:r>
              <a:rPr lang="zh-CN" altLang="en-US" sz="2400" b="1" dirty="0" smtClean="0">
                <a:solidFill>
                  <a:srgbClr val="92D050"/>
                </a:solidFill>
                <a:sym typeface="+mn-ea"/>
              </a:rPr>
              <a:t>状态码列表：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200 - 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请求成功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301 - 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资源（网页等）被永久转移到其他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url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404 - 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请求的资源（网页等）不存在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500 - 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内部服务器错误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504 - 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服务器作为网关或代理，没有及时从客户端收到请求（即网关请求超时）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endParaRPr lang="zh-CN" altLang="en-US" sz="2400" spc="150" dirty="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465" y="579120"/>
            <a:ext cx="40709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1.HTTP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协议介绍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buClr>
                <a:srgbClr val="000000"/>
              </a:buClr>
              <a:buFont typeface="+mj-ea"/>
              <a:buNone/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lang="en-US" altLang="zh-CN" sz="2400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HTTP</a:t>
            </a:r>
            <a:r>
              <a:rPr lang="zh-CN" altLang="en-US" sz="2400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状态码分类</a:t>
            </a:r>
            <a:endParaRPr lang="zh-CN" altLang="en-US" sz="2400" spc="15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状态码由三个十进制数字组成，第一个十进制数字定义了状态码的类型，后两个数字没有分类的作用。</a:t>
            </a:r>
            <a:endParaRPr lang="zh-CN" altLang="en-US" sz="24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状态码共分为五种类型：</a:t>
            </a:r>
            <a:endParaRPr lang="zh-CN" altLang="en-US" sz="24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endParaRPr lang="zh-CN" altLang="en-US" sz="2400" spc="150" dirty="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70355" y="3481070"/>
          <a:ext cx="775525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/>
                <a:gridCol w="6678295"/>
              </a:tblGrid>
              <a:tr h="5467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分类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分类描述</a:t>
                      </a:r>
                      <a:endParaRPr lang="zh-CN" altLang="en-US" sz="1400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1**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信息，服务器收到请求，需要请求者继续执行操作</a:t>
                      </a:r>
                      <a:endParaRPr lang="zh-CN" altLang="en-US" sz="14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2**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成功，操作被成功接收并处理</a:t>
                      </a:r>
                      <a:endParaRPr lang="zh-CN" altLang="en-US" sz="1400"/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3**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重定向，需要进一步的操作以完成请求</a:t>
                      </a:r>
                      <a:endParaRPr lang="zh-CN" altLang="en-US" sz="14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4**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客户端错误，请求包含语法错误或无法完成请求</a:t>
                      </a:r>
                      <a:endParaRPr lang="zh-CN" altLang="en-US" sz="1400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5**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服务器错误，服务器在处理请求的过程中发生了错误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9155" y="1364615"/>
            <a:ext cx="89071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下载安装包默认安装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        注册：</a:t>
            </a:r>
            <a:endParaRPr lang="zh-CN" altLang="en-US"/>
          </a:p>
          <a:p>
            <a:r>
              <a:rPr lang="zh-CN" altLang="en-US"/>
              <a:t>打开Charles，点击工具栏的Help，选择Register Charles，在两栏里分别输入即可。</a:t>
            </a:r>
            <a:endParaRPr lang="zh-CN" altLang="en-US"/>
          </a:p>
          <a:p>
            <a:r>
              <a:rPr lang="zh-CN" altLang="en-US"/>
              <a:t>Registered Name: https://zhile.io</a:t>
            </a:r>
            <a:endParaRPr lang="zh-CN" altLang="en-US"/>
          </a:p>
          <a:p>
            <a:r>
              <a:rPr lang="zh-CN" altLang="en-US"/>
              <a:t>License Key: 48891cf209c6d32bf4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Charles 是在 Mac 下常用的网络封包截取工具，在做 移动开发时，我们为了调试与服务器端的网络通讯协议，常常需要截取网络封包来分析。</a:t>
            </a:r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安装与介绍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1425" y="1967865"/>
            <a:ext cx="4872990" cy="1486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9155" y="1364615"/>
            <a:ext cx="89071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Charles 主要的功能包括：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截取 Http 和 Https 网络封包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支持重发网络请求，方便后端调试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支持修改网络请求参数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支持网络请求的截获并动态修改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支持模拟慢速网络</a:t>
            </a:r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166495" y="585470"/>
            <a:ext cx="57969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Charles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安装与介绍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0241_4*l_h_i*1_1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0241_4*l_h_i*1_4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0241_4*l_h_i*1_4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0241_4*l_h_a*1_4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0241_4*b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PRESET_TEXT" val="CONTENTS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0241_4*a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PRESET_TEXT" val="目录"/>
  <p:tag name="KSO_WM_UNIT_TEXT_FILL_FORE_SCHEMECOLOR_INDEX" val="1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0241_4*i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0241_4*i*3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0241_4*i*2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0241_4*l_h_i*1_1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0241_4*l_h_a*1_1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0241_4*l_h_i*1_2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0241_4*l_h_i*1_2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0241_4*l_h_a*1_2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0241_4*l_h_i*1_3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0241_4*l_h_i*1_3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0241_4*l_h_a*1_3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4185</Words>
  <Application>WPS 演示</Application>
  <PresentationFormat>On-screen Show (4:3)</PresentationFormat>
  <Paragraphs>294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HYQiHei 95S</vt:lpstr>
      <vt:lpstr>Gen Jyuu GothicL Medium</vt:lpstr>
      <vt:lpstr>HYQiHei 80S</vt:lpstr>
      <vt:lpstr>汉仪旗黑-85S</vt:lpstr>
      <vt:lpstr>Yu Gothic UI Light</vt:lpstr>
      <vt:lpstr>Wingdings</vt:lpstr>
      <vt:lpstr>Times New Roman</vt:lpstr>
      <vt:lpstr>Wingdings</vt:lpstr>
      <vt:lpstr>Calibri</vt:lpstr>
      <vt:lpstr>Arial Unicode MS</vt:lpstr>
      <vt:lpstr>黑体</vt:lpstr>
      <vt:lpstr>Office Theme</vt:lpstr>
      <vt:lpstr>    Charles使用介绍</vt:lpstr>
      <vt:lpstr>PowerPoint 演示文稿</vt:lpstr>
      <vt:lpstr>1.HTTP协议介绍</vt:lpstr>
      <vt:lpstr>1.HTTP协议介绍</vt:lpstr>
      <vt:lpstr>1.HTTP协议介绍</vt:lpstr>
      <vt:lpstr>1.HTTP协议介绍</vt:lpstr>
      <vt:lpstr>1.HTTP协议介绍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Postman工具介绍</dc:title>
  <dc:creator/>
  <cp:lastModifiedBy>Harold</cp:lastModifiedBy>
  <cp:revision>77</cp:revision>
  <dcterms:created xsi:type="dcterms:W3CDTF">2019-04-18T05:51:00Z</dcterms:created>
  <dcterms:modified xsi:type="dcterms:W3CDTF">2019-06-22T07:34:34Z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2019-04-18T00:00:00Z</vt:filetime>
  </property>
  <property fmtid="{D5CDD505-2E9C-101B-9397-08002B2CF9AE}" pid="5" name="KSOProductBuildVer">
    <vt:lpwstr>2052-11.1.0.8661</vt:lpwstr>
  </property>
</Properties>
</file>