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60" r:id="rId5"/>
    <p:sldId id="271" r:id="rId6"/>
    <p:sldId id="272" r:id="rId7"/>
    <p:sldId id="285" r:id="rId8"/>
    <p:sldId id="264" r:id="rId9"/>
    <p:sldId id="273" r:id="rId10"/>
    <p:sldId id="262" r:id="rId11"/>
    <p:sldId id="275" r:id="rId13"/>
    <p:sldId id="276" r:id="rId14"/>
    <p:sldId id="277" r:id="rId15"/>
    <p:sldId id="286" r:id="rId16"/>
    <p:sldId id="258" r:id="rId17"/>
    <p:sldId id="302" r:id="rId18"/>
    <p:sldId id="303" r:id="rId19"/>
    <p:sldId id="307" r:id="rId20"/>
    <p:sldId id="304" r:id="rId21"/>
    <p:sldId id="305" r:id="rId22"/>
    <p:sldId id="306" r:id="rId23"/>
    <p:sldId id="280" r:id="rId24"/>
    <p:sldId id="281" r:id="rId25"/>
    <p:sldId id="279" r:id="rId26"/>
    <p:sldId id="308" r:id="rId27"/>
    <p:sldId id="309" r:id="rId28"/>
    <p:sldId id="310" r:id="rId29"/>
    <p:sldId id="282" r:id="rId30"/>
    <p:sldId id="283" r:id="rId31"/>
    <p:sldId id="311" r:id="rId32"/>
    <p:sldId id="328" r:id="rId33"/>
    <p:sldId id="324" r:id="rId34"/>
    <p:sldId id="325" r:id="rId35"/>
    <p:sldId id="326" r:id="rId36"/>
    <p:sldId id="327" r:id="rId37"/>
    <p:sldId id="312" r:id="rId38"/>
    <p:sldId id="331" r:id="rId39"/>
    <p:sldId id="329" r:id="rId40"/>
    <p:sldId id="330" r:id="rId41"/>
    <p:sldId id="301" r:id="rId42"/>
    <p:sldId id="284" r:id="rId43"/>
  </p:sldIdLst>
  <p:sldSz cx="10693400" cy="7562850"/>
  <p:notesSz cx="10693400" cy="75628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70"/>
        <p:guide pos="21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807" cy="3794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119" y="0"/>
            <a:ext cx="4633807" cy="379456"/>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077845" y="945356"/>
            <a:ext cx="4537710" cy="25524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340" y="3639622"/>
            <a:ext cx="8554720" cy="2977872"/>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7183395"/>
            <a:ext cx="4633807" cy="3794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119" y="7183395"/>
            <a:ext cx="4633807" cy="379455"/>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74839" y="6752081"/>
            <a:ext cx="9143999" cy="398525"/>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1307726" y="579373"/>
            <a:ext cx="8077946" cy="513080"/>
          </a:xfrm>
          <a:prstGeom prst="rect">
            <a:avLst/>
          </a:prstGeom>
        </p:spPr>
        <p:txBody>
          <a:bodyPr wrap="square" lIns="0" tIns="0" rIns="0" bIns="0">
            <a:spAutoFit/>
          </a:bodyPr>
          <a:lstStyle>
            <a:lvl1pPr>
              <a:defRPr sz="32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2235079" y="2514853"/>
            <a:ext cx="6223241" cy="258572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image" Target="../media/image4.jpeg"/><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0"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0"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385" y="-11430"/>
            <a:ext cx="10725785" cy="7574915"/>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2103508" y="2906775"/>
            <a:ext cx="5107940" cy="628015"/>
          </a:xfrm>
          <a:prstGeom prst="rect">
            <a:avLst/>
          </a:prstGeom>
        </p:spPr>
        <p:txBody>
          <a:bodyPr vert="horz" wrap="square" lIns="0" tIns="12700" rIns="0" bIns="0" rtlCol="0">
            <a:spAutoFit/>
          </a:bodyPr>
          <a:lstStyle/>
          <a:p>
            <a:pPr marL="12700">
              <a:lnSpc>
                <a:spcPct val="100000"/>
              </a:lnSpc>
              <a:spcBef>
                <a:spcPts val="100"/>
              </a:spcBef>
            </a:pPr>
            <a:r>
              <a:rPr lang="en-US" sz="4000" dirty="0">
                <a:solidFill>
                  <a:srgbClr val="FFFFFF"/>
                </a:solidFill>
              </a:rPr>
              <a:t>    Postman</a:t>
            </a:r>
            <a:r>
              <a:rPr lang="zh-CN" altLang="en-US" sz="4000" dirty="0">
                <a:solidFill>
                  <a:srgbClr val="FFFFFF"/>
                </a:solidFill>
              </a:rPr>
              <a:t>使用</a:t>
            </a:r>
            <a:r>
              <a:rPr lang="zh-CN" altLang="en-US" sz="4000" dirty="0">
                <a:solidFill>
                  <a:srgbClr val="FFFFFF"/>
                </a:solidFill>
              </a:rPr>
              <a:t>介绍</a:t>
            </a:r>
            <a:endParaRPr sz="4000"/>
          </a:p>
        </p:txBody>
      </p:sp>
      <p:sp>
        <p:nvSpPr>
          <p:cNvPr id="4" name="object 4"/>
          <p:cNvSpPr txBox="1"/>
          <p:nvPr/>
        </p:nvSpPr>
        <p:spPr>
          <a:xfrm>
            <a:off x="1623060" y="5947410"/>
            <a:ext cx="2539365" cy="258445"/>
          </a:xfrm>
          <a:prstGeom prst="rect">
            <a:avLst/>
          </a:prstGeom>
        </p:spPr>
        <p:txBody>
          <a:bodyPr vert="horz" wrap="square" lIns="0" tIns="12700" rIns="0" bIns="0" rtlCol="0">
            <a:spAutoFit/>
          </a:bodyPr>
          <a:lstStyle/>
          <a:p>
            <a:pPr marL="12700">
              <a:lnSpc>
                <a:spcPct val="100000"/>
              </a:lnSpc>
              <a:spcBef>
                <a:spcPts val="100"/>
              </a:spcBef>
            </a:pPr>
            <a:r>
              <a:rPr lang="zh-CN" sz="1600" dirty="0">
                <a:solidFill>
                  <a:srgbClr val="FFFFFF"/>
                </a:solidFill>
                <a:latin typeface="微软雅黑" panose="020B0503020204020204" charset="-122"/>
                <a:cs typeface="微软雅黑" panose="020B0503020204020204" charset="-122"/>
              </a:rPr>
              <a:t>买买车测试部</a:t>
            </a:r>
            <a:r>
              <a:rPr sz="1600" spc="-75" dirty="0">
                <a:solidFill>
                  <a:srgbClr val="FFFFFF"/>
                </a:solidFill>
                <a:latin typeface="微软雅黑" panose="020B0503020204020204" charset="-122"/>
                <a:cs typeface="微软雅黑" panose="020B0503020204020204" charset="-122"/>
              </a:rPr>
              <a:t> </a:t>
            </a:r>
            <a:r>
              <a:rPr sz="1600" spc="-5" dirty="0">
                <a:solidFill>
                  <a:srgbClr val="FFFFFF"/>
                </a:solidFill>
                <a:latin typeface="微软雅黑" panose="020B0503020204020204" charset="-122"/>
                <a:cs typeface="微软雅黑" panose="020B0503020204020204" charset="-122"/>
              </a:rPr>
              <a:t>201</a:t>
            </a:r>
            <a:r>
              <a:rPr lang="en-US" sz="1600" spc="-5" dirty="0">
                <a:solidFill>
                  <a:srgbClr val="FFFFFF"/>
                </a:solidFill>
                <a:latin typeface="微软雅黑" panose="020B0503020204020204" charset="-122"/>
                <a:cs typeface="微软雅黑" panose="020B0503020204020204" charset="-122"/>
              </a:rPr>
              <a:t>9</a:t>
            </a:r>
            <a:r>
              <a:rPr sz="1600" spc="-5" dirty="0">
                <a:solidFill>
                  <a:srgbClr val="FFFFFF"/>
                </a:solidFill>
                <a:latin typeface="微软雅黑" panose="020B0503020204020204" charset="-122"/>
                <a:cs typeface="微软雅黑" panose="020B0503020204020204" charset="-122"/>
              </a:rPr>
              <a:t>年</a:t>
            </a:r>
            <a:r>
              <a:rPr lang="en-US" sz="1600" spc="-5" dirty="0">
                <a:solidFill>
                  <a:srgbClr val="FFFFFF"/>
                </a:solidFill>
                <a:latin typeface="微软雅黑" panose="020B0503020204020204" charset="-122"/>
                <a:cs typeface="微软雅黑" panose="020B0503020204020204" charset="-122"/>
              </a:rPr>
              <a:t>4</a:t>
            </a:r>
            <a:r>
              <a:rPr sz="1600" spc="-5" dirty="0">
                <a:solidFill>
                  <a:srgbClr val="FFFFFF"/>
                </a:solidFill>
                <a:latin typeface="微软雅黑" panose="020B0503020204020204" charset="-122"/>
                <a:cs typeface="微软雅黑" panose="020B0503020204020204" charset="-122"/>
              </a:rPr>
              <a:t>月</a:t>
            </a:r>
            <a:endParaRPr sz="1600">
              <a:latin typeface="微软雅黑" panose="020B0503020204020204" charset="-122"/>
              <a:cs typeface="微软雅黑" panose="020B0503020204020204" charset="-122"/>
            </a:endParaRPr>
          </a:p>
        </p:txBody>
      </p:sp>
      <p:pic>
        <p:nvPicPr>
          <p:cNvPr id="7" name="图片 6"/>
          <p:cNvPicPr>
            <a:picLocks noChangeAspect="1"/>
          </p:cNvPicPr>
          <p:nvPr/>
        </p:nvPicPr>
        <p:blipFill>
          <a:blip r:embed="rId2"/>
          <a:stretch>
            <a:fillRect/>
          </a:stretch>
        </p:blipFill>
        <p:spPr>
          <a:xfrm>
            <a:off x="2103755" y="2954020"/>
            <a:ext cx="533400" cy="533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2"/>
          <p:cNvSpPr txBox="1">
            <a:spLocks noGrp="1"/>
          </p:cNvSpPr>
          <p:nvPr/>
        </p:nvSpPr>
        <p:spPr>
          <a:xfrm>
            <a:off x="1166495" y="585470"/>
            <a:ext cx="5910580" cy="504190"/>
          </a:xfrm>
          <a:prstGeom prst="rect">
            <a:avLst/>
          </a:prstGeom>
        </p:spPr>
        <p:txBody>
          <a:bodyPr vert="horz" wrap="square" lIns="0" tIns="12065" rIns="0" bIns="0" rtlCol="0">
            <a:spAutoFit/>
          </a:bodyPr>
          <a:lstStyle>
            <a:lvl1pPr>
              <a:defRPr sz="3200" b="1" i="0">
                <a:solidFill>
                  <a:schemeClr val="tx1"/>
                </a:solidFill>
                <a:latin typeface="微软雅黑" panose="020B0503020204020204" charset="-122"/>
                <a:ea typeface="+mj-ea"/>
                <a:cs typeface="微软雅黑" panose="020B0503020204020204" charset="-122"/>
              </a:defRPr>
            </a:lvl1pPr>
          </a:lstStyle>
          <a:p>
            <a:pPr marL="12700">
              <a:lnSpc>
                <a:spcPct val="100000"/>
              </a:lnSpc>
              <a:spcBef>
                <a:spcPts val="95"/>
              </a:spcBef>
            </a:pPr>
            <a:r>
              <a:rPr lang="en-US" spc="-5" dirty="0"/>
              <a:t>2.2Postman</a:t>
            </a:r>
            <a:r>
              <a:rPr lang="zh-CN" altLang="en-US" spc="-5" dirty="0"/>
              <a:t>界面介绍</a:t>
            </a:r>
            <a:endParaRPr lang="zh-CN" spc="-5" dirty="0"/>
          </a:p>
        </p:txBody>
      </p:sp>
      <p:sp>
        <p:nvSpPr>
          <p:cNvPr id="3" name="object 3"/>
          <p:cNvSpPr txBox="1"/>
          <p:nvPr/>
        </p:nvSpPr>
        <p:spPr>
          <a:xfrm>
            <a:off x="759460" y="1212215"/>
            <a:ext cx="9159240" cy="5525135"/>
          </a:xfrm>
          <a:prstGeom prst="rect">
            <a:avLst/>
          </a:prstGeom>
          <a:solidFill>
            <a:srgbClr val="EDEDED"/>
          </a:solidFill>
        </p:spPr>
        <p:txBody>
          <a:bodyPr vert="horz" wrap="square" lIns="0" tIns="635" rIns="0" bIns="0" rtlCol="0">
            <a:spAutoFit/>
          </a:bodyPr>
          <a:lstStyle/>
          <a:p>
            <a:pPr>
              <a:lnSpc>
                <a:spcPct val="100000"/>
              </a:lnSpc>
              <a:spcBef>
                <a:spcPts val="5"/>
              </a:spcBef>
            </a:pPr>
            <a:endParaRPr sz="3500">
              <a:latin typeface="Times New Roman" panose="02020603050405020304"/>
              <a:cs typeface="Times New Roman" panose="02020603050405020304"/>
            </a:endParaRPr>
          </a:p>
          <a:p>
            <a:pPr marL="603250">
              <a:lnSpc>
                <a:spcPct val="100000"/>
              </a:lnSpc>
            </a:pPr>
            <a:r>
              <a:rPr sz="2400">
                <a:latin typeface="宋体" panose="02010600030101010101" pitchFamily="2" charset="-122"/>
                <a:cs typeface="宋体" panose="02010600030101010101" pitchFamily="2" charset="-122"/>
                <a:sym typeface="+mn-ea"/>
              </a:rPr>
              <a:t>6、点击发送请求</a:t>
            </a:r>
            <a:endParaRPr sz="2400">
              <a:latin typeface="宋体" panose="02010600030101010101" pitchFamily="2" charset="-122"/>
              <a:cs typeface="宋体" panose="02010600030101010101" pitchFamily="2" charset="-122"/>
            </a:endParaRPr>
          </a:p>
          <a:p>
            <a:pPr marL="603250">
              <a:lnSpc>
                <a:spcPct val="100000"/>
              </a:lnSpc>
            </a:pPr>
            <a:r>
              <a:rPr sz="2400">
                <a:latin typeface="宋体" panose="02010600030101010101" pitchFamily="2" charset="-122"/>
                <a:cs typeface="宋体" panose="02010600030101010101" pitchFamily="2" charset="-122"/>
              </a:rPr>
              <a:t>7、点击保存请求到Collection，如果要另存为的话，可以点击右边的下箭头</a:t>
            </a:r>
            <a:endParaRPr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8、设置鉴权参数，可以用OAuth之类的</a:t>
            </a:r>
            <a:endParaRPr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9、自定义HTTP Header，</a:t>
            </a:r>
            <a:r>
              <a:rPr lang="zh-CN" sz="2400">
                <a:latin typeface="宋体" panose="02010600030101010101" pitchFamily="2" charset="-122"/>
                <a:cs typeface="宋体" panose="02010600030101010101" pitchFamily="2" charset="-122"/>
              </a:rPr>
              <a:t>如Content-Type</a:t>
            </a:r>
            <a:endParaRPr lang="zh-CN"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10、设置Request body，13那里显示的就是body的内容</a:t>
            </a:r>
            <a:endParaRPr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11、在发起请求之前执行的脚本，例如request body里的那两个random变量，就是每次请求之前临时生成的。</a:t>
            </a:r>
            <a:endParaRPr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12、在收到response之后执行的测试，测试的结果会显示在17的位置</a:t>
            </a:r>
            <a:endParaRPr sz="2400">
              <a:latin typeface="宋体" panose="02010600030101010101" pitchFamily="2" charset="-122"/>
              <a:cs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1166495" y="585470"/>
            <a:ext cx="5910580" cy="504190"/>
          </a:xfrm>
          <a:prstGeom prst="rect">
            <a:avLst/>
          </a:prstGeom>
        </p:spPr>
        <p:txBody>
          <a:bodyPr vert="horz" wrap="square" lIns="0" tIns="12065" rIns="0" bIns="0" rtlCol="0">
            <a:spAutoFit/>
          </a:bodyPr>
          <a:lstStyle>
            <a:lvl1pPr>
              <a:defRPr sz="3200" b="1" i="0">
                <a:solidFill>
                  <a:schemeClr val="tx1"/>
                </a:solidFill>
                <a:latin typeface="微软雅黑" panose="020B0503020204020204" charset="-122"/>
                <a:ea typeface="+mj-ea"/>
                <a:cs typeface="微软雅黑" panose="020B0503020204020204" charset="-122"/>
              </a:defRPr>
            </a:lvl1pPr>
          </a:lstStyle>
          <a:p>
            <a:pPr marL="12700">
              <a:lnSpc>
                <a:spcPct val="100000"/>
              </a:lnSpc>
              <a:spcBef>
                <a:spcPts val="95"/>
              </a:spcBef>
            </a:pPr>
            <a:r>
              <a:rPr lang="en-US" spc="-5" dirty="0"/>
              <a:t>2.2Postman</a:t>
            </a:r>
            <a:r>
              <a:rPr lang="zh-CN" altLang="en-US" spc="-5" dirty="0"/>
              <a:t>界面介绍</a:t>
            </a:r>
            <a:endParaRPr lang="zh-CN" spc="-5" dirty="0"/>
          </a:p>
        </p:txBody>
      </p:sp>
      <p:sp>
        <p:nvSpPr>
          <p:cNvPr id="3" name="object 3"/>
          <p:cNvSpPr txBox="1"/>
          <p:nvPr/>
        </p:nvSpPr>
        <p:spPr>
          <a:xfrm>
            <a:off x="759460" y="1212215"/>
            <a:ext cx="9159240" cy="5525135"/>
          </a:xfrm>
          <a:prstGeom prst="rect">
            <a:avLst/>
          </a:prstGeom>
          <a:solidFill>
            <a:srgbClr val="EDEDED"/>
          </a:solidFill>
        </p:spPr>
        <p:txBody>
          <a:bodyPr vert="horz" wrap="square" lIns="0" tIns="635" rIns="0" bIns="0" rtlCol="0">
            <a:spAutoFit/>
          </a:bodyPr>
          <a:lstStyle/>
          <a:p>
            <a:pPr>
              <a:lnSpc>
                <a:spcPct val="100000"/>
              </a:lnSpc>
              <a:spcBef>
                <a:spcPts val="5"/>
              </a:spcBef>
            </a:pPr>
            <a:endParaRPr sz="3500">
              <a:latin typeface="Times New Roman" panose="02020603050405020304"/>
              <a:cs typeface="Times New Roman" panose="02020603050405020304"/>
            </a:endParaRPr>
          </a:p>
          <a:p>
            <a:pPr marL="603250">
              <a:lnSpc>
                <a:spcPct val="100000"/>
              </a:lnSpc>
            </a:pPr>
            <a:r>
              <a:rPr sz="2400">
                <a:latin typeface="宋体" panose="02010600030101010101" pitchFamily="2" charset="-122"/>
                <a:cs typeface="宋体" panose="02010600030101010101" pitchFamily="2" charset="-122"/>
              </a:rPr>
              <a:t>13、有四种形式可以选择，form-data主要用于上传文件。x-www-form-urlencoded是表单常用的格式。raw可以用来上传JSON数据</a:t>
            </a:r>
            <a:endParaRPr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14、返回数据的格式，Pretty可以看到格式化后的JSON，Raw就是未经处理的数据，Preview可以预览HTML页面</a:t>
            </a:r>
            <a:endParaRPr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15、</a:t>
            </a:r>
            <a:r>
              <a:rPr lang="zh-CN" sz="2400">
                <a:latin typeface="宋体" panose="02010600030101010101" pitchFamily="2" charset="-122"/>
                <a:cs typeface="宋体" panose="02010600030101010101" pitchFamily="2" charset="-122"/>
              </a:rPr>
              <a:t>查找按钮，可以搜索返回值的内容</a:t>
            </a:r>
            <a:endParaRPr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16、设置environment variables和global variables，点击右边的</a:t>
            </a:r>
            <a:r>
              <a:rPr lang="zh-CN" sz="2400">
                <a:latin typeface="宋体" panose="02010600030101010101" pitchFamily="2" charset="-122"/>
                <a:cs typeface="宋体" panose="02010600030101010101" pitchFamily="2" charset="-122"/>
              </a:rPr>
              <a:t>设置按钮</a:t>
            </a:r>
            <a:r>
              <a:rPr sz="2400">
                <a:latin typeface="宋体" panose="02010600030101010101" pitchFamily="2" charset="-122"/>
                <a:cs typeface="宋体" panose="02010600030101010101" pitchFamily="2" charset="-122"/>
              </a:rPr>
              <a:t>可以</a:t>
            </a:r>
            <a:r>
              <a:rPr lang="zh-CN" sz="2400">
                <a:latin typeface="宋体" panose="02010600030101010101" pitchFamily="2" charset="-122"/>
                <a:cs typeface="宋体" panose="02010600030101010101" pitchFamily="2" charset="-122"/>
              </a:rPr>
              <a:t>进行</a:t>
            </a:r>
            <a:r>
              <a:rPr sz="2400">
                <a:latin typeface="宋体" panose="02010600030101010101" pitchFamily="2" charset="-122"/>
                <a:cs typeface="宋体" panose="02010600030101010101" pitchFamily="2" charset="-122"/>
              </a:rPr>
              <a:t>变量</a:t>
            </a:r>
            <a:r>
              <a:rPr lang="zh-CN" sz="2400">
                <a:latin typeface="宋体" panose="02010600030101010101" pitchFamily="2" charset="-122"/>
                <a:cs typeface="宋体" panose="02010600030101010101" pitchFamily="2" charset="-122"/>
              </a:rPr>
              <a:t>编辑</a:t>
            </a:r>
            <a:r>
              <a:rPr sz="240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603250" marR="1044575">
              <a:lnSpc>
                <a:spcPct val="150000"/>
              </a:lnSpc>
            </a:pPr>
            <a:r>
              <a:rPr sz="2400">
                <a:latin typeface="宋体" panose="02010600030101010101" pitchFamily="2" charset="-122"/>
                <a:cs typeface="宋体" panose="02010600030101010101" pitchFamily="2" charset="-122"/>
              </a:rPr>
              <a:t>17、测试执行的结果，一共几个测试，通过几个。</a:t>
            </a:r>
            <a:endParaRPr sz="2400">
              <a:latin typeface="宋体" panose="02010600030101010101" pitchFamily="2" charset="-122"/>
              <a:cs typeface="宋体" panose="02010600030101010101" pitchFamily="2" charset="-122"/>
            </a:endParaRPr>
          </a:p>
          <a:p>
            <a:pPr marL="603250" marR="1044575">
              <a:lnSpc>
                <a:spcPct val="150000"/>
              </a:lnSpc>
            </a:pPr>
            <a:endParaRPr sz="2400">
              <a:latin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1166495" y="585470"/>
            <a:ext cx="5910580" cy="504190"/>
          </a:xfrm>
          <a:prstGeom prst="rect">
            <a:avLst/>
          </a:prstGeom>
        </p:spPr>
        <p:txBody>
          <a:bodyPr vert="horz" wrap="square" lIns="0" tIns="12065" rIns="0" bIns="0" rtlCol="0">
            <a:spAutoFit/>
          </a:bodyPr>
          <a:lstStyle>
            <a:lvl1pPr>
              <a:defRPr sz="3200" b="1" i="0">
                <a:solidFill>
                  <a:schemeClr val="tx1"/>
                </a:solidFill>
                <a:latin typeface="微软雅黑" panose="020B0503020204020204" charset="-122"/>
                <a:ea typeface="+mj-ea"/>
                <a:cs typeface="微软雅黑" panose="020B0503020204020204" charset="-122"/>
              </a:defRPr>
            </a:lvl1pPr>
          </a:lstStyle>
          <a:p>
            <a:pPr marL="12700">
              <a:lnSpc>
                <a:spcPct val="100000"/>
              </a:lnSpc>
              <a:spcBef>
                <a:spcPts val="95"/>
              </a:spcBef>
            </a:pPr>
            <a:r>
              <a:rPr lang="en-US" spc="-5" dirty="0"/>
              <a:t>2.2Postman</a:t>
            </a:r>
            <a:r>
              <a:rPr lang="zh-CN" altLang="en-US" spc="-5" dirty="0"/>
              <a:t>界面介绍</a:t>
            </a:r>
            <a:endParaRPr lang="zh-CN" spc="-5" dirty="0"/>
          </a:p>
        </p:txBody>
      </p:sp>
      <p:sp>
        <p:nvSpPr>
          <p:cNvPr id="3" name="object 3"/>
          <p:cNvSpPr txBox="1"/>
          <p:nvPr/>
        </p:nvSpPr>
        <p:spPr>
          <a:xfrm>
            <a:off x="4149725" y="1212215"/>
            <a:ext cx="5768975" cy="2385695"/>
          </a:xfrm>
          <a:prstGeom prst="rect">
            <a:avLst/>
          </a:prstGeom>
          <a:solidFill>
            <a:srgbClr val="EDEDED"/>
          </a:solidFill>
        </p:spPr>
        <p:txBody>
          <a:bodyPr vert="horz" wrap="square" lIns="0" tIns="635" rIns="0" bIns="0" rtlCol="0">
            <a:spAutoFit/>
          </a:bodyPr>
          <a:lstStyle/>
          <a:p>
            <a:pPr>
              <a:lnSpc>
                <a:spcPct val="100000"/>
              </a:lnSpc>
              <a:spcBef>
                <a:spcPts val="5"/>
              </a:spcBef>
            </a:pPr>
            <a:endParaRPr sz="3500">
              <a:latin typeface="Times New Roman" panose="02020603050405020304"/>
              <a:cs typeface="Times New Roman" panose="02020603050405020304"/>
            </a:endParaRPr>
          </a:p>
          <a:p>
            <a:pPr marL="603250">
              <a:lnSpc>
                <a:spcPct val="100000"/>
              </a:lnSpc>
            </a:pPr>
            <a:r>
              <a:rPr sz="2400">
                <a:latin typeface="宋体" panose="02010600030101010101" pitchFamily="2" charset="-122"/>
                <a:cs typeface="宋体" panose="02010600030101010101" pitchFamily="2" charset="-122"/>
                <a:sym typeface="+mn-ea"/>
              </a:rPr>
              <a:t>HTTP Method</a:t>
            </a:r>
            <a:r>
              <a:rPr lang="zh-CN" altLang="en-US" sz="2400">
                <a:latin typeface="宋体" panose="02010600030101010101" pitchFamily="2" charset="-122"/>
                <a:cs typeface="宋体" panose="02010600030101010101" pitchFamily="2" charset="-122"/>
              </a:rPr>
              <a:t>请求方法包含：</a:t>
            </a:r>
            <a:r>
              <a:rPr lang="en-US" altLang="zh-CN" sz="2400">
                <a:latin typeface="宋体" panose="02010600030101010101" pitchFamily="2" charset="-122"/>
                <a:cs typeface="宋体" panose="02010600030101010101" pitchFamily="2" charset="-122"/>
              </a:rPr>
              <a:t>GET</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POST</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PUT</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PATCH</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DELETE</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COPY</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HEAD</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OPTIONS</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LINK</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UNLINK</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PURGE</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LOCK</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UNLOCK</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PROPFIND</a:t>
            </a:r>
            <a:r>
              <a:rPr lang="zh-CN" altLang="en-US" sz="2400">
                <a:latin typeface="宋体" panose="02010600030101010101" pitchFamily="2" charset="-122"/>
                <a:cs typeface="宋体" panose="02010600030101010101" pitchFamily="2" charset="-122"/>
              </a:rPr>
              <a:t>、</a:t>
            </a:r>
            <a:r>
              <a:rPr lang="en-US" altLang="zh-CN" sz="2400">
                <a:latin typeface="宋体" panose="02010600030101010101" pitchFamily="2" charset="-122"/>
                <a:cs typeface="宋体" panose="02010600030101010101" pitchFamily="2" charset="-122"/>
              </a:rPr>
              <a:t>VIEW</a:t>
            </a:r>
            <a:endParaRPr lang="en-US" altLang="zh-CN" sz="2400">
              <a:latin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759460" y="1212215"/>
            <a:ext cx="3248025"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1166495" y="585470"/>
            <a:ext cx="5910580" cy="504190"/>
          </a:xfrm>
          <a:prstGeom prst="rect">
            <a:avLst/>
          </a:prstGeom>
        </p:spPr>
        <p:txBody>
          <a:bodyPr vert="horz" wrap="square" lIns="0" tIns="12065" rIns="0" bIns="0" rtlCol="0">
            <a:spAutoFit/>
          </a:bodyPr>
          <a:lstStyle>
            <a:lvl1pPr>
              <a:defRPr sz="3200" b="1" i="0">
                <a:solidFill>
                  <a:schemeClr val="tx1"/>
                </a:solidFill>
                <a:latin typeface="微软雅黑" panose="020B0503020204020204" charset="-122"/>
                <a:ea typeface="+mj-ea"/>
                <a:cs typeface="微软雅黑" panose="020B0503020204020204" charset="-122"/>
              </a:defRPr>
            </a:lvl1pPr>
          </a:lstStyle>
          <a:p>
            <a:pPr marL="12700">
              <a:lnSpc>
                <a:spcPct val="100000"/>
              </a:lnSpc>
              <a:spcBef>
                <a:spcPts val="95"/>
              </a:spcBef>
            </a:pPr>
            <a:r>
              <a:rPr lang="en-US" spc="-5" dirty="0"/>
              <a:t>2.3Postman</a:t>
            </a:r>
            <a:r>
              <a:rPr lang="zh-CN" altLang="en-US" spc="-5" dirty="0"/>
              <a:t>执行</a:t>
            </a:r>
            <a:r>
              <a:rPr lang="en-US" altLang="zh-CN" spc="-5" dirty="0"/>
              <a:t>case</a:t>
            </a:r>
            <a:endParaRPr lang="en-US" altLang="zh-CN" spc="-5" dirty="0"/>
          </a:p>
        </p:txBody>
      </p:sp>
      <p:pic>
        <p:nvPicPr>
          <p:cNvPr id="2" name="图片 1"/>
          <p:cNvPicPr>
            <a:picLocks noChangeAspect="1"/>
          </p:cNvPicPr>
          <p:nvPr/>
        </p:nvPicPr>
        <p:blipFill>
          <a:blip r:embed="rId1"/>
          <a:stretch>
            <a:fillRect/>
          </a:stretch>
        </p:blipFill>
        <p:spPr>
          <a:xfrm>
            <a:off x="290830" y="1090295"/>
            <a:ext cx="10042525" cy="5344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7969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3.P</a:t>
            </a:r>
            <a:r>
              <a:rPr lang="zh-CN" altLang="en-US" spc="150">
                <a:ea typeface="微软雅黑" panose="020B0503020204020204" charset="-122"/>
                <a:cs typeface="Gen Jyuu GothicL Medium" panose="020B0302020203020207" pitchFamily="34" charset="-128"/>
                <a:sym typeface="+mn-lt"/>
              </a:rPr>
              <a:t>ostman发送</a:t>
            </a:r>
            <a:r>
              <a:rPr lang="en-US" altLang="zh-CN" spc="150">
                <a:ea typeface="微软雅黑" panose="020B0503020204020204" charset="-122"/>
                <a:cs typeface="Gen Jyuu GothicL Medium" panose="020B0302020203020207" pitchFamily="34" charset="-128"/>
                <a:sym typeface="+mn-lt"/>
              </a:rPr>
              <a:t>API</a:t>
            </a:r>
            <a:r>
              <a:rPr lang="zh-CN" altLang="en-US" spc="150">
                <a:ea typeface="微软雅黑" panose="020B0503020204020204" charset="-122"/>
                <a:cs typeface="Gen Jyuu GothicL Medium" panose="020B0302020203020207" pitchFamily="34" charset="-128"/>
                <a:sym typeface="+mn-lt"/>
              </a:rPr>
              <a:t>请求</a:t>
            </a:r>
            <a:endParaRPr lang="zh-CN" altLang="en-US" spc="150" dirty="0">
              <a:ea typeface="微软雅黑" panose="020B0503020204020204" charset="-122"/>
              <a:cs typeface="Gen Jyuu GothicL Medium" panose="020B0302020203020207" pitchFamily="34" charset="-128"/>
              <a:sym typeface="+mn-lt"/>
            </a:endParaRPr>
          </a:p>
        </p:txBody>
      </p:sp>
      <p:sp>
        <p:nvSpPr>
          <p:cNvPr id="5" name="稻壳儿春秋广告/盗版必究        原创来源：http://chn.docer.com/works?userid=199329941#!/work_time"/>
          <p:cNvSpPr/>
          <p:nvPr>
            <p:custDataLst>
              <p:tags r:id="rId1"/>
            </p:custDataLst>
          </p:nvPr>
        </p:nvSpPr>
        <p:spPr>
          <a:xfrm>
            <a:off x="1865630" y="1644015"/>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7" name="文本框 12"/>
          <p:cNvSpPr txBox="1"/>
          <p:nvPr>
            <p:custDataLst>
              <p:tags r:id="rId2"/>
            </p:custDataLst>
          </p:nvPr>
        </p:nvSpPr>
        <p:spPr>
          <a:xfrm>
            <a:off x="1865630" y="1656715"/>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3.1</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8" name="TextBox 2"/>
          <p:cNvSpPr txBox="1"/>
          <p:nvPr>
            <p:custDataLst>
              <p:tags r:id="rId3"/>
            </p:custDataLst>
          </p:nvPr>
        </p:nvSpPr>
        <p:spPr>
          <a:xfrm>
            <a:off x="2703830" y="1695450"/>
            <a:ext cx="3493135"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请求Requests</a:t>
            </a:r>
            <a:endParaRPr lang="zh-CN" altLang="en-US"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27" name="稻壳儿春秋广告/盗版必究        原创来源：http://chn.docer.com/works?userid=199329941#!/work_time"/>
          <p:cNvSpPr/>
          <p:nvPr>
            <p:custDataLst>
              <p:tags r:id="rId4"/>
            </p:custDataLst>
          </p:nvPr>
        </p:nvSpPr>
        <p:spPr>
          <a:xfrm>
            <a:off x="1865630" y="2645410"/>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28" name="文本框 12"/>
          <p:cNvSpPr txBox="1"/>
          <p:nvPr>
            <p:custDataLst>
              <p:tags r:id="rId5"/>
            </p:custDataLst>
          </p:nvPr>
        </p:nvSpPr>
        <p:spPr>
          <a:xfrm>
            <a:off x="1865630" y="2658110"/>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3.2</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29" name="TextBox 2"/>
          <p:cNvSpPr txBox="1"/>
          <p:nvPr>
            <p:custDataLst>
              <p:tags r:id="rId6"/>
            </p:custDataLst>
          </p:nvPr>
        </p:nvSpPr>
        <p:spPr>
          <a:xfrm>
            <a:off x="2703830" y="2696845"/>
            <a:ext cx="4965700"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响应Responses</a:t>
            </a:r>
            <a:endParaRPr lang="zh-CN" altLang="en-US"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30" name="稻壳儿春秋广告/盗版必究        原创来源：http://chn.docer.com/works?userid=199329941#!/work_time"/>
          <p:cNvSpPr/>
          <p:nvPr>
            <p:custDataLst>
              <p:tags r:id="rId7"/>
            </p:custDataLst>
          </p:nvPr>
        </p:nvSpPr>
        <p:spPr>
          <a:xfrm>
            <a:off x="1865630" y="3610610"/>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31" name="文本框 12"/>
          <p:cNvSpPr txBox="1"/>
          <p:nvPr>
            <p:custDataLst>
              <p:tags r:id="rId8"/>
            </p:custDataLst>
          </p:nvPr>
        </p:nvSpPr>
        <p:spPr>
          <a:xfrm>
            <a:off x="1865630" y="3623310"/>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3.3</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32" name="TextBox 2"/>
          <p:cNvSpPr txBox="1"/>
          <p:nvPr>
            <p:custDataLst>
              <p:tags r:id="rId9"/>
            </p:custDataLst>
          </p:nvPr>
        </p:nvSpPr>
        <p:spPr>
          <a:xfrm>
            <a:off x="2703830" y="3662045"/>
            <a:ext cx="4965700"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C</a:t>
            </a:r>
            <a:r>
              <a:rPr lang="en-US" altLang="zh-CN" sz="2400" spc="150">
                <a:latin typeface="微软雅黑" panose="020B0503020204020204" charset="-122"/>
                <a:ea typeface="微软雅黑" panose="020B0503020204020204" charset="-122"/>
                <a:cs typeface="Gen Jyuu GothicL Medium" panose="020B0302020203020207" pitchFamily="34" charset="-128"/>
                <a:sym typeface="+mn-lt"/>
              </a:rPr>
              <a:t>ookie</a:t>
            </a:r>
            <a:endParaRPr lang="en-US" altLang="zh-CN"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7969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a:t>
            </a:r>
            <a:r>
              <a:rPr lang="en-US" spc="150">
                <a:ea typeface="微软雅黑" panose="020B0503020204020204" charset="-122"/>
                <a:cs typeface="Gen Jyuu GothicL Medium" panose="020B0302020203020207" pitchFamily="34" charset="-128"/>
                <a:sym typeface="+mn-lt"/>
              </a:rPr>
              <a:t>1</a:t>
            </a:r>
            <a:r>
              <a:rPr lang="zh-CN" altLang="en-US" spc="150">
                <a:ea typeface="微软雅黑" panose="020B0503020204020204" charset="-122"/>
                <a:cs typeface="Gen Jyuu GothicL Medium" panose="020B0302020203020207" pitchFamily="34" charset="-128"/>
                <a:sym typeface="+mn-lt"/>
              </a:rPr>
              <a:t>请求</a:t>
            </a:r>
            <a:r>
              <a:rPr lang="en-US" altLang="zh-CN" spc="150">
                <a:ea typeface="微软雅黑" panose="020B0503020204020204" charset="-122"/>
                <a:cs typeface="Gen Jyuu GothicL Medium" panose="020B0302020203020207" pitchFamily="34" charset="-128"/>
                <a:sym typeface="+mn-lt"/>
              </a:rPr>
              <a:t>Requests</a:t>
            </a:r>
            <a:endParaRPr lang="en-US" altLang="zh-CN" spc="150" dirty="0">
              <a:ea typeface="微软雅黑" panose="020B0503020204020204" charset="-122"/>
              <a:cs typeface="Gen Jyuu GothicL Medium" panose="020B0302020203020207" pitchFamily="34" charset="-128"/>
              <a:sym typeface="+mn-lt"/>
            </a:endParaRPr>
          </a:p>
        </p:txBody>
      </p:sp>
      <p:sp>
        <p:nvSpPr>
          <p:cNvPr id="3" name="文本框 2"/>
          <p:cNvSpPr txBox="1"/>
          <p:nvPr/>
        </p:nvSpPr>
        <p:spPr>
          <a:xfrm>
            <a:off x="859155" y="1364615"/>
            <a:ext cx="8907145" cy="645160"/>
          </a:xfrm>
          <a:prstGeom prst="rect">
            <a:avLst/>
          </a:prstGeom>
          <a:noFill/>
        </p:spPr>
        <p:txBody>
          <a:bodyPr wrap="square" rtlCol="0">
            <a:spAutoFit/>
          </a:bodyPr>
          <a:p>
            <a:r>
              <a:rPr lang="en-US" altLang="zh-CN"/>
              <a:t>        在</a:t>
            </a:r>
            <a:r>
              <a:rPr lang="zh-CN" altLang="en-US"/>
              <a:t>工作区</a:t>
            </a:r>
            <a:r>
              <a:rPr lang="en-US" altLang="zh-CN"/>
              <a:t>中，您可以快速创建任何类型的HTTP请求。HTTP请求的四个部分是URL，方法，Headers和Body。邮差为您提供了处理这些部分的工具。</a:t>
            </a:r>
            <a:endParaRPr lang="en-US" altLang="zh-CN"/>
          </a:p>
        </p:txBody>
      </p:sp>
      <p:pic>
        <p:nvPicPr>
          <p:cNvPr id="4" name="图片 3"/>
          <p:cNvPicPr>
            <a:picLocks noChangeAspect="1"/>
          </p:cNvPicPr>
          <p:nvPr/>
        </p:nvPicPr>
        <p:blipFill>
          <a:blip r:embed="rId1"/>
          <a:stretch>
            <a:fillRect/>
          </a:stretch>
        </p:blipFill>
        <p:spPr>
          <a:xfrm>
            <a:off x="353695" y="2154555"/>
            <a:ext cx="9633585" cy="2886075"/>
          </a:xfrm>
          <a:prstGeom prst="rect">
            <a:avLst/>
          </a:prstGeom>
        </p:spPr>
      </p:pic>
      <p:sp>
        <p:nvSpPr>
          <p:cNvPr id="6" name="文本框 5"/>
          <p:cNvSpPr txBox="1"/>
          <p:nvPr/>
        </p:nvSpPr>
        <p:spPr>
          <a:xfrm>
            <a:off x="858520" y="5429885"/>
            <a:ext cx="8907145" cy="645160"/>
          </a:xfrm>
          <a:prstGeom prst="rect">
            <a:avLst/>
          </a:prstGeom>
          <a:noFill/>
        </p:spPr>
        <p:txBody>
          <a:bodyPr wrap="square" rtlCol="0">
            <a:spAutoFit/>
          </a:bodyPr>
          <a:p>
            <a:r>
              <a:rPr lang="zh-CN" altLang="en-US"/>
              <a:t>①</a:t>
            </a:r>
            <a:r>
              <a:rPr lang="en-US" altLang="zh-CN"/>
              <a:t>URL</a:t>
            </a:r>
            <a:r>
              <a:rPr lang="zh-CN" altLang="en-US"/>
              <a:t>：在URL输入字段中输入请求URL</a:t>
            </a:r>
            <a:endParaRPr lang="zh-CN" altLang="en-US"/>
          </a:p>
          <a:p>
            <a:r>
              <a:rPr lang="zh-CN" altLang="en-US"/>
              <a:t>②方法：根据接口文档规定选择响应的方法，如</a:t>
            </a:r>
            <a:r>
              <a:rPr lang="en-US" altLang="zh-CN"/>
              <a:t>get</a:t>
            </a:r>
            <a:r>
              <a:rPr lang="zh-CN" altLang="en-US"/>
              <a:t>，</a:t>
            </a:r>
            <a:r>
              <a:rPr lang="en-US" altLang="zh-CN"/>
              <a:t>post</a:t>
            </a:r>
            <a:r>
              <a:rPr lang="zh-CN" altLang="en-US"/>
              <a:t>等</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647065"/>
            <a:ext cx="57969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a:t>
            </a:r>
            <a:r>
              <a:rPr lang="en-US" spc="150">
                <a:ea typeface="微软雅黑" panose="020B0503020204020204" charset="-122"/>
                <a:cs typeface="Gen Jyuu GothicL Medium" panose="020B0302020203020207" pitchFamily="34" charset="-128"/>
                <a:sym typeface="+mn-lt"/>
              </a:rPr>
              <a:t>1</a:t>
            </a:r>
            <a:r>
              <a:rPr lang="zh-CN" altLang="en-US" spc="150">
                <a:ea typeface="微软雅黑" panose="020B0503020204020204" charset="-122"/>
                <a:cs typeface="Gen Jyuu GothicL Medium" panose="020B0302020203020207" pitchFamily="34" charset="-128"/>
                <a:sym typeface="+mn-lt"/>
              </a:rPr>
              <a:t>请求</a:t>
            </a:r>
            <a:r>
              <a:rPr lang="en-US" altLang="zh-CN" spc="150">
                <a:ea typeface="微软雅黑" panose="020B0503020204020204" charset="-122"/>
                <a:cs typeface="Gen Jyuu GothicL Medium" panose="020B0302020203020207" pitchFamily="34" charset="-128"/>
                <a:sym typeface="+mn-lt"/>
              </a:rPr>
              <a:t>Requests</a:t>
            </a:r>
            <a:endParaRPr lang="en-US" altLang="zh-CN" spc="150" dirty="0">
              <a:ea typeface="微软雅黑" panose="020B0503020204020204" charset="-122"/>
              <a:cs typeface="Gen Jyuu GothicL Medium" panose="020B0302020203020207" pitchFamily="34" charset="-128"/>
              <a:sym typeface="+mn-lt"/>
            </a:endParaRPr>
          </a:p>
        </p:txBody>
      </p:sp>
      <p:sp>
        <p:nvSpPr>
          <p:cNvPr id="3" name="文本框 2"/>
          <p:cNvSpPr txBox="1"/>
          <p:nvPr/>
        </p:nvSpPr>
        <p:spPr>
          <a:xfrm>
            <a:off x="859155" y="1364615"/>
            <a:ext cx="8907145" cy="922020"/>
          </a:xfrm>
          <a:prstGeom prst="rect">
            <a:avLst/>
          </a:prstGeom>
          <a:noFill/>
        </p:spPr>
        <p:txBody>
          <a:bodyPr wrap="square" rtlCol="0">
            <a:spAutoFit/>
          </a:bodyPr>
          <a:p>
            <a:r>
              <a:rPr lang="en-US" altLang="zh-CN"/>
              <a:t>        </a:t>
            </a:r>
            <a:r>
              <a:rPr lang="zh-CN" altLang="en-US"/>
              <a:t>③</a:t>
            </a:r>
            <a:r>
              <a:rPr lang="zh-CN"/>
              <a:t>请求头：单击“ </a:t>
            </a:r>
            <a:r>
              <a:rPr lang="en-US" altLang="zh-CN"/>
              <a:t>Header</a:t>
            </a:r>
            <a:r>
              <a:rPr lang="zh-CN"/>
              <a:t>”选项卡可显示标题键值编辑器，根据接口要求填写</a:t>
            </a:r>
            <a:endParaRPr lang="zh-CN"/>
          </a:p>
          <a:p>
            <a:r>
              <a:rPr lang="en-US" altLang="zh-CN"/>
              <a:t>        Cookie</a:t>
            </a:r>
            <a:r>
              <a:rPr lang="zh-CN" altLang="en-US"/>
              <a:t>：可以使用Cookie管理器编辑与每个域关联的Cookie，从而管理本机应用中的Cookie，单击 “ </a:t>
            </a:r>
            <a:r>
              <a:rPr lang="en-US" altLang="zh-CN"/>
              <a:t>Send</a:t>
            </a:r>
            <a:r>
              <a:rPr lang="zh-CN" altLang="en-US"/>
              <a:t>”  按钮下的“  Cookie</a:t>
            </a:r>
            <a:r>
              <a:rPr lang="en-US" altLang="zh-CN"/>
              <a:t>s</a:t>
            </a:r>
            <a:r>
              <a:rPr lang="zh-CN" altLang="en-US"/>
              <a:t>”进入</a:t>
            </a:r>
            <a:r>
              <a:rPr lang="zh-CN" altLang="en-US">
                <a:sym typeface="+mn-ea"/>
              </a:rPr>
              <a:t>Cookie管理器</a:t>
            </a:r>
            <a:endParaRPr lang="zh-CN" altLang="en-US"/>
          </a:p>
        </p:txBody>
      </p:sp>
      <p:pic>
        <p:nvPicPr>
          <p:cNvPr id="5" name="图片 4"/>
          <p:cNvPicPr>
            <a:picLocks noChangeAspect="1"/>
          </p:cNvPicPr>
          <p:nvPr/>
        </p:nvPicPr>
        <p:blipFill>
          <a:blip r:embed="rId1"/>
          <a:stretch>
            <a:fillRect/>
          </a:stretch>
        </p:blipFill>
        <p:spPr>
          <a:xfrm>
            <a:off x="754380" y="2286635"/>
            <a:ext cx="9011285" cy="2266950"/>
          </a:xfrm>
          <a:prstGeom prst="rect">
            <a:avLst/>
          </a:prstGeom>
        </p:spPr>
      </p:pic>
      <p:pic>
        <p:nvPicPr>
          <p:cNvPr id="7" name="图片 6"/>
          <p:cNvPicPr>
            <a:picLocks noChangeAspect="1"/>
          </p:cNvPicPr>
          <p:nvPr/>
        </p:nvPicPr>
        <p:blipFill>
          <a:blip r:embed="rId2"/>
          <a:stretch>
            <a:fillRect/>
          </a:stretch>
        </p:blipFill>
        <p:spPr>
          <a:xfrm>
            <a:off x="1166495" y="4553585"/>
            <a:ext cx="6143625" cy="213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647065"/>
            <a:ext cx="57969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a:t>
            </a:r>
            <a:r>
              <a:rPr lang="en-US" spc="150">
                <a:ea typeface="微软雅黑" panose="020B0503020204020204" charset="-122"/>
                <a:cs typeface="Gen Jyuu GothicL Medium" panose="020B0302020203020207" pitchFamily="34" charset="-128"/>
                <a:sym typeface="+mn-lt"/>
              </a:rPr>
              <a:t>1</a:t>
            </a:r>
            <a:r>
              <a:rPr lang="zh-CN" altLang="en-US" spc="150">
                <a:ea typeface="微软雅黑" panose="020B0503020204020204" charset="-122"/>
                <a:cs typeface="Gen Jyuu GothicL Medium" panose="020B0302020203020207" pitchFamily="34" charset="-128"/>
                <a:sym typeface="+mn-lt"/>
              </a:rPr>
              <a:t>请求</a:t>
            </a:r>
            <a:r>
              <a:rPr lang="en-US" altLang="zh-CN" spc="150">
                <a:ea typeface="微软雅黑" panose="020B0503020204020204" charset="-122"/>
                <a:cs typeface="Gen Jyuu GothicL Medium" panose="020B0302020203020207" pitchFamily="34" charset="-128"/>
                <a:sym typeface="+mn-lt"/>
              </a:rPr>
              <a:t>Requests</a:t>
            </a:r>
            <a:endParaRPr lang="en-US" altLang="zh-CN" spc="150" dirty="0">
              <a:ea typeface="微软雅黑" panose="020B0503020204020204" charset="-122"/>
              <a:cs typeface="Gen Jyuu GothicL Medium" panose="020B0302020203020207" pitchFamily="34" charset="-128"/>
              <a:sym typeface="+mn-lt"/>
            </a:endParaRPr>
          </a:p>
        </p:txBody>
      </p:sp>
      <p:sp>
        <p:nvSpPr>
          <p:cNvPr id="3" name="文本框 2"/>
          <p:cNvSpPr txBox="1"/>
          <p:nvPr/>
        </p:nvSpPr>
        <p:spPr>
          <a:xfrm>
            <a:off x="859155" y="1364615"/>
            <a:ext cx="8907145" cy="3138170"/>
          </a:xfrm>
          <a:prstGeom prst="rect">
            <a:avLst/>
          </a:prstGeom>
          <a:noFill/>
        </p:spPr>
        <p:txBody>
          <a:bodyPr wrap="square" rtlCol="0">
            <a:spAutoFit/>
          </a:bodyPr>
          <a:p>
            <a:r>
              <a:rPr lang="en-US" altLang="zh-CN"/>
              <a:t>        </a:t>
            </a:r>
            <a:r>
              <a:rPr lang="zh-CN" altLang="en-US"/>
              <a:t>④</a:t>
            </a:r>
            <a:r>
              <a:rPr lang="en-US" altLang="zh-CN"/>
              <a:t>Body</a:t>
            </a:r>
            <a:r>
              <a:rPr lang="zh-CN"/>
              <a:t>：构建请求时，您将经常使用请求</a:t>
            </a:r>
            <a:r>
              <a:rPr lang="en-US" altLang="zh-CN"/>
              <a:t>Body</a:t>
            </a:r>
            <a:r>
              <a:rPr lang="zh-CN"/>
              <a:t>编辑器。Postman允许您发送几乎任何类型的HTTP请求。根据</a:t>
            </a:r>
            <a:r>
              <a:rPr lang="en-US" altLang="zh-CN"/>
              <a:t>Body</a:t>
            </a:r>
            <a:r>
              <a:rPr lang="zh-CN"/>
              <a:t>类型，身体编辑器分为4个区域并具有不同的控制。</a:t>
            </a:r>
            <a:endParaRPr lang="zh-CN"/>
          </a:p>
          <a:p>
            <a:r>
              <a:rPr lang="zh-CN" b="1"/>
              <a:t>        关于标题的注意事项</a:t>
            </a:r>
            <a:r>
              <a:rPr lang="zh-CN"/>
              <a:t>：当您通过HTTP协议发送请求时，您的服务器可能需要Content-Type标头。Content-Type让服务器正确解析正文。</a:t>
            </a:r>
            <a:endParaRPr lang="zh-CN"/>
          </a:p>
          <a:p>
            <a:r>
              <a:rPr lang="zh-CN" b="1"/>
              <a:t>Form-data：</a:t>
            </a:r>
            <a:r>
              <a:rPr lang="zh-CN"/>
              <a:t>是Web表单用于传输数据的默认编码</a:t>
            </a:r>
            <a:endParaRPr lang="zh-CN"/>
          </a:p>
          <a:p>
            <a:r>
              <a:rPr lang="zh-CN" b="1"/>
              <a:t>Urlencoded：</a:t>
            </a:r>
            <a:r>
              <a:rPr lang="zh-CN"/>
              <a:t>此编码与URL参数中使用的编码相同。您只需输入键值对，Postman将正确编码键和值</a:t>
            </a:r>
            <a:endParaRPr lang="zh-CN" b="1"/>
          </a:p>
          <a:p>
            <a:r>
              <a:rPr lang="zh-CN" b="1"/>
              <a:t>Raw：</a:t>
            </a:r>
            <a:r>
              <a:rPr lang="zh-CN"/>
              <a:t>原始请求可以包含任何内容，原始编辑器允许您设置格式类型，如application/json、application/xml等</a:t>
            </a:r>
            <a:endParaRPr lang="zh-CN"/>
          </a:p>
          <a:p>
            <a:r>
              <a:rPr lang="zh-CN" b="1"/>
              <a:t>Binary：</a:t>
            </a:r>
            <a:r>
              <a:rPr lang="zh-CN"/>
              <a:t>二进制数据允许您发送无法在Postman中输入的内容，例如图像，音频或视频文件。您也可以发送文本文件</a:t>
            </a:r>
            <a:endParaRPr lang="zh-CN"/>
          </a:p>
        </p:txBody>
      </p:sp>
      <p:pic>
        <p:nvPicPr>
          <p:cNvPr id="6" name="图片 5"/>
          <p:cNvPicPr>
            <a:picLocks noChangeAspect="1"/>
          </p:cNvPicPr>
          <p:nvPr/>
        </p:nvPicPr>
        <p:blipFill>
          <a:blip r:embed="rId1"/>
          <a:stretch>
            <a:fillRect/>
          </a:stretch>
        </p:blipFill>
        <p:spPr>
          <a:xfrm>
            <a:off x="1166495" y="4502785"/>
            <a:ext cx="7572375" cy="1981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647065"/>
            <a:ext cx="5796915" cy="99695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a:t>
            </a:r>
            <a:r>
              <a:rPr lang="en-US" spc="150">
                <a:ea typeface="微软雅黑" panose="020B0503020204020204" charset="-122"/>
                <a:cs typeface="Gen Jyuu GothicL Medium" panose="020B0302020203020207" pitchFamily="34" charset="-128"/>
                <a:sym typeface="+mn-lt"/>
              </a:rPr>
              <a:t>2</a:t>
            </a:r>
            <a:r>
              <a:rPr lang="zh-CN" altLang="en-US" spc="150">
                <a:ea typeface="微软雅黑" panose="020B0503020204020204" charset="-122"/>
                <a:cs typeface="Gen Jyuu GothicL Medium" panose="020B0302020203020207" pitchFamily="34" charset="-128"/>
                <a:sym typeface="+mn-lt"/>
              </a:rPr>
              <a:t>响应</a:t>
            </a:r>
            <a:r>
              <a:rPr lang="zh-CN" altLang="en-US" spc="150">
                <a:ea typeface="微软雅黑" panose="020B0503020204020204" charset="-122"/>
                <a:cs typeface="Gen Jyuu GothicL Medium" panose="020B0302020203020207" pitchFamily="34" charset="-128"/>
                <a:sym typeface="+mn-lt"/>
              </a:rPr>
              <a:t>Responses</a:t>
            </a:r>
            <a:br>
              <a:rPr lang="zh-CN" altLang="en-US" spc="150">
                <a:latin typeface="微软雅黑" panose="020B0503020204020204" charset="-122"/>
                <a:ea typeface="微软雅黑" panose="020B0503020204020204" charset="-122"/>
                <a:cs typeface="Gen Jyuu GothicL Medium" panose="020B0302020203020207" pitchFamily="34" charset="-128"/>
                <a:sym typeface="+mn-lt"/>
              </a:rPr>
            </a:br>
            <a:endParaRPr lang="en-US" altLang="zh-CN" spc="150" dirty="0">
              <a:ea typeface="微软雅黑" panose="020B0503020204020204" charset="-122"/>
              <a:cs typeface="Gen Jyuu GothicL Medium" panose="020B0302020203020207" pitchFamily="34" charset="-128"/>
              <a:sym typeface="+mn-lt"/>
            </a:endParaRPr>
          </a:p>
        </p:txBody>
      </p:sp>
      <p:sp>
        <p:nvSpPr>
          <p:cNvPr id="3" name="文本框 2"/>
          <p:cNvSpPr txBox="1"/>
          <p:nvPr/>
        </p:nvSpPr>
        <p:spPr>
          <a:xfrm>
            <a:off x="859155" y="1364615"/>
            <a:ext cx="8907145" cy="922020"/>
          </a:xfrm>
          <a:prstGeom prst="rect">
            <a:avLst/>
          </a:prstGeom>
          <a:noFill/>
        </p:spPr>
        <p:txBody>
          <a:bodyPr wrap="square" rtlCol="0">
            <a:spAutoFit/>
          </a:bodyPr>
          <a:p>
            <a:r>
              <a:rPr lang="en-US" altLang="zh-CN"/>
              <a:t>        API响应由Body，Headers</a:t>
            </a:r>
            <a:r>
              <a:rPr lang="zh-CN" altLang="en-US"/>
              <a:t>，</a:t>
            </a:r>
            <a:r>
              <a:rPr lang="en-US" altLang="zh-CN"/>
              <a:t>Cookies</a:t>
            </a:r>
            <a:r>
              <a:rPr lang="zh-CN" altLang="en-US"/>
              <a:t>，</a:t>
            </a:r>
            <a:r>
              <a:rPr lang="en-US" altLang="zh-CN"/>
              <a:t>Test Results</a:t>
            </a:r>
            <a:r>
              <a:rPr lang="zh-CN" altLang="en-US"/>
              <a:t>和</a:t>
            </a:r>
            <a:r>
              <a:rPr lang="en-US" altLang="zh-CN"/>
              <a:t>状态代码组成</a:t>
            </a:r>
            <a:r>
              <a:rPr lang="zh-CN" altLang="en-US"/>
              <a:t>。</a:t>
            </a:r>
            <a:endParaRPr lang="en-US" altLang="zh-CN"/>
          </a:p>
          <a:p>
            <a:r>
              <a:rPr lang="en-US" altLang="zh-CN"/>
              <a:t>Body选项卡为您提供了多种工具，可帮助您快速了解响应</a:t>
            </a:r>
            <a:r>
              <a:rPr lang="zh-CN" altLang="en-US"/>
              <a:t>，您可以在三个视图中查看正文</a:t>
            </a:r>
            <a:r>
              <a:rPr lang="en-US" altLang="zh-CN"/>
              <a:t>—Pretty</a:t>
            </a:r>
            <a:r>
              <a:rPr lang="zh-CN" altLang="en-US"/>
              <a:t>，</a:t>
            </a:r>
            <a:r>
              <a:rPr lang="en-US" altLang="zh-CN"/>
              <a:t>Raw</a:t>
            </a:r>
            <a:r>
              <a:rPr lang="zh-CN" altLang="en-US"/>
              <a:t>和预览。</a:t>
            </a:r>
            <a:endParaRPr lang="zh-CN" altLang="en-US"/>
          </a:p>
        </p:txBody>
      </p:sp>
      <p:pic>
        <p:nvPicPr>
          <p:cNvPr id="4" name="图片 3"/>
          <p:cNvPicPr>
            <a:picLocks noChangeAspect="1"/>
          </p:cNvPicPr>
          <p:nvPr/>
        </p:nvPicPr>
        <p:blipFill>
          <a:blip r:embed="rId1"/>
          <a:stretch>
            <a:fillRect/>
          </a:stretch>
        </p:blipFill>
        <p:spPr>
          <a:xfrm>
            <a:off x="629920" y="2472690"/>
            <a:ext cx="9497060" cy="3200400"/>
          </a:xfrm>
          <a:prstGeom prst="rect">
            <a:avLst/>
          </a:prstGeom>
        </p:spPr>
      </p:pic>
      <p:sp>
        <p:nvSpPr>
          <p:cNvPr id="6" name="文本框 5"/>
          <p:cNvSpPr txBox="1"/>
          <p:nvPr/>
        </p:nvSpPr>
        <p:spPr>
          <a:xfrm>
            <a:off x="1005840" y="5829935"/>
            <a:ext cx="8241665" cy="645160"/>
          </a:xfrm>
          <a:prstGeom prst="rect">
            <a:avLst/>
          </a:prstGeom>
          <a:noFill/>
        </p:spPr>
        <p:txBody>
          <a:bodyPr wrap="square" rtlCol="0">
            <a:spAutoFit/>
          </a:bodyPr>
          <a:p>
            <a:pPr algn="l"/>
            <a:r>
              <a:rPr lang="en-US" altLang="zh-CN">
                <a:sym typeface="+mn-ea"/>
              </a:rPr>
              <a:t>Test Results</a:t>
            </a:r>
            <a:r>
              <a:rPr lang="zh-CN" altLang="en-US">
                <a:sym typeface="+mn-ea"/>
              </a:rPr>
              <a:t>：</a:t>
            </a:r>
            <a:endParaRPr lang="zh-CN" altLang="en-US"/>
          </a:p>
          <a:p>
            <a:pPr algn="l"/>
            <a:r>
              <a:rPr lang="zh-CN" altLang="en-US"/>
              <a:t>您还可以查看针对请求运行的测试结果</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647065"/>
            <a:ext cx="5796915" cy="99695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a:t>
            </a:r>
            <a:r>
              <a:rPr lang="en-US" spc="150">
                <a:ea typeface="微软雅黑" panose="020B0503020204020204" charset="-122"/>
                <a:cs typeface="Gen Jyuu GothicL Medium" panose="020B0302020203020207" pitchFamily="34" charset="-128"/>
                <a:sym typeface="+mn-lt"/>
              </a:rPr>
              <a:t>3</a:t>
            </a:r>
            <a:r>
              <a:rPr lang="en-US" altLang="zh-CN" spc="150">
                <a:ea typeface="微软雅黑" panose="020B0503020204020204" charset="-122"/>
                <a:cs typeface="Gen Jyuu GothicL Medium" panose="020B0302020203020207" pitchFamily="34" charset="-128"/>
                <a:sym typeface="+mn-lt"/>
              </a:rPr>
              <a:t>Cookie</a:t>
            </a:r>
            <a:br>
              <a:rPr lang="zh-CN" altLang="en-US" spc="150">
                <a:latin typeface="微软雅黑" panose="020B0503020204020204" charset="-122"/>
                <a:ea typeface="微软雅黑" panose="020B0503020204020204" charset="-122"/>
                <a:cs typeface="Gen Jyuu GothicL Medium" panose="020B0302020203020207" pitchFamily="34" charset="-128"/>
                <a:sym typeface="+mn-lt"/>
              </a:rPr>
            </a:br>
            <a:endParaRPr lang="en-US" altLang="zh-CN" spc="150" dirty="0">
              <a:ea typeface="微软雅黑" panose="020B0503020204020204" charset="-122"/>
              <a:cs typeface="Gen Jyuu GothicL Medium" panose="020B0302020203020207" pitchFamily="34" charset="-128"/>
              <a:sym typeface="+mn-lt"/>
            </a:endParaRPr>
          </a:p>
        </p:txBody>
      </p:sp>
      <p:sp>
        <p:nvSpPr>
          <p:cNvPr id="3" name="文本框 2"/>
          <p:cNvSpPr txBox="1"/>
          <p:nvPr/>
        </p:nvSpPr>
        <p:spPr>
          <a:xfrm>
            <a:off x="859155" y="1364615"/>
            <a:ext cx="8907145" cy="1198880"/>
          </a:xfrm>
          <a:prstGeom prst="rect">
            <a:avLst/>
          </a:prstGeom>
          <a:noFill/>
        </p:spPr>
        <p:txBody>
          <a:bodyPr wrap="square" rtlCol="0">
            <a:spAutoFit/>
          </a:bodyPr>
          <a:p>
            <a:r>
              <a:rPr lang="en-US" altLang="zh-CN"/>
              <a:t>        </a:t>
            </a:r>
            <a:r>
              <a:rPr lang="zh-CN" altLang="en-US"/>
              <a:t>①</a:t>
            </a:r>
            <a:r>
              <a:rPr lang="en-US" b="1"/>
              <a:t>创建一个cookie</a:t>
            </a:r>
            <a:endParaRPr lang="en-US" b="1"/>
          </a:p>
          <a:p>
            <a:r>
              <a:rPr lang="en-US"/>
              <a:t>要为域添加新cookie，请单击“ 添加Cookie”按钮。 将创建根据HTTP状态管理标准的预生成cookie字符串，但您可以使用其下方显示的文本输入对其进行编辑。单击“ 保存”按钮会将其保存到相关域下的应用程序cookie存储中。</a:t>
            </a:r>
            <a:endParaRPr lang="en-US"/>
          </a:p>
        </p:txBody>
      </p:sp>
      <p:pic>
        <p:nvPicPr>
          <p:cNvPr id="5" name="图片 4"/>
          <p:cNvPicPr>
            <a:picLocks noChangeAspect="1"/>
          </p:cNvPicPr>
          <p:nvPr/>
        </p:nvPicPr>
        <p:blipFill>
          <a:blip r:embed="rId1"/>
          <a:stretch>
            <a:fillRect/>
          </a:stretch>
        </p:blipFill>
        <p:spPr>
          <a:xfrm>
            <a:off x="1764665" y="2563495"/>
            <a:ext cx="6181725" cy="3562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春秋广告/盗版必究        原创来源：http://chn.docer.com/works?userid=199329941#!/work_time"/>
          <p:cNvSpPr/>
          <p:nvPr>
            <p:custDataLst>
              <p:tags r:id="rId1"/>
            </p:custDataLst>
          </p:nvPr>
        </p:nvSpPr>
        <p:spPr>
          <a:xfrm>
            <a:off x="5115187" y="2119365"/>
            <a:ext cx="620874" cy="62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9" name="文本框 12"/>
          <p:cNvSpPr txBox="1"/>
          <p:nvPr>
            <p:custDataLst>
              <p:tags r:id="rId2"/>
            </p:custDataLst>
          </p:nvPr>
        </p:nvSpPr>
        <p:spPr>
          <a:xfrm>
            <a:off x="5187626" y="2132634"/>
            <a:ext cx="430530" cy="631190"/>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10" dirty="0">
                <a:solidFill>
                  <a:schemeClr val="bg1"/>
                </a:solidFill>
                <a:latin typeface="Arial" panose="020B0604020202020204" pitchFamily="34" charset="0"/>
                <a:ea typeface="HYQiHei 95S" pitchFamily="18" charset="-122"/>
                <a:cs typeface="Arial" panose="020B0604020202020204" pitchFamily="34" charset="0"/>
                <a:sym typeface="+mn-lt"/>
              </a:rPr>
              <a:t>1</a:t>
            </a:r>
            <a:endParaRPr lang="zh-CN" altLang="en-US" sz="351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10" name="TextBox 2"/>
          <p:cNvSpPr txBox="1"/>
          <p:nvPr>
            <p:custDataLst>
              <p:tags r:id="rId3"/>
            </p:custDataLst>
          </p:nvPr>
        </p:nvSpPr>
        <p:spPr>
          <a:xfrm>
            <a:off x="5953272" y="2170896"/>
            <a:ext cx="2588429" cy="521970"/>
          </a:xfrm>
          <a:prstGeom prst="rect">
            <a:avLst/>
          </a:prstGeom>
          <a:noFill/>
        </p:spPr>
        <p:txBody>
          <a:bodyPr wrap="square" rtlCol="0">
            <a:spAutoFit/>
          </a:bodyPr>
          <a:lstStyle/>
          <a:p>
            <a:pPr>
              <a:defRPr/>
            </a:pPr>
            <a:r>
              <a:rPr lang="zh-CN" altLang="en-US" sz="2800" spc="150">
                <a:latin typeface="微软雅黑" panose="020B0503020204020204" charset="-122"/>
                <a:ea typeface="微软雅黑" panose="020B0503020204020204" charset="-122"/>
                <a:cs typeface="Gen Jyuu GothicL Medium" panose="020B0302020203020207" pitchFamily="34" charset="-128"/>
                <a:sym typeface="+mn-lt"/>
              </a:rPr>
              <a:t>初识接口测试</a:t>
            </a:r>
            <a:endParaRPr lang="zh-CN" altLang="en-US" sz="28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12" name="稻壳儿春秋广告/盗版必究        原创来源：http://chn.docer.com/works?userid=199329941#!/work_time"/>
          <p:cNvSpPr/>
          <p:nvPr>
            <p:custDataLst>
              <p:tags r:id="rId4"/>
            </p:custDataLst>
          </p:nvPr>
        </p:nvSpPr>
        <p:spPr>
          <a:xfrm>
            <a:off x="5115187" y="3207855"/>
            <a:ext cx="620874" cy="62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13" name="文本框 12"/>
          <p:cNvSpPr txBox="1"/>
          <p:nvPr>
            <p:custDataLst>
              <p:tags r:id="rId5"/>
            </p:custDataLst>
          </p:nvPr>
        </p:nvSpPr>
        <p:spPr>
          <a:xfrm>
            <a:off x="5187626" y="3221124"/>
            <a:ext cx="430530" cy="631190"/>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10" dirty="0">
                <a:solidFill>
                  <a:schemeClr val="bg1"/>
                </a:solidFill>
                <a:latin typeface="Arial" panose="020B0604020202020204" pitchFamily="34" charset="0"/>
                <a:ea typeface="HYQiHei 95S" pitchFamily="18" charset="-122"/>
                <a:cs typeface="Arial" panose="020B0604020202020204" pitchFamily="34" charset="0"/>
                <a:sym typeface="+mn-lt"/>
              </a:rPr>
              <a:t>2</a:t>
            </a:r>
            <a:endParaRPr lang="zh-CN" altLang="en-US" sz="351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14" name="TextBox 2"/>
          <p:cNvSpPr txBox="1"/>
          <p:nvPr>
            <p:custDataLst>
              <p:tags r:id="rId6"/>
            </p:custDataLst>
          </p:nvPr>
        </p:nvSpPr>
        <p:spPr>
          <a:xfrm>
            <a:off x="5953125" y="3259455"/>
            <a:ext cx="4324350" cy="521970"/>
          </a:xfrm>
          <a:prstGeom prst="rect">
            <a:avLst/>
          </a:prstGeom>
          <a:noFill/>
        </p:spPr>
        <p:txBody>
          <a:bodyPr wrap="square" rtlCol="0">
            <a:spAutoFit/>
          </a:bodyPr>
          <a:lstStyle/>
          <a:p>
            <a:pPr>
              <a:defRPr/>
            </a:pPr>
            <a:r>
              <a:rPr lang="en-US" altLang="zh-CN" sz="2800" spc="150">
                <a:latin typeface="微软雅黑" panose="020B0503020204020204" charset="-122"/>
                <a:ea typeface="微软雅黑" panose="020B0503020204020204" charset="-122"/>
                <a:cs typeface="Gen Jyuu GothicL Medium" panose="020B0302020203020207" pitchFamily="34" charset="-128"/>
                <a:sym typeface="+mn-lt"/>
              </a:rPr>
              <a:t>P</a:t>
            </a:r>
            <a:r>
              <a:rPr lang="zh-CN" altLang="en-US" sz="2800" spc="150">
                <a:latin typeface="微软雅黑" panose="020B0503020204020204" charset="-122"/>
                <a:ea typeface="微软雅黑" panose="020B0503020204020204" charset="-122"/>
                <a:cs typeface="Gen Jyuu GothicL Medium" panose="020B0302020203020207" pitchFamily="34" charset="-128"/>
                <a:sym typeface="+mn-lt"/>
              </a:rPr>
              <a:t>ostman安装与介绍</a:t>
            </a:r>
            <a:endParaRPr lang="zh-CN" altLang="en-US" sz="28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16" name="稻壳儿春秋广告/盗版必究        原创来源：http://chn.docer.com/works?userid=199329941#!/work_time"/>
          <p:cNvSpPr/>
          <p:nvPr>
            <p:custDataLst>
              <p:tags r:id="rId7"/>
            </p:custDataLst>
          </p:nvPr>
        </p:nvSpPr>
        <p:spPr>
          <a:xfrm>
            <a:off x="5115187" y="4324362"/>
            <a:ext cx="620874" cy="62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17" name="文本框 16"/>
          <p:cNvSpPr txBox="1"/>
          <p:nvPr>
            <p:custDataLst>
              <p:tags r:id="rId8"/>
            </p:custDataLst>
          </p:nvPr>
        </p:nvSpPr>
        <p:spPr>
          <a:xfrm>
            <a:off x="5187626" y="4337630"/>
            <a:ext cx="430530" cy="631190"/>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10" dirty="0">
                <a:solidFill>
                  <a:schemeClr val="bg1"/>
                </a:solidFill>
                <a:latin typeface="Arial" panose="020B0604020202020204" pitchFamily="34" charset="0"/>
                <a:ea typeface="HYQiHei 95S" pitchFamily="18" charset="-122"/>
                <a:cs typeface="Arial" panose="020B0604020202020204" pitchFamily="34" charset="0"/>
                <a:sym typeface="+mn-lt"/>
              </a:rPr>
              <a:t>3</a:t>
            </a:r>
            <a:endParaRPr lang="zh-CN" altLang="en-US" sz="351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18" name="TextBox 2"/>
          <p:cNvSpPr txBox="1"/>
          <p:nvPr>
            <p:custDataLst>
              <p:tags r:id="rId9"/>
            </p:custDataLst>
          </p:nvPr>
        </p:nvSpPr>
        <p:spPr>
          <a:xfrm>
            <a:off x="5953125" y="4375785"/>
            <a:ext cx="4324350" cy="521970"/>
          </a:xfrm>
          <a:prstGeom prst="rect">
            <a:avLst/>
          </a:prstGeom>
          <a:noFill/>
        </p:spPr>
        <p:txBody>
          <a:bodyPr wrap="square" rtlCol="0">
            <a:spAutoFit/>
          </a:bodyPr>
          <a:lstStyle/>
          <a:p>
            <a:pPr>
              <a:defRPr/>
            </a:pPr>
            <a:r>
              <a:rPr lang="en-US" altLang="zh-CN" sz="2800" spc="150">
                <a:latin typeface="微软雅黑" panose="020B0503020204020204" charset="-122"/>
                <a:ea typeface="微软雅黑" panose="020B0503020204020204" charset="-122"/>
                <a:cs typeface="Gen Jyuu GothicL Medium" panose="020B0302020203020207" pitchFamily="34" charset="-128"/>
                <a:sym typeface="+mn-lt"/>
              </a:rPr>
              <a:t>P</a:t>
            </a:r>
            <a:r>
              <a:rPr lang="zh-CN" altLang="en-US" sz="2800" spc="150">
                <a:latin typeface="微软雅黑" panose="020B0503020204020204" charset="-122"/>
                <a:ea typeface="微软雅黑" panose="020B0503020204020204" charset="-122"/>
                <a:cs typeface="Gen Jyuu GothicL Medium" panose="020B0302020203020207" pitchFamily="34" charset="-128"/>
                <a:sym typeface="+mn-lt"/>
              </a:rPr>
              <a:t>ostman发送</a:t>
            </a:r>
            <a:r>
              <a:rPr lang="en-US" altLang="zh-CN" sz="2800" spc="150">
                <a:latin typeface="微软雅黑" panose="020B0503020204020204" charset="-122"/>
                <a:ea typeface="微软雅黑" panose="020B0503020204020204" charset="-122"/>
                <a:cs typeface="Gen Jyuu GothicL Medium" panose="020B0302020203020207" pitchFamily="34" charset="-128"/>
                <a:sym typeface="+mn-lt"/>
              </a:rPr>
              <a:t>API</a:t>
            </a:r>
            <a:r>
              <a:rPr lang="zh-CN" altLang="en-US" sz="2800" spc="150">
                <a:latin typeface="微软雅黑" panose="020B0503020204020204" charset="-122"/>
                <a:ea typeface="微软雅黑" panose="020B0503020204020204" charset="-122"/>
                <a:cs typeface="Gen Jyuu GothicL Medium" panose="020B0302020203020207" pitchFamily="34" charset="-128"/>
                <a:sym typeface="+mn-lt"/>
              </a:rPr>
              <a:t>请求</a:t>
            </a:r>
            <a:endParaRPr lang="zh-CN" altLang="en-US" sz="28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20" name="稻壳儿春秋广告/盗版必究        原创来源：http://chn.docer.com/works?userid=199329941#!/work_time"/>
          <p:cNvSpPr/>
          <p:nvPr>
            <p:custDataLst>
              <p:tags r:id="rId10"/>
            </p:custDataLst>
          </p:nvPr>
        </p:nvSpPr>
        <p:spPr>
          <a:xfrm>
            <a:off x="5115187" y="5432366"/>
            <a:ext cx="620874" cy="62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21" name="文本框 20"/>
          <p:cNvSpPr txBox="1"/>
          <p:nvPr>
            <p:custDataLst>
              <p:tags r:id="rId11"/>
            </p:custDataLst>
          </p:nvPr>
        </p:nvSpPr>
        <p:spPr>
          <a:xfrm>
            <a:off x="5187626" y="5445634"/>
            <a:ext cx="430530" cy="631190"/>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10" dirty="0">
                <a:solidFill>
                  <a:schemeClr val="bg1"/>
                </a:solidFill>
                <a:latin typeface="Arial" panose="020B0604020202020204" pitchFamily="34" charset="0"/>
                <a:ea typeface="HYQiHei 95S" pitchFamily="18" charset="-122"/>
                <a:cs typeface="Arial" panose="020B0604020202020204" pitchFamily="34" charset="0"/>
                <a:sym typeface="+mn-lt"/>
              </a:rPr>
              <a:t>4</a:t>
            </a:r>
            <a:endParaRPr lang="zh-CN" altLang="en-US" sz="351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22" name="TextBox 2"/>
          <p:cNvSpPr txBox="1"/>
          <p:nvPr>
            <p:custDataLst>
              <p:tags r:id="rId12"/>
            </p:custDataLst>
          </p:nvPr>
        </p:nvSpPr>
        <p:spPr>
          <a:xfrm>
            <a:off x="5953125" y="5483860"/>
            <a:ext cx="4424680" cy="521970"/>
          </a:xfrm>
          <a:prstGeom prst="rect">
            <a:avLst/>
          </a:prstGeom>
          <a:noFill/>
        </p:spPr>
        <p:txBody>
          <a:bodyPr wrap="square" rtlCol="0">
            <a:spAutoFit/>
          </a:bodyPr>
          <a:lstStyle/>
          <a:p>
            <a:pPr>
              <a:defRPr/>
            </a:pPr>
            <a:r>
              <a:rPr lang="en-US" altLang="zh-CN" sz="2800" spc="150">
                <a:latin typeface="微软雅黑" panose="020B0503020204020204" charset="-122"/>
                <a:ea typeface="微软雅黑" panose="020B0503020204020204" charset="-122"/>
                <a:cs typeface="Gen Jyuu GothicL Medium" panose="020B0302020203020207" pitchFamily="34" charset="-128"/>
                <a:sym typeface="+mn-lt"/>
              </a:rPr>
              <a:t>P</a:t>
            </a:r>
            <a:r>
              <a:rPr lang="zh-CN" altLang="en-US" sz="2800" spc="150">
                <a:latin typeface="微软雅黑" panose="020B0503020204020204" charset="-122"/>
                <a:ea typeface="微软雅黑" panose="020B0503020204020204" charset="-122"/>
                <a:cs typeface="Gen Jyuu GothicL Medium" panose="020B0302020203020207" pitchFamily="34" charset="-128"/>
                <a:sym typeface="+mn-lt"/>
              </a:rPr>
              <a:t>ostman高阶实战</a:t>
            </a:r>
            <a:endParaRPr lang="zh-CN" altLang="en-US" sz="28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26" name="TextBox 2"/>
          <p:cNvSpPr txBox="1"/>
          <p:nvPr>
            <p:custDataLst>
              <p:tags r:id="rId13"/>
            </p:custDataLst>
          </p:nvPr>
        </p:nvSpPr>
        <p:spPr>
          <a:xfrm>
            <a:off x="1345973" y="2402710"/>
            <a:ext cx="1732055" cy="307975"/>
          </a:xfrm>
          <a:prstGeom prst="rect">
            <a:avLst/>
          </a:prstGeom>
          <a:noFill/>
        </p:spPr>
        <p:txBody>
          <a:bodyPr wrap="square" rtlCol="0">
            <a:spAutoFit/>
          </a:bodyPr>
          <a:lstStyle/>
          <a:p>
            <a:pPr marR="0" algn="ctr" defTabSz="914400" fontAlgn="auto">
              <a:spcBef>
                <a:spcPts val="0"/>
              </a:spcBef>
              <a:spcAft>
                <a:spcPts val="0"/>
              </a:spcAft>
              <a:buClrTx/>
              <a:buSzTx/>
              <a:buFontTx/>
              <a:defRPr/>
            </a:pPr>
            <a:r>
              <a:rPr lang="en-US" altLang="zh-CN" sz="1405" spc="150">
                <a:solidFill>
                  <a:schemeClr val="tx2"/>
                </a:solidFill>
                <a:latin typeface="Arial" panose="020B0604020202020204" pitchFamily="34" charset="0"/>
                <a:ea typeface="HYQiHei 80S" pitchFamily="18" charset="-122"/>
                <a:cs typeface="Arial" panose="020B0604020202020204" pitchFamily="34" charset="0"/>
                <a:sym typeface="+mn-lt"/>
              </a:rPr>
              <a:t>CONTENTS</a:t>
            </a:r>
            <a:endParaRPr lang="en-US" altLang="zh-CN" sz="1405" spc="150">
              <a:solidFill>
                <a:schemeClr val="tx2"/>
              </a:solidFill>
              <a:latin typeface="Arial" panose="020B0604020202020204" pitchFamily="34" charset="0"/>
              <a:ea typeface="HYQiHei 80S" pitchFamily="18" charset="-122"/>
              <a:cs typeface="Arial" panose="020B0604020202020204" pitchFamily="34" charset="0"/>
              <a:sym typeface="+mn-lt"/>
            </a:endParaRPr>
          </a:p>
        </p:txBody>
      </p:sp>
      <p:sp>
        <p:nvSpPr>
          <p:cNvPr id="27" name="TextBox 2"/>
          <p:cNvSpPr txBox="1"/>
          <p:nvPr>
            <p:custDataLst>
              <p:tags r:id="rId14"/>
            </p:custDataLst>
          </p:nvPr>
        </p:nvSpPr>
        <p:spPr>
          <a:xfrm>
            <a:off x="1348418" y="1726496"/>
            <a:ext cx="1676104" cy="820420"/>
          </a:xfrm>
          <a:prstGeom prst="rect">
            <a:avLst/>
          </a:prstGeom>
          <a:noFill/>
        </p:spPr>
        <p:txBody>
          <a:bodyPr wrap="square" rtlCol="0">
            <a:spAutoFit/>
          </a:bodyPr>
          <a:lstStyle/>
          <a:p>
            <a:pPr marR="0" algn="ctr" defTabSz="914400" fontAlgn="auto">
              <a:spcBef>
                <a:spcPts val="0"/>
              </a:spcBef>
              <a:spcAft>
                <a:spcPts val="0"/>
              </a:spcAft>
              <a:buClrTx/>
              <a:buSzTx/>
              <a:buFontTx/>
              <a:defRPr/>
            </a:pPr>
            <a:r>
              <a:rPr lang="zh-CN" altLang="en-US" sz="4735" spc="150" dirty="0">
                <a:solidFill>
                  <a:schemeClr val="tx2"/>
                </a:solidFill>
                <a:latin typeface="汉仪旗黑-85S" panose="00020600040101010101" pitchFamily="18" charset="-122"/>
                <a:ea typeface="汉仪旗黑-85S" panose="00020600040101010101" pitchFamily="18" charset="-122"/>
                <a:cs typeface="Gen Jyuu GothicL Medium" panose="020B0302020203020207" pitchFamily="34" charset="-128"/>
                <a:sym typeface="+mn-lt"/>
              </a:rPr>
              <a:t>目录</a:t>
            </a:r>
            <a:endParaRPr lang="zh-CN" altLang="en-US" sz="4735" spc="150" dirty="0">
              <a:solidFill>
                <a:schemeClr val="tx2"/>
              </a:solidFill>
              <a:latin typeface="汉仪旗黑-85S" panose="00020600040101010101" pitchFamily="18" charset="-122"/>
              <a:ea typeface="汉仪旗黑-85S" panose="00020600040101010101" pitchFamily="18" charset="-122"/>
              <a:cs typeface="Gen Jyuu GothicL Medium" panose="020B0302020203020207" pitchFamily="34" charset="-128"/>
              <a:sym typeface="+mn-lt"/>
            </a:endParaRPr>
          </a:p>
        </p:txBody>
      </p:sp>
      <p:sp>
        <p:nvSpPr>
          <p:cNvPr id="4" name="稻壳儿春秋广告/盗版必究        原创来源：http://chn.docer.com/works?userid=199329941#!/work_time"/>
          <p:cNvSpPr/>
          <p:nvPr>
            <p:custDataLst>
              <p:tags r:id="rId15"/>
            </p:custDataLst>
          </p:nvPr>
        </p:nvSpPr>
        <p:spPr>
          <a:xfrm>
            <a:off x="0" y="2871457"/>
            <a:ext cx="2721640" cy="2733970"/>
          </a:xfrm>
          <a:prstGeom prst="rect">
            <a:avLst/>
          </a:prstGeom>
          <a:blipFill dpi="0" rotWithShape="1">
            <a:blip r:embed="rId16"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80"/>
          </a:p>
        </p:txBody>
      </p:sp>
      <p:sp>
        <p:nvSpPr>
          <p:cNvPr id="24" name="稻壳儿春秋广告/盗版必究        原创来源：http://chn.docer.com/works?userid=199329941#!/work_time"/>
          <p:cNvSpPr/>
          <p:nvPr>
            <p:custDataLst>
              <p:tags r:id="rId17"/>
            </p:custDataLst>
          </p:nvPr>
        </p:nvSpPr>
        <p:spPr>
          <a:xfrm>
            <a:off x="0" y="1818668"/>
            <a:ext cx="1052788" cy="10527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80"/>
          </a:p>
        </p:txBody>
      </p:sp>
      <p:sp>
        <p:nvSpPr>
          <p:cNvPr id="2" name="稻壳儿春秋广告/盗版必究        原创来源：http://chn.docer.com/works?userid=199329941#!/work_time"/>
          <p:cNvSpPr/>
          <p:nvPr>
            <p:custDataLst>
              <p:tags r:id="rId18"/>
            </p:custDataLst>
          </p:nvPr>
        </p:nvSpPr>
        <p:spPr>
          <a:xfrm>
            <a:off x="1769810" y="2871458"/>
            <a:ext cx="1723897" cy="3917486"/>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647065"/>
            <a:ext cx="5796915" cy="99695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a:t>
            </a:r>
            <a:r>
              <a:rPr lang="en-US" spc="150">
                <a:ea typeface="微软雅黑" panose="020B0503020204020204" charset="-122"/>
                <a:cs typeface="Gen Jyuu GothicL Medium" panose="020B0302020203020207" pitchFamily="34" charset="-128"/>
                <a:sym typeface="+mn-lt"/>
              </a:rPr>
              <a:t>3</a:t>
            </a:r>
            <a:r>
              <a:rPr lang="en-US" altLang="zh-CN" spc="150">
                <a:ea typeface="微软雅黑" panose="020B0503020204020204" charset="-122"/>
                <a:cs typeface="Gen Jyuu GothicL Medium" panose="020B0302020203020207" pitchFamily="34" charset="-128"/>
                <a:sym typeface="+mn-lt"/>
              </a:rPr>
              <a:t>Cookie</a:t>
            </a:r>
            <a:br>
              <a:rPr lang="zh-CN" altLang="en-US" spc="150">
                <a:latin typeface="微软雅黑" panose="020B0503020204020204" charset="-122"/>
                <a:ea typeface="微软雅黑" panose="020B0503020204020204" charset="-122"/>
                <a:cs typeface="Gen Jyuu GothicL Medium" panose="020B0302020203020207" pitchFamily="34" charset="-128"/>
                <a:sym typeface="+mn-lt"/>
              </a:rPr>
            </a:br>
            <a:endParaRPr lang="en-US" altLang="zh-CN" spc="150" dirty="0">
              <a:ea typeface="微软雅黑" panose="020B0503020204020204" charset="-122"/>
              <a:cs typeface="Gen Jyuu GothicL Medium" panose="020B0302020203020207" pitchFamily="34" charset="-128"/>
              <a:sym typeface="+mn-lt"/>
            </a:endParaRPr>
          </a:p>
        </p:txBody>
      </p:sp>
      <p:sp>
        <p:nvSpPr>
          <p:cNvPr id="3" name="文本框 2"/>
          <p:cNvSpPr txBox="1"/>
          <p:nvPr/>
        </p:nvSpPr>
        <p:spPr>
          <a:xfrm>
            <a:off x="859155" y="1364615"/>
            <a:ext cx="8907145" cy="1198880"/>
          </a:xfrm>
          <a:prstGeom prst="rect">
            <a:avLst/>
          </a:prstGeom>
          <a:noFill/>
        </p:spPr>
        <p:txBody>
          <a:bodyPr wrap="square" rtlCol="0">
            <a:spAutoFit/>
          </a:bodyPr>
          <a:p>
            <a:r>
              <a:rPr lang="en-US" altLang="zh-CN"/>
              <a:t>        </a:t>
            </a:r>
            <a:r>
              <a:rPr lang="zh-CN" altLang="en-US"/>
              <a:t>②</a:t>
            </a:r>
            <a:r>
              <a:rPr lang="zh-CN" altLang="en-US" b="1"/>
              <a:t>添加域名</a:t>
            </a:r>
            <a:endParaRPr lang="zh-CN" altLang="en-US" b="1"/>
          </a:p>
          <a:p>
            <a:r>
              <a:rPr lang="en-US"/>
              <a:t>如果要为域列表中不存在的域添加cookie，可以通过http://在顶部的输入框中输入主机名（不带端口或）来添加cookie 。单击“ 添加”按钮会将其添加到域列表中。然后，您可以通过选择该域并输入新的cookie值来为该域添加cookie，如上所述。</a:t>
            </a:r>
            <a:endParaRPr lang="en-US"/>
          </a:p>
        </p:txBody>
      </p:sp>
      <p:pic>
        <p:nvPicPr>
          <p:cNvPr id="4" name="图片 3"/>
          <p:cNvPicPr>
            <a:picLocks noChangeAspect="1"/>
          </p:cNvPicPr>
          <p:nvPr/>
        </p:nvPicPr>
        <p:blipFill>
          <a:blip r:embed="rId1"/>
          <a:stretch>
            <a:fillRect/>
          </a:stretch>
        </p:blipFill>
        <p:spPr>
          <a:xfrm>
            <a:off x="2086610" y="2563495"/>
            <a:ext cx="6181725" cy="2228850"/>
          </a:xfrm>
          <a:prstGeom prst="rect">
            <a:avLst/>
          </a:prstGeom>
        </p:spPr>
      </p:pic>
      <p:sp>
        <p:nvSpPr>
          <p:cNvPr id="7" name="文本框 6"/>
          <p:cNvSpPr txBox="1"/>
          <p:nvPr/>
        </p:nvSpPr>
        <p:spPr>
          <a:xfrm>
            <a:off x="859155" y="5057140"/>
            <a:ext cx="8907145" cy="645160"/>
          </a:xfrm>
          <a:prstGeom prst="rect">
            <a:avLst/>
          </a:prstGeom>
          <a:noFill/>
        </p:spPr>
        <p:txBody>
          <a:bodyPr wrap="square" rtlCol="0">
            <a:spAutoFit/>
          </a:bodyPr>
          <a:p>
            <a:r>
              <a:rPr lang="en-US" altLang="zh-CN"/>
              <a:t>        </a:t>
            </a:r>
            <a:r>
              <a:rPr lang="zh-CN" altLang="en-US" b="1"/>
              <a:t>③</a:t>
            </a:r>
            <a:r>
              <a:rPr lang="zh-CN" altLang="en-US" b="1">
                <a:sym typeface="+mn-ea"/>
              </a:rPr>
              <a:t>通过Set-Cookie标头添加Cookie</a:t>
            </a:r>
            <a:endParaRPr lang="zh-CN" altLang="en-US"/>
          </a:p>
          <a:p>
            <a:pPr algn="l"/>
            <a:r>
              <a:rPr lang="zh-CN" altLang="en-US">
                <a:sym typeface="+mn-ea"/>
              </a:rPr>
              <a:t>还可以通过响应通过Set-Cookie标头添加/编辑Cookie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8049895" cy="99695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a:t>
            </a:r>
            <a:r>
              <a:rPr lang="en-US" altLang="zh-CN" spc="150">
                <a:ea typeface="微软雅黑" panose="020B0503020204020204" charset="-122"/>
                <a:cs typeface="Gen Jyuu GothicL Medium" panose="020B0302020203020207" pitchFamily="34" charset="-128"/>
                <a:sym typeface="+mn-lt"/>
              </a:rPr>
              <a:t>P</a:t>
            </a:r>
            <a:r>
              <a:rPr lang="zh-CN" altLang="en-US" spc="150">
                <a:ea typeface="微软雅黑" panose="020B0503020204020204" charset="-122"/>
                <a:cs typeface="Gen Jyuu GothicL Medium" panose="020B0302020203020207" pitchFamily="34" charset="-128"/>
                <a:sym typeface="+mn-lt"/>
              </a:rPr>
              <a:t>ostman发送</a:t>
            </a:r>
            <a:r>
              <a:rPr lang="en-US" altLang="zh-CN" spc="150">
                <a:ea typeface="微软雅黑" panose="020B0503020204020204" charset="-122"/>
                <a:cs typeface="Gen Jyuu GothicL Medium" panose="020B0302020203020207" pitchFamily="34" charset="-128"/>
                <a:sym typeface="+mn-lt"/>
              </a:rPr>
              <a:t>API</a:t>
            </a:r>
            <a:r>
              <a:rPr lang="zh-CN" altLang="en-US" spc="150">
                <a:ea typeface="微软雅黑" panose="020B0503020204020204" charset="-122"/>
                <a:cs typeface="Gen Jyuu GothicL Medium" panose="020B0302020203020207" pitchFamily="34" charset="-128"/>
                <a:sym typeface="+mn-lt"/>
              </a:rPr>
              <a:t>请求</a:t>
            </a:r>
            <a:r>
              <a:rPr lang="en-US" altLang="zh-CN" spc="150">
                <a:ea typeface="微软雅黑" panose="020B0503020204020204" charset="-122"/>
                <a:cs typeface="Gen Jyuu GothicL Medium" panose="020B0302020203020207" pitchFamily="34" charset="-128"/>
                <a:sym typeface="+mn-lt"/>
              </a:rPr>
              <a:t>—GET</a:t>
            </a:r>
            <a:br>
              <a:rPr lang="zh-CN" altLang="en-US" spc="150" dirty="0">
                <a:ea typeface="微软雅黑" panose="020B0503020204020204" charset="-122"/>
                <a:cs typeface="Gen Jyuu GothicL Medium" panose="020B0302020203020207" pitchFamily="34" charset="-128"/>
                <a:sym typeface="+mn-lt"/>
              </a:rPr>
            </a:br>
            <a:endParaRPr spc="-5" dirty="0"/>
          </a:p>
        </p:txBody>
      </p:sp>
      <p:pic>
        <p:nvPicPr>
          <p:cNvPr id="5" name="图片 4"/>
          <p:cNvPicPr>
            <a:picLocks noChangeAspect="1"/>
          </p:cNvPicPr>
          <p:nvPr/>
        </p:nvPicPr>
        <p:blipFill>
          <a:blip r:embed="rId1"/>
          <a:stretch>
            <a:fillRect/>
          </a:stretch>
        </p:blipFill>
        <p:spPr>
          <a:xfrm>
            <a:off x="540385" y="1075690"/>
            <a:ext cx="9903460" cy="55784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8251190"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3.</a:t>
            </a:r>
            <a:r>
              <a:rPr lang="en-US" altLang="zh-CN" spc="150">
                <a:ea typeface="微软雅黑" panose="020B0503020204020204" charset="-122"/>
                <a:cs typeface="Gen Jyuu GothicL Medium" panose="020B0302020203020207" pitchFamily="34" charset="-128"/>
                <a:sym typeface="+mn-lt"/>
              </a:rPr>
              <a:t>P</a:t>
            </a:r>
            <a:r>
              <a:rPr lang="zh-CN" altLang="en-US" spc="150">
                <a:ea typeface="微软雅黑" panose="020B0503020204020204" charset="-122"/>
                <a:cs typeface="Gen Jyuu GothicL Medium" panose="020B0302020203020207" pitchFamily="34" charset="-128"/>
                <a:sym typeface="+mn-lt"/>
              </a:rPr>
              <a:t>ostman发送</a:t>
            </a:r>
            <a:r>
              <a:rPr lang="en-US" altLang="zh-CN" spc="150">
                <a:ea typeface="微软雅黑" panose="020B0503020204020204" charset="-122"/>
                <a:cs typeface="Gen Jyuu GothicL Medium" panose="020B0302020203020207" pitchFamily="34" charset="-128"/>
                <a:sym typeface="+mn-lt"/>
              </a:rPr>
              <a:t>API</a:t>
            </a:r>
            <a:r>
              <a:rPr lang="zh-CN" altLang="en-US" spc="150">
                <a:ea typeface="微软雅黑" panose="020B0503020204020204" charset="-122"/>
                <a:cs typeface="Gen Jyuu GothicL Medium" panose="020B0302020203020207" pitchFamily="34" charset="-128"/>
                <a:sym typeface="+mn-lt"/>
              </a:rPr>
              <a:t>请求</a:t>
            </a:r>
            <a:r>
              <a:rPr lang="en-US" altLang="zh-CN" spc="150">
                <a:ea typeface="微软雅黑" panose="020B0503020204020204" charset="-122"/>
                <a:cs typeface="Gen Jyuu GothicL Medium" panose="020B0302020203020207" pitchFamily="34" charset="-128"/>
                <a:sym typeface="+mn-lt"/>
              </a:rPr>
              <a:t>—</a:t>
            </a:r>
            <a:r>
              <a:rPr lang="en-US" spc="150">
                <a:ea typeface="微软雅黑" panose="020B0503020204020204" charset="-122"/>
                <a:cs typeface="Gen Jyuu GothicL Medium" panose="020B0302020203020207" pitchFamily="34" charset="-128"/>
                <a:sym typeface="+mn-lt"/>
              </a:rPr>
              <a:t>POST</a:t>
            </a:r>
            <a:endParaRPr lang="en-US" spc="-5" dirty="0"/>
          </a:p>
        </p:txBody>
      </p:sp>
      <p:pic>
        <p:nvPicPr>
          <p:cNvPr id="4" name="图片 3"/>
          <p:cNvPicPr>
            <a:picLocks noChangeAspect="1"/>
          </p:cNvPicPr>
          <p:nvPr/>
        </p:nvPicPr>
        <p:blipFill>
          <a:blip r:embed="rId1"/>
          <a:stretch>
            <a:fillRect/>
          </a:stretch>
        </p:blipFill>
        <p:spPr>
          <a:xfrm>
            <a:off x="723900" y="1089025"/>
            <a:ext cx="9719945" cy="55219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755" y="585470"/>
            <a:ext cx="4478020"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4.P</a:t>
            </a:r>
            <a:r>
              <a:rPr lang="zh-CN" altLang="en-US" spc="150">
                <a:ea typeface="微软雅黑" panose="020B0503020204020204" charset="-122"/>
                <a:cs typeface="Gen Jyuu GothicL Medium" panose="020B0302020203020207" pitchFamily="34" charset="-128"/>
                <a:sym typeface="+mn-lt"/>
              </a:rPr>
              <a:t>ostman高阶实战</a:t>
            </a:r>
            <a:endParaRPr spc="-5" dirty="0"/>
          </a:p>
        </p:txBody>
      </p:sp>
      <p:sp>
        <p:nvSpPr>
          <p:cNvPr id="5" name="稻壳儿春秋广告/盗版必究        原创来源：http://chn.docer.com/works?userid=199329941#!/work_time"/>
          <p:cNvSpPr/>
          <p:nvPr>
            <p:custDataLst>
              <p:tags r:id="rId1"/>
            </p:custDataLst>
          </p:nvPr>
        </p:nvSpPr>
        <p:spPr>
          <a:xfrm>
            <a:off x="1865630" y="1644015"/>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7" name="文本框 12"/>
          <p:cNvSpPr txBox="1"/>
          <p:nvPr>
            <p:custDataLst>
              <p:tags r:id="rId2"/>
            </p:custDataLst>
          </p:nvPr>
        </p:nvSpPr>
        <p:spPr>
          <a:xfrm>
            <a:off x="1865630" y="1656715"/>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4.1</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8" name="TextBox 2"/>
          <p:cNvSpPr txBox="1"/>
          <p:nvPr>
            <p:custDataLst>
              <p:tags r:id="rId3"/>
            </p:custDataLst>
          </p:nvPr>
        </p:nvSpPr>
        <p:spPr>
          <a:xfrm>
            <a:off x="2703830" y="1695450"/>
            <a:ext cx="3493135"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环境变量和全局变量</a:t>
            </a:r>
            <a:endParaRPr lang="zh-CN" altLang="en-US"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27" name="稻壳儿春秋广告/盗版必究        原创来源：http://chn.docer.com/works?userid=199329941#!/work_time"/>
          <p:cNvSpPr/>
          <p:nvPr>
            <p:custDataLst>
              <p:tags r:id="rId4"/>
            </p:custDataLst>
          </p:nvPr>
        </p:nvSpPr>
        <p:spPr>
          <a:xfrm>
            <a:off x="1865630" y="2645410"/>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28" name="文本框 12"/>
          <p:cNvSpPr txBox="1"/>
          <p:nvPr>
            <p:custDataLst>
              <p:tags r:id="rId5"/>
            </p:custDataLst>
          </p:nvPr>
        </p:nvSpPr>
        <p:spPr>
          <a:xfrm>
            <a:off x="1865630" y="2658110"/>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4.2</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29" name="TextBox 2"/>
          <p:cNvSpPr txBox="1"/>
          <p:nvPr>
            <p:custDataLst>
              <p:tags r:id="rId6"/>
            </p:custDataLst>
          </p:nvPr>
        </p:nvSpPr>
        <p:spPr>
          <a:xfrm>
            <a:off x="2703830" y="2696845"/>
            <a:ext cx="4965700"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脚本介绍</a:t>
            </a:r>
            <a:endParaRPr lang="zh-CN" altLang="en-US"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30" name="稻壳儿春秋广告/盗版必究        原创来源：http://chn.docer.com/works?userid=199329941#!/work_time"/>
          <p:cNvSpPr/>
          <p:nvPr>
            <p:custDataLst>
              <p:tags r:id="rId7"/>
            </p:custDataLst>
          </p:nvPr>
        </p:nvSpPr>
        <p:spPr>
          <a:xfrm>
            <a:off x="1865630" y="3610610"/>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31" name="文本框 12"/>
          <p:cNvSpPr txBox="1"/>
          <p:nvPr>
            <p:custDataLst>
              <p:tags r:id="rId8"/>
            </p:custDataLst>
          </p:nvPr>
        </p:nvSpPr>
        <p:spPr>
          <a:xfrm>
            <a:off x="1865630" y="3623310"/>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4.3</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32" name="TextBox 2"/>
          <p:cNvSpPr txBox="1"/>
          <p:nvPr>
            <p:custDataLst>
              <p:tags r:id="rId9"/>
            </p:custDataLst>
          </p:nvPr>
        </p:nvSpPr>
        <p:spPr>
          <a:xfrm>
            <a:off x="2703830" y="3662045"/>
            <a:ext cx="4965700"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集合执行Collection Runner</a:t>
            </a:r>
            <a:endParaRPr lang="zh-CN" altLang="en-US"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46935" y="3653790"/>
            <a:ext cx="3790950" cy="3895725"/>
          </a:xfrm>
          <a:prstGeom prst="rect">
            <a:avLst/>
          </a:prstGeom>
        </p:spPr>
      </p:pic>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4.1</a:t>
            </a:r>
            <a:r>
              <a:rPr lang="zh-CN" altLang="en-US" spc="150">
                <a:ea typeface="微软雅黑" panose="020B0503020204020204" charset="-122"/>
                <a:cs typeface="Gen Jyuu GothicL Medium" panose="020B0302020203020207" pitchFamily="34" charset="-128"/>
                <a:sym typeface="+mn-lt"/>
              </a:rPr>
              <a:t>环境变量和全局变量</a:t>
            </a:r>
            <a:endParaRPr spc="-5" dirty="0"/>
          </a:p>
        </p:txBody>
      </p:sp>
      <p:sp>
        <p:nvSpPr>
          <p:cNvPr id="3" name="文本框 2"/>
          <p:cNvSpPr txBox="1"/>
          <p:nvPr/>
        </p:nvSpPr>
        <p:spPr>
          <a:xfrm>
            <a:off x="526415" y="1226820"/>
            <a:ext cx="9640570" cy="2584450"/>
          </a:xfrm>
          <a:prstGeom prst="rect">
            <a:avLst/>
          </a:prstGeom>
          <a:noFill/>
        </p:spPr>
        <p:txBody>
          <a:bodyPr wrap="square" rtlCol="0">
            <a:spAutoFit/>
          </a:bodyPr>
          <a:p>
            <a:r>
              <a:rPr lang="zh-CN" altLang="en-US" b="1"/>
              <a:t>环境变量：</a:t>
            </a:r>
            <a:endParaRPr lang="zh-CN" altLang="en-US"/>
          </a:p>
          <a:p>
            <a:r>
              <a:rPr lang="zh-CN" altLang="en-US"/>
              <a:t>        </a:t>
            </a:r>
            <a:r>
              <a:rPr lang="zh-CN" altLang="en-US">
                <a:latin typeface="Calibri" panose="020F0502020204030204"/>
                <a:cs typeface="Calibri" panose="020F0502020204030204"/>
                <a:sym typeface="+mn-ea"/>
              </a:rPr>
              <a:t>指在同一个变量值随着环境的不同而变化，如</a:t>
            </a:r>
            <a:r>
              <a:rPr lang="zh-CN" altLang="en-US"/>
              <a:t>使用API​​时，通常需要为测试环境，开发环境或生产环境提供不同的设置。环境允许您使用变量自定义请求，以便您可以在不更改请求的情况下轻松切换不同的设置。</a:t>
            </a:r>
            <a:endParaRPr lang="zh-CN" altLang="en-US">
              <a:latin typeface="Calibri" panose="020F0502020204030204"/>
              <a:cs typeface="Calibri" panose="020F0502020204030204"/>
              <a:sym typeface="+mn-ea"/>
            </a:endParaRPr>
          </a:p>
          <a:p>
            <a:r>
              <a:rPr lang="zh-CN" altLang="en-US" b="1"/>
              <a:t>全局变量：</a:t>
            </a:r>
            <a:endParaRPr lang="zh-CN" altLang="en-US" b="1"/>
          </a:p>
          <a:p>
            <a:r>
              <a:rPr lang="zh-CN" altLang="en-US"/>
              <a:t>        全局变量提供了一组在所有范围内始终可用的变量。您可以拥有多个环境，但只任意环境都可以使用这些全局变量。</a:t>
            </a:r>
            <a:r>
              <a:rPr lang="zh-CN" altLang="en-US">
                <a:latin typeface="Calibri" panose="020F0502020204030204"/>
                <a:cs typeface="Calibri" panose="020F0502020204030204"/>
                <a:sym typeface="+mn-ea"/>
              </a:rPr>
              <a:t>全局变量在所有的环境里面，变量值都是一样的。</a:t>
            </a:r>
            <a:endParaRPr lang="zh-CN" altLang="en-US">
              <a:latin typeface="Calibri" panose="020F0502020204030204"/>
              <a:cs typeface="Calibri" panose="020F0502020204030204"/>
              <a:sym typeface="+mn-ea"/>
            </a:endParaRPr>
          </a:p>
          <a:p>
            <a:r>
              <a:rPr lang="zh-CN" altLang="en-US"/>
              <a:t>        如果当前活动环境中的变量与全局变量共享其名称，则环境变量将优先。换句话说，全局变量被环境变量覆盖，环境变量被数据变量覆盖   （仅在集合运行器中可用  ）。</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986155" y="4034790"/>
            <a:ext cx="6848475" cy="2683510"/>
          </a:xfrm>
          <a:prstGeom prst="rect">
            <a:avLst/>
          </a:prstGeom>
        </p:spPr>
      </p:pic>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4.1</a:t>
            </a:r>
            <a:r>
              <a:rPr lang="zh-CN" altLang="en-US" spc="150">
                <a:ea typeface="微软雅黑" panose="020B0503020204020204" charset="-122"/>
                <a:cs typeface="Gen Jyuu GothicL Medium" panose="020B0302020203020207" pitchFamily="34" charset="-128"/>
                <a:sym typeface="+mn-lt"/>
              </a:rPr>
              <a:t>环境变量和全局变量</a:t>
            </a:r>
            <a:endParaRPr spc="-5" dirty="0"/>
          </a:p>
        </p:txBody>
      </p:sp>
      <p:sp>
        <p:nvSpPr>
          <p:cNvPr id="3" name="文本框 2"/>
          <p:cNvSpPr txBox="1"/>
          <p:nvPr/>
        </p:nvSpPr>
        <p:spPr>
          <a:xfrm>
            <a:off x="526415" y="1226820"/>
            <a:ext cx="9640570" cy="3138170"/>
          </a:xfrm>
          <a:prstGeom prst="rect">
            <a:avLst/>
          </a:prstGeom>
          <a:noFill/>
        </p:spPr>
        <p:txBody>
          <a:bodyPr wrap="square" rtlCol="0">
            <a:spAutoFit/>
          </a:bodyPr>
          <a:p>
            <a:r>
              <a:rPr lang="zh-CN" altLang="en-US"/>
              <a:t>您可以将变量划分为五种类型：</a:t>
            </a:r>
            <a:endParaRPr lang="zh-CN" altLang="en-US" b="1"/>
          </a:p>
          <a:p>
            <a:r>
              <a:rPr lang="zh-CN" altLang="en-US" b="1"/>
              <a:t>        全局变量、集合变量、环境变量、数据变量、本地变量</a:t>
            </a:r>
            <a:endParaRPr lang="zh-CN" altLang="en-US" b="1"/>
          </a:p>
          <a:p>
            <a:r>
              <a:rPr lang="zh-CN" altLang="en-US"/>
              <a:t>①访问请求构建器中的变量</a:t>
            </a:r>
            <a:endParaRPr lang="zh-CN" altLang="en-US"/>
          </a:p>
          <a:p>
            <a:r>
              <a:rPr lang="zh-CN" altLang="en-US"/>
              <a:t>        在Postman用户界面中使用以下形式的变量 -  {{variableName}}</a:t>
            </a:r>
            <a:endParaRPr lang="zh-CN" altLang="en-US"/>
          </a:p>
          <a:p>
            <a:r>
              <a:rPr lang="zh-CN" altLang="en-US"/>
              <a:t>②通过脚本访问变量</a:t>
            </a:r>
            <a:endParaRPr lang="zh-CN" altLang="en-US"/>
          </a:p>
          <a:p>
            <a:r>
              <a:rPr lang="zh-CN" altLang="en-US"/>
              <a:t>        在脚本中定义环境或全局变量：*要在脚本中设置变量，请根据所需范围使用pm.environment.set()方法或pm.globals.set()方法</a:t>
            </a:r>
            <a:endParaRPr lang="zh-CN" altLang="en-US"/>
          </a:p>
          <a:p>
            <a:r>
              <a:rPr lang="zh-CN" altLang="en-US"/>
              <a:t>        获取预定义变量：*一旦设置了变量，使用该pm.variables.get()方法，或者使用pm.environment.get()或pm.globals.get()方法，具体取决于获取变量的适当范围</a:t>
            </a:r>
            <a:endParaRPr lang="zh-CN" altLang="en-US"/>
          </a:p>
          <a:p>
            <a:r>
              <a:rPr lang="zh-CN" altLang="en-US"/>
              <a:t>③定义集合变量：可以通过编辑集合详细信息来定义集合变量</a:t>
            </a:r>
            <a:endParaRPr lang="zh-CN" altLang="en-US"/>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4.1</a:t>
            </a:r>
            <a:r>
              <a:rPr lang="zh-CN" altLang="en-US" spc="150">
                <a:ea typeface="微软雅黑" panose="020B0503020204020204" charset="-122"/>
                <a:cs typeface="Gen Jyuu GothicL Medium" panose="020B0302020203020207" pitchFamily="34" charset="-128"/>
                <a:sym typeface="+mn-lt"/>
              </a:rPr>
              <a:t>环境变量和全局变量</a:t>
            </a:r>
            <a:endParaRPr spc="-5" dirty="0"/>
          </a:p>
        </p:txBody>
      </p:sp>
      <p:sp>
        <p:nvSpPr>
          <p:cNvPr id="3" name="文本框 2"/>
          <p:cNvSpPr txBox="1"/>
          <p:nvPr/>
        </p:nvSpPr>
        <p:spPr>
          <a:xfrm>
            <a:off x="526415" y="1226820"/>
            <a:ext cx="9640570" cy="2306955"/>
          </a:xfrm>
          <a:prstGeom prst="rect">
            <a:avLst/>
          </a:prstGeom>
          <a:noFill/>
        </p:spPr>
        <p:txBody>
          <a:bodyPr wrap="square" rtlCol="0">
            <a:spAutoFit/>
          </a:bodyPr>
          <a:p>
            <a:r>
              <a:rPr lang="zh-CN" altLang="en-US"/>
              <a:t>④数据变量</a:t>
            </a:r>
            <a:endParaRPr lang="zh-CN" altLang="en-US"/>
          </a:p>
          <a:p>
            <a:r>
              <a:rPr lang="zh-CN" altLang="en-US"/>
              <a:t>        Collection Runner允许您导入CSV或JSON文件，然后使用HTTP请求和脚本中的数据文件中的值。我们将这些称为“数据变量”。</a:t>
            </a:r>
            <a:endParaRPr lang="zh-CN" altLang="en-US"/>
          </a:p>
          <a:p>
            <a:r>
              <a:rPr lang="zh-CN" altLang="en-US"/>
              <a:t>⑤动态变量</a:t>
            </a:r>
            <a:endParaRPr lang="zh-CN" altLang="en-US"/>
          </a:p>
          <a:p>
            <a:r>
              <a:rPr lang="zh-CN" altLang="en-US"/>
              <a:t>Postman有一些动态变量可供在请求中使用。 </a:t>
            </a:r>
            <a:endParaRPr lang="zh-CN" altLang="en-US"/>
          </a:p>
          <a:p>
            <a:r>
              <a:rPr lang="zh-CN" altLang="en-US"/>
              <a:t>{{$guid}} ：添加一个v4风格的guid</a:t>
            </a:r>
            <a:endParaRPr lang="zh-CN" altLang="en-US"/>
          </a:p>
          <a:p>
            <a:r>
              <a:rPr lang="zh-CN" altLang="en-US"/>
              <a:t>{{$timestamp}}：添加当前时间戳</a:t>
            </a:r>
            <a:endParaRPr lang="zh-CN" altLang="en-US"/>
          </a:p>
          <a:p>
            <a:r>
              <a:rPr lang="zh-CN" altLang="en-US"/>
              <a:t>{{$randomInt}}：添加0到1000之间的随机整数</a:t>
            </a:r>
            <a:endParaRPr lang="zh-CN" altLang="en-US"/>
          </a:p>
        </p:txBody>
      </p:sp>
      <p:pic>
        <p:nvPicPr>
          <p:cNvPr id="4" name="图片 3"/>
          <p:cNvPicPr>
            <a:picLocks noChangeAspect="1"/>
          </p:cNvPicPr>
          <p:nvPr/>
        </p:nvPicPr>
        <p:blipFill>
          <a:blip r:embed="rId1"/>
          <a:stretch>
            <a:fillRect/>
          </a:stretch>
        </p:blipFill>
        <p:spPr>
          <a:xfrm>
            <a:off x="603885" y="3533775"/>
            <a:ext cx="6067425" cy="39458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63303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4.1</a:t>
            </a:r>
            <a:r>
              <a:rPr lang="zh-CN" altLang="en-US" spc="150">
                <a:ea typeface="微软雅黑" panose="020B0503020204020204" charset="-122"/>
                <a:cs typeface="Gen Jyuu GothicL Medium" panose="020B0302020203020207" pitchFamily="34" charset="-128"/>
                <a:sym typeface="+mn-lt"/>
              </a:rPr>
              <a:t>环境变量和全局变量</a:t>
            </a:r>
            <a:endParaRPr spc="-5" dirty="0"/>
          </a:p>
        </p:txBody>
      </p:sp>
      <p:sp>
        <p:nvSpPr>
          <p:cNvPr id="3" name="object 3"/>
          <p:cNvSpPr txBox="1"/>
          <p:nvPr/>
        </p:nvSpPr>
        <p:spPr>
          <a:xfrm>
            <a:off x="723900" y="1089660"/>
            <a:ext cx="9194800" cy="277495"/>
          </a:xfrm>
          <a:prstGeom prst="rect">
            <a:avLst/>
          </a:prstGeom>
          <a:solidFill>
            <a:srgbClr val="EDEDED"/>
          </a:solidFill>
        </p:spPr>
        <p:txBody>
          <a:bodyPr vert="horz" wrap="square" lIns="0" tIns="635" rIns="0" bIns="0" rtlCol="0">
            <a:spAutoFit/>
          </a:bodyPr>
          <a:lstStyle/>
          <a:p>
            <a:pPr>
              <a:lnSpc>
                <a:spcPct val="100000"/>
              </a:lnSpc>
              <a:spcBef>
                <a:spcPts val="5"/>
              </a:spcBef>
            </a:pPr>
            <a:r>
              <a:rPr lang="zh-CN">
                <a:latin typeface="+mn-ea"/>
                <a:cs typeface="+mn-ea"/>
              </a:rPr>
              <a:t>⑥添加</a:t>
            </a:r>
            <a:r>
              <a:rPr lang="en-US" altLang="zh-CN">
                <a:latin typeface="+mn-ea"/>
                <a:cs typeface="+mn-ea"/>
              </a:rPr>
              <a:t>/</a:t>
            </a:r>
            <a:r>
              <a:rPr lang="zh-CN" altLang="en-US">
                <a:latin typeface="+mn-ea"/>
                <a:cs typeface="+mn-ea"/>
              </a:rPr>
              <a:t>修改环境变量</a:t>
            </a:r>
            <a:endParaRPr lang="zh-CN" altLang="en-US">
              <a:latin typeface="+mn-ea"/>
              <a:cs typeface="+mn-ea"/>
            </a:endParaRPr>
          </a:p>
        </p:txBody>
      </p:sp>
      <p:pic>
        <p:nvPicPr>
          <p:cNvPr id="5" name="图片 4"/>
          <p:cNvPicPr>
            <a:picLocks noChangeAspect="1"/>
          </p:cNvPicPr>
          <p:nvPr/>
        </p:nvPicPr>
        <p:blipFill>
          <a:blip r:embed="rId1"/>
          <a:stretch>
            <a:fillRect/>
          </a:stretch>
        </p:blipFill>
        <p:spPr>
          <a:xfrm>
            <a:off x="1166495" y="1459230"/>
            <a:ext cx="8358505" cy="52654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803900"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4.1</a:t>
            </a:r>
            <a:r>
              <a:rPr lang="zh-CN" altLang="en-US" spc="150">
                <a:ea typeface="微软雅黑" panose="020B0503020204020204" charset="-122"/>
                <a:cs typeface="Gen Jyuu GothicL Medium" panose="020B0302020203020207" pitchFamily="34" charset="-128"/>
                <a:sym typeface="+mn-lt"/>
              </a:rPr>
              <a:t>环境变量和全局变量</a:t>
            </a:r>
            <a:endParaRPr spc="-5" dirty="0"/>
          </a:p>
        </p:txBody>
      </p:sp>
      <p:sp>
        <p:nvSpPr>
          <p:cNvPr id="3" name="object 3"/>
          <p:cNvSpPr txBox="1"/>
          <p:nvPr/>
        </p:nvSpPr>
        <p:spPr>
          <a:xfrm>
            <a:off x="723900" y="1089660"/>
            <a:ext cx="9194800" cy="369570"/>
          </a:xfrm>
          <a:prstGeom prst="rect">
            <a:avLst/>
          </a:prstGeom>
          <a:solidFill>
            <a:srgbClr val="EDEDED"/>
          </a:solidFill>
        </p:spPr>
        <p:txBody>
          <a:bodyPr vert="horz" wrap="square" lIns="0" tIns="635" rIns="0" bIns="0" rtlCol="0">
            <a:spAutoFit/>
          </a:bodyPr>
          <a:lstStyle/>
          <a:p>
            <a:pPr>
              <a:lnSpc>
                <a:spcPct val="100000"/>
              </a:lnSpc>
              <a:spcBef>
                <a:spcPts val="5"/>
              </a:spcBef>
            </a:pPr>
            <a:r>
              <a:rPr lang="en-US" altLang="zh-CN" sz="2400">
                <a:latin typeface="Calibri" panose="020F0502020204030204"/>
                <a:cs typeface="Calibri" panose="020F0502020204030204"/>
              </a:rPr>
              <a:t> </a:t>
            </a:r>
            <a:r>
              <a:rPr lang="zh-CN">
                <a:latin typeface="+mn-ea"/>
                <a:cs typeface="+mn-ea"/>
              </a:rPr>
              <a:t>⑦添加</a:t>
            </a:r>
            <a:r>
              <a:rPr lang="en-US" altLang="zh-CN">
                <a:latin typeface="+mn-ea"/>
                <a:cs typeface="+mn-ea"/>
              </a:rPr>
              <a:t>/</a:t>
            </a:r>
            <a:r>
              <a:rPr lang="zh-CN" altLang="en-US">
                <a:latin typeface="+mn-ea"/>
                <a:cs typeface="+mn-ea"/>
              </a:rPr>
              <a:t>编辑全局变量</a:t>
            </a:r>
            <a:endParaRPr lang="zh-CN" altLang="en-US">
              <a:latin typeface="+mn-ea"/>
              <a:cs typeface="+mn-ea"/>
            </a:endParaRPr>
          </a:p>
        </p:txBody>
      </p:sp>
      <p:pic>
        <p:nvPicPr>
          <p:cNvPr id="4" name="图片 3"/>
          <p:cNvPicPr>
            <a:picLocks noChangeAspect="1"/>
          </p:cNvPicPr>
          <p:nvPr/>
        </p:nvPicPr>
        <p:blipFill>
          <a:blip r:embed="rId1"/>
          <a:stretch>
            <a:fillRect/>
          </a:stretch>
        </p:blipFill>
        <p:spPr>
          <a:xfrm>
            <a:off x="1390650" y="1498600"/>
            <a:ext cx="7905750" cy="52520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4.2</a:t>
            </a:r>
            <a:r>
              <a:rPr lang="zh-CN" spc="150">
                <a:ea typeface="微软雅黑" panose="020B0503020204020204" charset="-122"/>
                <a:cs typeface="Gen Jyuu GothicL Medium" panose="020B0302020203020207" pitchFamily="34" charset="-128"/>
                <a:sym typeface="+mn-lt"/>
              </a:rPr>
              <a:t>脚本介绍</a:t>
            </a:r>
            <a:endParaRPr lang="zh-CN" spc="-5" dirty="0"/>
          </a:p>
        </p:txBody>
      </p:sp>
      <p:sp>
        <p:nvSpPr>
          <p:cNvPr id="3" name="文本框 2"/>
          <p:cNvSpPr txBox="1"/>
          <p:nvPr/>
        </p:nvSpPr>
        <p:spPr>
          <a:xfrm>
            <a:off x="526415" y="1226820"/>
            <a:ext cx="9640570" cy="2584450"/>
          </a:xfrm>
          <a:prstGeom prst="rect">
            <a:avLst/>
          </a:prstGeom>
          <a:noFill/>
        </p:spPr>
        <p:txBody>
          <a:bodyPr wrap="square" rtlCol="0">
            <a:spAutoFit/>
          </a:bodyPr>
          <a:p>
            <a:r>
              <a:rPr lang="en-US" altLang="zh-CN"/>
              <a:t>        </a:t>
            </a:r>
            <a:r>
              <a:rPr lang="zh-CN" altLang="en-US"/>
              <a:t>Postman包含一个基于Node.js的强大运行时，允许您向请求和集合添加动态行为。这允许您编写测试套件，构建可包含动态参数的请求，在请求之间传递数据等等。您可以添加JavaScript代码以在流程中的2个事件期间执行：</a:t>
            </a:r>
            <a:endParaRPr lang="zh-CN" altLang="en-US"/>
          </a:p>
          <a:p>
            <a:r>
              <a:rPr lang="zh-CN" altLang="en-US"/>
              <a:t>        ①在将请求发送到服务器之前，作为  预请求脚本  选项卡 下的  预请求脚本。</a:t>
            </a:r>
            <a:endParaRPr lang="zh-CN" altLang="en-US"/>
          </a:p>
          <a:p>
            <a:r>
              <a:rPr lang="zh-CN" altLang="en-US"/>
              <a:t>        ②收到响应后，作为  测试  选项卡 下的  测试脚本。</a:t>
            </a:r>
            <a:endParaRPr lang="zh-CN" altLang="en-US"/>
          </a:p>
          <a:p>
            <a:r>
              <a:rPr lang="zh-CN" altLang="en-US" b="1"/>
              <a:t>脚本的执行顺序</a:t>
            </a:r>
            <a:endParaRPr lang="zh-CN" altLang="en-US"/>
          </a:p>
          <a:p>
            <a:r>
              <a:rPr lang="zh-CN" altLang="en-US"/>
              <a:t>在Postman中，单个请求的脚本执行顺序如下所示：</a:t>
            </a:r>
            <a:endParaRPr lang="zh-CN" altLang="en-US"/>
          </a:p>
          <a:p>
            <a:r>
              <a:rPr lang="zh-CN" altLang="en-US"/>
              <a:t>        与请求关联的预请求脚本将在发送请求之前执行</a:t>
            </a:r>
            <a:endParaRPr lang="zh-CN" altLang="en-US"/>
          </a:p>
          <a:p>
            <a:r>
              <a:rPr lang="zh-CN" altLang="en-US"/>
              <a:t>        与请求关联的测试脚本将在发送请求后执行</a:t>
            </a:r>
            <a:endParaRPr lang="zh-CN" altLang="en-US"/>
          </a:p>
        </p:txBody>
      </p:sp>
      <p:pic>
        <p:nvPicPr>
          <p:cNvPr id="6" name="图片 5"/>
          <p:cNvPicPr>
            <a:picLocks noChangeAspect="1"/>
          </p:cNvPicPr>
          <p:nvPr/>
        </p:nvPicPr>
        <p:blipFill>
          <a:blip r:embed="rId1"/>
          <a:stretch>
            <a:fillRect/>
          </a:stretch>
        </p:blipFill>
        <p:spPr>
          <a:xfrm>
            <a:off x="706120" y="4300855"/>
            <a:ext cx="8897620" cy="1859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26" y="579373"/>
            <a:ext cx="327469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1.</a:t>
            </a:r>
            <a:r>
              <a:rPr lang="zh-CN" altLang="en-US" spc="150">
                <a:ea typeface="微软雅黑" panose="020B0503020204020204" charset="-122"/>
                <a:cs typeface="Gen Jyuu GothicL Medium" panose="020B0302020203020207" pitchFamily="34" charset="-128"/>
                <a:sym typeface="+mn-lt"/>
              </a:rPr>
              <a:t>初识接口测试</a:t>
            </a:r>
            <a:endParaRPr spc="-5" dirty="0"/>
          </a:p>
        </p:txBody>
      </p:sp>
      <p:sp>
        <p:nvSpPr>
          <p:cNvPr id="3" name="object 3"/>
          <p:cNvSpPr/>
          <p:nvPr/>
        </p:nvSpPr>
        <p:spPr>
          <a:xfrm>
            <a:off x="802640" y="1523365"/>
            <a:ext cx="9088120" cy="5182235"/>
          </a:xfrm>
          <a:custGeom>
            <a:avLst/>
            <a:gdLst/>
            <a:ahLst/>
            <a:cxnLst/>
            <a:rect l="l" t="t" r="r" b="b"/>
            <a:pathLst>
              <a:path w="6629400" h="3573779">
                <a:moveTo>
                  <a:pt x="6629400" y="3085552"/>
                </a:moveTo>
                <a:lnTo>
                  <a:pt x="6629400" y="520443"/>
                </a:lnTo>
                <a:lnTo>
                  <a:pt x="6616700" y="472888"/>
                </a:lnTo>
                <a:lnTo>
                  <a:pt x="6591300" y="382049"/>
                </a:lnTo>
                <a:lnTo>
                  <a:pt x="6578600" y="339074"/>
                </a:lnTo>
                <a:lnTo>
                  <a:pt x="6553200" y="297935"/>
                </a:lnTo>
                <a:lnTo>
                  <a:pt x="6527800" y="258788"/>
                </a:lnTo>
                <a:lnTo>
                  <a:pt x="6502400" y="221787"/>
                </a:lnTo>
                <a:lnTo>
                  <a:pt x="6464300" y="187088"/>
                </a:lnTo>
                <a:lnTo>
                  <a:pt x="6438900" y="154845"/>
                </a:lnTo>
                <a:lnTo>
                  <a:pt x="6400800" y="125213"/>
                </a:lnTo>
                <a:lnTo>
                  <a:pt x="6362700" y="98347"/>
                </a:lnTo>
                <a:lnTo>
                  <a:pt x="6324600" y="74403"/>
                </a:lnTo>
                <a:lnTo>
                  <a:pt x="6286500" y="53535"/>
                </a:lnTo>
                <a:lnTo>
                  <a:pt x="6235700" y="35898"/>
                </a:lnTo>
                <a:lnTo>
                  <a:pt x="6197600" y="21647"/>
                </a:lnTo>
                <a:lnTo>
                  <a:pt x="6146800" y="10937"/>
                </a:lnTo>
                <a:lnTo>
                  <a:pt x="6096000" y="3924"/>
                </a:lnTo>
                <a:lnTo>
                  <a:pt x="6045200" y="762"/>
                </a:lnTo>
                <a:lnTo>
                  <a:pt x="596900" y="0"/>
                </a:lnTo>
                <a:lnTo>
                  <a:pt x="546100" y="2014"/>
                </a:lnTo>
                <a:lnTo>
                  <a:pt x="495300" y="7883"/>
                </a:lnTo>
                <a:lnTo>
                  <a:pt x="444500" y="17457"/>
                </a:lnTo>
                <a:lnTo>
                  <a:pt x="406400" y="30590"/>
                </a:lnTo>
                <a:lnTo>
                  <a:pt x="355600" y="47134"/>
                </a:lnTo>
                <a:lnTo>
                  <a:pt x="317500" y="66940"/>
                </a:lnTo>
                <a:lnTo>
                  <a:pt x="279400" y="89860"/>
                </a:lnTo>
                <a:lnTo>
                  <a:pt x="241300" y="115746"/>
                </a:lnTo>
                <a:lnTo>
                  <a:pt x="203200" y="144451"/>
                </a:lnTo>
                <a:lnTo>
                  <a:pt x="165100" y="175827"/>
                </a:lnTo>
                <a:lnTo>
                  <a:pt x="139700" y="209725"/>
                </a:lnTo>
                <a:lnTo>
                  <a:pt x="114300" y="245998"/>
                </a:lnTo>
                <a:lnTo>
                  <a:pt x="88900" y="284498"/>
                </a:lnTo>
                <a:lnTo>
                  <a:pt x="63500" y="325077"/>
                </a:lnTo>
                <a:lnTo>
                  <a:pt x="38100" y="367586"/>
                </a:lnTo>
                <a:lnTo>
                  <a:pt x="25400" y="411879"/>
                </a:lnTo>
                <a:lnTo>
                  <a:pt x="0" y="505220"/>
                </a:lnTo>
                <a:lnTo>
                  <a:pt x="0" y="3083758"/>
                </a:lnTo>
                <a:lnTo>
                  <a:pt x="12700" y="3131288"/>
                </a:lnTo>
                <a:lnTo>
                  <a:pt x="12700" y="481584"/>
                </a:lnTo>
                <a:lnTo>
                  <a:pt x="25400" y="467868"/>
                </a:lnTo>
                <a:lnTo>
                  <a:pt x="25400" y="439674"/>
                </a:lnTo>
                <a:lnTo>
                  <a:pt x="38100" y="425196"/>
                </a:lnTo>
                <a:lnTo>
                  <a:pt x="38100" y="398526"/>
                </a:lnTo>
                <a:lnTo>
                  <a:pt x="50800" y="384810"/>
                </a:lnTo>
                <a:lnTo>
                  <a:pt x="50800" y="371856"/>
                </a:lnTo>
                <a:lnTo>
                  <a:pt x="63500" y="358140"/>
                </a:lnTo>
                <a:lnTo>
                  <a:pt x="63500" y="345948"/>
                </a:lnTo>
                <a:lnTo>
                  <a:pt x="76200" y="320204"/>
                </a:lnTo>
                <a:lnTo>
                  <a:pt x="88900" y="296189"/>
                </a:lnTo>
                <a:lnTo>
                  <a:pt x="101600" y="272860"/>
                </a:lnTo>
                <a:lnTo>
                  <a:pt x="127000" y="249174"/>
                </a:lnTo>
                <a:lnTo>
                  <a:pt x="139700" y="226314"/>
                </a:lnTo>
                <a:lnTo>
                  <a:pt x="139700" y="227076"/>
                </a:lnTo>
                <a:lnTo>
                  <a:pt x="165100" y="204978"/>
                </a:lnTo>
                <a:lnTo>
                  <a:pt x="165100" y="205740"/>
                </a:lnTo>
                <a:lnTo>
                  <a:pt x="177800" y="185166"/>
                </a:lnTo>
                <a:lnTo>
                  <a:pt x="203200" y="165354"/>
                </a:lnTo>
                <a:lnTo>
                  <a:pt x="215900" y="147066"/>
                </a:lnTo>
                <a:lnTo>
                  <a:pt x="241300" y="129540"/>
                </a:lnTo>
                <a:lnTo>
                  <a:pt x="266700" y="113538"/>
                </a:lnTo>
                <a:lnTo>
                  <a:pt x="279400" y="105156"/>
                </a:lnTo>
                <a:lnTo>
                  <a:pt x="279400" y="105918"/>
                </a:lnTo>
                <a:lnTo>
                  <a:pt x="304800" y="90678"/>
                </a:lnTo>
                <a:lnTo>
                  <a:pt x="330200" y="76962"/>
                </a:lnTo>
                <a:lnTo>
                  <a:pt x="355600" y="64770"/>
                </a:lnTo>
                <a:lnTo>
                  <a:pt x="368300" y="59436"/>
                </a:lnTo>
                <a:lnTo>
                  <a:pt x="381000" y="53340"/>
                </a:lnTo>
                <a:lnTo>
                  <a:pt x="381000" y="54102"/>
                </a:lnTo>
                <a:lnTo>
                  <a:pt x="406400" y="43434"/>
                </a:lnTo>
                <a:lnTo>
                  <a:pt x="406400" y="44196"/>
                </a:lnTo>
                <a:lnTo>
                  <a:pt x="431800" y="35052"/>
                </a:lnTo>
                <a:lnTo>
                  <a:pt x="444500" y="31242"/>
                </a:lnTo>
                <a:lnTo>
                  <a:pt x="469900" y="25146"/>
                </a:lnTo>
                <a:lnTo>
                  <a:pt x="495300" y="22098"/>
                </a:lnTo>
                <a:lnTo>
                  <a:pt x="520700" y="17526"/>
                </a:lnTo>
                <a:lnTo>
                  <a:pt x="546100" y="14478"/>
                </a:lnTo>
                <a:lnTo>
                  <a:pt x="584200" y="12954"/>
                </a:lnTo>
                <a:lnTo>
                  <a:pt x="6045200" y="12954"/>
                </a:lnTo>
                <a:lnTo>
                  <a:pt x="6070600" y="13715"/>
                </a:lnTo>
                <a:lnTo>
                  <a:pt x="6083300" y="15144"/>
                </a:lnTo>
                <a:lnTo>
                  <a:pt x="6108700" y="17554"/>
                </a:lnTo>
                <a:lnTo>
                  <a:pt x="6159500" y="25146"/>
                </a:lnTo>
                <a:lnTo>
                  <a:pt x="6197600" y="35051"/>
                </a:lnTo>
                <a:lnTo>
                  <a:pt x="6235700" y="48768"/>
                </a:lnTo>
                <a:lnTo>
                  <a:pt x="6273800" y="64770"/>
                </a:lnTo>
                <a:lnTo>
                  <a:pt x="6299200" y="77724"/>
                </a:lnTo>
                <a:lnTo>
                  <a:pt x="6299200" y="76962"/>
                </a:lnTo>
                <a:lnTo>
                  <a:pt x="6362700" y="113537"/>
                </a:lnTo>
                <a:lnTo>
                  <a:pt x="6413500" y="147065"/>
                </a:lnTo>
                <a:lnTo>
                  <a:pt x="6426200" y="165354"/>
                </a:lnTo>
                <a:lnTo>
                  <a:pt x="6451600" y="185165"/>
                </a:lnTo>
                <a:lnTo>
                  <a:pt x="6464300" y="205740"/>
                </a:lnTo>
                <a:lnTo>
                  <a:pt x="6464300" y="204977"/>
                </a:lnTo>
                <a:lnTo>
                  <a:pt x="6489700" y="227076"/>
                </a:lnTo>
                <a:lnTo>
                  <a:pt x="6489700" y="226313"/>
                </a:lnTo>
                <a:lnTo>
                  <a:pt x="6502400" y="249173"/>
                </a:lnTo>
                <a:lnTo>
                  <a:pt x="6527800" y="272034"/>
                </a:lnTo>
                <a:lnTo>
                  <a:pt x="6527800" y="283463"/>
                </a:lnTo>
                <a:lnTo>
                  <a:pt x="6540500" y="307848"/>
                </a:lnTo>
                <a:lnTo>
                  <a:pt x="6553200" y="320040"/>
                </a:lnTo>
                <a:lnTo>
                  <a:pt x="6553200" y="332994"/>
                </a:lnTo>
                <a:lnTo>
                  <a:pt x="6565900" y="358902"/>
                </a:lnTo>
                <a:lnTo>
                  <a:pt x="6565900" y="358140"/>
                </a:lnTo>
                <a:lnTo>
                  <a:pt x="6578600" y="371855"/>
                </a:lnTo>
                <a:lnTo>
                  <a:pt x="6578600" y="384809"/>
                </a:lnTo>
                <a:lnTo>
                  <a:pt x="6591300" y="398525"/>
                </a:lnTo>
                <a:lnTo>
                  <a:pt x="6591300" y="425195"/>
                </a:lnTo>
                <a:lnTo>
                  <a:pt x="6604000" y="439673"/>
                </a:lnTo>
                <a:lnTo>
                  <a:pt x="6604000" y="474902"/>
                </a:lnTo>
                <a:lnTo>
                  <a:pt x="6616700" y="493103"/>
                </a:lnTo>
                <a:lnTo>
                  <a:pt x="6616700" y="3131929"/>
                </a:lnTo>
                <a:lnTo>
                  <a:pt x="6629400" y="3085552"/>
                </a:lnTo>
                <a:close/>
              </a:path>
              <a:path w="6629400" h="3573779">
                <a:moveTo>
                  <a:pt x="6616700" y="3131929"/>
                </a:moveTo>
                <a:lnTo>
                  <a:pt x="6616700" y="3077718"/>
                </a:lnTo>
                <a:lnTo>
                  <a:pt x="6604000" y="3106674"/>
                </a:lnTo>
                <a:lnTo>
                  <a:pt x="6604000" y="3134106"/>
                </a:lnTo>
                <a:lnTo>
                  <a:pt x="6591300" y="3148584"/>
                </a:lnTo>
                <a:lnTo>
                  <a:pt x="6591300" y="3175254"/>
                </a:lnTo>
                <a:lnTo>
                  <a:pt x="6578600" y="3188970"/>
                </a:lnTo>
                <a:lnTo>
                  <a:pt x="6578600" y="3201924"/>
                </a:lnTo>
                <a:lnTo>
                  <a:pt x="6565900" y="3215640"/>
                </a:lnTo>
                <a:lnTo>
                  <a:pt x="6565900" y="3227832"/>
                </a:lnTo>
                <a:lnTo>
                  <a:pt x="6553200" y="3240786"/>
                </a:lnTo>
                <a:lnTo>
                  <a:pt x="6553200" y="3255870"/>
                </a:lnTo>
                <a:lnTo>
                  <a:pt x="6540500" y="3272023"/>
                </a:lnTo>
                <a:lnTo>
                  <a:pt x="6527800" y="3287797"/>
                </a:lnTo>
                <a:lnTo>
                  <a:pt x="6527800" y="3301746"/>
                </a:lnTo>
                <a:lnTo>
                  <a:pt x="6502400" y="3325368"/>
                </a:lnTo>
                <a:lnTo>
                  <a:pt x="6502400" y="3324605"/>
                </a:lnTo>
                <a:lnTo>
                  <a:pt x="6489700" y="3347466"/>
                </a:lnTo>
                <a:lnTo>
                  <a:pt x="6489700" y="3346704"/>
                </a:lnTo>
                <a:lnTo>
                  <a:pt x="6464300" y="3368802"/>
                </a:lnTo>
                <a:lnTo>
                  <a:pt x="6464300" y="3368040"/>
                </a:lnTo>
                <a:lnTo>
                  <a:pt x="6451600" y="3388614"/>
                </a:lnTo>
                <a:lnTo>
                  <a:pt x="6426200" y="3408426"/>
                </a:lnTo>
                <a:lnTo>
                  <a:pt x="6413500" y="3426714"/>
                </a:lnTo>
                <a:lnTo>
                  <a:pt x="6388100" y="3444240"/>
                </a:lnTo>
                <a:lnTo>
                  <a:pt x="6362700" y="3460242"/>
                </a:lnTo>
                <a:lnTo>
                  <a:pt x="6350000" y="3468624"/>
                </a:lnTo>
                <a:lnTo>
                  <a:pt x="6350000" y="3467862"/>
                </a:lnTo>
                <a:lnTo>
                  <a:pt x="6324600" y="3483102"/>
                </a:lnTo>
                <a:lnTo>
                  <a:pt x="6299200" y="3496818"/>
                </a:lnTo>
                <a:lnTo>
                  <a:pt x="6235700" y="3525012"/>
                </a:lnTo>
                <a:lnTo>
                  <a:pt x="6197600" y="3538728"/>
                </a:lnTo>
                <a:lnTo>
                  <a:pt x="6134100" y="3551681"/>
                </a:lnTo>
                <a:lnTo>
                  <a:pt x="6108700" y="3556254"/>
                </a:lnTo>
                <a:lnTo>
                  <a:pt x="6083300" y="3559302"/>
                </a:lnTo>
                <a:lnTo>
                  <a:pt x="6045200" y="3560826"/>
                </a:lnTo>
                <a:lnTo>
                  <a:pt x="584200" y="3560826"/>
                </a:lnTo>
                <a:lnTo>
                  <a:pt x="546100" y="3559302"/>
                </a:lnTo>
                <a:lnTo>
                  <a:pt x="520700" y="3556254"/>
                </a:lnTo>
                <a:lnTo>
                  <a:pt x="495300" y="3551682"/>
                </a:lnTo>
                <a:lnTo>
                  <a:pt x="469900" y="3548634"/>
                </a:lnTo>
                <a:lnTo>
                  <a:pt x="457200" y="3545586"/>
                </a:lnTo>
                <a:lnTo>
                  <a:pt x="431800" y="3536823"/>
                </a:lnTo>
                <a:lnTo>
                  <a:pt x="393700" y="3525135"/>
                </a:lnTo>
                <a:lnTo>
                  <a:pt x="355600" y="3511481"/>
                </a:lnTo>
                <a:lnTo>
                  <a:pt x="330200" y="3496818"/>
                </a:lnTo>
                <a:lnTo>
                  <a:pt x="304800" y="3483102"/>
                </a:lnTo>
                <a:lnTo>
                  <a:pt x="279400" y="3467862"/>
                </a:lnTo>
                <a:lnTo>
                  <a:pt x="279400" y="3468624"/>
                </a:lnTo>
                <a:lnTo>
                  <a:pt x="266700" y="3460242"/>
                </a:lnTo>
                <a:lnTo>
                  <a:pt x="241300" y="3444240"/>
                </a:lnTo>
                <a:lnTo>
                  <a:pt x="215900" y="3426714"/>
                </a:lnTo>
                <a:lnTo>
                  <a:pt x="203200" y="3408426"/>
                </a:lnTo>
                <a:lnTo>
                  <a:pt x="177800" y="3388614"/>
                </a:lnTo>
                <a:lnTo>
                  <a:pt x="165100" y="3368040"/>
                </a:lnTo>
                <a:lnTo>
                  <a:pt x="165100" y="3368802"/>
                </a:lnTo>
                <a:lnTo>
                  <a:pt x="139700" y="3346704"/>
                </a:lnTo>
                <a:lnTo>
                  <a:pt x="139700" y="3347466"/>
                </a:lnTo>
                <a:lnTo>
                  <a:pt x="127000" y="3324606"/>
                </a:lnTo>
                <a:lnTo>
                  <a:pt x="101600" y="3301746"/>
                </a:lnTo>
                <a:lnTo>
                  <a:pt x="101600" y="3290316"/>
                </a:lnTo>
                <a:lnTo>
                  <a:pt x="88900" y="3265932"/>
                </a:lnTo>
                <a:lnTo>
                  <a:pt x="76200" y="3252978"/>
                </a:lnTo>
                <a:lnTo>
                  <a:pt x="76200" y="3240786"/>
                </a:lnTo>
                <a:lnTo>
                  <a:pt x="50800" y="3208755"/>
                </a:lnTo>
                <a:lnTo>
                  <a:pt x="25400" y="3139921"/>
                </a:lnTo>
                <a:lnTo>
                  <a:pt x="25400" y="3105912"/>
                </a:lnTo>
                <a:lnTo>
                  <a:pt x="12700" y="3091434"/>
                </a:lnTo>
                <a:lnTo>
                  <a:pt x="12700" y="3131288"/>
                </a:lnTo>
                <a:lnTo>
                  <a:pt x="25400" y="3177477"/>
                </a:lnTo>
                <a:lnTo>
                  <a:pt x="50800" y="3222167"/>
                </a:lnTo>
                <a:lnTo>
                  <a:pt x="63500" y="3265199"/>
                </a:lnTo>
                <a:lnTo>
                  <a:pt x="88900" y="3306413"/>
                </a:lnTo>
                <a:lnTo>
                  <a:pt x="127000" y="3345653"/>
                </a:lnTo>
                <a:lnTo>
                  <a:pt x="152400" y="3382757"/>
                </a:lnTo>
                <a:lnTo>
                  <a:pt x="190500" y="3417570"/>
                </a:lnTo>
                <a:lnTo>
                  <a:pt x="215900" y="3436620"/>
                </a:lnTo>
                <a:lnTo>
                  <a:pt x="241300" y="3454146"/>
                </a:lnTo>
                <a:lnTo>
                  <a:pt x="279400" y="3481691"/>
                </a:lnTo>
                <a:lnTo>
                  <a:pt x="317500" y="3505701"/>
                </a:lnTo>
                <a:lnTo>
                  <a:pt x="355600" y="3526144"/>
                </a:lnTo>
                <a:lnTo>
                  <a:pt x="406400" y="3542990"/>
                </a:lnTo>
                <a:lnTo>
                  <a:pt x="457200" y="3556207"/>
                </a:lnTo>
                <a:lnTo>
                  <a:pt x="495300" y="3565765"/>
                </a:lnTo>
                <a:lnTo>
                  <a:pt x="546100" y="3571633"/>
                </a:lnTo>
                <a:lnTo>
                  <a:pt x="596900" y="3573780"/>
                </a:lnTo>
                <a:lnTo>
                  <a:pt x="6032500" y="3573779"/>
                </a:lnTo>
                <a:lnTo>
                  <a:pt x="6045200" y="3573018"/>
                </a:lnTo>
                <a:lnTo>
                  <a:pt x="6070600" y="3572255"/>
                </a:lnTo>
                <a:lnTo>
                  <a:pt x="6108700" y="3568075"/>
                </a:lnTo>
                <a:lnTo>
                  <a:pt x="6159500" y="3560001"/>
                </a:lnTo>
                <a:lnTo>
                  <a:pt x="6210300" y="3548200"/>
                </a:lnTo>
                <a:lnTo>
                  <a:pt x="6248400" y="3532841"/>
                </a:lnTo>
                <a:lnTo>
                  <a:pt x="6299200" y="3514090"/>
                </a:lnTo>
                <a:lnTo>
                  <a:pt x="6337300" y="3492116"/>
                </a:lnTo>
                <a:lnTo>
                  <a:pt x="6375400" y="3467085"/>
                </a:lnTo>
                <a:lnTo>
                  <a:pt x="6413500" y="3439166"/>
                </a:lnTo>
                <a:lnTo>
                  <a:pt x="6451600" y="3408526"/>
                </a:lnTo>
                <a:lnTo>
                  <a:pt x="6477000" y="3375332"/>
                </a:lnTo>
                <a:lnTo>
                  <a:pt x="6515100" y="3339753"/>
                </a:lnTo>
                <a:lnTo>
                  <a:pt x="6540500" y="3301955"/>
                </a:lnTo>
                <a:lnTo>
                  <a:pt x="6565900" y="3262106"/>
                </a:lnTo>
                <a:lnTo>
                  <a:pt x="6578600" y="3220373"/>
                </a:lnTo>
                <a:lnTo>
                  <a:pt x="6604000" y="3176925"/>
                </a:lnTo>
                <a:lnTo>
                  <a:pt x="6616700" y="3131929"/>
                </a:lnTo>
                <a:close/>
              </a:path>
            </a:pathLst>
          </a:custGeom>
          <a:solidFill>
            <a:srgbClr val="ED7D31"/>
          </a:solidFill>
        </p:spPr>
        <p:txBody>
          <a:bodyPr wrap="square" lIns="0" tIns="0" rIns="0" bIns="0" rtlCol="0"/>
          <a:lstStyle/>
          <a:p/>
        </p:txBody>
      </p:sp>
      <p:sp>
        <p:nvSpPr>
          <p:cNvPr id="4" name="object 4"/>
          <p:cNvSpPr txBox="1"/>
          <p:nvPr/>
        </p:nvSpPr>
        <p:spPr>
          <a:xfrm>
            <a:off x="1111250" y="1877695"/>
            <a:ext cx="8779510" cy="447357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9A00"/>
                </a:solidFill>
                <a:latin typeface="Wingdings" panose="05000000000000000000"/>
                <a:cs typeface="Wingdings" panose="05000000000000000000"/>
              </a:rPr>
              <a:t></a:t>
            </a:r>
            <a:r>
              <a:rPr sz="2400" spc="10" dirty="0">
                <a:solidFill>
                  <a:srgbClr val="FF9A00"/>
                </a:solidFill>
                <a:latin typeface="Times New Roman" panose="02020603050405020304"/>
                <a:cs typeface="Times New Roman" panose="02020603050405020304"/>
              </a:rPr>
              <a:t> </a:t>
            </a:r>
            <a:r>
              <a:rPr sz="2400" dirty="0">
                <a:latin typeface="微软雅黑" panose="020B0503020204020204" charset="-122"/>
                <a:cs typeface="微软雅黑" panose="020B0503020204020204" charset="-122"/>
              </a:rPr>
              <a:t>接口一般来说有两种，一种是</a:t>
            </a:r>
            <a:r>
              <a:rPr sz="2400" b="1" dirty="0">
                <a:latin typeface="微软雅黑" panose="020B0503020204020204" charset="-122"/>
                <a:cs typeface="微软雅黑" panose="020B0503020204020204" charset="-122"/>
              </a:rPr>
              <a:t>程序内部</a:t>
            </a:r>
            <a:r>
              <a:rPr sz="2400" dirty="0">
                <a:latin typeface="微软雅黑" panose="020B0503020204020204" charset="-122"/>
                <a:cs typeface="微软雅黑" panose="020B0503020204020204" charset="-122"/>
              </a:rPr>
              <a:t>的接口，一种是</a:t>
            </a:r>
            <a:r>
              <a:rPr sz="2400" b="1" dirty="0">
                <a:latin typeface="微软雅黑" panose="020B0503020204020204" charset="-122"/>
                <a:cs typeface="微软雅黑" panose="020B0503020204020204" charset="-122"/>
              </a:rPr>
              <a:t>系统对外</a:t>
            </a:r>
            <a:r>
              <a:rPr sz="2400" dirty="0">
                <a:latin typeface="微软雅黑" panose="020B0503020204020204" charset="-122"/>
                <a:cs typeface="微软雅黑" panose="020B0503020204020204" charset="-122"/>
              </a:rPr>
              <a:t>的接口。</a:t>
            </a:r>
            <a:endParaRPr sz="2400" b="1" dirty="0">
              <a:latin typeface="微软雅黑" panose="020B0503020204020204" charset="-122"/>
              <a:cs typeface="微软雅黑" panose="020B0503020204020204" charset="-122"/>
            </a:endParaRPr>
          </a:p>
          <a:p>
            <a:pPr marL="12700">
              <a:lnSpc>
                <a:spcPct val="100000"/>
              </a:lnSpc>
              <a:spcBef>
                <a:spcPts val="100"/>
              </a:spcBef>
            </a:pPr>
            <a:endParaRPr sz="2400" b="1" dirty="0">
              <a:latin typeface="微软雅黑" panose="020B0503020204020204" charset="-122"/>
              <a:cs typeface="微软雅黑" panose="020B0503020204020204" charset="-122"/>
            </a:endParaRPr>
          </a:p>
          <a:p>
            <a:pPr marL="12700">
              <a:lnSpc>
                <a:spcPct val="100000"/>
              </a:lnSpc>
            </a:pPr>
            <a:r>
              <a:rPr sz="2400" b="1" dirty="0">
                <a:solidFill>
                  <a:srgbClr val="FF9A00"/>
                </a:solidFill>
                <a:latin typeface="Wingdings" panose="05000000000000000000"/>
                <a:cs typeface="Wingdings" panose="05000000000000000000"/>
              </a:rPr>
              <a:t></a:t>
            </a:r>
            <a:r>
              <a:rPr sz="2400" spc="10" dirty="0">
                <a:solidFill>
                  <a:srgbClr val="FF9A00"/>
                </a:solidFill>
                <a:latin typeface="Times New Roman" panose="02020603050405020304"/>
                <a:cs typeface="Times New Roman" panose="02020603050405020304"/>
              </a:rPr>
              <a:t> </a:t>
            </a:r>
            <a:r>
              <a:rPr sz="2400" dirty="0">
                <a:latin typeface="微软雅黑" panose="020B0503020204020204" charset="-122"/>
                <a:cs typeface="微软雅黑" panose="020B0503020204020204" charset="-122"/>
              </a:rPr>
              <a:t>接口测试是测试系统组件间接口的一种测试。接口测试主要用于检测外部系统与系统之间以及内部各个子系统之间的交互点。测试的重点是要</a:t>
            </a:r>
            <a:r>
              <a:rPr sz="2400" b="1" dirty="0">
                <a:latin typeface="微软雅黑" panose="020B0503020204020204" charset="-122"/>
                <a:cs typeface="微软雅黑" panose="020B0503020204020204" charset="-122"/>
              </a:rPr>
              <a:t>检查数据的交换</a:t>
            </a:r>
            <a:r>
              <a:rPr sz="2400" dirty="0">
                <a:latin typeface="微软雅黑" panose="020B0503020204020204" charset="-122"/>
                <a:cs typeface="微软雅黑" panose="020B0503020204020204" charset="-122"/>
              </a:rPr>
              <a:t>，传递和控制管理过程，以及系统间的相互</a:t>
            </a:r>
            <a:r>
              <a:rPr sz="2400" b="1" dirty="0">
                <a:latin typeface="微软雅黑" panose="020B0503020204020204" charset="-122"/>
                <a:cs typeface="微软雅黑" panose="020B0503020204020204" charset="-122"/>
              </a:rPr>
              <a:t>逻辑依赖</a:t>
            </a:r>
            <a:r>
              <a:rPr sz="2400" dirty="0">
                <a:latin typeface="微软雅黑" panose="020B0503020204020204" charset="-122"/>
                <a:cs typeface="微软雅黑" panose="020B0503020204020204" charset="-122"/>
              </a:rPr>
              <a:t>关系等</a:t>
            </a:r>
            <a:r>
              <a:rPr lang="zh-CN" sz="2400" dirty="0">
                <a:latin typeface="微软雅黑" panose="020B0503020204020204" charset="-122"/>
                <a:cs typeface="微软雅黑" panose="020B0503020204020204" charset="-122"/>
              </a:rPr>
              <a:t>。</a:t>
            </a:r>
            <a:endParaRPr sz="2400" b="1" dirty="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b="1" dirty="0">
                <a:solidFill>
                  <a:srgbClr val="FF9A00"/>
                </a:solidFill>
                <a:latin typeface="Wingdings" panose="05000000000000000000"/>
                <a:cs typeface="Wingdings" panose="05000000000000000000"/>
              </a:rPr>
              <a:t></a:t>
            </a:r>
            <a:r>
              <a:rPr sz="2400" b="1" spc="10" dirty="0">
                <a:solidFill>
                  <a:srgbClr val="FF9A00"/>
                </a:solidFill>
                <a:latin typeface="Times New Roman" panose="02020603050405020304"/>
                <a:cs typeface="Times New Roman" panose="02020603050405020304"/>
              </a:rPr>
              <a:t> </a:t>
            </a:r>
            <a:r>
              <a:rPr lang="zh-CN" sz="2400" dirty="0">
                <a:latin typeface="微软雅黑" panose="020B0503020204020204" charset="-122"/>
                <a:cs typeface="微软雅黑" panose="020B0503020204020204" charset="-122"/>
              </a:rPr>
              <a:t>接口测试是</a:t>
            </a:r>
            <a:r>
              <a:rPr sz="2400" dirty="0">
                <a:latin typeface="微软雅黑" panose="020B0503020204020204" charset="-122"/>
                <a:cs typeface="微软雅黑" panose="020B0503020204020204" charset="-122"/>
              </a:rPr>
              <a:t>通过接口规范文档上的调用地址、请求参数，拼接报文，然后发送请求，检查返回结果，所以它只需测入参和出参就行了，相对来说简单了不少</a:t>
            </a:r>
            <a:r>
              <a:rPr lang="zh-CN" sz="2400" dirty="0">
                <a:latin typeface="微软雅黑" panose="020B0503020204020204" charset="-122"/>
                <a:cs typeface="微软雅黑" panose="020B0503020204020204" charset="-122"/>
              </a:rPr>
              <a:t>。</a:t>
            </a:r>
            <a:endParaRPr sz="2400" dirty="0">
              <a:latin typeface="微软雅黑" panose="020B0503020204020204" charset="-122"/>
              <a:cs typeface="微软雅黑" panose="020B0503020204020204" charset="-122"/>
            </a:endParaRPr>
          </a:p>
          <a:p>
            <a:pPr marL="12700">
              <a:lnSpc>
                <a:spcPct val="100000"/>
              </a:lnSpc>
            </a:pPr>
            <a:endParaRPr sz="2400">
              <a:latin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4.2</a:t>
            </a:r>
            <a:r>
              <a:rPr lang="zh-CN" spc="150">
                <a:ea typeface="微软雅黑" panose="020B0503020204020204" charset="-122"/>
                <a:cs typeface="Gen Jyuu GothicL Medium" panose="020B0302020203020207" pitchFamily="34" charset="-128"/>
                <a:sym typeface="+mn-lt"/>
              </a:rPr>
              <a:t>脚本介绍</a:t>
            </a:r>
            <a:endParaRPr lang="zh-CN" spc="-5" dirty="0"/>
          </a:p>
        </p:txBody>
      </p:sp>
      <p:sp>
        <p:nvSpPr>
          <p:cNvPr id="3" name="文本框 2"/>
          <p:cNvSpPr txBox="1"/>
          <p:nvPr/>
        </p:nvSpPr>
        <p:spPr>
          <a:xfrm>
            <a:off x="526415" y="1226820"/>
            <a:ext cx="9640570" cy="1198880"/>
          </a:xfrm>
          <a:prstGeom prst="rect">
            <a:avLst/>
          </a:prstGeom>
          <a:noFill/>
        </p:spPr>
        <p:txBody>
          <a:bodyPr wrap="square" rtlCol="0">
            <a:spAutoFit/>
          </a:bodyPr>
          <a:p>
            <a:r>
              <a:rPr lang="zh-CN" altLang="en-US"/>
              <a:t>一、</a:t>
            </a:r>
            <a:r>
              <a:rPr lang="en-US" altLang="zh-CN" b="1"/>
              <a:t>预请求脚本</a:t>
            </a:r>
            <a:r>
              <a:rPr lang="en-US" altLang="zh-CN" b="1"/>
              <a:t>Pre-request Script</a:t>
            </a:r>
            <a:endParaRPr lang="en-US" altLang="zh-CN" b="1"/>
          </a:p>
          <a:p>
            <a:r>
              <a:rPr lang="en-US" altLang="zh-CN"/>
              <a:t>        预请求脚本是与在发送请求之前执行的收集请求相关联的代码片段。这非常适合用例，例如在请求标头中包含时间戳或在URL参数中发送随机字母数字字符串。</a:t>
            </a:r>
            <a:endParaRPr lang="en-US" altLang="zh-CN"/>
          </a:p>
          <a:p>
            <a:r>
              <a:rPr lang="en-US" altLang="zh-CN"/>
              <a:t>        例如，要在请求标头中包含时间戳，可以使用函数返回的值设置环境变量。</a:t>
            </a:r>
            <a:endParaRPr lang="en-US" altLang="zh-CN"/>
          </a:p>
        </p:txBody>
      </p:sp>
      <p:pic>
        <p:nvPicPr>
          <p:cNvPr id="4" name="图片 3"/>
          <p:cNvPicPr>
            <a:picLocks noChangeAspect="1"/>
          </p:cNvPicPr>
          <p:nvPr/>
        </p:nvPicPr>
        <p:blipFill>
          <a:blip r:embed="rId1"/>
          <a:stretch>
            <a:fillRect/>
          </a:stretch>
        </p:blipFill>
        <p:spPr>
          <a:xfrm>
            <a:off x="1166495" y="2425700"/>
            <a:ext cx="8065135" cy="2434590"/>
          </a:xfrm>
          <a:prstGeom prst="rect">
            <a:avLst/>
          </a:prstGeom>
        </p:spPr>
      </p:pic>
      <p:sp>
        <p:nvSpPr>
          <p:cNvPr id="5" name="文本框 4"/>
          <p:cNvSpPr txBox="1"/>
          <p:nvPr/>
        </p:nvSpPr>
        <p:spPr>
          <a:xfrm>
            <a:off x="526415" y="4754880"/>
            <a:ext cx="9640570" cy="2030095"/>
          </a:xfrm>
          <a:prstGeom prst="rect">
            <a:avLst/>
          </a:prstGeom>
          <a:noFill/>
        </p:spPr>
        <p:txBody>
          <a:bodyPr wrap="square" rtlCol="0">
            <a:spAutoFit/>
          </a:bodyPr>
          <a:p>
            <a:r>
              <a:rPr lang="en-US"/>
              <a:t>        </a:t>
            </a:r>
            <a:r>
              <a:t>可以 通过键入</a:t>
            </a:r>
            <a:r>
              <a:rPr>
                <a:sym typeface="+mn-ea"/>
              </a:rPr>
              <a:t>{{timestampHeader}}</a:t>
            </a:r>
            <a:r>
              <a:t>来访问标题数据编辑器中的timestampHeader变量。发送请求时，将执行预请求脚本，并将发送timestampHeader的值来代替{{timestampHeader}}。</a:t>
            </a:r>
          </a:p>
          <a:p>
            <a:r>
              <a:t>        预请求脚本是用JavaScript编写的，语法与测试脚本的语法完全相同，只是响应对象不存在。</a:t>
            </a:r>
          </a:p>
          <a:p>
            <a:r>
              <a:rPr b="1"/>
              <a:t>将预请求脚本添加到集合或文件夹</a:t>
            </a:r>
            <a:endParaRPr b="1"/>
          </a:p>
          <a:p>
            <a:r>
              <a:t>        用户可以将预请求脚本添加到集合，文件夹或集合中的单个请求。与集合关联的预请求脚本将在集合中的每个请求之前运行。</a:t>
            </a:r>
          </a:p>
          <a:p>
            <a:r>
              <a:rPr>
                <a:sym typeface="+mn-ea"/>
              </a:rPr>
              <a:t>注意：  必须激活环境才能设置环境变量。</a:t>
            </a:r>
            <a:endParaRPr>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4.2</a:t>
            </a:r>
            <a:r>
              <a:rPr lang="zh-CN" spc="150">
                <a:ea typeface="微软雅黑" panose="020B0503020204020204" charset="-122"/>
                <a:cs typeface="Gen Jyuu GothicL Medium" panose="020B0302020203020207" pitchFamily="34" charset="-128"/>
                <a:sym typeface="+mn-lt"/>
              </a:rPr>
              <a:t>脚本介绍</a:t>
            </a:r>
            <a:endParaRPr lang="zh-CN" spc="-5" dirty="0"/>
          </a:p>
        </p:txBody>
      </p:sp>
      <p:sp>
        <p:nvSpPr>
          <p:cNvPr id="3" name="文本框 2"/>
          <p:cNvSpPr txBox="1"/>
          <p:nvPr/>
        </p:nvSpPr>
        <p:spPr>
          <a:xfrm>
            <a:off x="526415" y="1226820"/>
            <a:ext cx="9640570" cy="3969385"/>
          </a:xfrm>
          <a:prstGeom prst="rect">
            <a:avLst/>
          </a:prstGeom>
          <a:noFill/>
        </p:spPr>
        <p:txBody>
          <a:bodyPr wrap="square" rtlCol="0">
            <a:spAutoFit/>
          </a:bodyPr>
          <a:p>
            <a:r>
              <a:rPr lang="zh-CN" altLang="en-US" b="1">
                <a:sym typeface="+mn-ea"/>
              </a:rPr>
              <a:t>二、测试脚本</a:t>
            </a:r>
            <a:endParaRPr lang="en-US" altLang="zh-CN"/>
          </a:p>
          <a:p>
            <a:r>
              <a:rPr lang="en-US" altLang="zh-CN"/>
              <a:t>        </a:t>
            </a:r>
            <a:r>
              <a:rPr lang="zh-CN" altLang="en-US"/>
              <a:t>在Postman应用程序中，顶部的请求构建器包含您编写测试的“ 测试” 选项卡。底部的响应查看器包含相应的“ 测试结果” 选项卡，您可以在其中查看测试结果。</a:t>
            </a:r>
            <a:endParaRPr lang="zh-CN" altLang="en-US"/>
          </a:p>
          <a:p>
            <a:r>
              <a:rPr lang="zh-CN" altLang="en-US"/>
              <a:t>        要快速开始构建测试用例，常用的片段会列在测试编辑器旁边。选择一个片段以将代码附加到测试编辑器。如果需要，使用特定于端点的预期响应的断言更新存根。然后，发送请求以查看底部的测试结果。</a:t>
            </a:r>
            <a:endParaRPr lang="zh-CN" altLang="en-US"/>
          </a:p>
          <a:p>
            <a:r>
              <a:rPr lang="zh-CN" altLang="en-US" b="1"/>
              <a:t>        </a:t>
            </a:r>
            <a:r>
              <a:rPr lang="zh-CN" altLang="en-US"/>
              <a:t>在JavaScript中编写自己的自定义测试。除了支持旧式的编写测试之外，Postman还有一个更新的PM API（称为pm.*API），这是编写测试的更强大的方法。</a:t>
            </a:r>
            <a:endParaRPr lang="zh-CN" altLang="en-US"/>
          </a:p>
          <a:p>
            <a:r>
              <a:rPr lang="zh-CN" altLang="en-US"/>
              <a:t>        </a:t>
            </a:r>
            <a:r>
              <a:rPr lang="zh-CN" altLang="en-US" b="1"/>
              <a:t>①pm.test</a:t>
            </a:r>
            <a:r>
              <a:rPr lang="en-US" altLang="zh-CN" b="1"/>
              <a:t>()</a:t>
            </a:r>
            <a:endParaRPr lang="en-US" altLang="zh-CN" b="1"/>
          </a:p>
          <a:p>
            <a:r>
              <a:rPr lang="zh-CN" altLang="en-US"/>
              <a:t>        该函数用于在Postman测试沙箱中编写测试规范。在此函数中编写测试允许您准确地命名测试，并确保在发生任何错误时不会阻止脚本的其余部分。</a:t>
            </a:r>
            <a:endParaRPr lang="zh-CN" altLang="en-US"/>
          </a:p>
          <a:p>
            <a:r>
              <a:rPr lang="zh-CN" altLang="en-US"/>
              <a:t>关于pm.test()功能的一些事情：</a:t>
            </a:r>
            <a:endParaRPr lang="zh-CN" altLang="en-US"/>
          </a:p>
          <a:p>
            <a:r>
              <a:rPr lang="zh-CN" altLang="en-US"/>
              <a:t>1.该函数接受2个参数，测试名称（作为字符串）和返回布尔值的函数。</a:t>
            </a:r>
            <a:endParaRPr lang="zh-CN" altLang="en-US"/>
          </a:p>
          <a:p>
            <a:r>
              <a:rPr lang="zh-CN" altLang="en-US"/>
              <a:t>2.在发送</a:t>
            </a:r>
            <a:r>
              <a:rPr lang="en-US" altLang="zh-CN"/>
              <a:t>Postman</a:t>
            </a:r>
            <a:r>
              <a:rPr lang="zh-CN" altLang="en-US"/>
              <a:t>请求后，它只能在“ 测试”选项卡中使用。</a:t>
            </a:r>
            <a:endParaRPr lang="zh-CN" altLang="en-US"/>
          </a:p>
        </p:txBody>
      </p:sp>
      <p:graphicFrame>
        <p:nvGraphicFramePr>
          <p:cNvPr id="5" name="表格 4"/>
          <p:cNvGraphicFramePr/>
          <p:nvPr/>
        </p:nvGraphicFramePr>
        <p:xfrm>
          <a:off x="962025" y="5196205"/>
          <a:ext cx="9401175" cy="1499235"/>
        </p:xfrm>
        <a:graphic>
          <a:graphicData uri="http://schemas.openxmlformats.org/drawingml/2006/table">
            <a:tbl>
              <a:tblPr firstRow="1" bandRow="1">
                <a:tableStyleId>{5940675A-B579-460E-94D1-54222C63F5DA}</a:tableStyleId>
              </a:tblPr>
              <a:tblGrid>
                <a:gridCol w="349885"/>
                <a:gridCol w="9051290"/>
              </a:tblGrid>
              <a:tr h="1499235">
                <a:tc>
                  <a:txBody>
                    <a:bodyPr/>
                    <a:p>
                      <a:pPr indent="0" algn="ctr">
                        <a:buNone/>
                      </a:pPr>
                      <a:r>
                        <a:rPr lang="en-US" sz="1600" b="0">
                          <a:solidFill>
                            <a:srgbClr val="AFAFAF"/>
                          </a:solidFill>
                          <a:latin typeface="Consolas" panose="020B0609020204030204" charset="0"/>
                          <a:cs typeface="Consolas" panose="020B0609020204030204" charset="0"/>
                        </a:rPr>
                        <a:t>1</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2</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3</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4</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5</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6</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txBody>
                  <a:tcPr marL="0" marR="47625" marT="0" marB="0" vert="horz" anchor="t">
                    <a:lnL>
                      <a:noFill/>
                    </a:lnL>
                    <a:lnR w="38100" cap="flat" cmpd="sng">
                      <a:solidFill>
                        <a:srgbClr val="E6924B"/>
                      </a:solidFill>
                      <a:prstDash val="solid"/>
                      <a:headEnd type="none" w="med" len="med"/>
                      <a:tailEnd type="none" w="med" len="med"/>
                    </a:lnR>
                    <a:lnT cap="flat">
                      <a:noFill/>
                    </a:lnT>
                    <a:lnB cap="flat">
                      <a:noFill/>
                    </a:lnB>
                    <a:lnTlToBr>
                      <a:noFill/>
                    </a:lnTlToBr>
                    <a:lnBlToTr>
                      <a:noFill/>
                    </a:lnBlToTr>
                    <a:noFill/>
                  </a:tcPr>
                </a:tc>
                <a:tc>
                  <a:txBody>
                    <a:bodyPr/>
                    <a:p>
                      <a:pPr indent="0" algn="l">
                        <a:buNone/>
                      </a:pPr>
                      <a:r>
                        <a:rPr lang="en-US" sz="1600" b="0">
                          <a:solidFill>
                            <a:srgbClr val="FF8000"/>
                          </a:solidFill>
                          <a:latin typeface="Consolas" panose="020B0609020204030204" charset="0"/>
                          <a:cs typeface="Consolas" panose="020B0609020204030204" charset="0"/>
                        </a:rPr>
                        <a:t>// </a:t>
                      </a:r>
                      <a:r>
                        <a:rPr lang="zh-CN" altLang="en-US" sz="1600" b="0">
                          <a:solidFill>
                            <a:srgbClr val="FF8000"/>
                          </a:solidFill>
                          <a:latin typeface="Consolas" panose="020B0609020204030204" charset="0"/>
                          <a:cs typeface="Consolas" panose="020B0609020204030204" charset="0"/>
                        </a:rPr>
                        <a:t>示例</a:t>
                      </a:r>
                      <a:endParaRPr lang="zh-CN" altLang="en-US" sz="1600" b="0">
                        <a:solidFill>
                          <a:srgbClr val="FF8000"/>
                        </a:solidFill>
                        <a:latin typeface="Consolas" panose="020B0609020204030204" charset="0"/>
                        <a:cs typeface="Consolas" panose="020B0609020204030204" charset="0"/>
                      </a:endParaRPr>
                    </a:p>
                    <a:p>
                      <a:pPr indent="0" algn="l">
                        <a:buNone/>
                      </a:pP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test</a:t>
                      </a:r>
                      <a:r>
                        <a:rPr lang="en-US" sz="1600" b="0">
                          <a:solidFill>
                            <a:srgbClr val="333333"/>
                          </a:solidFill>
                          <a:latin typeface="Consolas" panose="020B0609020204030204" charset="0"/>
                          <a:cs typeface="Consolas" panose="020B0609020204030204" charset="0"/>
                        </a:rPr>
                        <a:t>(</a:t>
                      </a:r>
                      <a:r>
                        <a:rPr lang="en-US" sz="1600" b="0">
                          <a:solidFill>
                            <a:srgbClr val="008000"/>
                          </a:solidFill>
                          <a:latin typeface="Consolas" panose="020B0609020204030204" charset="0"/>
                          <a:cs typeface="Consolas" panose="020B0609020204030204" charset="0"/>
                        </a:rPr>
                        <a:t>"response is ok"</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r>
                        <a:rPr lang="en-US" sz="1600" b="0">
                          <a:solidFill>
                            <a:srgbClr val="800080"/>
                          </a:solidFill>
                          <a:latin typeface="Consolas" panose="020B0609020204030204" charset="0"/>
                          <a:cs typeface="Consolas" panose="020B0609020204030204" charset="0"/>
                        </a:rPr>
                        <a:t>function</a:t>
                      </a:r>
                      <a:r>
                        <a:rPr lang="en-US" sz="1600" b="0">
                          <a:solidFill>
                            <a:srgbClr val="006FE0"/>
                          </a:solidFill>
                          <a:latin typeface="Consolas" panose="020B0609020204030204" charset="0"/>
                          <a:cs typeface="Consolas" panose="020B0609020204030204" charset="0"/>
                        </a:rPr>
                        <a:t> </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 </a:t>
                      </a:r>
                      <a:endParaRPr lang="en-US" sz="1600" b="0">
                        <a:solidFill>
                          <a:srgbClr val="006FE0"/>
                        </a:solidFill>
                        <a:latin typeface="Consolas" panose="020B0609020204030204" charset="0"/>
                        <a:cs typeface="Consolas" panose="020B0609020204030204" charset="0"/>
                      </a:endParaRPr>
                    </a:p>
                    <a:p>
                      <a:pPr indent="0" algn="l">
                        <a:buNone/>
                      </a:pPr>
                      <a:r>
                        <a:rPr lang="en-US" sz="1600" b="0">
                          <a:solidFill>
                            <a:srgbClr val="002D7A"/>
                          </a:solidFill>
                          <a:latin typeface="Consolas" panose="020B0609020204030204" charset="0"/>
                          <a:cs typeface="Consolas" panose="020B0609020204030204" charset="0"/>
                        </a:rPr>
                        <a:t>     pm</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response</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to</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have</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status</a:t>
                      </a:r>
                      <a:r>
                        <a:rPr lang="en-US" sz="1600" b="0">
                          <a:solidFill>
                            <a:srgbClr val="333333"/>
                          </a:solidFill>
                          <a:latin typeface="Consolas" panose="020B0609020204030204" charset="0"/>
                          <a:cs typeface="Consolas" panose="020B0609020204030204" charset="0"/>
                        </a:rPr>
                        <a:t>(</a:t>
                      </a:r>
                      <a:r>
                        <a:rPr lang="en-US" sz="1600" b="0">
                          <a:solidFill>
                            <a:srgbClr val="CE0000"/>
                          </a:solidFill>
                          <a:latin typeface="Consolas" panose="020B0609020204030204" charset="0"/>
                          <a:cs typeface="Consolas" panose="020B0609020204030204" charset="0"/>
                        </a:rPr>
                        <a:t>200</a:t>
                      </a:r>
                      <a:r>
                        <a:rPr lang="en-US" sz="1600" b="0">
                          <a:solidFill>
                            <a:srgbClr val="333333"/>
                          </a:solidFill>
                          <a:latin typeface="Consolas" panose="020B0609020204030204" charset="0"/>
                          <a:cs typeface="Consolas" panose="020B0609020204030204" charset="0"/>
                        </a:rPr>
                        <a:t>);</a:t>
                      </a:r>
                      <a:endParaRPr lang="en-US" sz="1600" b="0">
                        <a:solidFill>
                          <a:srgbClr val="333333"/>
                        </a:solidFill>
                        <a:latin typeface="Consolas" panose="020B0609020204030204" charset="0"/>
                        <a:cs typeface="Consolas" panose="020B0609020204030204" charset="0"/>
                      </a:endParaRPr>
                    </a:p>
                    <a:p>
                      <a:pPr indent="0" algn="l">
                        <a:buNone/>
                      </a:pPr>
                      <a:r>
                        <a:rPr lang="en-US" sz="1600" b="0">
                          <a:solidFill>
                            <a:srgbClr val="333333"/>
                          </a:solidFill>
                          <a:latin typeface="Consolas" panose="020B0609020204030204" charset="0"/>
                          <a:cs typeface="Consolas" panose="020B0609020204030204" charset="0"/>
                        </a:rPr>
                        <a:t>});</a:t>
                      </a:r>
                      <a:r>
                        <a:rPr lang="en-US" sz="1600" b="0">
                          <a:solidFill>
                            <a:srgbClr val="000000"/>
                          </a:solidFill>
                          <a:latin typeface="Consolas" panose="020B0609020204030204" charset="0"/>
                          <a:cs typeface="Consolas" panose="020B0609020204030204" charset="0"/>
                        </a:rPr>
                        <a:t> </a:t>
                      </a:r>
                      <a:endParaRPr lang="en-US" sz="1600" b="0">
                        <a:solidFill>
                          <a:srgbClr val="000000"/>
                        </a:solidFill>
                        <a:latin typeface="Consolas" panose="020B0609020204030204" charset="0"/>
                        <a:cs typeface="Consolas" panose="020B0609020204030204" charset="0"/>
                      </a:endParaRPr>
                    </a:p>
                    <a:p>
                      <a:pPr indent="0" algn="l">
                        <a:buNone/>
                      </a:pPr>
                      <a:endParaRPr lang="en-US" altLang="en-US" sz="1600" b="0">
                        <a:solidFill>
                          <a:srgbClr val="FF8000"/>
                        </a:solidFill>
                        <a:latin typeface="Consolas" panose="020B0609020204030204" charset="0"/>
                        <a:ea typeface="Consolas" panose="020B0609020204030204" charset="0"/>
                        <a:cs typeface="Consolas" panose="020B0609020204030204" charset="0"/>
                      </a:endParaRPr>
                    </a:p>
                  </a:txBody>
                  <a:tcPr marL="0" marR="0" marT="0" marB="0" vert="horz" anchor="t">
                    <a:lnL w="38100" cap="flat" cmpd="sng">
                      <a:solidFill>
                        <a:srgbClr val="E6924B"/>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4.2</a:t>
            </a:r>
            <a:r>
              <a:rPr lang="zh-CN" spc="150">
                <a:ea typeface="微软雅黑" panose="020B0503020204020204" charset="-122"/>
                <a:cs typeface="Gen Jyuu GothicL Medium" panose="020B0302020203020207" pitchFamily="34" charset="-128"/>
                <a:sym typeface="+mn-lt"/>
              </a:rPr>
              <a:t>脚本介绍</a:t>
            </a:r>
            <a:endParaRPr lang="zh-CN" spc="-5" dirty="0"/>
          </a:p>
        </p:txBody>
      </p:sp>
      <p:graphicFrame>
        <p:nvGraphicFramePr>
          <p:cNvPr id="4" name="表格 3"/>
          <p:cNvGraphicFramePr/>
          <p:nvPr/>
        </p:nvGraphicFramePr>
        <p:xfrm>
          <a:off x="962025" y="2148840"/>
          <a:ext cx="9401175" cy="4157345"/>
        </p:xfrm>
        <a:graphic>
          <a:graphicData uri="http://schemas.openxmlformats.org/drawingml/2006/table">
            <a:tbl>
              <a:tblPr firstRow="1" bandRow="1">
                <a:tableStyleId>{5940675A-B579-460E-94D1-54222C63F5DA}</a:tableStyleId>
              </a:tblPr>
              <a:tblGrid>
                <a:gridCol w="349885"/>
                <a:gridCol w="9051290"/>
              </a:tblGrid>
              <a:tr h="3169920">
                <a:tc>
                  <a:txBody>
                    <a:bodyPr/>
                    <a:p>
                      <a:pPr indent="0" algn="ctr">
                        <a:buNone/>
                      </a:pPr>
                      <a:r>
                        <a:rPr lang="en-US" sz="1600" b="0">
                          <a:solidFill>
                            <a:srgbClr val="AFAFAF"/>
                          </a:solidFill>
                          <a:latin typeface="Consolas" panose="020B0609020204030204" charset="0"/>
                          <a:cs typeface="Consolas" panose="020B0609020204030204" charset="0"/>
                        </a:rPr>
                        <a:t>1</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2</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3</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4</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5</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6</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7</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8</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9</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10</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11</a:t>
                      </a:r>
                      <a:endParaRPr lang="en-US" sz="1600" b="0">
                        <a:solidFill>
                          <a:srgbClr val="AFAFAF"/>
                        </a:solidFill>
                        <a:latin typeface="Consolas" panose="020B0609020204030204" charset="0"/>
                        <a:cs typeface="Consolas" panose="020B0609020204030204" charset="0"/>
                      </a:endParaRPr>
                    </a:p>
                    <a:p>
                      <a:pPr indent="0" algn="ctr">
                        <a:buNone/>
                      </a:pPr>
                      <a:r>
                        <a:rPr lang="en-US" sz="1600" b="0">
                          <a:solidFill>
                            <a:srgbClr val="AFAFAF"/>
                          </a:solidFill>
                          <a:latin typeface="Consolas" panose="020B0609020204030204" charset="0"/>
                          <a:cs typeface="Consolas" panose="020B0609020204030204" charset="0"/>
                        </a:rPr>
                        <a:t>12</a:t>
                      </a:r>
                      <a:endParaRPr lang="en-US" sz="1600" b="0">
                        <a:solidFill>
                          <a:srgbClr val="AFAFAF"/>
                        </a:solidFill>
                        <a:latin typeface="Consolas" panose="020B0609020204030204" charset="0"/>
                        <a:cs typeface="Consolas" panose="020B0609020204030204" charset="0"/>
                      </a:endParaRPr>
                    </a:p>
                    <a:p>
                      <a:pPr indent="0" algn="ctr">
                        <a:buNone/>
                      </a:pPr>
                      <a:endParaRPr lang="en-US" altLang="en-US" sz="1600" b="0">
                        <a:solidFill>
                          <a:srgbClr val="AFAFAF"/>
                        </a:solidFill>
                        <a:latin typeface="Consolas" panose="020B0609020204030204" charset="0"/>
                        <a:ea typeface="Consolas" panose="020B0609020204030204" charset="0"/>
                        <a:cs typeface="Consolas" panose="020B0609020204030204" charset="0"/>
                      </a:endParaRPr>
                    </a:p>
                  </a:txBody>
                  <a:tcPr marL="0" marR="47625" marT="0" marB="0" vert="horz" anchor="t">
                    <a:lnL>
                      <a:noFill/>
                    </a:lnL>
                    <a:lnR w="38100" cap="flat" cmpd="sng">
                      <a:solidFill>
                        <a:srgbClr val="E6924B"/>
                      </a:solidFill>
                      <a:prstDash val="solid"/>
                      <a:headEnd type="none" w="med" len="med"/>
                      <a:tailEnd type="none" w="med" len="med"/>
                    </a:lnR>
                    <a:lnT cap="flat">
                      <a:noFill/>
                    </a:lnT>
                    <a:lnB cap="flat">
                      <a:noFill/>
                    </a:lnB>
                    <a:lnTlToBr>
                      <a:noFill/>
                    </a:lnTlToBr>
                    <a:lnBlToTr>
                      <a:noFill/>
                    </a:lnBlToTr>
                    <a:noFill/>
                  </a:tcPr>
                </a:tc>
                <a:tc>
                  <a:txBody>
                    <a:bodyPr/>
                    <a:p>
                      <a:pPr indent="0" algn="l">
                        <a:buNone/>
                      </a:pPr>
                      <a:r>
                        <a:rPr lang="en-US" sz="1600" b="0">
                          <a:solidFill>
                            <a:srgbClr val="FF8000"/>
                          </a:solidFill>
                          <a:latin typeface="Consolas" panose="020B0609020204030204" charset="0"/>
                          <a:cs typeface="Consolas" panose="020B0609020204030204" charset="0"/>
                        </a:rPr>
                        <a:t>// </a:t>
                      </a:r>
                      <a:r>
                        <a:rPr lang="zh-CN" altLang="en-US" sz="1600">
                          <a:solidFill>
                            <a:srgbClr val="FF8000"/>
                          </a:solidFill>
                          <a:latin typeface="Consolas" panose="020B0609020204030204" charset="0"/>
                          <a:cs typeface="Consolas" panose="020B0609020204030204" charset="0"/>
                          <a:sym typeface="+mn-ea"/>
                        </a:rPr>
                        <a:t>示例</a:t>
                      </a:r>
                      <a:r>
                        <a:rPr lang="en-US" sz="1600" b="0">
                          <a:solidFill>
                            <a:srgbClr val="FF8000"/>
                          </a:solidFill>
                          <a:latin typeface="Consolas" panose="020B0609020204030204" charset="0"/>
                          <a:cs typeface="Consolas" panose="020B0609020204030204" charset="0"/>
                        </a:rPr>
                        <a:t>pm.expect()</a:t>
                      </a:r>
                      <a:endParaRPr lang="en-US" sz="1600" b="0">
                        <a:solidFill>
                          <a:srgbClr val="FF8000"/>
                        </a:solidFill>
                        <a:latin typeface="Consolas" panose="020B0609020204030204" charset="0"/>
                        <a:cs typeface="Consolas" panose="020B0609020204030204" charset="0"/>
                      </a:endParaRPr>
                    </a:p>
                    <a:p>
                      <a:pPr indent="0" algn="l">
                        <a:buNone/>
                      </a:pP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test</a:t>
                      </a:r>
                      <a:r>
                        <a:rPr lang="en-US" sz="1600" b="0">
                          <a:solidFill>
                            <a:srgbClr val="333333"/>
                          </a:solidFill>
                          <a:latin typeface="Consolas" panose="020B0609020204030204" charset="0"/>
                          <a:cs typeface="Consolas" panose="020B0609020204030204" charset="0"/>
                        </a:rPr>
                        <a:t>(</a:t>
                      </a:r>
                      <a:r>
                        <a:rPr lang="en-US" sz="1600" b="0">
                          <a:solidFill>
                            <a:srgbClr val="008000"/>
                          </a:solidFill>
                          <a:latin typeface="Consolas" panose="020B0609020204030204" charset="0"/>
                          <a:cs typeface="Consolas" panose="020B0609020204030204" charset="0"/>
                        </a:rPr>
                        <a:t>"environment to be production"</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r>
                        <a:rPr lang="en-US" sz="1600" b="0">
                          <a:solidFill>
                            <a:srgbClr val="800080"/>
                          </a:solidFill>
                          <a:latin typeface="Consolas" panose="020B0609020204030204" charset="0"/>
                          <a:cs typeface="Consolas" panose="020B0609020204030204" charset="0"/>
                        </a:rPr>
                        <a:t>function</a:t>
                      </a:r>
                      <a:r>
                        <a:rPr lang="en-US" sz="1600" b="0">
                          <a:solidFill>
                            <a:srgbClr val="006FE0"/>
                          </a:solidFill>
                          <a:latin typeface="Consolas" panose="020B0609020204030204" charset="0"/>
                          <a:cs typeface="Consolas" panose="020B0609020204030204" charset="0"/>
                        </a:rPr>
                        <a:t> </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endParaRPr lang="en-US" sz="1600" b="0">
                        <a:solidFill>
                          <a:srgbClr val="006FE0"/>
                        </a:solidFill>
                        <a:latin typeface="Consolas" panose="020B0609020204030204" charset="0"/>
                        <a:cs typeface="Consolas" panose="020B0609020204030204" charset="0"/>
                      </a:endParaRPr>
                    </a:p>
                    <a:p>
                      <a:pPr indent="0" algn="l">
                        <a:buNone/>
                      </a:pPr>
                      <a:r>
                        <a:rPr lang="en-US" sz="1600" b="0">
                          <a:solidFill>
                            <a:srgbClr val="006FE0"/>
                          </a:solidFill>
                          <a:latin typeface="Consolas" panose="020B0609020204030204" charset="0"/>
                          <a:cs typeface="Consolas" panose="020B0609020204030204" charset="0"/>
                        </a:rPr>
                        <a:t>     </a:t>
                      </a: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expect</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environment</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get</a:t>
                      </a:r>
                      <a:r>
                        <a:rPr lang="en-US" sz="1600" b="0">
                          <a:solidFill>
                            <a:srgbClr val="333333"/>
                          </a:solidFill>
                          <a:latin typeface="Consolas" panose="020B0609020204030204" charset="0"/>
                          <a:cs typeface="Consolas" panose="020B0609020204030204" charset="0"/>
                        </a:rPr>
                        <a:t>(</a:t>
                      </a:r>
                      <a:r>
                        <a:rPr lang="en-US" sz="1600" b="0">
                          <a:solidFill>
                            <a:srgbClr val="008000"/>
                          </a:solidFill>
                          <a:latin typeface="Consolas" panose="020B0609020204030204" charset="0"/>
                          <a:cs typeface="Consolas" panose="020B0609020204030204" charset="0"/>
                        </a:rPr>
                        <a:t>"env"</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to</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equal</a:t>
                      </a:r>
                      <a:r>
                        <a:rPr lang="en-US" sz="1600" b="0">
                          <a:solidFill>
                            <a:srgbClr val="333333"/>
                          </a:solidFill>
                          <a:latin typeface="Consolas" panose="020B0609020204030204" charset="0"/>
                          <a:cs typeface="Consolas" panose="020B0609020204030204" charset="0"/>
                        </a:rPr>
                        <a:t>(</a:t>
                      </a:r>
                      <a:r>
                        <a:rPr lang="en-US" sz="1600" b="0">
                          <a:solidFill>
                            <a:srgbClr val="008000"/>
                          </a:solidFill>
                          <a:latin typeface="Consolas" panose="020B0609020204030204" charset="0"/>
                          <a:cs typeface="Consolas" panose="020B0609020204030204" charset="0"/>
                        </a:rPr>
                        <a:t>"production"</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endParaRPr lang="en-US" sz="1600" b="0">
                        <a:solidFill>
                          <a:srgbClr val="006FE0"/>
                        </a:solidFill>
                        <a:latin typeface="Consolas" panose="020B0609020204030204" charset="0"/>
                        <a:cs typeface="Consolas" panose="020B0609020204030204" charset="0"/>
                      </a:endParaRPr>
                    </a:p>
                    <a:p>
                      <a:pPr indent="0" algn="l">
                        <a:buNone/>
                      </a:pPr>
                      <a:r>
                        <a:rPr lang="en-US" sz="1600" b="0">
                          <a:solidFill>
                            <a:srgbClr val="333333"/>
                          </a:solidFill>
                          <a:latin typeface="Consolas" panose="020B0609020204030204" charset="0"/>
                          <a:cs typeface="Consolas" panose="020B0609020204030204" charset="0"/>
                        </a:rPr>
                        <a:t>});</a:t>
                      </a:r>
                      <a:endParaRPr lang="en-US" sz="1600" b="0">
                        <a:solidFill>
                          <a:srgbClr val="333333"/>
                        </a:solidFill>
                        <a:latin typeface="Consolas" panose="020B0609020204030204" charset="0"/>
                        <a:cs typeface="Consolas" panose="020B0609020204030204" charset="0"/>
                      </a:endParaRPr>
                    </a:p>
                    <a:p>
                      <a:pPr indent="0" algn="l">
                        <a:buNone/>
                      </a:pPr>
                      <a:endParaRPr lang="en-US" sz="1600" b="0">
                        <a:solidFill>
                          <a:srgbClr val="333333"/>
                        </a:solidFill>
                        <a:latin typeface="Consolas" panose="020B0609020204030204" charset="0"/>
                        <a:cs typeface="Consolas" panose="020B0609020204030204" charset="0"/>
                      </a:endParaRPr>
                    </a:p>
                    <a:p>
                      <a:pPr indent="0" algn="l">
                        <a:buNone/>
                      </a:pPr>
                      <a:r>
                        <a:rPr lang="en-US" sz="1600" b="0">
                          <a:solidFill>
                            <a:srgbClr val="000000"/>
                          </a:solidFill>
                          <a:latin typeface="Consolas" panose="020B0609020204030204" charset="0"/>
                          <a:cs typeface="Consolas" panose="020B0609020204030204" charset="0"/>
                        </a:rPr>
                        <a:t> </a:t>
                      </a:r>
                      <a:r>
                        <a:rPr lang="en-US" sz="1600" b="0">
                          <a:solidFill>
                            <a:srgbClr val="FF8000"/>
                          </a:solidFill>
                          <a:latin typeface="Consolas" panose="020B0609020204030204" charset="0"/>
                          <a:cs typeface="Consolas" panose="020B0609020204030204" charset="0"/>
                        </a:rPr>
                        <a:t>// example using response assertions</a:t>
                      </a:r>
                      <a:endParaRPr lang="en-US" sz="1600" b="0">
                        <a:solidFill>
                          <a:srgbClr val="FF8000"/>
                        </a:solidFill>
                        <a:latin typeface="Consolas" panose="020B0609020204030204" charset="0"/>
                        <a:cs typeface="Consolas" panose="020B0609020204030204" charset="0"/>
                      </a:endParaRPr>
                    </a:p>
                    <a:p>
                      <a:pPr indent="0" algn="l">
                        <a:buNone/>
                      </a:pP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test</a:t>
                      </a:r>
                      <a:r>
                        <a:rPr lang="en-US" sz="1600" b="0">
                          <a:solidFill>
                            <a:srgbClr val="333333"/>
                          </a:solidFill>
                          <a:latin typeface="Consolas" panose="020B0609020204030204" charset="0"/>
                          <a:cs typeface="Consolas" panose="020B0609020204030204" charset="0"/>
                        </a:rPr>
                        <a:t>(</a:t>
                      </a:r>
                      <a:r>
                        <a:rPr lang="en-US" sz="1600" b="0">
                          <a:solidFill>
                            <a:srgbClr val="008000"/>
                          </a:solidFill>
                          <a:latin typeface="Consolas" panose="020B0609020204030204" charset="0"/>
                          <a:cs typeface="Consolas" panose="020B0609020204030204" charset="0"/>
                        </a:rPr>
                        <a:t>"response should be okay to process"</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r>
                        <a:rPr lang="en-US" sz="1600" b="0">
                          <a:solidFill>
                            <a:srgbClr val="800080"/>
                          </a:solidFill>
                          <a:latin typeface="Consolas" panose="020B0609020204030204" charset="0"/>
                          <a:cs typeface="Consolas" panose="020B0609020204030204" charset="0"/>
                        </a:rPr>
                        <a:t>function</a:t>
                      </a:r>
                      <a:r>
                        <a:rPr lang="en-US" sz="1600" b="0">
                          <a:solidFill>
                            <a:srgbClr val="006FE0"/>
                          </a:solidFill>
                          <a:latin typeface="Consolas" panose="020B0609020204030204" charset="0"/>
                          <a:cs typeface="Consolas" panose="020B0609020204030204" charset="0"/>
                        </a:rPr>
                        <a:t> </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endParaRPr lang="en-US" sz="1600" b="0">
                        <a:solidFill>
                          <a:srgbClr val="006FE0"/>
                        </a:solidFill>
                        <a:latin typeface="Consolas" panose="020B0609020204030204" charset="0"/>
                        <a:cs typeface="Consolas" panose="020B0609020204030204" charset="0"/>
                      </a:endParaRPr>
                    </a:p>
                    <a:p>
                      <a:pPr indent="0" algn="l">
                        <a:buNone/>
                      </a:pPr>
                      <a:r>
                        <a:rPr lang="en-US" sz="1600" b="0">
                          <a:solidFill>
                            <a:srgbClr val="006FE0"/>
                          </a:solidFill>
                          <a:latin typeface="Consolas" panose="020B0609020204030204" charset="0"/>
                          <a:cs typeface="Consolas" panose="020B0609020204030204" charset="0"/>
                        </a:rPr>
                        <a:t>     </a:t>
                      </a: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response</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to</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not</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be</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error</a:t>
                      </a:r>
                      <a:r>
                        <a:rPr lang="en-US" sz="1600" b="0">
                          <a:solidFill>
                            <a:srgbClr val="333333"/>
                          </a:solidFill>
                          <a:latin typeface="Consolas" panose="020B0609020204030204" charset="0"/>
                          <a:cs typeface="Consolas" panose="020B0609020204030204" charset="0"/>
                        </a:rPr>
                        <a:t>;</a:t>
                      </a:r>
                      <a:endParaRPr lang="en-US" sz="1600" b="0">
                        <a:solidFill>
                          <a:srgbClr val="333333"/>
                        </a:solidFill>
                        <a:latin typeface="Consolas" panose="020B0609020204030204" charset="0"/>
                        <a:cs typeface="Consolas" panose="020B0609020204030204" charset="0"/>
                      </a:endParaRPr>
                    </a:p>
                    <a:p>
                      <a:pPr indent="0" algn="l">
                        <a:buNone/>
                      </a:pPr>
                      <a:r>
                        <a:rPr lang="en-US" sz="1600" b="0">
                          <a:solidFill>
                            <a:srgbClr val="006FE0"/>
                          </a:solidFill>
                          <a:latin typeface="Consolas" panose="020B0609020204030204" charset="0"/>
                          <a:cs typeface="Consolas" panose="020B0609020204030204" charset="0"/>
                        </a:rPr>
                        <a:t>     </a:t>
                      </a: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response</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to</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have</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jsonBody</a:t>
                      </a:r>
                      <a:r>
                        <a:rPr lang="en-US" sz="1600" b="0">
                          <a:solidFill>
                            <a:srgbClr val="333333"/>
                          </a:solidFill>
                          <a:latin typeface="Consolas" panose="020B0609020204030204" charset="0"/>
                          <a:cs typeface="Consolas" panose="020B0609020204030204" charset="0"/>
                        </a:rPr>
                        <a:t>(</a:t>
                      </a:r>
                      <a:r>
                        <a:rPr lang="en-US" sz="1600" b="0">
                          <a:solidFill>
                            <a:srgbClr val="008000"/>
                          </a:solidFill>
                          <a:latin typeface="Consolas" panose="020B0609020204030204" charset="0"/>
                          <a:cs typeface="Consolas" panose="020B0609020204030204" charset="0"/>
                        </a:rPr>
                        <a:t>""</a:t>
                      </a:r>
                      <a:r>
                        <a:rPr lang="en-US" sz="1600" b="0">
                          <a:solidFill>
                            <a:srgbClr val="333333"/>
                          </a:solidFill>
                          <a:latin typeface="Consolas" panose="020B0609020204030204" charset="0"/>
                          <a:cs typeface="Consolas" panose="020B0609020204030204" charset="0"/>
                        </a:rPr>
                        <a:t>);</a:t>
                      </a:r>
                      <a:endParaRPr lang="en-US" sz="1600" b="0">
                        <a:solidFill>
                          <a:srgbClr val="333333"/>
                        </a:solidFill>
                        <a:latin typeface="Consolas" panose="020B0609020204030204" charset="0"/>
                        <a:cs typeface="Consolas" panose="020B0609020204030204" charset="0"/>
                      </a:endParaRPr>
                    </a:p>
                    <a:p>
                      <a:pPr indent="0" algn="l">
                        <a:buNone/>
                      </a:pPr>
                      <a:r>
                        <a:rPr lang="en-US" sz="1600" b="0">
                          <a:solidFill>
                            <a:srgbClr val="006FE0"/>
                          </a:solidFill>
                          <a:latin typeface="Consolas" panose="020B0609020204030204" charset="0"/>
                          <a:cs typeface="Consolas" panose="020B0609020204030204" charset="0"/>
                        </a:rPr>
                        <a:t>     </a:t>
                      </a: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response</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to</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not</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have</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jsonBody</a:t>
                      </a:r>
                      <a:r>
                        <a:rPr lang="en-US" sz="1600" b="0">
                          <a:solidFill>
                            <a:srgbClr val="333333"/>
                          </a:solidFill>
                          <a:latin typeface="Consolas" panose="020B0609020204030204" charset="0"/>
                          <a:cs typeface="Consolas" panose="020B0609020204030204" charset="0"/>
                        </a:rPr>
                        <a:t>(</a:t>
                      </a:r>
                      <a:r>
                        <a:rPr lang="en-US" sz="1600" b="0">
                          <a:solidFill>
                            <a:srgbClr val="008000"/>
                          </a:solidFill>
                          <a:latin typeface="Consolas" panose="020B0609020204030204" charset="0"/>
                          <a:cs typeface="Consolas" panose="020B0609020204030204" charset="0"/>
                        </a:rPr>
                        <a:t>"error"</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endParaRPr lang="en-US" sz="1600" b="0">
                        <a:solidFill>
                          <a:srgbClr val="006FE0"/>
                        </a:solidFill>
                        <a:latin typeface="Consolas" panose="020B0609020204030204" charset="0"/>
                        <a:cs typeface="Consolas" panose="020B0609020204030204" charset="0"/>
                      </a:endParaRPr>
                    </a:p>
                    <a:p>
                      <a:pPr indent="0" algn="l">
                        <a:buNone/>
                      </a:pPr>
                      <a:r>
                        <a:rPr lang="en-US" sz="1600" b="0">
                          <a:solidFill>
                            <a:srgbClr val="333333"/>
                          </a:solidFill>
                          <a:latin typeface="Consolas" panose="020B0609020204030204" charset="0"/>
                          <a:cs typeface="Consolas" panose="020B0609020204030204" charset="0"/>
                        </a:rPr>
                        <a:t>});</a:t>
                      </a:r>
                      <a:r>
                        <a:rPr lang="en-US" sz="1600" b="0">
                          <a:solidFill>
                            <a:srgbClr val="000000"/>
                          </a:solidFill>
                          <a:latin typeface="Consolas" panose="020B0609020204030204" charset="0"/>
                          <a:cs typeface="Consolas" panose="020B0609020204030204" charset="0"/>
                        </a:rPr>
                        <a:t> </a:t>
                      </a:r>
                      <a:endParaRPr lang="en-US" sz="1600" b="0">
                        <a:solidFill>
                          <a:srgbClr val="000000"/>
                        </a:solidFill>
                        <a:latin typeface="Consolas" panose="020B0609020204030204" charset="0"/>
                        <a:cs typeface="Consolas" panose="020B0609020204030204" charset="0"/>
                      </a:endParaRPr>
                    </a:p>
                    <a:p>
                      <a:pPr indent="0" algn="l">
                        <a:buNone/>
                      </a:pPr>
                      <a:endParaRPr lang="en-US" altLang="en-US" sz="1600" b="0">
                        <a:solidFill>
                          <a:srgbClr val="FF8000"/>
                        </a:solidFill>
                        <a:latin typeface="Consolas" panose="020B0609020204030204" charset="0"/>
                        <a:ea typeface="Consolas" panose="020B0609020204030204" charset="0"/>
                        <a:cs typeface="Consolas" panose="020B0609020204030204" charset="0"/>
                      </a:endParaRPr>
                    </a:p>
                  </a:txBody>
                  <a:tcPr marL="0" marR="0" marT="0" marB="0" vert="horz" anchor="t">
                    <a:lnL w="38100" cap="flat" cmpd="sng">
                      <a:solidFill>
                        <a:srgbClr val="E6924B"/>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5" name="文本框 4"/>
          <p:cNvSpPr txBox="1"/>
          <p:nvPr/>
        </p:nvSpPr>
        <p:spPr>
          <a:xfrm>
            <a:off x="526415" y="1226820"/>
            <a:ext cx="9640570" cy="922020"/>
          </a:xfrm>
          <a:prstGeom prst="rect">
            <a:avLst/>
          </a:prstGeom>
          <a:noFill/>
        </p:spPr>
        <p:txBody>
          <a:bodyPr wrap="square" rtlCol="0">
            <a:spAutoFit/>
          </a:bodyPr>
          <a:p>
            <a:r>
              <a:rPr lang="en-US" altLang="zh-CN"/>
              <a:t>        </a:t>
            </a:r>
            <a:r>
              <a:rPr lang="zh-CN" altLang="en-US" b="1"/>
              <a:t>②pm.expect</a:t>
            </a:r>
            <a:r>
              <a:rPr lang="en-US" altLang="zh-CN" b="1"/>
              <a:t>()</a:t>
            </a:r>
            <a:endParaRPr lang="en-US" altLang="zh-CN" b="1"/>
          </a:p>
          <a:p>
            <a:r>
              <a:rPr lang="zh-CN" altLang="en-US"/>
              <a:t>        这个断言函数是基于一个JavaScript测试库ChaiJS BDD构建的。通过类似的语法，你可以很方便的对响应里的数据或者一些变量进行断言。</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4.2</a:t>
            </a:r>
            <a:r>
              <a:rPr lang="zh-CN" spc="150">
                <a:ea typeface="微软雅黑" panose="020B0503020204020204" charset="-122"/>
                <a:cs typeface="Gen Jyuu GothicL Medium" panose="020B0302020203020207" pitchFamily="34" charset="-128"/>
                <a:sym typeface="+mn-lt"/>
              </a:rPr>
              <a:t>脚本介绍</a:t>
            </a:r>
            <a:endParaRPr lang="zh-CN" spc="-5" dirty="0"/>
          </a:p>
        </p:txBody>
      </p:sp>
      <p:graphicFrame>
        <p:nvGraphicFramePr>
          <p:cNvPr id="4" name="表格 3"/>
          <p:cNvGraphicFramePr/>
          <p:nvPr/>
        </p:nvGraphicFramePr>
        <p:xfrm>
          <a:off x="962025" y="1871980"/>
          <a:ext cx="9401175" cy="2900045"/>
        </p:xfrm>
        <a:graphic>
          <a:graphicData uri="http://schemas.openxmlformats.org/drawingml/2006/table">
            <a:tbl>
              <a:tblPr firstRow="1" bandRow="1">
                <a:tableStyleId>{5940675A-B579-460E-94D1-54222C63F5DA}</a:tableStyleId>
              </a:tblPr>
              <a:tblGrid>
                <a:gridCol w="349885"/>
                <a:gridCol w="9051290"/>
              </a:tblGrid>
              <a:tr h="2900045">
                <a:tc>
                  <a:txBody>
                    <a:bodyPr/>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1</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2</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3</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4</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5</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6</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7</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8</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9</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10</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11</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p>
                      <a:pPr indent="0" algn="ctr">
                        <a:buNone/>
                      </a:pPr>
                      <a:r>
                        <a:rPr lang="en-US" altLang="en-US" sz="1600" b="0">
                          <a:solidFill>
                            <a:srgbClr val="AFAFAF"/>
                          </a:solidFill>
                          <a:latin typeface="Consolas" panose="020B0609020204030204" charset="0"/>
                          <a:ea typeface="Consolas" panose="020B0609020204030204" charset="0"/>
                          <a:cs typeface="Consolas" panose="020B0609020204030204" charset="0"/>
                        </a:rPr>
                        <a:t>12</a:t>
                      </a:r>
                      <a:endParaRPr lang="en-US" altLang="en-US" sz="1600" b="0">
                        <a:solidFill>
                          <a:srgbClr val="AFAFAF"/>
                        </a:solidFill>
                        <a:latin typeface="Consolas" panose="020B0609020204030204" charset="0"/>
                        <a:ea typeface="Consolas" panose="020B0609020204030204" charset="0"/>
                        <a:cs typeface="Consolas" panose="020B0609020204030204" charset="0"/>
                      </a:endParaRPr>
                    </a:p>
                  </a:txBody>
                  <a:tcPr marL="0" marR="47625" marT="0" marB="0" vert="horz" anchor="t">
                    <a:lnL>
                      <a:noFill/>
                    </a:lnL>
                    <a:lnR w="38100" cap="flat" cmpd="sng">
                      <a:solidFill>
                        <a:srgbClr val="E6924B"/>
                      </a:solidFill>
                      <a:prstDash val="solid"/>
                      <a:headEnd type="none" w="med" len="med"/>
                      <a:tailEnd type="none" w="med" len="med"/>
                    </a:lnR>
                    <a:lnT cap="flat">
                      <a:noFill/>
                    </a:lnT>
                    <a:lnB cap="flat">
                      <a:noFill/>
                    </a:lnB>
                    <a:lnTlToBr>
                      <a:noFill/>
                    </a:lnTlToBr>
                    <a:lnBlToTr>
                      <a:noFill/>
                    </a:lnBlToTr>
                    <a:noFill/>
                  </a:tcPr>
                </a:tc>
                <a:tc>
                  <a:txBody>
                    <a:bodyPr/>
                    <a:p>
                      <a:pPr indent="0" algn="l">
                        <a:buNone/>
                      </a:pPr>
                      <a:r>
                        <a:rPr lang="en-US" sz="1600" b="0">
                          <a:solidFill>
                            <a:srgbClr val="FF8000"/>
                          </a:solidFill>
                          <a:latin typeface="Consolas" panose="020B0609020204030204" charset="0"/>
                          <a:cs typeface="Consolas" panose="020B0609020204030204" charset="0"/>
                        </a:rPr>
                        <a:t>// </a:t>
                      </a:r>
                      <a:r>
                        <a:rPr lang="zh-CN" altLang="en-US" sz="1600">
                          <a:solidFill>
                            <a:srgbClr val="FF8000"/>
                          </a:solidFill>
                          <a:latin typeface="Consolas" panose="020B0609020204030204" charset="0"/>
                          <a:cs typeface="Consolas" panose="020B0609020204030204" charset="0"/>
                          <a:sym typeface="+mn-ea"/>
                        </a:rPr>
                        <a:t>示例</a:t>
                      </a:r>
                      <a:r>
                        <a:rPr lang="en-US" sz="1600">
                          <a:solidFill>
                            <a:srgbClr val="FF8000"/>
                          </a:solidFill>
                          <a:latin typeface="Consolas" panose="020B0609020204030204" charset="0"/>
                          <a:cs typeface="Consolas" panose="020B0609020204030204" charset="0"/>
                          <a:sym typeface="+mn-ea"/>
                        </a:rPr>
                        <a:t> pm.response.to.be*</a:t>
                      </a:r>
                      <a:endParaRPr lang="en-US" sz="1600" b="0">
                        <a:solidFill>
                          <a:srgbClr val="FF8000"/>
                        </a:solidFill>
                        <a:latin typeface="Consolas" panose="020B0609020204030204" charset="0"/>
                        <a:cs typeface="Consolas" panose="020B0609020204030204" charset="0"/>
                        <a:sym typeface="+mn-ea"/>
                      </a:endParaRPr>
                    </a:p>
                    <a:p>
                      <a:pPr indent="0" algn="l">
                        <a:buNone/>
                      </a:pP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4ED0"/>
                          </a:solidFill>
                          <a:latin typeface="Consolas" panose="020B0609020204030204" charset="0"/>
                          <a:cs typeface="Consolas" panose="020B0609020204030204" charset="0"/>
                        </a:rPr>
                        <a:t>test</a:t>
                      </a:r>
                      <a:r>
                        <a:rPr lang="en-US" sz="1600" b="0">
                          <a:solidFill>
                            <a:srgbClr val="333333"/>
                          </a:solidFill>
                          <a:latin typeface="Consolas" panose="020B0609020204030204" charset="0"/>
                          <a:cs typeface="Consolas" panose="020B0609020204030204" charset="0"/>
                        </a:rPr>
                        <a:t>(</a:t>
                      </a:r>
                      <a:r>
                        <a:rPr lang="en-US" sz="1600" b="0">
                          <a:solidFill>
                            <a:srgbClr val="008000"/>
                          </a:solidFill>
                          <a:latin typeface="Consolas" panose="020B0609020204030204" charset="0"/>
                          <a:cs typeface="Consolas" panose="020B0609020204030204" charset="0"/>
                        </a:rPr>
                        <a:t>"response must be valid and have a body"</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r>
                        <a:rPr lang="en-US" sz="1600" b="0">
                          <a:solidFill>
                            <a:srgbClr val="800080"/>
                          </a:solidFill>
                          <a:latin typeface="Consolas" panose="020B0609020204030204" charset="0"/>
                          <a:cs typeface="Consolas" panose="020B0609020204030204" charset="0"/>
                        </a:rPr>
                        <a:t>function</a:t>
                      </a:r>
                      <a:r>
                        <a:rPr lang="en-US" sz="1600" b="0">
                          <a:solidFill>
                            <a:srgbClr val="006FE0"/>
                          </a:solidFill>
                          <a:latin typeface="Consolas" panose="020B0609020204030204" charset="0"/>
                          <a:cs typeface="Consolas" panose="020B0609020204030204" charset="0"/>
                        </a:rPr>
                        <a:t> </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endParaRPr lang="en-US" sz="1600" b="0">
                        <a:solidFill>
                          <a:srgbClr val="006FE0"/>
                        </a:solidFill>
                        <a:latin typeface="Consolas" panose="020B0609020204030204" charset="0"/>
                        <a:cs typeface="Consolas" panose="020B0609020204030204" charset="0"/>
                      </a:endParaRPr>
                    </a:p>
                    <a:p>
                      <a:pPr indent="0" algn="l">
                        <a:buNone/>
                      </a:pPr>
                      <a:r>
                        <a:rPr lang="en-US" sz="1600" b="0">
                          <a:solidFill>
                            <a:srgbClr val="FF8000"/>
                          </a:solidFill>
                          <a:latin typeface="Consolas" panose="020B0609020204030204" charset="0"/>
                          <a:cs typeface="Consolas" panose="020B0609020204030204" charset="0"/>
                        </a:rPr>
                        <a:t>// assert that the status code is 200</a:t>
                      </a:r>
                      <a:endParaRPr lang="en-US" sz="1600" b="0">
                        <a:solidFill>
                          <a:srgbClr val="FF8000"/>
                        </a:solidFill>
                        <a:latin typeface="Consolas" panose="020B0609020204030204" charset="0"/>
                        <a:cs typeface="Consolas" panose="020B0609020204030204" charset="0"/>
                      </a:endParaRPr>
                    </a:p>
                    <a:p>
                      <a:pPr indent="0" algn="l">
                        <a:buNone/>
                      </a:pPr>
                      <a:r>
                        <a:rPr lang="en-US" sz="1600" b="0">
                          <a:solidFill>
                            <a:srgbClr val="006FE0"/>
                          </a:solidFill>
                          <a:latin typeface="Consolas" panose="020B0609020204030204" charset="0"/>
                          <a:cs typeface="Consolas" panose="020B0609020204030204" charset="0"/>
                        </a:rPr>
                        <a:t>     </a:t>
                      </a: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response</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to</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be</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ok</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endParaRPr lang="en-US" sz="1600" b="0">
                        <a:solidFill>
                          <a:srgbClr val="006FE0"/>
                        </a:solidFill>
                        <a:latin typeface="Consolas" panose="020B0609020204030204" charset="0"/>
                        <a:cs typeface="Consolas" panose="020B0609020204030204" charset="0"/>
                      </a:endParaRPr>
                    </a:p>
                    <a:p>
                      <a:pPr indent="0" algn="l">
                        <a:buNone/>
                      </a:pPr>
                      <a:r>
                        <a:rPr lang="en-US" sz="1600" b="0">
                          <a:solidFill>
                            <a:srgbClr val="FF8000"/>
                          </a:solidFill>
                          <a:latin typeface="Consolas" panose="020B0609020204030204" charset="0"/>
                          <a:cs typeface="Consolas" panose="020B0609020204030204" charset="0"/>
                        </a:rPr>
                        <a:t>// info, success, redirection, clientError,  serverError, are other variants</a:t>
                      </a:r>
                      <a:endParaRPr lang="en-US" sz="1600" b="0">
                        <a:solidFill>
                          <a:srgbClr val="FF8000"/>
                        </a:solidFill>
                        <a:latin typeface="Consolas" panose="020B0609020204030204" charset="0"/>
                        <a:cs typeface="Consolas" panose="020B0609020204030204" charset="0"/>
                      </a:endParaRPr>
                    </a:p>
                    <a:p>
                      <a:pPr indent="0" algn="l">
                        <a:buNone/>
                      </a:pPr>
                      <a:r>
                        <a:rPr lang="en-US" sz="1600" b="0">
                          <a:solidFill>
                            <a:srgbClr val="FF8000"/>
                          </a:solidFill>
                          <a:latin typeface="Consolas" panose="020B0609020204030204" charset="0"/>
                          <a:cs typeface="Consolas" panose="020B0609020204030204" charset="0"/>
                        </a:rPr>
                        <a:t>// assert that the response has a valid JSON body</a:t>
                      </a:r>
                      <a:endParaRPr lang="en-US" sz="1600" b="0">
                        <a:solidFill>
                          <a:srgbClr val="FF8000"/>
                        </a:solidFill>
                        <a:latin typeface="Consolas" panose="020B0609020204030204" charset="0"/>
                        <a:cs typeface="Consolas" panose="020B0609020204030204" charset="0"/>
                      </a:endParaRPr>
                    </a:p>
                    <a:p>
                      <a:pPr indent="0" algn="l">
                        <a:buNone/>
                      </a:pPr>
                      <a:r>
                        <a:rPr lang="en-US" sz="1600" b="0">
                          <a:solidFill>
                            <a:srgbClr val="006FE0"/>
                          </a:solidFill>
                          <a:latin typeface="Consolas" panose="020B0609020204030204" charset="0"/>
                          <a:cs typeface="Consolas" panose="020B0609020204030204" charset="0"/>
                        </a:rPr>
                        <a:t>     </a:t>
                      </a: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response</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to</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be</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withBody</a:t>
                      </a:r>
                      <a:r>
                        <a:rPr lang="en-US" sz="1600" b="0">
                          <a:solidFill>
                            <a:srgbClr val="333333"/>
                          </a:solidFill>
                          <a:latin typeface="Consolas" panose="020B0609020204030204" charset="0"/>
                          <a:cs typeface="Consolas" panose="020B0609020204030204" charset="0"/>
                        </a:rPr>
                        <a:t>;</a:t>
                      </a:r>
                      <a:endParaRPr lang="en-US" sz="1600" b="0">
                        <a:solidFill>
                          <a:srgbClr val="333333"/>
                        </a:solidFill>
                        <a:latin typeface="Consolas" panose="020B0609020204030204" charset="0"/>
                        <a:cs typeface="Consolas" panose="020B0609020204030204" charset="0"/>
                      </a:endParaRPr>
                    </a:p>
                    <a:p>
                      <a:pPr indent="0" algn="l">
                        <a:buNone/>
                      </a:pPr>
                      <a:r>
                        <a:rPr lang="en-US" sz="1600" b="0">
                          <a:solidFill>
                            <a:srgbClr val="006FE0"/>
                          </a:solidFill>
                          <a:latin typeface="Consolas" panose="020B0609020204030204" charset="0"/>
                          <a:cs typeface="Consolas" panose="020B0609020204030204" charset="0"/>
                        </a:rPr>
                        <a:t>     </a:t>
                      </a:r>
                      <a:r>
                        <a:rPr lang="en-US" sz="1600" b="0">
                          <a:solidFill>
                            <a:srgbClr val="002D7A"/>
                          </a:solidFill>
                          <a:latin typeface="Consolas" panose="020B0609020204030204" charset="0"/>
                          <a:cs typeface="Consolas" panose="020B0609020204030204" charset="0"/>
                        </a:rPr>
                        <a:t>pm</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response</a:t>
                      </a:r>
                      <a:r>
                        <a:rPr lang="en-US" sz="1600" b="0">
                          <a:solidFill>
                            <a:srgbClr val="333333"/>
                          </a:solidFill>
                          <a:latin typeface="Consolas" panose="020B0609020204030204" charset="0"/>
                          <a:cs typeface="Consolas" panose="020B0609020204030204" charset="0"/>
                        </a:rPr>
                        <a:t>.</a:t>
                      </a:r>
                      <a:r>
                        <a:rPr lang="en-US" sz="1600" b="0">
                          <a:solidFill>
                            <a:srgbClr val="800080"/>
                          </a:solidFill>
                          <a:latin typeface="Consolas" panose="020B0609020204030204" charset="0"/>
                          <a:cs typeface="Consolas" panose="020B0609020204030204" charset="0"/>
                        </a:rPr>
                        <a:t>to</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be</a:t>
                      </a:r>
                      <a:r>
                        <a:rPr lang="en-US" sz="1600" b="0">
                          <a:solidFill>
                            <a:srgbClr val="333333"/>
                          </a:solidFill>
                          <a:latin typeface="Consolas" panose="020B0609020204030204" charset="0"/>
                          <a:cs typeface="Consolas" panose="020B0609020204030204" charset="0"/>
                        </a:rPr>
                        <a:t>.</a:t>
                      </a:r>
                      <a:r>
                        <a:rPr lang="en-US" sz="1600" b="0">
                          <a:solidFill>
                            <a:srgbClr val="002D7A"/>
                          </a:solidFill>
                          <a:latin typeface="Consolas" panose="020B0609020204030204" charset="0"/>
                          <a:cs typeface="Consolas" panose="020B0609020204030204" charset="0"/>
                        </a:rPr>
                        <a:t>json</a:t>
                      </a:r>
                      <a:r>
                        <a:rPr lang="en-US" sz="1600" b="0">
                          <a:solidFill>
                            <a:srgbClr val="333333"/>
                          </a:solidFill>
                          <a:latin typeface="Consolas" panose="020B0609020204030204" charset="0"/>
                          <a:cs typeface="Consolas" panose="020B0609020204030204" charset="0"/>
                        </a:rPr>
                        <a:t>;</a:t>
                      </a:r>
                      <a:r>
                        <a:rPr lang="en-US" sz="1600" b="0">
                          <a:solidFill>
                            <a:srgbClr val="006FE0"/>
                          </a:solidFill>
                          <a:latin typeface="Consolas" panose="020B0609020204030204" charset="0"/>
                          <a:cs typeface="Consolas" panose="020B0609020204030204" charset="0"/>
                        </a:rPr>
                        <a:t> </a:t>
                      </a:r>
                      <a:endParaRPr lang="en-US" sz="1600" b="0">
                        <a:solidFill>
                          <a:srgbClr val="006FE0"/>
                        </a:solidFill>
                        <a:latin typeface="Consolas" panose="020B0609020204030204" charset="0"/>
                        <a:cs typeface="Consolas" panose="020B0609020204030204" charset="0"/>
                      </a:endParaRPr>
                    </a:p>
                    <a:p>
                      <a:pPr indent="0" algn="l">
                        <a:buNone/>
                      </a:pPr>
                      <a:r>
                        <a:rPr lang="en-US" sz="1600" b="0">
                          <a:solidFill>
                            <a:srgbClr val="FF8000"/>
                          </a:solidFill>
                          <a:latin typeface="Consolas" panose="020B0609020204030204" charset="0"/>
                          <a:cs typeface="Consolas" panose="020B0609020204030204" charset="0"/>
                        </a:rPr>
                        <a:t>// this assertion also checks if a body  exists, so the above check is not needed</a:t>
                      </a:r>
                      <a:endParaRPr lang="en-US" sz="1600" b="0">
                        <a:solidFill>
                          <a:srgbClr val="FF8000"/>
                        </a:solidFill>
                        <a:latin typeface="Consolas" panose="020B0609020204030204" charset="0"/>
                        <a:cs typeface="Consolas" panose="020B0609020204030204" charset="0"/>
                      </a:endParaRPr>
                    </a:p>
                    <a:p>
                      <a:pPr indent="0" algn="l">
                        <a:buNone/>
                      </a:pPr>
                      <a:r>
                        <a:rPr lang="en-US" sz="1600" b="0">
                          <a:solidFill>
                            <a:srgbClr val="333333"/>
                          </a:solidFill>
                          <a:latin typeface="Consolas" panose="020B0609020204030204" charset="0"/>
                          <a:cs typeface="Consolas" panose="020B0609020204030204" charset="0"/>
                        </a:rPr>
                        <a:t>});</a:t>
                      </a:r>
                      <a:endParaRPr lang="en-US" altLang="en-US" sz="1600" b="0">
                        <a:solidFill>
                          <a:srgbClr val="FF8000"/>
                        </a:solidFill>
                        <a:latin typeface="Consolas" panose="020B0609020204030204" charset="0"/>
                        <a:ea typeface="Consolas" panose="020B0609020204030204" charset="0"/>
                        <a:cs typeface="Consolas" panose="020B0609020204030204" charset="0"/>
                      </a:endParaRPr>
                    </a:p>
                  </a:txBody>
                  <a:tcPr marL="0" marR="0" marT="0" marB="0" vert="horz" anchor="t">
                    <a:lnL w="38100" cap="flat" cmpd="sng">
                      <a:solidFill>
                        <a:srgbClr val="E6924B"/>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5" name="文本框 4"/>
          <p:cNvSpPr txBox="1"/>
          <p:nvPr/>
        </p:nvSpPr>
        <p:spPr>
          <a:xfrm>
            <a:off x="526415" y="1226820"/>
            <a:ext cx="9640570" cy="645160"/>
          </a:xfrm>
          <a:prstGeom prst="rect">
            <a:avLst/>
          </a:prstGeom>
          <a:noFill/>
        </p:spPr>
        <p:txBody>
          <a:bodyPr wrap="square" rtlCol="0">
            <a:spAutoFit/>
          </a:bodyPr>
          <a:p>
            <a:r>
              <a:rPr lang="en-US" altLang="zh-CN"/>
              <a:t>        </a:t>
            </a:r>
            <a:r>
              <a:rPr lang="zh-CN" altLang="en-US" b="1"/>
              <a:t>③</a:t>
            </a:r>
            <a:r>
              <a:rPr b="1"/>
              <a:t>pm.response.to.be.*</a:t>
            </a:r>
            <a:endParaRPr b="1"/>
          </a:p>
          <a:p>
            <a:r>
              <a:rPr lang="zh-CN" altLang="en-US"/>
              <a:t>        这个对象可以提供对响应常见的检查。如状态码是否符合预期等。</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6415" y="1226820"/>
            <a:ext cx="9640570" cy="3692525"/>
          </a:xfrm>
          <a:prstGeom prst="rect">
            <a:avLst/>
          </a:prstGeom>
          <a:noFill/>
        </p:spPr>
        <p:txBody>
          <a:bodyPr wrap="square" rtlCol="0">
            <a:spAutoFit/>
          </a:bodyPr>
          <a:p>
            <a:r>
              <a:rPr lang="en-US" altLang="zh-CN"/>
              <a:t>        </a:t>
            </a:r>
            <a:r>
              <a:rPr lang="zh-CN" altLang="en-US" b="1"/>
              <a:t>④</a:t>
            </a:r>
            <a:r>
              <a:rPr b="1"/>
              <a:t>tv4.validate(</a:t>
            </a:r>
            <a:r>
              <a:rPr lang="en-US" b="1"/>
              <a:t>data,schema</a:t>
            </a:r>
            <a:r>
              <a:rPr b="1"/>
              <a:t>)</a:t>
            </a:r>
            <a:endParaRPr b="1"/>
          </a:p>
          <a:p>
            <a:r>
              <a:rPr lang="zh-CN" altLang="en-US"/>
              <a:t>        第一个参数是被检验的数据，第二个参数是json schema。通过则返回true,失败则返回false</a:t>
            </a:r>
            <a:endParaRPr lang="zh-CN" altLang="en-US"/>
          </a:p>
          <a:p>
            <a:r>
              <a:t> </a:t>
            </a:r>
            <a:r>
              <a:rPr lang="en-US"/>
              <a:t>	</a:t>
            </a:r>
            <a:r>
              <a:t>var schema = {</a:t>
            </a:r>
          </a:p>
          <a:p>
            <a:r>
              <a:t>       </a:t>
            </a:r>
            <a:r>
              <a:rPr lang="en-US"/>
              <a:t>		</a:t>
            </a:r>
            <a:r>
              <a:t> "items": {</a:t>
            </a:r>
          </a:p>
          <a:p>
            <a:r>
              <a:t>         </a:t>
            </a:r>
            <a:r>
              <a:rPr lang="en-US"/>
              <a:t>		</a:t>
            </a:r>
            <a:r>
              <a:t>"type": "boolean"</a:t>
            </a:r>
          </a:p>
          <a:p>
            <a:r>
              <a:t>             </a:t>
            </a:r>
            <a:r>
              <a:rPr lang="en-US"/>
              <a:t>		</a:t>
            </a:r>
            <a:r>
              <a:t>}</a:t>
            </a:r>
          </a:p>
          <a:p>
            <a:r>
              <a:t>        </a:t>
            </a:r>
            <a:r>
              <a:rPr lang="en-US"/>
              <a:t>	</a:t>
            </a:r>
            <a:r>
              <a:t> };</a:t>
            </a:r>
          </a:p>
          <a:p>
            <a:r>
              <a:t>        </a:t>
            </a:r>
            <a:r>
              <a:rPr lang="en-US"/>
              <a:t>	</a:t>
            </a:r>
            <a:r>
              <a:t>var data1 = [true, false];</a:t>
            </a:r>
          </a:p>
          <a:p>
            <a:r>
              <a:t>        </a:t>
            </a:r>
            <a:r>
              <a:rPr lang="en-US"/>
              <a:t>	</a:t>
            </a:r>
            <a:r>
              <a:t>var data2 = [true, 123];</a:t>
            </a:r>
          </a:p>
          <a:p>
            <a:r>
              <a:t>       </a:t>
            </a:r>
            <a:r>
              <a:rPr lang="en-US"/>
              <a:t>	</a:t>
            </a:r>
            <a:r>
              <a:t> console.log(tv4.error);</a:t>
            </a:r>
          </a:p>
          <a:p>
            <a:r>
              <a:t>        </a:t>
            </a:r>
            <a:r>
              <a:rPr lang="en-US"/>
              <a:t>	</a:t>
            </a:r>
            <a:r>
              <a:t>tests["Valid Data1"] = tv4.validate(data1, schema);</a:t>
            </a:r>
          </a:p>
          <a:p>
            <a:r>
              <a:t>        </a:t>
            </a:r>
            <a:r>
              <a:rPr lang="en-US"/>
              <a:t>	</a:t>
            </a:r>
            <a:r>
              <a:t>tests["Valid Data2"] = tv4.validate(data2, schema);</a:t>
            </a:r>
          </a:p>
          <a:p>
            <a:r>
              <a:t>        参数：可以修改items里面的键值对来对应验证json的参数</a:t>
            </a:r>
          </a:p>
        </p:txBody>
      </p:sp>
      <p:sp>
        <p:nvSpPr>
          <p:cNvPr id="2" name="object 2"/>
          <p:cNvSpPr txBox="1">
            <a:spLocks noGrp="1"/>
          </p:cNvSpPr>
          <p:nvPr>
            <p:ph type="title"/>
          </p:nvPr>
        </p:nvSpPr>
        <p:spPr>
          <a:xfrm>
            <a:off x="1166495" y="585470"/>
            <a:ext cx="55048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4.2</a:t>
            </a:r>
            <a:r>
              <a:rPr lang="zh-CN" spc="150">
                <a:ea typeface="微软雅黑" panose="020B0503020204020204" charset="-122"/>
                <a:cs typeface="Gen Jyuu GothicL Medium" panose="020B0302020203020207" pitchFamily="34" charset="-128"/>
                <a:sym typeface="+mn-lt"/>
              </a:rPr>
              <a:t>脚本介绍</a:t>
            </a:r>
            <a:endParaRPr lang="zh-CN"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6685280" cy="99695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4.3</a:t>
            </a:r>
            <a:r>
              <a:rPr lang="zh-CN" altLang="en-US" spc="150">
                <a:ea typeface="微软雅黑" panose="020B0503020204020204" charset="-122"/>
                <a:cs typeface="Gen Jyuu GothicL Medium" panose="020B0302020203020207" pitchFamily="34" charset="-128"/>
                <a:sym typeface="+mn-lt"/>
              </a:rPr>
              <a:t>集合执行Collection Runner</a:t>
            </a:r>
            <a:br>
              <a:rPr lang="zh-CN" altLang="en-US" spc="150">
                <a:latin typeface="微软雅黑" panose="020B0503020204020204" charset="-122"/>
                <a:ea typeface="微软雅黑" panose="020B0503020204020204" charset="-122"/>
                <a:cs typeface="Gen Jyuu GothicL Medium" panose="020B0302020203020207" pitchFamily="34" charset="-128"/>
                <a:sym typeface="+mn-lt"/>
              </a:rPr>
            </a:br>
            <a:endParaRPr lang="zh-CN" spc="-5" dirty="0"/>
          </a:p>
        </p:txBody>
      </p:sp>
      <p:sp>
        <p:nvSpPr>
          <p:cNvPr id="3" name="文本框 2"/>
          <p:cNvSpPr txBox="1"/>
          <p:nvPr/>
        </p:nvSpPr>
        <p:spPr>
          <a:xfrm>
            <a:off x="526415" y="1226820"/>
            <a:ext cx="9640570" cy="922020"/>
          </a:xfrm>
          <a:prstGeom prst="rect">
            <a:avLst/>
          </a:prstGeom>
          <a:noFill/>
        </p:spPr>
        <p:txBody>
          <a:bodyPr wrap="square" rtlCol="0">
            <a:spAutoFit/>
          </a:bodyPr>
          <a:p>
            <a:r>
              <a:rPr lang="en-US" altLang="zh-CN"/>
              <a:t>        </a:t>
            </a:r>
            <a:r>
              <a:rPr lang="zh-CN" altLang="en-US"/>
              <a:t>集合是一组请求，可以作为一系列请求一起运行，以对应相应的环境。</a:t>
            </a:r>
            <a:endParaRPr lang="zh-CN" altLang="en-US"/>
          </a:p>
          <a:p>
            <a:r>
              <a:rPr lang="zh-CN" altLang="en-US"/>
              <a:t>①</a:t>
            </a:r>
            <a:r>
              <a:rPr lang="en-US" altLang="zh-CN"/>
              <a:t>Runner</a:t>
            </a:r>
            <a:r>
              <a:rPr lang="zh-CN" altLang="en-US"/>
              <a:t>：</a:t>
            </a:r>
            <a:r>
              <a:rPr lang="en-US" altLang="zh-CN"/>
              <a:t>运行集合时，会一个接一个地发送集合中的所有请求。</a:t>
            </a:r>
            <a:endParaRPr lang="en-US" altLang="zh-CN"/>
          </a:p>
          <a:p>
            <a:r>
              <a:rPr lang="zh-CN" altLang="en-US"/>
              <a:t>②</a:t>
            </a:r>
            <a:r>
              <a:rPr lang="en-US" altLang="zh-CN"/>
              <a:t>Newman</a:t>
            </a:r>
            <a:r>
              <a:rPr lang="zh-CN" altLang="en-US"/>
              <a:t>：</a:t>
            </a:r>
            <a:r>
              <a:rPr lang="zh-CN" altLang="en-US"/>
              <a:t>是Postman的命令行运行。它允许您直接从命令行运行和测试Postman集合。</a:t>
            </a:r>
            <a:endParaRPr lang="zh-CN" altLang="en-US"/>
          </a:p>
        </p:txBody>
      </p:sp>
      <p:pic>
        <p:nvPicPr>
          <p:cNvPr id="4" name="图片 3"/>
          <p:cNvPicPr>
            <a:picLocks noChangeAspect="1"/>
          </p:cNvPicPr>
          <p:nvPr/>
        </p:nvPicPr>
        <p:blipFill>
          <a:blip r:embed="rId1"/>
          <a:stretch>
            <a:fillRect/>
          </a:stretch>
        </p:blipFill>
        <p:spPr>
          <a:xfrm>
            <a:off x="749935" y="2148840"/>
            <a:ext cx="9233535" cy="45427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6685280" cy="99695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4.3</a:t>
            </a:r>
            <a:r>
              <a:rPr lang="zh-CN" altLang="en-US" spc="150">
                <a:ea typeface="微软雅黑" panose="020B0503020204020204" charset="-122"/>
                <a:cs typeface="Gen Jyuu GothicL Medium" panose="020B0302020203020207" pitchFamily="34" charset="-128"/>
                <a:sym typeface="+mn-lt"/>
              </a:rPr>
              <a:t>集合执行Collection Runner</a:t>
            </a:r>
            <a:br>
              <a:rPr lang="zh-CN" altLang="en-US" spc="150">
                <a:latin typeface="微软雅黑" panose="020B0503020204020204" charset="-122"/>
                <a:ea typeface="微软雅黑" panose="020B0503020204020204" charset="-122"/>
                <a:cs typeface="Gen Jyuu GothicL Medium" panose="020B0302020203020207" pitchFamily="34" charset="-128"/>
                <a:sym typeface="+mn-lt"/>
              </a:rPr>
            </a:br>
            <a:endParaRPr lang="zh-CN" spc="-5" dirty="0"/>
          </a:p>
        </p:txBody>
      </p:sp>
      <p:sp>
        <p:nvSpPr>
          <p:cNvPr id="3" name="文本框 2"/>
          <p:cNvSpPr txBox="1"/>
          <p:nvPr/>
        </p:nvSpPr>
        <p:spPr>
          <a:xfrm>
            <a:off x="526415" y="1226820"/>
            <a:ext cx="9640570" cy="368300"/>
          </a:xfrm>
          <a:prstGeom prst="rect">
            <a:avLst/>
          </a:prstGeom>
          <a:noFill/>
        </p:spPr>
        <p:txBody>
          <a:bodyPr wrap="square" rtlCol="0">
            <a:spAutoFit/>
          </a:bodyPr>
          <a:p>
            <a:r>
              <a:rPr lang="en-US"/>
              <a:t>newman</a:t>
            </a:r>
            <a:r>
              <a:rPr lang="zh-CN" altLang="en-US"/>
              <a:t>命令行运行</a:t>
            </a:r>
            <a:endParaRPr lang="zh-CN" altLang="en-US"/>
          </a:p>
        </p:txBody>
      </p:sp>
      <p:pic>
        <p:nvPicPr>
          <p:cNvPr id="7" name="图片 6"/>
          <p:cNvPicPr>
            <a:picLocks noChangeAspect="1"/>
          </p:cNvPicPr>
          <p:nvPr/>
        </p:nvPicPr>
        <p:blipFill>
          <a:blip r:embed="rId1"/>
          <a:stretch>
            <a:fillRect/>
          </a:stretch>
        </p:blipFill>
        <p:spPr>
          <a:xfrm>
            <a:off x="511810" y="1595120"/>
            <a:ext cx="9670415" cy="34061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6685280" cy="99695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4.3</a:t>
            </a:r>
            <a:r>
              <a:rPr lang="zh-CN" altLang="en-US" spc="150">
                <a:ea typeface="微软雅黑" panose="020B0503020204020204" charset="-122"/>
                <a:cs typeface="Gen Jyuu GothicL Medium" panose="020B0302020203020207" pitchFamily="34" charset="-128"/>
                <a:sym typeface="+mn-lt"/>
              </a:rPr>
              <a:t>集合执行Collection Runner</a:t>
            </a:r>
            <a:br>
              <a:rPr lang="zh-CN" altLang="en-US" spc="150">
                <a:latin typeface="微软雅黑" panose="020B0503020204020204" charset="-122"/>
                <a:ea typeface="微软雅黑" panose="020B0503020204020204" charset="-122"/>
                <a:cs typeface="Gen Jyuu GothicL Medium" panose="020B0302020203020207" pitchFamily="34" charset="-128"/>
                <a:sym typeface="+mn-lt"/>
              </a:rPr>
            </a:br>
            <a:endParaRPr lang="zh-CN" spc="-5" dirty="0"/>
          </a:p>
        </p:txBody>
      </p:sp>
      <p:sp>
        <p:nvSpPr>
          <p:cNvPr id="3" name="文本框 2"/>
          <p:cNvSpPr txBox="1"/>
          <p:nvPr/>
        </p:nvSpPr>
        <p:spPr>
          <a:xfrm>
            <a:off x="526415" y="1226820"/>
            <a:ext cx="9640570" cy="2953385"/>
          </a:xfrm>
          <a:prstGeom prst="rect">
            <a:avLst/>
          </a:prstGeom>
          <a:noFill/>
        </p:spPr>
        <p:txBody>
          <a:bodyPr wrap="square" rtlCol="0">
            <a:spAutoFit/>
          </a:bodyPr>
          <a:p>
            <a:r>
              <a:rPr lang="en-US" altLang="zh-CN" b="1"/>
              <a:t>集合运行</a:t>
            </a:r>
            <a:r>
              <a:rPr lang="en-US" altLang="zh-CN" b="1">
                <a:sym typeface="+mn-ea"/>
              </a:rPr>
              <a:t>各项</a:t>
            </a:r>
            <a:r>
              <a:rPr lang="en-US" altLang="zh-CN" b="1"/>
              <a:t>参数</a:t>
            </a:r>
            <a:r>
              <a:rPr lang="en-US" altLang="zh-CN" b="1">
                <a:sym typeface="+mn-ea"/>
              </a:rPr>
              <a:t>配置</a:t>
            </a:r>
            <a:r>
              <a:rPr lang="en-US" altLang="zh-CN"/>
              <a:t>：</a:t>
            </a:r>
            <a:endParaRPr lang="en-US" altLang="zh-CN"/>
          </a:p>
          <a:p>
            <a:r>
              <a:rPr lang="en-US" altLang="zh-CN" sz="2400" b="1"/>
              <a:t>·</a:t>
            </a:r>
            <a:r>
              <a:rPr lang="zh-CN" altLang="en-US"/>
              <a:t>集合或文件夹</a:t>
            </a:r>
            <a:endParaRPr lang="zh-CN" altLang="en-US"/>
          </a:p>
          <a:p>
            <a:r>
              <a:rPr lang="en-US" altLang="zh-CN" sz="2400" b="1">
                <a:sym typeface="+mn-ea"/>
              </a:rPr>
              <a:t>·</a:t>
            </a:r>
            <a:r>
              <a:rPr lang="zh-CN" altLang="en-US"/>
              <a:t>环境</a:t>
            </a:r>
            <a:endParaRPr lang="zh-CN" altLang="en-US"/>
          </a:p>
          <a:p>
            <a:r>
              <a:rPr lang="en-US" altLang="zh-CN" sz="2400" b="1">
                <a:sym typeface="+mn-ea"/>
              </a:rPr>
              <a:t>·</a:t>
            </a:r>
            <a:r>
              <a:rPr lang="zh-CN" altLang="en-US"/>
              <a:t>迭代</a:t>
            </a:r>
            <a:endParaRPr lang="zh-CN" altLang="en-US"/>
          </a:p>
          <a:p>
            <a:r>
              <a:rPr lang="en-US" altLang="zh-CN" sz="2400" b="1">
                <a:sym typeface="+mn-ea"/>
              </a:rPr>
              <a:t>·</a:t>
            </a:r>
            <a:r>
              <a:rPr lang="zh-CN" altLang="en-US"/>
              <a:t>延迟</a:t>
            </a:r>
            <a:endParaRPr lang="zh-CN" altLang="en-US"/>
          </a:p>
          <a:p>
            <a:r>
              <a:rPr lang="en-US" altLang="zh-CN" sz="2400" b="1">
                <a:sym typeface="+mn-ea"/>
              </a:rPr>
              <a:t>·</a:t>
            </a:r>
            <a:r>
              <a:rPr lang="zh-CN" altLang="en-US"/>
              <a:t>响应日志</a:t>
            </a:r>
            <a:endParaRPr lang="zh-CN" altLang="en-US"/>
          </a:p>
          <a:p>
            <a:r>
              <a:rPr lang="en-US" altLang="zh-CN" sz="2400" b="1">
                <a:sym typeface="+mn-ea"/>
              </a:rPr>
              <a:t>·</a:t>
            </a:r>
            <a:r>
              <a:rPr lang="zh-CN" altLang="en-US"/>
              <a:t>数据</a:t>
            </a:r>
            <a:endParaRPr lang="zh-CN" altLang="en-US"/>
          </a:p>
          <a:p>
            <a:r>
              <a:rPr lang="en-US" altLang="zh-CN" sz="2400" b="1">
                <a:sym typeface="+mn-ea"/>
              </a:rPr>
              <a:t>·</a:t>
            </a:r>
            <a:r>
              <a:rPr lang="zh-CN" altLang="en-US"/>
              <a:t>保存变量</a:t>
            </a:r>
            <a:endParaRPr lang="zh-CN" altLang="en-US"/>
          </a:p>
        </p:txBody>
      </p:sp>
      <p:pic>
        <p:nvPicPr>
          <p:cNvPr id="6" name="图片 5"/>
          <p:cNvPicPr>
            <a:picLocks noChangeAspect="1"/>
          </p:cNvPicPr>
          <p:nvPr/>
        </p:nvPicPr>
        <p:blipFill>
          <a:blip r:embed="rId1"/>
          <a:stretch>
            <a:fillRect/>
          </a:stretch>
        </p:blipFill>
        <p:spPr>
          <a:xfrm>
            <a:off x="2190115" y="1582420"/>
            <a:ext cx="8154670" cy="51473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6685280" cy="99695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4.3</a:t>
            </a:r>
            <a:r>
              <a:rPr lang="zh-CN" altLang="en-US" spc="150">
                <a:ea typeface="微软雅黑" panose="020B0503020204020204" charset="-122"/>
                <a:cs typeface="Gen Jyuu GothicL Medium" panose="020B0302020203020207" pitchFamily="34" charset="-128"/>
                <a:sym typeface="+mn-lt"/>
              </a:rPr>
              <a:t>集合执行Collection Runner</a:t>
            </a:r>
            <a:br>
              <a:rPr lang="zh-CN" altLang="en-US" spc="150">
                <a:latin typeface="微软雅黑" panose="020B0503020204020204" charset="-122"/>
                <a:ea typeface="微软雅黑" panose="020B0503020204020204" charset="-122"/>
                <a:cs typeface="Gen Jyuu GothicL Medium" panose="020B0302020203020207" pitchFamily="34" charset="-128"/>
                <a:sym typeface="+mn-lt"/>
              </a:rPr>
            </a:br>
            <a:endParaRPr lang="zh-CN" spc="-5" dirty="0"/>
          </a:p>
        </p:txBody>
      </p:sp>
      <p:sp>
        <p:nvSpPr>
          <p:cNvPr id="3" name="文本框 2"/>
          <p:cNvSpPr txBox="1"/>
          <p:nvPr/>
        </p:nvSpPr>
        <p:spPr>
          <a:xfrm>
            <a:off x="526415" y="1226820"/>
            <a:ext cx="9640570" cy="368300"/>
          </a:xfrm>
          <a:prstGeom prst="rect">
            <a:avLst/>
          </a:prstGeom>
          <a:noFill/>
        </p:spPr>
        <p:txBody>
          <a:bodyPr wrap="square" rtlCol="0">
            <a:spAutoFit/>
          </a:bodyPr>
          <a:p>
            <a:r>
              <a:rPr lang="en-US" altLang="zh-CN"/>
              <a:t>        </a:t>
            </a:r>
            <a:r>
              <a:rPr lang="zh-CN" altLang="en-US"/>
              <a:t>查看运行报告</a:t>
            </a:r>
            <a:r>
              <a:rPr lang="en-US" altLang="zh-CN"/>
              <a:t>Run Results</a:t>
            </a:r>
            <a:endParaRPr lang="en-US" altLang="zh-CN"/>
          </a:p>
        </p:txBody>
      </p:sp>
      <p:pic>
        <p:nvPicPr>
          <p:cNvPr id="5" name="图片 4"/>
          <p:cNvPicPr>
            <a:picLocks noChangeAspect="1"/>
          </p:cNvPicPr>
          <p:nvPr/>
        </p:nvPicPr>
        <p:blipFill>
          <a:blip r:embed="rId1"/>
          <a:stretch>
            <a:fillRect/>
          </a:stretch>
        </p:blipFill>
        <p:spPr>
          <a:xfrm>
            <a:off x="526415" y="1582420"/>
            <a:ext cx="9832975" cy="50647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755" y="585470"/>
            <a:ext cx="4478020"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4.P</a:t>
            </a:r>
            <a:r>
              <a:rPr lang="zh-CN" altLang="en-US" spc="150">
                <a:ea typeface="微软雅黑" panose="020B0503020204020204" charset="-122"/>
                <a:cs typeface="Gen Jyuu GothicL Medium" panose="020B0302020203020207" pitchFamily="34" charset="-128"/>
                <a:sym typeface="+mn-lt"/>
              </a:rPr>
              <a:t>ostman高阶实战</a:t>
            </a:r>
            <a:endParaRPr spc="-5" dirty="0"/>
          </a:p>
        </p:txBody>
      </p:sp>
      <p:sp>
        <p:nvSpPr>
          <p:cNvPr id="5" name="稻壳儿春秋广告/盗版必究        原创来源：http://chn.docer.com/works?userid=199329941#!/work_time"/>
          <p:cNvSpPr/>
          <p:nvPr>
            <p:custDataLst>
              <p:tags r:id="rId1"/>
            </p:custDataLst>
          </p:nvPr>
        </p:nvSpPr>
        <p:spPr>
          <a:xfrm>
            <a:off x="1865630" y="1644015"/>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7" name="文本框 12"/>
          <p:cNvSpPr txBox="1"/>
          <p:nvPr>
            <p:custDataLst>
              <p:tags r:id="rId2"/>
            </p:custDataLst>
          </p:nvPr>
        </p:nvSpPr>
        <p:spPr>
          <a:xfrm>
            <a:off x="1865630" y="1656715"/>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4.1</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8" name="TextBox 2"/>
          <p:cNvSpPr txBox="1"/>
          <p:nvPr>
            <p:custDataLst>
              <p:tags r:id="rId3"/>
            </p:custDataLst>
          </p:nvPr>
        </p:nvSpPr>
        <p:spPr>
          <a:xfrm>
            <a:off x="2703830" y="1695450"/>
            <a:ext cx="3493135"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环境变量和全局变量</a:t>
            </a:r>
            <a:endParaRPr lang="zh-CN" altLang="en-US"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27" name="稻壳儿春秋广告/盗版必究        原创来源：http://chn.docer.com/works?userid=199329941#!/work_time"/>
          <p:cNvSpPr/>
          <p:nvPr>
            <p:custDataLst>
              <p:tags r:id="rId4"/>
            </p:custDataLst>
          </p:nvPr>
        </p:nvSpPr>
        <p:spPr>
          <a:xfrm>
            <a:off x="1865630" y="2645410"/>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28" name="文本框 12"/>
          <p:cNvSpPr txBox="1"/>
          <p:nvPr>
            <p:custDataLst>
              <p:tags r:id="rId5"/>
            </p:custDataLst>
          </p:nvPr>
        </p:nvSpPr>
        <p:spPr>
          <a:xfrm>
            <a:off x="1865630" y="2658110"/>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4.2</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29" name="TextBox 2"/>
          <p:cNvSpPr txBox="1"/>
          <p:nvPr>
            <p:custDataLst>
              <p:tags r:id="rId6"/>
            </p:custDataLst>
          </p:nvPr>
        </p:nvSpPr>
        <p:spPr>
          <a:xfrm>
            <a:off x="2703830" y="2696845"/>
            <a:ext cx="4965700"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脚本介绍</a:t>
            </a:r>
            <a:endParaRPr lang="zh-CN" altLang="en-US"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30" name="稻壳儿春秋广告/盗版必究        原创来源：http://chn.docer.com/works?userid=199329941#!/work_time"/>
          <p:cNvSpPr/>
          <p:nvPr>
            <p:custDataLst>
              <p:tags r:id="rId7"/>
            </p:custDataLst>
          </p:nvPr>
        </p:nvSpPr>
        <p:spPr>
          <a:xfrm>
            <a:off x="1865630" y="3610610"/>
            <a:ext cx="621030" cy="57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31" name="文本框 12"/>
          <p:cNvSpPr txBox="1"/>
          <p:nvPr>
            <p:custDataLst>
              <p:tags r:id="rId8"/>
            </p:custDataLst>
          </p:nvPr>
        </p:nvSpPr>
        <p:spPr>
          <a:xfrm>
            <a:off x="1865630" y="3623310"/>
            <a:ext cx="749300" cy="52197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Arial" panose="020B0604020202020204" pitchFamily="34" charset="0"/>
                <a:ea typeface="HYQiHei 95S" pitchFamily="18" charset="-122"/>
                <a:cs typeface="Arial" panose="020B0604020202020204" pitchFamily="34" charset="0"/>
                <a:sym typeface="+mn-lt"/>
              </a:rPr>
              <a:t>4.3</a:t>
            </a:r>
            <a:endParaRPr lang="zh-CN" altLang="en-US" sz="2800" dirty="0">
              <a:solidFill>
                <a:schemeClr val="bg1"/>
              </a:solidFill>
              <a:latin typeface="Arial" panose="020B0604020202020204" pitchFamily="34" charset="0"/>
              <a:ea typeface="HYQiHei 95S" pitchFamily="18" charset="-122"/>
              <a:cs typeface="Arial" panose="020B0604020202020204" pitchFamily="34" charset="0"/>
              <a:sym typeface="+mn-lt"/>
            </a:endParaRPr>
          </a:p>
        </p:txBody>
      </p:sp>
      <p:sp>
        <p:nvSpPr>
          <p:cNvPr id="32" name="TextBox 2"/>
          <p:cNvSpPr txBox="1"/>
          <p:nvPr>
            <p:custDataLst>
              <p:tags r:id="rId9"/>
            </p:custDataLst>
          </p:nvPr>
        </p:nvSpPr>
        <p:spPr>
          <a:xfrm>
            <a:off x="2703830" y="3662045"/>
            <a:ext cx="4965700" cy="460375"/>
          </a:xfrm>
          <a:prstGeom prst="rect">
            <a:avLst/>
          </a:prstGeom>
          <a:noFill/>
        </p:spPr>
        <p:txBody>
          <a:bodyPr wrap="square" rtlCol="0">
            <a:spAutoFit/>
          </a:bodyPr>
          <a:lstStyle/>
          <a:p>
            <a:pPr>
              <a:defRPr/>
            </a:pPr>
            <a:r>
              <a:rPr lang="zh-CN" altLang="en-US" sz="2400" spc="150">
                <a:latin typeface="微软雅黑" panose="020B0503020204020204" charset="-122"/>
                <a:ea typeface="微软雅黑" panose="020B0503020204020204" charset="-122"/>
                <a:cs typeface="Gen Jyuu GothicL Medium" panose="020B0302020203020207" pitchFamily="34" charset="-128"/>
                <a:sym typeface="+mn-lt"/>
              </a:rPr>
              <a:t>集合执行Collection Runner</a:t>
            </a:r>
            <a:endParaRPr lang="zh-CN" altLang="en-US" sz="2400" spc="150">
              <a:latin typeface="微软雅黑" panose="020B0503020204020204" charset="-122"/>
              <a:ea typeface="微软雅黑" panose="020B0503020204020204" charset="-122"/>
              <a:cs typeface="Gen Jyuu GothicL Medium" panose="020B0302020203020207" pitchFamily="34" charset="-128"/>
              <a:sym typeface="+mn-lt"/>
            </a:endParaRPr>
          </a:p>
        </p:txBody>
      </p:sp>
      <p:sp>
        <p:nvSpPr>
          <p:cNvPr id="3" name="object 3"/>
          <p:cNvSpPr txBox="1"/>
          <p:nvPr/>
        </p:nvSpPr>
        <p:spPr>
          <a:xfrm>
            <a:off x="723900" y="1089660"/>
            <a:ext cx="9194800" cy="5540375"/>
          </a:xfrm>
          <a:prstGeom prst="rect">
            <a:avLst/>
          </a:prstGeom>
          <a:solidFill>
            <a:srgbClr val="EDEDED"/>
          </a:solidFill>
        </p:spPr>
        <p:txBody>
          <a:bodyPr vert="horz" wrap="square" lIns="0" tIns="635" rIns="0" bIns="0" rtlCol="0">
            <a:spAutoFit/>
          </a:bodyPr>
          <a:p>
            <a:pPr>
              <a:lnSpc>
                <a:spcPct val="100000"/>
              </a:lnSpc>
              <a:spcBef>
                <a:spcPts val="5"/>
              </a:spcBef>
            </a:pPr>
            <a:r>
              <a:rPr lang="zh-CN" altLang="en-US" sz="2400">
                <a:latin typeface="Calibri" panose="020F0502020204030204"/>
                <a:cs typeface="Calibri" panose="020F0502020204030204"/>
              </a:rPr>
              <a:t>下面介绍下常用的流程</a:t>
            </a:r>
            <a:endParaRPr lang="zh-CN" altLang="en-US" sz="2400">
              <a:latin typeface="Calibri" panose="020F0502020204030204"/>
              <a:cs typeface="Calibri" panose="020F0502020204030204"/>
            </a:endParaRPr>
          </a:p>
          <a:p>
            <a:pPr marL="603250">
              <a:lnSpc>
                <a:spcPct val="100000"/>
              </a:lnSpc>
            </a:pPr>
            <a:endParaRPr lang="zh-CN" altLang="en-US" sz="2400">
              <a:latin typeface="Calibri" panose="020F0502020204030204"/>
              <a:cs typeface="Calibri" panose="020F0502020204030204"/>
            </a:endParaRPr>
          </a:p>
          <a:p>
            <a:pPr marL="603250">
              <a:lnSpc>
                <a:spcPct val="100000"/>
              </a:lnSpc>
            </a:pPr>
            <a:r>
              <a:rPr lang="en-US" altLang="zh-CN" sz="2400">
                <a:latin typeface="Calibri" panose="020F0502020204030204"/>
                <a:cs typeface="Calibri" panose="020F0502020204030204"/>
              </a:rPr>
              <a:t>1</a:t>
            </a:r>
            <a:r>
              <a:rPr lang="zh-CN" altLang="en-US" sz="2400">
                <a:latin typeface="Calibri" panose="020F0502020204030204"/>
                <a:cs typeface="Calibri" panose="020F0502020204030204"/>
              </a:rPr>
              <a:t>、将一组API保存到Collecition，可以通过</a:t>
            </a:r>
            <a:r>
              <a:rPr lang="en-US" altLang="zh-CN" sz="2400">
                <a:latin typeface="Calibri" panose="020F0502020204030204"/>
                <a:cs typeface="Calibri" panose="020F0502020204030204"/>
              </a:rPr>
              <a:t>RAP2导出Postman Collection</a:t>
            </a:r>
            <a:r>
              <a:rPr lang="zh-CN" altLang="en-US" sz="2400">
                <a:latin typeface="Calibri" panose="020F0502020204030204"/>
                <a:cs typeface="Calibri" panose="020F0502020204030204"/>
              </a:rPr>
              <a:t>，复制</a:t>
            </a:r>
            <a:r>
              <a:rPr lang="en-US" altLang="zh-CN" sz="2400">
                <a:latin typeface="Calibri" panose="020F0502020204030204"/>
                <a:cs typeface="Calibri" panose="020F0502020204030204"/>
              </a:rPr>
              <a:t>Url</a:t>
            </a:r>
            <a:r>
              <a:rPr lang="zh-CN" altLang="en-US" sz="2400">
                <a:latin typeface="Calibri" panose="020F0502020204030204"/>
                <a:cs typeface="Calibri" panose="020F0502020204030204"/>
              </a:rPr>
              <a:t>，再导入到</a:t>
            </a:r>
            <a:r>
              <a:rPr lang="en-US" altLang="zh-CN" sz="2400">
                <a:latin typeface="Calibri" panose="020F0502020204030204"/>
                <a:cs typeface="Calibri" panose="020F0502020204030204"/>
              </a:rPr>
              <a:t>Postman</a:t>
            </a:r>
            <a:endParaRPr lang="en-US" altLang="zh-CN" sz="2400">
              <a:latin typeface="Calibri" panose="020F0502020204030204"/>
              <a:cs typeface="Calibri" panose="020F0502020204030204"/>
            </a:endParaRPr>
          </a:p>
          <a:p>
            <a:pPr marL="603250">
              <a:lnSpc>
                <a:spcPct val="100000"/>
              </a:lnSpc>
            </a:pPr>
            <a:r>
              <a:rPr lang="en-US" altLang="zh-CN" sz="2400">
                <a:latin typeface="Calibri" panose="020F0502020204030204"/>
                <a:cs typeface="Calibri" panose="020F0502020204030204"/>
              </a:rPr>
              <a:t>2</a:t>
            </a:r>
            <a:r>
              <a:rPr lang="zh-CN" altLang="en-US" sz="2400">
                <a:latin typeface="Calibri" panose="020F0502020204030204"/>
                <a:cs typeface="Calibri" panose="020F0502020204030204"/>
              </a:rPr>
              <a:t>、设置环境变量，比如url,head,body等，方便支持不同url的环境变量，规划好url方便测试</a:t>
            </a:r>
            <a:endParaRPr lang="en-US" altLang="zh-CN" sz="2400">
              <a:latin typeface="Calibri" panose="020F0502020204030204"/>
              <a:cs typeface="Calibri" panose="020F0502020204030204"/>
            </a:endParaRPr>
          </a:p>
          <a:p>
            <a:pPr marL="603250">
              <a:lnSpc>
                <a:spcPct val="100000"/>
              </a:lnSpc>
            </a:pPr>
            <a:r>
              <a:rPr lang="en-US" altLang="zh-CN" sz="2400">
                <a:latin typeface="Calibri" panose="020F0502020204030204"/>
                <a:cs typeface="Calibri" panose="020F0502020204030204"/>
              </a:rPr>
              <a:t>3</a:t>
            </a:r>
            <a:r>
              <a:rPr lang="zh-CN" altLang="en-US" sz="2400">
                <a:latin typeface="Calibri" panose="020F0502020204030204"/>
                <a:cs typeface="Calibri" panose="020F0502020204030204"/>
              </a:rPr>
              <a:t>、编写Pre-</a:t>
            </a:r>
            <a:r>
              <a:rPr lang="en-US" altLang="zh-CN" sz="2400">
                <a:latin typeface="Calibri" panose="020F0502020204030204"/>
                <a:cs typeface="Calibri" panose="020F0502020204030204"/>
              </a:rPr>
              <a:t>request S</a:t>
            </a:r>
            <a:r>
              <a:rPr lang="zh-CN" altLang="en-US" sz="2400">
                <a:latin typeface="Calibri" panose="020F0502020204030204"/>
                <a:cs typeface="Calibri" panose="020F0502020204030204"/>
              </a:rPr>
              <a:t>cript和Test</a:t>
            </a:r>
            <a:r>
              <a:rPr lang="en-US" altLang="zh-CN" sz="2400">
                <a:latin typeface="Calibri" panose="020F0502020204030204"/>
                <a:cs typeface="Calibri" panose="020F0502020204030204"/>
              </a:rPr>
              <a:t>s</a:t>
            </a:r>
            <a:r>
              <a:rPr lang="zh-CN" altLang="en-US" sz="2400">
                <a:latin typeface="Calibri" panose="020F0502020204030204"/>
                <a:cs typeface="Calibri" panose="020F0502020204030204"/>
              </a:rPr>
              <a:t>代码</a:t>
            </a:r>
            <a:endParaRPr lang="zh-CN" altLang="en-US" sz="2400">
              <a:latin typeface="Calibri" panose="020F0502020204030204"/>
              <a:cs typeface="Calibri" panose="020F0502020204030204"/>
            </a:endParaRPr>
          </a:p>
          <a:p>
            <a:pPr marL="603250">
              <a:lnSpc>
                <a:spcPct val="100000"/>
              </a:lnSpc>
            </a:pPr>
            <a:r>
              <a:rPr lang="en-US" altLang="zh-CN" sz="2400">
                <a:latin typeface="Calibri" panose="020F0502020204030204"/>
                <a:cs typeface="Calibri" panose="020F0502020204030204"/>
              </a:rPr>
              <a:t>4</a:t>
            </a:r>
            <a:r>
              <a:rPr lang="zh-CN" altLang="en-US" sz="2400">
                <a:latin typeface="Calibri" panose="020F0502020204030204"/>
                <a:cs typeface="Calibri" panose="020F0502020204030204"/>
              </a:rPr>
              <a:t>、准备DataFile ，选择运行环境，迭代次数</a:t>
            </a:r>
            <a:endParaRPr lang="en-US" altLang="zh-CN" sz="2400">
              <a:latin typeface="Calibri" panose="020F0502020204030204"/>
              <a:cs typeface="Calibri" panose="020F0502020204030204"/>
            </a:endParaRPr>
          </a:p>
          <a:p>
            <a:pPr marL="603250">
              <a:lnSpc>
                <a:spcPct val="100000"/>
              </a:lnSpc>
            </a:pPr>
            <a:r>
              <a:rPr lang="en-US" altLang="zh-CN" sz="2400">
                <a:latin typeface="Calibri" panose="020F0502020204030204"/>
                <a:cs typeface="Calibri" panose="020F0502020204030204"/>
              </a:rPr>
              <a:t>5</a:t>
            </a:r>
            <a:r>
              <a:rPr lang="zh-CN" altLang="en-US" sz="2400">
                <a:latin typeface="Calibri" panose="020F0502020204030204"/>
                <a:cs typeface="Calibri" panose="020F0502020204030204"/>
              </a:rPr>
              <a:t>、</a:t>
            </a:r>
            <a:r>
              <a:rPr lang="zh-CN" altLang="en-US" sz="2400">
                <a:latin typeface="Calibri" panose="020F0502020204030204"/>
                <a:cs typeface="Calibri" panose="020F0502020204030204"/>
              </a:rPr>
              <a:t>点击运行Run，查看运行报告，修复问题，继续</a:t>
            </a:r>
            <a:endParaRPr lang="zh-CN" altLang="en-US" sz="2400">
              <a:latin typeface="Calibri" panose="020F0502020204030204"/>
              <a:cs typeface="Calibri" panose="020F0502020204030204"/>
            </a:endParaRPr>
          </a:p>
          <a:p>
            <a:pPr marL="603250">
              <a:lnSpc>
                <a:spcPct val="100000"/>
              </a:lnSpc>
            </a:pPr>
            <a:r>
              <a:rPr lang="en-US" altLang="zh-CN" sz="2400">
                <a:latin typeface="Calibri" panose="020F0502020204030204"/>
                <a:cs typeface="Calibri" panose="020F0502020204030204"/>
              </a:rPr>
              <a:t>6</a:t>
            </a:r>
            <a:r>
              <a:rPr lang="zh-CN" altLang="en-US" sz="2400">
                <a:latin typeface="Calibri" panose="020F0502020204030204"/>
                <a:cs typeface="Calibri" panose="020F0502020204030204"/>
              </a:rPr>
              <a:t>、</a:t>
            </a:r>
            <a:r>
              <a:rPr lang="zh-CN" altLang="en-US" sz="2400">
                <a:latin typeface="Calibri" panose="020F0502020204030204"/>
                <a:cs typeface="Calibri" panose="020F0502020204030204"/>
              </a:rPr>
              <a:t>或者导出Collection，使用newman运行测试</a:t>
            </a:r>
            <a:endParaRPr lang="zh-CN" altLang="en-US" sz="2400">
              <a:latin typeface="Calibri" panose="020F0502020204030204"/>
              <a:cs typeface="Calibri" panose="020F0502020204030204"/>
            </a:endParaRPr>
          </a:p>
          <a:p>
            <a:pPr marL="603250">
              <a:lnSpc>
                <a:spcPct val="100000"/>
              </a:lnSpc>
            </a:pPr>
            <a:r>
              <a:rPr lang="en-US" altLang="zh-CN" sz="2400">
                <a:latin typeface="Calibri" panose="020F0502020204030204"/>
                <a:cs typeface="Calibri" panose="020F0502020204030204"/>
              </a:rPr>
              <a:t>7</a:t>
            </a:r>
            <a:r>
              <a:rPr lang="zh-CN" altLang="en-US" sz="2400">
                <a:latin typeface="Calibri" panose="020F0502020204030204"/>
                <a:cs typeface="Calibri" panose="020F0502020204030204"/>
              </a:rPr>
              <a:t>、通过</a:t>
            </a:r>
            <a:r>
              <a:rPr lang="en-US" altLang="zh-CN" sz="2400">
                <a:latin typeface="Calibri" panose="020F0502020204030204"/>
                <a:cs typeface="Calibri" panose="020F0502020204030204"/>
              </a:rPr>
              <a:t>Jenkins</a:t>
            </a:r>
            <a:r>
              <a:rPr lang="zh-CN" altLang="en-US" sz="2400">
                <a:latin typeface="Calibri" panose="020F0502020204030204"/>
                <a:cs typeface="Calibri" panose="020F0502020204030204"/>
              </a:rPr>
              <a:t>持续集成，进行自动化测试</a:t>
            </a:r>
            <a:endParaRPr lang="zh-CN" altLang="en-US" sz="2400">
              <a:latin typeface="Calibri" panose="020F0502020204030204"/>
              <a:cs typeface="Calibri" panose="020F0502020204030204"/>
            </a:endParaRPr>
          </a:p>
          <a:p>
            <a:pPr marL="603250">
              <a:lnSpc>
                <a:spcPct val="100000"/>
              </a:lnSpc>
            </a:pPr>
            <a:endParaRPr lang="zh-CN" altLang="en-US" sz="2400">
              <a:latin typeface="Calibri" panose="020F0502020204030204"/>
              <a:cs typeface="Calibri" panose="020F0502020204030204"/>
            </a:endParaRPr>
          </a:p>
          <a:p>
            <a:pPr marL="603250">
              <a:lnSpc>
                <a:spcPct val="100000"/>
              </a:lnSpc>
            </a:pPr>
            <a:endParaRPr lang="zh-CN" altLang="en-US" sz="2400">
              <a:latin typeface="Calibri" panose="020F0502020204030204"/>
              <a:cs typeface="Calibri" panose="020F0502020204030204"/>
            </a:endParaRPr>
          </a:p>
          <a:p>
            <a:pPr marL="603250">
              <a:lnSpc>
                <a:spcPct val="100000"/>
              </a:lnSpc>
            </a:pPr>
            <a:endParaRPr lang="zh-CN" altLang="en-US" sz="2400">
              <a:latin typeface="Calibri" panose="020F0502020204030204"/>
              <a:cs typeface="Calibri" panose="020F0502020204030204"/>
            </a:endParaRPr>
          </a:p>
          <a:p>
            <a:pPr marL="603250">
              <a:lnSpc>
                <a:spcPct val="100000"/>
              </a:lnSpc>
            </a:pPr>
            <a:endParaRPr lang="zh-CN" altLang="en-US" sz="2400">
              <a:latin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26" y="579373"/>
            <a:ext cx="327469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1.</a:t>
            </a:r>
            <a:r>
              <a:rPr lang="zh-CN" altLang="en-US" spc="150">
                <a:ea typeface="微软雅黑" panose="020B0503020204020204" charset="-122"/>
                <a:cs typeface="Gen Jyuu GothicL Medium" panose="020B0302020203020207" pitchFamily="34" charset="-128"/>
                <a:sym typeface="+mn-lt"/>
              </a:rPr>
              <a:t>初识接口测试</a:t>
            </a:r>
            <a:endParaRPr spc="-5" dirty="0"/>
          </a:p>
        </p:txBody>
      </p:sp>
      <p:sp>
        <p:nvSpPr>
          <p:cNvPr id="3" name="object 3"/>
          <p:cNvSpPr/>
          <p:nvPr/>
        </p:nvSpPr>
        <p:spPr>
          <a:xfrm>
            <a:off x="802640" y="1466215"/>
            <a:ext cx="9088120" cy="5222240"/>
          </a:xfrm>
          <a:custGeom>
            <a:avLst/>
            <a:gdLst/>
            <a:ahLst/>
            <a:cxnLst/>
            <a:rect l="l" t="t" r="r" b="b"/>
            <a:pathLst>
              <a:path w="6629400" h="3573779">
                <a:moveTo>
                  <a:pt x="6629400" y="3085552"/>
                </a:moveTo>
                <a:lnTo>
                  <a:pt x="6629400" y="520443"/>
                </a:lnTo>
                <a:lnTo>
                  <a:pt x="6616700" y="472888"/>
                </a:lnTo>
                <a:lnTo>
                  <a:pt x="6591300" y="382049"/>
                </a:lnTo>
                <a:lnTo>
                  <a:pt x="6578600" y="339074"/>
                </a:lnTo>
                <a:lnTo>
                  <a:pt x="6553200" y="297935"/>
                </a:lnTo>
                <a:lnTo>
                  <a:pt x="6527800" y="258788"/>
                </a:lnTo>
                <a:lnTo>
                  <a:pt x="6502400" y="221787"/>
                </a:lnTo>
                <a:lnTo>
                  <a:pt x="6464300" y="187088"/>
                </a:lnTo>
                <a:lnTo>
                  <a:pt x="6438900" y="154845"/>
                </a:lnTo>
                <a:lnTo>
                  <a:pt x="6400800" y="125213"/>
                </a:lnTo>
                <a:lnTo>
                  <a:pt x="6362700" y="98347"/>
                </a:lnTo>
                <a:lnTo>
                  <a:pt x="6324600" y="74403"/>
                </a:lnTo>
                <a:lnTo>
                  <a:pt x="6286500" y="53535"/>
                </a:lnTo>
                <a:lnTo>
                  <a:pt x="6235700" y="35898"/>
                </a:lnTo>
                <a:lnTo>
                  <a:pt x="6197600" y="21647"/>
                </a:lnTo>
                <a:lnTo>
                  <a:pt x="6146800" y="10937"/>
                </a:lnTo>
                <a:lnTo>
                  <a:pt x="6096000" y="3924"/>
                </a:lnTo>
                <a:lnTo>
                  <a:pt x="6045200" y="762"/>
                </a:lnTo>
                <a:lnTo>
                  <a:pt x="596900" y="0"/>
                </a:lnTo>
                <a:lnTo>
                  <a:pt x="546100" y="2014"/>
                </a:lnTo>
                <a:lnTo>
                  <a:pt x="495300" y="7883"/>
                </a:lnTo>
                <a:lnTo>
                  <a:pt x="444500" y="17457"/>
                </a:lnTo>
                <a:lnTo>
                  <a:pt x="406400" y="30590"/>
                </a:lnTo>
                <a:lnTo>
                  <a:pt x="355600" y="47134"/>
                </a:lnTo>
                <a:lnTo>
                  <a:pt x="317500" y="66940"/>
                </a:lnTo>
                <a:lnTo>
                  <a:pt x="279400" y="89860"/>
                </a:lnTo>
                <a:lnTo>
                  <a:pt x="241300" y="115746"/>
                </a:lnTo>
                <a:lnTo>
                  <a:pt x="203200" y="144451"/>
                </a:lnTo>
                <a:lnTo>
                  <a:pt x="165100" y="175827"/>
                </a:lnTo>
                <a:lnTo>
                  <a:pt x="139700" y="209725"/>
                </a:lnTo>
                <a:lnTo>
                  <a:pt x="114300" y="245998"/>
                </a:lnTo>
                <a:lnTo>
                  <a:pt x="88900" y="284498"/>
                </a:lnTo>
                <a:lnTo>
                  <a:pt x="63500" y="325077"/>
                </a:lnTo>
                <a:lnTo>
                  <a:pt x="38100" y="367586"/>
                </a:lnTo>
                <a:lnTo>
                  <a:pt x="25400" y="411879"/>
                </a:lnTo>
                <a:lnTo>
                  <a:pt x="0" y="505220"/>
                </a:lnTo>
                <a:lnTo>
                  <a:pt x="0" y="3083758"/>
                </a:lnTo>
                <a:lnTo>
                  <a:pt x="12700" y="3131288"/>
                </a:lnTo>
                <a:lnTo>
                  <a:pt x="12700" y="481584"/>
                </a:lnTo>
                <a:lnTo>
                  <a:pt x="25400" y="467868"/>
                </a:lnTo>
                <a:lnTo>
                  <a:pt x="25400" y="439674"/>
                </a:lnTo>
                <a:lnTo>
                  <a:pt x="38100" y="425196"/>
                </a:lnTo>
                <a:lnTo>
                  <a:pt x="38100" y="398526"/>
                </a:lnTo>
                <a:lnTo>
                  <a:pt x="50800" y="384810"/>
                </a:lnTo>
                <a:lnTo>
                  <a:pt x="50800" y="371856"/>
                </a:lnTo>
                <a:lnTo>
                  <a:pt x="63500" y="358140"/>
                </a:lnTo>
                <a:lnTo>
                  <a:pt x="63500" y="345948"/>
                </a:lnTo>
                <a:lnTo>
                  <a:pt x="76200" y="320204"/>
                </a:lnTo>
                <a:lnTo>
                  <a:pt x="88900" y="296189"/>
                </a:lnTo>
                <a:lnTo>
                  <a:pt x="101600" y="272860"/>
                </a:lnTo>
                <a:lnTo>
                  <a:pt x="127000" y="249174"/>
                </a:lnTo>
                <a:lnTo>
                  <a:pt x="139700" y="226314"/>
                </a:lnTo>
                <a:lnTo>
                  <a:pt x="139700" y="227076"/>
                </a:lnTo>
                <a:lnTo>
                  <a:pt x="165100" y="204978"/>
                </a:lnTo>
                <a:lnTo>
                  <a:pt x="165100" y="205740"/>
                </a:lnTo>
                <a:lnTo>
                  <a:pt x="177800" y="185166"/>
                </a:lnTo>
                <a:lnTo>
                  <a:pt x="203200" y="165354"/>
                </a:lnTo>
                <a:lnTo>
                  <a:pt x="215900" y="147066"/>
                </a:lnTo>
                <a:lnTo>
                  <a:pt x="241300" y="129540"/>
                </a:lnTo>
                <a:lnTo>
                  <a:pt x="266700" y="113538"/>
                </a:lnTo>
                <a:lnTo>
                  <a:pt x="279400" y="105156"/>
                </a:lnTo>
                <a:lnTo>
                  <a:pt x="279400" y="105918"/>
                </a:lnTo>
                <a:lnTo>
                  <a:pt x="304800" y="90678"/>
                </a:lnTo>
                <a:lnTo>
                  <a:pt x="330200" y="76962"/>
                </a:lnTo>
                <a:lnTo>
                  <a:pt x="355600" y="64770"/>
                </a:lnTo>
                <a:lnTo>
                  <a:pt x="368300" y="59436"/>
                </a:lnTo>
                <a:lnTo>
                  <a:pt x="381000" y="53340"/>
                </a:lnTo>
                <a:lnTo>
                  <a:pt x="381000" y="54102"/>
                </a:lnTo>
                <a:lnTo>
                  <a:pt x="406400" y="43434"/>
                </a:lnTo>
                <a:lnTo>
                  <a:pt x="406400" y="44196"/>
                </a:lnTo>
                <a:lnTo>
                  <a:pt x="431800" y="35052"/>
                </a:lnTo>
                <a:lnTo>
                  <a:pt x="444500" y="31242"/>
                </a:lnTo>
                <a:lnTo>
                  <a:pt x="469900" y="25146"/>
                </a:lnTo>
                <a:lnTo>
                  <a:pt x="495300" y="22098"/>
                </a:lnTo>
                <a:lnTo>
                  <a:pt x="520700" y="17526"/>
                </a:lnTo>
                <a:lnTo>
                  <a:pt x="546100" y="14478"/>
                </a:lnTo>
                <a:lnTo>
                  <a:pt x="584200" y="12954"/>
                </a:lnTo>
                <a:lnTo>
                  <a:pt x="6045200" y="12954"/>
                </a:lnTo>
                <a:lnTo>
                  <a:pt x="6070600" y="13715"/>
                </a:lnTo>
                <a:lnTo>
                  <a:pt x="6083300" y="15144"/>
                </a:lnTo>
                <a:lnTo>
                  <a:pt x="6108700" y="17554"/>
                </a:lnTo>
                <a:lnTo>
                  <a:pt x="6159500" y="25146"/>
                </a:lnTo>
                <a:lnTo>
                  <a:pt x="6197600" y="35051"/>
                </a:lnTo>
                <a:lnTo>
                  <a:pt x="6235700" y="48768"/>
                </a:lnTo>
                <a:lnTo>
                  <a:pt x="6273800" y="64770"/>
                </a:lnTo>
                <a:lnTo>
                  <a:pt x="6299200" y="77724"/>
                </a:lnTo>
                <a:lnTo>
                  <a:pt x="6299200" y="76962"/>
                </a:lnTo>
                <a:lnTo>
                  <a:pt x="6362700" y="113537"/>
                </a:lnTo>
                <a:lnTo>
                  <a:pt x="6413500" y="147065"/>
                </a:lnTo>
                <a:lnTo>
                  <a:pt x="6426200" y="165354"/>
                </a:lnTo>
                <a:lnTo>
                  <a:pt x="6451600" y="185165"/>
                </a:lnTo>
                <a:lnTo>
                  <a:pt x="6464300" y="205740"/>
                </a:lnTo>
                <a:lnTo>
                  <a:pt x="6464300" y="204977"/>
                </a:lnTo>
                <a:lnTo>
                  <a:pt x="6489700" y="227076"/>
                </a:lnTo>
                <a:lnTo>
                  <a:pt x="6489700" y="226313"/>
                </a:lnTo>
                <a:lnTo>
                  <a:pt x="6502400" y="249173"/>
                </a:lnTo>
                <a:lnTo>
                  <a:pt x="6527800" y="272034"/>
                </a:lnTo>
                <a:lnTo>
                  <a:pt x="6527800" y="283463"/>
                </a:lnTo>
                <a:lnTo>
                  <a:pt x="6540500" y="307848"/>
                </a:lnTo>
                <a:lnTo>
                  <a:pt x="6553200" y="320040"/>
                </a:lnTo>
                <a:lnTo>
                  <a:pt x="6553200" y="332994"/>
                </a:lnTo>
                <a:lnTo>
                  <a:pt x="6565900" y="358902"/>
                </a:lnTo>
                <a:lnTo>
                  <a:pt x="6565900" y="358140"/>
                </a:lnTo>
                <a:lnTo>
                  <a:pt x="6578600" y="371855"/>
                </a:lnTo>
                <a:lnTo>
                  <a:pt x="6578600" y="384809"/>
                </a:lnTo>
                <a:lnTo>
                  <a:pt x="6591300" y="398525"/>
                </a:lnTo>
                <a:lnTo>
                  <a:pt x="6591300" y="425195"/>
                </a:lnTo>
                <a:lnTo>
                  <a:pt x="6604000" y="439673"/>
                </a:lnTo>
                <a:lnTo>
                  <a:pt x="6604000" y="474902"/>
                </a:lnTo>
                <a:lnTo>
                  <a:pt x="6616700" y="493103"/>
                </a:lnTo>
                <a:lnTo>
                  <a:pt x="6616700" y="3131929"/>
                </a:lnTo>
                <a:lnTo>
                  <a:pt x="6629400" y="3085552"/>
                </a:lnTo>
                <a:close/>
              </a:path>
              <a:path w="6629400" h="3573779">
                <a:moveTo>
                  <a:pt x="6616700" y="3131929"/>
                </a:moveTo>
                <a:lnTo>
                  <a:pt x="6616700" y="3077718"/>
                </a:lnTo>
                <a:lnTo>
                  <a:pt x="6604000" y="3106674"/>
                </a:lnTo>
                <a:lnTo>
                  <a:pt x="6604000" y="3134106"/>
                </a:lnTo>
                <a:lnTo>
                  <a:pt x="6591300" y="3148584"/>
                </a:lnTo>
                <a:lnTo>
                  <a:pt x="6591300" y="3175254"/>
                </a:lnTo>
                <a:lnTo>
                  <a:pt x="6578600" y="3188970"/>
                </a:lnTo>
                <a:lnTo>
                  <a:pt x="6578600" y="3201924"/>
                </a:lnTo>
                <a:lnTo>
                  <a:pt x="6565900" y="3215640"/>
                </a:lnTo>
                <a:lnTo>
                  <a:pt x="6565900" y="3227832"/>
                </a:lnTo>
                <a:lnTo>
                  <a:pt x="6553200" y="3240786"/>
                </a:lnTo>
                <a:lnTo>
                  <a:pt x="6553200" y="3255870"/>
                </a:lnTo>
                <a:lnTo>
                  <a:pt x="6540500" y="3272023"/>
                </a:lnTo>
                <a:lnTo>
                  <a:pt x="6527800" y="3287797"/>
                </a:lnTo>
                <a:lnTo>
                  <a:pt x="6527800" y="3301746"/>
                </a:lnTo>
                <a:lnTo>
                  <a:pt x="6502400" y="3325368"/>
                </a:lnTo>
                <a:lnTo>
                  <a:pt x="6502400" y="3324605"/>
                </a:lnTo>
                <a:lnTo>
                  <a:pt x="6489700" y="3347466"/>
                </a:lnTo>
                <a:lnTo>
                  <a:pt x="6489700" y="3346704"/>
                </a:lnTo>
                <a:lnTo>
                  <a:pt x="6464300" y="3368802"/>
                </a:lnTo>
                <a:lnTo>
                  <a:pt x="6464300" y="3368040"/>
                </a:lnTo>
                <a:lnTo>
                  <a:pt x="6451600" y="3388614"/>
                </a:lnTo>
                <a:lnTo>
                  <a:pt x="6426200" y="3408426"/>
                </a:lnTo>
                <a:lnTo>
                  <a:pt x="6413500" y="3426714"/>
                </a:lnTo>
                <a:lnTo>
                  <a:pt x="6388100" y="3444240"/>
                </a:lnTo>
                <a:lnTo>
                  <a:pt x="6362700" y="3460242"/>
                </a:lnTo>
                <a:lnTo>
                  <a:pt x="6350000" y="3468624"/>
                </a:lnTo>
                <a:lnTo>
                  <a:pt x="6350000" y="3467862"/>
                </a:lnTo>
                <a:lnTo>
                  <a:pt x="6324600" y="3483102"/>
                </a:lnTo>
                <a:lnTo>
                  <a:pt x="6299200" y="3496818"/>
                </a:lnTo>
                <a:lnTo>
                  <a:pt x="6235700" y="3525012"/>
                </a:lnTo>
                <a:lnTo>
                  <a:pt x="6197600" y="3538728"/>
                </a:lnTo>
                <a:lnTo>
                  <a:pt x="6134100" y="3551681"/>
                </a:lnTo>
                <a:lnTo>
                  <a:pt x="6108700" y="3556254"/>
                </a:lnTo>
                <a:lnTo>
                  <a:pt x="6083300" y="3559302"/>
                </a:lnTo>
                <a:lnTo>
                  <a:pt x="6045200" y="3560826"/>
                </a:lnTo>
                <a:lnTo>
                  <a:pt x="584200" y="3560826"/>
                </a:lnTo>
                <a:lnTo>
                  <a:pt x="546100" y="3559302"/>
                </a:lnTo>
                <a:lnTo>
                  <a:pt x="520700" y="3556254"/>
                </a:lnTo>
                <a:lnTo>
                  <a:pt x="495300" y="3551682"/>
                </a:lnTo>
                <a:lnTo>
                  <a:pt x="469900" y="3548634"/>
                </a:lnTo>
                <a:lnTo>
                  <a:pt x="457200" y="3545586"/>
                </a:lnTo>
                <a:lnTo>
                  <a:pt x="431800" y="3536823"/>
                </a:lnTo>
                <a:lnTo>
                  <a:pt x="393700" y="3525135"/>
                </a:lnTo>
                <a:lnTo>
                  <a:pt x="355600" y="3511481"/>
                </a:lnTo>
                <a:lnTo>
                  <a:pt x="330200" y="3496818"/>
                </a:lnTo>
                <a:lnTo>
                  <a:pt x="304800" y="3483102"/>
                </a:lnTo>
                <a:lnTo>
                  <a:pt x="279400" y="3467862"/>
                </a:lnTo>
                <a:lnTo>
                  <a:pt x="279400" y="3468624"/>
                </a:lnTo>
                <a:lnTo>
                  <a:pt x="266700" y="3460242"/>
                </a:lnTo>
                <a:lnTo>
                  <a:pt x="241300" y="3444240"/>
                </a:lnTo>
                <a:lnTo>
                  <a:pt x="215900" y="3426714"/>
                </a:lnTo>
                <a:lnTo>
                  <a:pt x="203200" y="3408426"/>
                </a:lnTo>
                <a:lnTo>
                  <a:pt x="177800" y="3388614"/>
                </a:lnTo>
                <a:lnTo>
                  <a:pt x="165100" y="3368040"/>
                </a:lnTo>
                <a:lnTo>
                  <a:pt x="165100" y="3368802"/>
                </a:lnTo>
                <a:lnTo>
                  <a:pt x="139700" y="3346704"/>
                </a:lnTo>
                <a:lnTo>
                  <a:pt x="139700" y="3347466"/>
                </a:lnTo>
                <a:lnTo>
                  <a:pt x="127000" y="3324606"/>
                </a:lnTo>
                <a:lnTo>
                  <a:pt x="101600" y="3301746"/>
                </a:lnTo>
                <a:lnTo>
                  <a:pt x="101600" y="3290316"/>
                </a:lnTo>
                <a:lnTo>
                  <a:pt x="88900" y="3265932"/>
                </a:lnTo>
                <a:lnTo>
                  <a:pt x="76200" y="3252978"/>
                </a:lnTo>
                <a:lnTo>
                  <a:pt x="76200" y="3240786"/>
                </a:lnTo>
                <a:lnTo>
                  <a:pt x="50800" y="3208755"/>
                </a:lnTo>
                <a:lnTo>
                  <a:pt x="25400" y="3139921"/>
                </a:lnTo>
                <a:lnTo>
                  <a:pt x="25400" y="3105912"/>
                </a:lnTo>
                <a:lnTo>
                  <a:pt x="12700" y="3091434"/>
                </a:lnTo>
                <a:lnTo>
                  <a:pt x="12700" y="3131288"/>
                </a:lnTo>
                <a:lnTo>
                  <a:pt x="25400" y="3177477"/>
                </a:lnTo>
                <a:lnTo>
                  <a:pt x="50800" y="3222167"/>
                </a:lnTo>
                <a:lnTo>
                  <a:pt x="63500" y="3265199"/>
                </a:lnTo>
                <a:lnTo>
                  <a:pt x="88900" y="3306413"/>
                </a:lnTo>
                <a:lnTo>
                  <a:pt x="127000" y="3345653"/>
                </a:lnTo>
                <a:lnTo>
                  <a:pt x="152400" y="3382757"/>
                </a:lnTo>
                <a:lnTo>
                  <a:pt x="190500" y="3417570"/>
                </a:lnTo>
                <a:lnTo>
                  <a:pt x="215900" y="3436620"/>
                </a:lnTo>
                <a:lnTo>
                  <a:pt x="241300" y="3454146"/>
                </a:lnTo>
                <a:lnTo>
                  <a:pt x="279400" y="3481691"/>
                </a:lnTo>
                <a:lnTo>
                  <a:pt x="317500" y="3505701"/>
                </a:lnTo>
                <a:lnTo>
                  <a:pt x="355600" y="3526144"/>
                </a:lnTo>
                <a:lnTo>
                  <a:pt x="406400" y="3542990"/>
                </a:lnTo>
                <a:lnTo>
                  <a:pt x="457200" y="3556207"/>
                </a:lnTo>
                <a:lnTo>
                  <a:pt x="495300" y="3565765"/>
                </a:lnTo>
                <a:lnTo>
                  <a:pt x="546100" y="3571633"/>
                </a:lnTo>
                <a:lnTo>
                  <a:pt x="596900" y="3573780"/>
                </a:lnTo>
                <a:lnTo>
                  <a:pt x="6032500" y="3573779"/>
                </a:lnTo>
                <a:lnTo>
                  <a:pt x="6045200" y="3573018"/>
                </a:lnTo>
                <a:lnTo>
                  <a:pt x="6070600" y="3572255"/>
                </a:lnTo>
                <a:lnTo>
                  <a:pt x="6108700" y="3568075"/>
                </a:lnTo>
                <a:lnTo>
                  <a:pt x="6159500" y="3560001"/>
                </a:lnTo>
                <a:lnTo>
                  <a:pt x="6210300" y="3548200"/>
                </a:lnTo>
                <a:lnTo>
                  <a:pt x="6248400" y="3532841"/>
                </a:lnTo>
                <a:lnTo>
                  <a:pt x="6299200" y="3514090"/>
                </a:lnTo>
                <a:lnTo>
                  <a:pt x="6337300" y="3492116"/>
                </a:lnTo>
                <a:lnTo>
                  <a:pt x="6375400" y="3467085"/>
                </a:lnTo>
                <a:lnTo>
                  <a:pt x="6413500" y="3439166"/>
                </a:lnTo>
                <a:lnTo>
                  <a:pt x="6451600" y="3408526"/>
                </a:lnTo>
                <a:lnTo>
                  <a:pt x="6477000" y="3375332"/>
                </a:lnTo>
                <a:lnTo>
                  <a:pt x="6515100" y="3339753"/>
                </a:lnTo>
                <a:lnTo>
                  <a:pt x="6540500" y="3301955"/>
                </a:lnTo>
                <a:lnTo>
                  <a:pt x="6565900" y="3262106"/>
                </a:lnTo>
                <a:lnTo>
                  <a:pt x="6578600" y="3220373"/>
                </a:lnTo>
                <a:lnTo>
                  <a:pt x="6604000" y="3176925"/>
                </a:lnTo>
                <a:lnTo>
                  <a:pt x="6616700" y="3131929"/>
                </a:lnTo>
                <a:close/>
              </a:path>
            </a:pathLst>
          </a:custGeom>
          <a:solidFill>
            <a:srgbClr val="ED7D31"/>
          </a:solidFill>
        </p:spPr>
        <p:txBody>
          <a:bodyPr wrap="square" lIns="0" tIns="0" rIns="0" bIns="0" rtlCol="0"/>
          <a:lstStyle/>
          <a:p/>
        </p:txBody>
      </p:sp>
      <p:sp>
        <p:nvSpPr>
          <p:cNvPr id="4" name="object 4"/>
          <p:cNvSpPr txBox="1"/>
          <p:nvPr/>
        </p:nvSpPr>
        <p:spPr>
          <a:xfrm>
            <a:off x="1111250" y="1784985"/>
            <a:ext cx="8779510" cy="490347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9A00"/>
                </a:solidFill>
                <a:latin typeface="Wingdings" panose="05000000000000000000"/>
                <a:cs typeface="Wingdings" panose="05000000000000000000"/>
              </a:rPr>
              <a:t></a:t>
            </a:r>
            <a:r>
              <a:rPr sz="2400" spc="10" dirty="0">
                <a:solidFill>
                  <a:srgbClr val="FF9A00"/>
                </a:solidFill>
                <a:latin typeface="Times New Roman" panose="02020603050405020304"/>
                <a:cs typeface="Times New Roman" panose="02020603050405020304"/>
              </a:rPr>
              <a:t> </a:t>
            </a:r>
            <a:r>
              <a:rPr sz="2400" dirty="0">
                <a:latin typeface="微软雅黑" panose="020B0503020204020204" charset="-122"/>
                <a:cs typeface="微软雅黑" panose="020B0503020204020204" charset="-122"/>
              </a:rPr>
              <a:t>接口文档应该包含以下内容：</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1、接口说明</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2、调用url</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3、请求方法（get\post）</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4、请求参数、参数类型、请求参数说明</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5、返回参数说明</a:t>
            </a:r>
            <a:endParaRPr sz="2400" dirty="0">
              <a:latin typeface="微软雅黑" panose="020B0503020204020204" charset="-122"/>
              <a:cs typeface="微软雅黑" panose="020B0503020204020204" charset="-122"/>
            </a:endParaRPr>
          </a:p>
          <a:p>
            <a:pPr marL="12700">
              <a:lnSpc>
                <a:spcPct val="100000"/>
              </a:lnSpc>
              <a:spcBef>
                <a:spcPts val="100"/>
              </a:spcBef>
            </a:pPr>
            <a:r>
              <a:rPr sz="2400" dirty="0">
                <a:latin typeface="微软雅黑" panose="020B0503020204020204" charset="-122"/>
                <a:cs typeface="微软雅黑" panose="020B0503020204020204" charset="-122"/>
              </a:rPr>
              <a:t>由接口文档可知，接口至少应有请求地址、请求方法、请求参数（入参和出参）组成，部分接口有请求头header。</a:t>
            </a:r>
            <a:endParaRPr sz="2400" dirty="0">
              <a:latin typeface="微软雅黑" panose="020B0503020204020204" charset="-122"/>
              <a:cs typeface="微软雅黑" panose="020B0503020204020204" charset="-122"/>
            </a:endParaRPr>
          </a:p>
          <a:p>
            <a:pPr marL="12700">
              <a:lnSpc>
                <a:spcPct val="100000"/>
              </a:lnSpc>
              <a:spcBef>
                <a:spcPts val="100"/>
              </a:spcBef>
            </a:pPr>
            <a:endParaRPr sz="2400" b="1" dirty="0">
              <a:latin typeface="微软雅黑" panose="020B0503020204020204" charset="-122"/>
              <a:cs typeface="微软雅黑" panose="020B0503020204020204" charset="-122"/>
            </a:endParaRPr>
          </a:p>
          <a:p>
            <a:pPr marL="12700">
              <a:lnSpc>
                <a:spcPct val="100000"/>
              </a:lnSpc>
            </a:pPr>
            <a:r>
              <a:rPr sz="2400" b="1" dirty="0">
                <a:solidFill>
                  <a:srgbClr val="FF9A00"/>
                </a:solidFill>
                <a:latin typeface="Wingdings" panose="05000000000000000000"/>
                <a:cs typeface="Wingdings" panose="05000000000000000000"/>
              </a:rPr>
              <a:t></a:t>
            </a:r>
            <a:r>
              <a:rPr sz="2400" spc="10" dirty="0">
                <a:solidFill>
                  <a:srgbClr val="FF9A00"/>
                </a:solidFill>
                <a:latin typeface="Times New Roman" panose="02020603050405020304"/>
                <a:cs typeface="Times New Roman" panose="02020603050405020304"/>
              </a:rPr>
              <a:t> </a:t>
            </a:r>
            <a:r>
              <a:rPr lang="zh-CN" sz="2400" dirty="0">
                <a:latin typeface="微软雅黑" panose="020B0503020204020204" charset="-122"/>
                <a:cs typeface="微软雅黑" panose="020B0503020204020204" charset="-122"/>
              </a:rPr>
              <a:t>为什么要做接口测试</a:t>
            </a:r>
            <a:endParaRPr lang="zh-CN" sz="2400" dirty="0">
              <a:latin typeface="微软雅黑" panose="020B0503020204020204" charset="-122"/>
              <a:cs typeface="微软雅黑" panose="020B0503020204020204" charset="-122"/>
            </a:endParaRPr>
          </a:p>
          <a:p>
            <a:pPr marL="12700">
              <a:lnSpc>
                <a:spcPct val="100000"/>
              </a:lnSpc>
            </a:pPr>
            <a:r>
              <a:rPr lang="zh-CN" sz="2400" dirty="0">
                <a:latin typeface="微软雅黑" panose="020B0503020204020204" charset="-122"/>
                <a:cs typeface="微软雅黑" panose="020B0503020204020204" charset="-122"/>
              </a:rPr>
              <a:t>比如输入只是在前端做了校验，后端可能没做校验，如果有人通过抓包绕过前端校验直接发送到后端怎么办</a:t>
            </a:r>
            <a:endParaRPr lang="zh-CN" sz="2400" dirty="0">
              <a:latin typeface="微软雅黑" panose="020B0503020204020204" charset="-122"/>
              <a:cs typeface="微软雅黑" panose="020B0503020204020204" charset="-122"/>
            </a:endParaRPr>
          </a:p>
          <a:p>
            <a:pPr marL="12700">
              <a:lnSpc>
                <a:spcPct val="100000"/>
              </a:lnSpc>
            </a:pPr>
            <a:endParaRPr sz="2400">
              <a:latin typeface="微软雅黑" panose="020B0503020204020204" charset="-122"/>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65100" y="-15240"/>
            <a:ext cx="10915650" cy="75939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26" y="579373"/>
            <a:ext cx="327469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1.</a:t>
            </a:r>
            <a:r>
              <a:rPr lang="zh-CN" altLang="en-US" spc="150">
                <a:ea typeface="微软雅黑" panose="020B0503020204020204" charset="-122"/>
                <a:cs typeface="Gen Jyuu GothicL Medium" panose="020B0302020203020207" pitchFamily="34" charset="-128"/>
                <a:sym typeface="+mn-lt"/>
              </a:rPr>
              <a:t>初识接口测试</a:t>
            </a:r>
            <a:endParaRPr spc="-5" dirty="0"/>
          </a:p>
        </p:txBody>
      </p:sp>
      <p:sp>
        <p:nvSpPr>
          <p:cNvPr id="3" name="object 3"/>
          <p:cNvSpPr/>
          <p:nvPr/>
        </p:nvSpPr>
        <p:spPr>
          <a:xfrm>
            <a:off x="802640" y="1523365"/>
            <a:ext cx="9088755" cy="5181600"/>
          </a:xfrm>
          <a:custGeom>
            <a:avLst/>
            <a:gdLst/>
            <a:ahLst/>
            <a:cxnLst/>
            <a:rect l="l" t="t" r="r" b="b"/>
            <a:pathLst>
              <a:path w="6629400" h="3573779">
                <a:moveTo>
                  <a:pt x="6629400" y="3085552"/>
                </a:moveTo>
                <a:lnTo>
                  <a:pt x="6629400" y="520443"/>
                </a:lnTo>
                <a:lnTo>
                  <a:pt x="6616700" y="472888"/>
                </a:lnTo>
                <a:lnTo>
                  <a:pt x="6591300" y="382049"/>
                </a:lnTo>
                <a:lnTo>
                  <a:pt x="6578600" y="339074"/>
                </a:lnTo>
                <a:lnTo>
                  <a:pt x="6553200" y="297935"/>
                </a:lnTo>
                <a:lnTo>
                  <a:pt x="6527800" y="258788"/>
                </a:lnTo>
                <a:lnTo>
                  <a:pt x="6502400" y="221787"/>
                </a:lnTo>
                <a:lnTo>
                  <a:pt x="6464300" y="187088"/>
                </a:lnTo>
                <a:lnTo>
                  <a:pt x="6438900" y="154845"/>
                </a:lnTo>
                <a:lnTo>
                  <a:pt x="6400800" y="125213"/>
                </a:lnTo>
                <a:lnTo>
                  <a:pt x="6362700" y="98347"/>
                </a:lnTo>
                <a:lnTo>
                  <a:pt x="6324600" y="74403"/>
                </a:lnTo>
                <a:lnTo>
                  <a:pt x="6286500" y="53535"/>
                </a:lnTo>
                <a:lnTo>
                  <a:pt x="6235700" y="35898"/>
                </a:lnTo>
                <a:lnTo>
                  <a:pt x="6197600" y="21647"/>
                </a:lnTo>
                <a:lnTo>
                  <a:pt x="6146800" y="10937"/>
                </a:lnTo>
                <a:lnTo>
                  <a:pt x="6096000" y="3924"/>
                </a:lnTo>
                <a:lnTo>
                  <a:pt x="6045200" y="762"/>
                </a:lnTo>
                <a:lnTo>
                  <a:pt x="596900" y="0"/>
                </a:lnTo>
                <a:lnTo>
                  <a:pt x="546100" y="2014"/>
                </a:lnTo>
                <a:lnTo>
                  <a:pt x="495300" y="7883"/>
                </a:lnTo>
                <a:lnTo>
                  <a:pt x="444500" y="17457"/>
                </a:lnTo>
                <a:lnTo>
                  <a:pt x="406400" y="30590"/>
                </a:lnTo>
                <a:lnTo>
                  <a:pt x="355600" y="47134"/>
                </a:lnTo>
                <a:lnTo>
                  <a:pt x="317500" y="66940"/>
                </a:lnTo>
                <a:lnTo>
                  <a:pt x="279400" y="89860"/>
                </a:lnTo>
                <a:lnTo>
                  <a:pt x="241300" y="115746"/>
                </a:lnTo>
                <a:lnTo>
                  <a:pt x="203200" y="144451"/>
                </a:lnTo>
                <a:lnTo>
                  <a:pt x="165100" y="175827"/>
                </a:lnTo>
                <a:lnTo>
                  <a:pt x="139700" y="209725"/>
                </a:lnTo>
                <a:lnTo>
                  <a:pt x="114300" y="245998"/>
                </a:lnTo>
                <a:lnTo>
                  <a:pt x="88900" y="284498"/>
                </a:lnTo>
                <a:lnTo>
                  <a:pt x="63500" y="325077"/>
                </a:lnTo>
                <a:lnTo>
                  <a:pt x="38100" y="367586"/>
                </a:lnTo>
                <a:lnTo>
                  <a:pt x="25400" y="411879"/>
                </a:lnTo>
                <a:lnTo>
                  <a:pt x="0" y="505220"/>
                </a:lnTo>
                <a:lnTo>
                  <a:pt x="0" y="3083758"/>
                </a:lnTo>
                <a:lnTo>
                  <a:pt x="12700" y="3131288"/>
                </a:lnTo>
                <a:lnTo>
                  <a:pt x="12700" y="481584"/>
                </a:lnTo>
                <a:lnTo>
                  <a:pt x="25400" y="467868"/>
                </a:lnTo>
                <a:lnTo>
                  <a:pt x="25400" y="439674"/>
                </a:lnTo>
                <a:lnTo>
                  <a:pt x="38100" y="425196"/>
                </a:lnTo>
                <a:lnTo>
                  <a:pt x="38100" y="398526"/>
                </a:lnTo>
                <a:lnTo>
                  <a:pt x="50800" y="384810"/>
                </a:lnTo>
                <a:lnTo>
                  <a:pt x="50800" y="371856"/>
                </a:lnTo>
                <a:lnTo>
                  <a:pt x="63500" y="358140"/>
                </a:lnTo>
                <a:lnTo>
                  <a:pt x="63500" y="345948"/>
                </a:lnTo>
                <a:lnTo>
                  <a:pt x="76200" y="320204"/>
                </a:lnTo>
                <a:lnTo>
                  <a:pt x="88900" y="296189"/>
                </a:lnTo>
                <a:lnTo>
                  <a:pt x="101600" y="272860"/>
                </a:lnTo>
                <a:lnTo>
                  <a:pt x="127000" y="249174"/>
                </a:lnTo>
                <a:lnTo>
                  <a:pt x="139700" y="226314"/>
                </a:lnTo>
                <a:lnTo>
                  <a:pt x="139700" y="227076"/>
                </a:lnTo>
                <a:lnTo>
                  <a:pt x="165100" y="204978"/>
                </a:lnTo>
                <a:lnTo>
                  <a:pt x="165100" y="205740"/>
                </a:lnTo>
                <a:lnTo>
                  <a:pt x="177800" y="185166"/>
                </a:lnTo>
                <a:lnTo>
                  <a:pt x="203200" y="165354"/>
                </a:lnTo>
                <a:lnTo>
                  <a:pt x="215900" y="147066"/>
                </a:lnTo>
                <a:lnTo>
                  <a:pt x="241300" y="129540"/>
                </a:lnTo>
                <a:lnTo>
                  <a:pt x="266700" y="113538"/>
                </a:lnTo>
                <a:lnTo>
                  <a:pt x="279400" y="105156"/>
                </a:lnTo>
                <a:lnTo>
                  <a:pt x="279400" y="105918"/>
                </a:lnTo>
                <a:lnTo>
                  <a:pt x="304800" y="90678"/>
                </a:lnTo>
                <a:lnTo>
                  <a:pt x="330200" y="76962"/>
                </a:lnTo>
                <a:lnTo>
                  <a:pt x="355600" y="64770"/>
                </a:lnTo>
                <a:lnTo>
                  <a:pt x="368300" y="59436"/>
                </a:lnTo>
                <a:lnTo>
                  <a:pt x="381000" y="53340"/>
                </a:lnTo>
                <a:lnTo>
                  <a:pt x="381000" y="54102"/>
                </a:lnTo>
                <a:lnTo>
                  <a:pt x="406400" y="43434"/>
                </a:lnTo>
                <a:lnTo>
                  <a:pt x="406400" y="44196"/>
                </a:lnTo>
                <a:lnTo>
                  <a:pt x="431800" y="35052"/>
                </a:lnTo>
                <a:lnTo>
                  <a:pt x="444500" y="31242"/>
                </a:lnTo>
                <a:lnTo>
                  <a:pt x="469900" y="25146"/>
                </a:lnTo>
                <a:lnTo>
                  <a:pt x="495300" y="22098"/>
                </a:lnTo>
                <a:lnTo>
                  <a:pt x="520700" y="17526"/>
                </a:lnTo>
                <a:lnTo>
                  <a:pt x="546100" y="14478"/>
                </a:lnTo>
                <a:lnTo>
                  <a:pt x="584200" y="12954"/>
                </a:lnTo>
                <a:lnTo>
                  <a:pt x="6045200" y="12954"/>
                </a:lnTo>
                <a:lnTo>
                  <a:pt x="6070600" y="13715"/>
                </a:lnTo>
                <a:lnTo>
                  <a:pt x="6083300" y="15144"/>
                </a:lnTo>
                <a:lnTo>
                  <a:pt x="6108700" y="17554"/>
                </a:lnTo>
                <a:lnTo>
                  <a:pt x="6159500" y="25146"/>
                </a:lnTo>
                <a:lnTo>
                  <a:pt x="6197600" y="35051"/>
                </a:lnTo>
                <a:lnTo>
                  <a:pt x="6235700" y="48768"/>
                </a:lnTo>
                <a:lnTo>
                  <a:pt x="6273800" y="64770"/>
                </a:lnTo>
                <a:lnTo>
                  <a:pt x="6299200" y="77724"/>
                </a:lnTo>
                <a:lnTo>
                  <a:pt x="6299200" y="76962"/>
                </a:lnTo>
                <a:lnTo>
                  <a:pt x="6362700" y="113537"/>
                </a:lnTo>
                <a:lnTo>
                  <a:pt x="6413500" y="147065"/>
                </a:lnTo>
                <a:lnTo>
                  <a:pt x="6426200" y="165354"/>
                </a:lnTo>
                <a:lnTo>
                  <a:pt x="6451600" y="185165"/>
                </a:lnTo>
                <a:lnTo>
                  <a:pt x="6464300" y="205740"/>
                </a:lnTo>
                <a:lnTo>
                  <a:pt x="6464300" y="204977"/>
                </a:lnTo>
                <a:lnTo>
                  <a:pt x="6489700" y="227076"/>
                </a:lnTo>
                <a:lnTo>
                  <a:pt x="6489700" y="226313"/>
                </a:lnTo>
                <a:lnTo>
                  <a:pt x="6502400" y="249173"/>
                </a:lnTo>
                <a:lnTo>
                  <a:pt x="6527800" y="272034"/>
                </a:lnTo>
                <a:lnTo>
                  <a:pt x="6527800" y="283463"/>
                </a:lnTo>
                <a:lnTo>
                  <a:pt x="6540500" y="307848"/>
                </a:lnTo>
                <a:lnTo>
                  <a:pt x="6553200" y="320040"/>
                </a:lnTo>
                <a:lnTo>
                  <a:pt x="6553200" y="332994"/>
                </a:lnTo>
                <a:lnTo>
                  <a:pt x="6565900" y="358902"/>
                </a:lnTo>
                <a:lnTo>
                  <a:pt x="6565900" y="358140"/>
                </a:lnTo>
                <a:lnTo>
                  <a:pt x="6578600" y="371855"/>
                </a:lnTo>
                <a:lnTo>
                  <a:pt x="6578600" y="384809"/>
                </a:lnTo>
                <a:lnTo>
                  <a:pt x="6591300" y="398525"/>
                </a:lnTo>
                <a:lnTo>
                  <a:pt x="6591300" y="425195"/>
                </a:lnTo>
                <a:lnTo>
                  <a:pt x="6604000" y="439673"/>
                </a:lnTo>
                <a:lnTo>
                  <a:pt x="6604000" y="474902"/>
                </a:lnTo>
                <a:lnTo>
                  <a:pt x="6616700" y="493103"/>
                </a:lnTo>
                <a:lnTo>
                  <a:pt x="6616700" y="3131929"/>
                </a:lnTo>
                <a:lnTo>
                  <a:pt x="6629400" y="3085552"/>
                </a:lnTo>
                <a:close/>
              </a:path>
              <a:path w="6629400" h="3573779">
                <a:moveTo>
                  <a:pt x="6616700" y="3131929"/>
                </a:moveTo>
                <a:lnTo>
                  <a:pt x="6616700" y="3077718"/>
                </a:lnTo>
                <a:lnTo>
                  <a:pt x="6604000" y="3106674"/>
                </a:lnTo>
                <a:lnTo>
                  <a:pt x="6604000" y="3134106"/>
                </a:lnTo>
                <a:lnTo>
                  <a:pt x="6591300" y="3148584"/>
                </a:lnTo>
                <a:lnTo>
                  <a:pt x="6591300" y="3175254"/>
                </a:lnTo>
                <a:lnTo>
                  <a:pt x="6578600" y="3188970"/>
                </a:lnTo>
                <a:lnTo>
                  <a:pt x="6578600" y="3201924"/>
                </a:lnTo>
                <a:lnTo>
                  <a:pt x="6565900" y="3215640"/>
                </a:lnTo>
                <a:lnTo>
                  <a:pt x="6565900" y="3227832"/>
                </a:lnTo>
                <a:lnTo>
                  <a:pt x="6553200" y="3240786"/>
                </a:lnTo>
                <a:lnTo>
                  <a:pt x="6553200" y="3255870"/>
                </a:lnTo>
                <a:lnTo>
                  <a:pt x="6540500" y="3272023"/>
                </a:lnTo>
                <a:lnTo>
                  <a:pt x="6527800" y="3287797"/>
                </a:lnTo>
                <a:lnTo>
                  <a:pt x="6527800" y="3301746"/>
                </a:lnTo>
                <a:lnTo>
                  <a:pt x="6502400" y="3325368"/>
                </a:lnTo>
                <a:lnTo>
                  <a:pt x="6502400" y="3324605"/>
                </a:lnTo>
                <a:lnTo>
                  <a:pt x="6489700" y="3347466"/>
                </a:lnTo>
                <a:lnTo>
                  <a:pt x="6489700" y="3346704"/>
                </a:lnTo>
                <a:lnTo>
                  <a:pt x="6464300" y="3368802"/>
                </a:lnTo>
                <a:lnTo>
                  <a:pt x="6464300" y="3368040"/>
                </a:lnTo>
                <a:lnTo>
                  <a:pt x="6451600" y="3388614"/>
                </a:lnTo>
                <a:lnTo>
                  <a:pt x="6426200" y="3408426"/>
                </a:lnTo>
                <a:lnTo>
                  <a:pt x="6413500" y="3426714"/>
                </a:lnTo>
                <a:lnTo>
                  <a:pt x="6388100" y="3444240"/>
                </a:lnTo>
                <a:lnTo>
                  <a:pt x="6362700" y="3460242"/>
                </a:lnTo>
                <a:lnTo>
                  <a:pt x="6350000" y="3468624"/>
                </a:lnTo>
                <a:lnTo>
                  <a:pt x="6350000" y="3467862"/>
                </a:lnTo>
                <a:lnTo>
                  <a:pt x="6324600" y="3483102"/>
                </a:lnTo>
                <a:lnTo>
                  <a:pt x="6299200" y="3496818"/>
                </a:lnTo>
                <a:lnTo>
                  <a:pt x="6235700" y="3525012"/>
                </a:lnTo>
                <a:lnTo>
                  <a:pt x="6197600" y="3538728"/>
                </a:lnTo>
                <a:lnTo>
                  <a:pt x="6134100" y="3551681"/>
                </a:lnTo>
                <a:lnTo>
                  <a:pt x="6108700" y="3556254"/>
                </a:lnTo>
                <a:lnTo>
                  <a:pt x="6083300" y="3559302"/>
                </a:lnTo>
                <a:lnTo>
                  <a:pt x="6045200" y="3560826"/>
                </a:lnTo>
                <a:lnTo>
                  <a:pt x="584200" y="3560826"/>
                </a:lnTo>
                <a:lnTo>
                  <a:pt x="546100" y="3559302"/>
                </a:lnTo>
                <a:lnTo>
                  <a:pt x="520700" y="3556254"/>
                </a:lnTo>
                <a:lnTo>
                  <a:pt x="495300" y="3551682"/>
                </a:lnTo>
                <a:lnTo>
                  <a:pt x="469900" y="3548634"/>
                </a:lnTo>
                <a:lnTo>
                  <a:pt x="457200" y="3545586"/>
                </a:lnTo>
                <a:lnTo>
                  <a:pt x="431800" y="3536823"/>
                </a:lnTo>
                <a:lnTo>
                  <a:pt x="393700" y="3525135"/>
                </a:lnTo>
                <a:lnTo>
                  <a:pt x="355600" y="3511481"/>
                </a:lnTo>
                <a:lnTo>
                  <a:pt x="330200" y="3496818"/>
                </a:lnTo>
                <a:lnTo>
                  <a:pt x="304800" y="3483102"/>
                </a:lnTo>
                <a:lnTo>
                  <a:pt x="279400" y="3467862"/>
                </a:lnTo>
                <a:lnTo>
                  <a:pt x="279400" y="3468624"/>
                </a:lnTo>
                <a:lnTo>
                  <a:pt x="266700" y="3460242"/>
                </a:lnTo>
                <a:lnTo>
                  <a:pt x="241300" y="3444240"/>
                </a:lnTo>
                <a:lnTo>
                  <a:pt x="215900" y="3426714"/>
                </a:lnTo>
                <a:lnTo>
                  <a:pt x="203200" y="3408426"/>
                </a:lnTo>
                <a:lnTo>
                  <a:pt x="177800" y="3388614"/>
                </a:lnTo>
                <a:lnTo>
                  <a:pt x="165100" y="3368040"/>
                </a:lnTo>
                <a:lnTo>
                  <a:pt x="165100" y="3368802"/>
                </a:lnTo>
                <a:lnTo>
                  <a:pt x="139700" y="3346704"/>
                </a:lnTo>
                <a:lnTo>
                  <a:pt x="139700" y="3347466"/>
                </a:lnTo>
                <a:lnTo>
                  <a:pt x="127000" y="3324606"/>
                </a:lnTo>
                <a:lnTo>
                  <a:pt x="101600" y="3301746"/>
                </a:lnTo>
                <a:lnTo>
                  <a:pt x="101600" y="3290316"/>
                </a:lnTo>
                <a:lnTo>
                  <a:pt x="88900" y="3265932"/>
                </a:lnTo>
                <a:lnTo>
                  <a:pt x="76200" y="3252978"/>
                </a:lnTo>
                <a:lnTo>
                  <a:pt x="76200" y="3240786"/>
                </a:lnTo>
                <a:lnTo>
                  <a:pt x="50800" y="3208755"/>
                </a:lnTo>
                <a:lnTo>
                  <a:pt x="25400" y="3139921"/>
                </a:lnTo>
                <a:lnTo>
                  <a:pt x="25400" y="3105912"/>
                </a:lnTo>
                <a:lnTo>
                  <a:pt x="12700" y="3091434"/>
                </a:lnTo>
                <a:lnTo>
                  <a:pt x="12700" y="3131288"/>
                </a:lnTo>
                <a:lnTo>
                  <a:pt x="25400" y="3177477"/>
                </a:lnTo>
                <a:lnTo>
                  <a:pt x="50800" y="3222167"/>
                </a:lnTo>
                <a:lnTo>
                  <a:pt x="63500" y="3265199"/>
                </a:lnTo>
                <a:lnTo>
                  <a:pt x="88900" y="3306413"/>
                </a:lnTo>
                <a:lnTo>
                  <a:pt x="127000" y="3345653"/>
                </a:lnTo>
                <a:lnTo>
                  <a:pt x="152400" y="3382757"/>
                </a:lnTo>
                <a:lnTo>
                  <a:pt x="190500" y="3417570"/>
                </a:lnTo>
                <a:lnTo>
                  <a:pt x="215900" y="3436620"/>
                </a:lnTo>
                <a:lnTo>
                  <a:pt x="241300" y="3454146"/>
                </a:lnTo>
                <a:lnTo>
                  <a:pt x="279400" y="3481691"/>
                </a:lnTo>
                <a:lnTo>
                  <a:pt x="317500" y="3505701"/>
                </a:lnTo>
                <a:lnTo>
                  <a:pt x="355600" y="3526144"/>
                </a:lnTo>
                <a:lnTo>
                  <a:pt x="406400" y="3542990"/>
                </a:lnTo>
                <a:lnTo>
                  <a:pt x="457200" y="3556207"/>
                </a:lnTo>
                <a:lnTo>
                  <a:pt x="495300" y="3565765"/>
                </a:lnTo>
                <a:lnTo>
                  <a:pt x="546100" y="3571633"/>
                </a:lnTo>
                <a:lnTo>
                  <a:pt x="596900" y="3573780"/>
                </a:lnTo>
                <a:lnTo>
                  <a:pt x="6032500" y="3573779"/>
                </a:lnTo>
                <a:lnTo>
                  <a:pt x="6045200" y="3573018"/>
                </a:lnTo>
                <a:lnTo>
                  <a:pt x="6070600" y="3572255"/>
                </a:lnTo>
                <a:lnTo>
                  <a:pt x="6108700" y="3568075"/>
                </a:lnTo>
                <a:lnTo>
                  <a:pt x="6159500" y="3560001"/>
                </a:lnTo>
                <a:lnTo>
                  <a:pt x="6210300" y="3548200"/>
                </a:lnTo>
                <a:lnTo>
                  <a:pt x="6248400" y="3532841"/>
                </a:lnTo>
                <a:lnTo>
                  <a:pt x="6299200" y="3514090"/>
                </a:lnTo>
                <a:lnTo>
                  <a:pt x="6337300" y="3492116"/>
                </a:lnTo>
                <a:lnTo>
                  <a:pt x="6375400" y="3467085"/>
                </a:lnTo>
                <a:lnTo>
                  <a:pt x="6413500" y="3439166"/>
                </a:lnTo>
                <a:lnTo>
                  <a:pt x="6451600" y="3408526"/>
                </a:lnTo>
                <a:lnTo>
                  <a:pt x="6477000" y="3375332"/>
                </a:lnTo>
                <a:lnTo>
                  <a:pt x="6515100" y="3339753"/>
                </a:lnTo>
                <a:lnTo>
                  <a:pt x="6540500" y="3301955"/>
                </a:lnTo>
                <a:lnTo>
                  <a:pt x="6565900" y="3262106"/>
                </a:lnTo>
                <a:lnTo>
                  <a:pt x="6578600" y="3220373"/>
                </a:lnTo>
                <a:lnTo>
                  <a:pt x="6604000" y="3176925"/>
                </a:lnTo>
                <a:lnTo>
                  <a:pt x="6616700" y="3131929"/>
                </a:lnTo>
                <a:close/>
              </a:path>
            </a:pathLst>
          </a:custGeom>
          <a:solidFill>
            <a:srgbClr val="ED7D31"/>
          </a:solidFill>
        </p:spPr>
        <p:txBody>
          <a:bodyPr wrap="square" lIns="0" tIns="0" rIns="0" bIns="0" rtlCol="0"/>
          <a:lstStyle/>
          <a:p/>
        </p:txBody>
      </p:sp>
      <p:sp>
        <p:nvSpPr>
          <p:cNvPr id="4" name="object 4"/>
          <p:cNvSpPr txBox="1"/>
          <p:nvPr/>
        </p:nvSpPr>
        <p:spPr>
          <a:xfrm>
            <a:off x="957580" y="1840230"/>
            <a:ext cx="8779510" cy="45472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9A00"/>
                </a:solidFill>
                <a:latin typeface="Wingdings" panose="05000000000000000000"/>
                <a:cs typeface="Wingdings" panose="05000000000000000000"/>
              </a:rPr>
              <a:t></a:t>
            </a:r>
            <a:r>
              <a:rPr sz="2400" spc="10" dirty="0">
                <a:solidFill>
                  <a:srgbClr val="FF9A00"/>
                </a:solidFill>
                <a:latin typeface="Times New Roman" panose="02020603050405020304"/>
                <a:cs typeface="Times New Roman" panose="02020603050405020304"/>
              </a:rPr>
              <a:t> </a:t>
            </a:r>
            <a:r>
              <a:rPr sz="2400" dirty="0">
                <a:latin typeface="微软雅黑" panose="020B0503020204020204" charset="-122"/>
                <a:cs typeface="微软雅黑" panose="020B0503020204020204" charset="-122"/>
              </a:rPr>
              <a:t>接口测试的必要性就体现出来了：</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①可以发现很多在页面上操作发现不了的bug</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②检查系统的异常处理能力</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③检查系统的安全性、稳定性</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④前端随便变，接口测好了，后端不用变</a:t>
            </a:r>
            <a:endParaRPr sz="2400" dirty="0">
              <a:latin typeface="微软雅黑" panose="020B0503020204020204" charset="-122"/>
              <a:cs typeface="微软雅黑" panose="020B0503020204020204" charset="-122"/>
            </a:endParaRPr>
          </a:p>
          <a:p>
            <a:pPr marL="12700">
              <a:lnSpc>
                <a:spcPct val="100000"/>
              </a:lnSpc>
              <a:spcBef>
                <a:spcPts val="100"/>
              </a:spcBef>
            </a:pPr>
            <a:endParaRPr sz="2400" b="1" dirty="0">
              <a:solidFill>
                <a:srgbClr val="FF9A00"/>
              </a:solidFill>
              <a:latin typeface="微软雅黑" panose="020B0503020204020204" charset="-122"/>
              <a:cs typeface="微软雅黑" panose="020B0503020204020204" charset="-122"/>
            </a:endParaRPr>
          </a:p>
          <a:p>
            <a:pPr marL="12700">
              <a:lnSpc>
                <a:spcPct val="100000"/>
              </a:lnSpc>
              <a:spcBef>
                <a:spcPts val="100"/>
              </a:spcBef>
            </a:pPr>
            <a:r>
              <a:rPr sz="2400" b="1" dirty="0">
                <a:solidFill>
                  <a:srgbClr val="FF9A00"/>
                </a:solidFill>
                <a:latin typeface="Wingdings" panose="05000000000000000000"/>
                <a:cs typeface="Wingdings" panose="05000000000000000000"/>
                <a:sym typeface="+mn-ea"/>
              </a:rPr>
              <a:t></a:t>
            </a:r>
            <a:r>
              <a:rPr sz="2400" spc="10" dirty="0">
                <a:solidFill>
                  <a:srgbClr val="FF9A00"/>
                </a:solidFill>
                <a:latin typeface="Times New Roman" panose="02020603050405020304"/>
                <a:cs typeface="Times New Roman" panose="02020603050405020304"/>
                <a:sym typeface="+mn-ea"/>
              </a:rPr>
              <a:t> </a:t>
            </a:r>
            <a:r>
              <a:rPr sz="2400" dirty="0">
                <a:latin typeface="微软雅黑" panose="020B0503020204020204" charset="-122"/>
                <a:cs typeface="微软雅黑" panose="020B0503020204020204" charset="-122"/>
                <a:sym typeface="+mn-ea"/>
              </a:rPr>
              <a:t>接口测试</a:t>
            </a:r>
            <a:r>
              <a:rPr lang="zh-CN" sz="2400" dirty="0">
                <a:latin typeface="微软雅黑" panose="020B0503020204020204" charset="-122"/>
                <a:cs typeface="微软雅黑" panose="020B0503020204020204" charset="-122"/>
                <a:sym typeface="+mn-ea"/>
              </a:rPr>
              <a:t>工具：</a:t>
            </a:r>
            <a:endParaRPr sz="2400" dirty="0">
              <a:latin typeface="微软雅黑" panose="020B0503020204020204" charset="-122"/>
              <a:cs typeface="微软雅黑" panose="020B0503020204020204" charset="-122"/>
            </a:endParaRPr>
          </a:p>
          <a:p>
            <a:pPr marL="12700">
              <a:lnSpc>
                <a:spcPct val="100000"/>
              </a:lnSpc>
              <a:spcBef>
                <a:spcPts val="100"/>
              </a:spcBef>
            </a:pPr>
            <a:r>
              <a:rPr lang="en-US" sz="2400" dirty="0">
                <a:latin typeface="微软雅黑" panose="020B0503020204020204" charset="-122"/>
                <a:cs typeface="微软雅黑" panose="020B0503020204020204" charset="-122"/>
                <a:sym typeface="+mn-ea"/>
              </a:rPr>
              <a:t>	接口测试的工具很多，比如 Postman</a:t>
            </a:r>
            <a:r>
              <a:rPr lang="en-US" sz="2400" dirty="0">
                <a:latin typeface="微软雅黑" panose="020B0503020204020204" charset="-122"/>
                <a:cs typeface="微软雅黑" panose="020B0503020204020204" charset="-122"/>
                <a:sym typeface="+mn-ea"/>
              </a:rPr>
              <a:t>、Jmeter、Robotframework</a:t>
            </a:r>
            <a:r>
              <a:rPr lang="en-US" sz="2400" dirty="0">
                <a:latin typeface="微软雅黑" panose="020B0503020204020204" charset="-122"/>
                <a:cs typeface="微软雅黑" panose="020B0503020204020204" charset="-122"/>
                <a:sym typeface="+mn-ea"/>
              </a:rPr>
              <a:t>、RESTClient、loadrunner、SoapUI等</a:t>
            </a:r>
            <a:endParaRPr lang="en-US" sz="2400" dirty="0">
              <a:latin typeface="微软雅黑" panose="020B0503020204020204" charset="-122"/>
              <a:cs typeface="微软雅黑" panose="020B0503020204020204" charset="-122"/>
              <a:sym typeface="+mn-ea"/>
            </a:endParaRPr>
          </a:p>
          <a:p>
            <a:pPr marL="12700">
              <a:lnSpc>
                <a:spcPct val="100000"/>
              </a:lnSpc>
              <a:spcBef>
                <a:spcPts val="100"/>
              </a:spcBef>
            </a:pPr>
            <a:r>
              <a:rPr lang="en-US" altLang="zh-CN" sz="2400" dirty="0">
                <a:latin typeface="微软雅黑" panose="020B0503020204020204" charset="-122"/>
                <a:cs typeface="微软雅黑" panose="020B0503020204020204" charset="-122"/>
                <a:sym typeface="+mn-ea"/>
              </a:rPr>
              <a:t>	</a:t>
            </a:r>
            <a:r>
              <a:rPr lang="zh-CN" altLang="en-US" sz="2400" dirty="0">
                <a:latin typeface="微软雅黑" panose="020B0503020204020204" charset="-122"/>
                <a:cs typeface="微软雅黑" panose="020B0503020204020204" charset="-122"/>
                <a:sym typeface="+mn-ea"/>
              </a:rPr>
              <a:t>Postman是谷歌的一款接口测试工具，它使用简单，支持用例管理，支持get、post、文件上传、响应验证、变量管理、环境参数管理等功能，可以批量运行，并支持用例导出、导入。</a:t>
            </a:r>
            <a:endParaRPr lang="zh-CN" altLang="en-US" sz="2400" dirty="0">
              <a:latin typeface="微软雅黑" panose="020B0503020204020204" charset="-122"/>
              <a:cs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465" y="579120"/>
            <a:ext cx="6533515" cy="504190"/>
          </a:xfrm>
          <a:prstGeom prst="rect">
            <a:avLst/>
          </a:prstGeom>
        </p:spPr>
        <p:txBody>
          <a:bodyPr vert="horz" wrap="square" lIns="0" tIns="12065" rIns="0" bIns="0" rtlCol="0">
            <a:spAutoFit/>
          </a:bodyPr>
          <a:lstStyle/>
          <a:p>
            <a:pPr marL="12700">
              <a:lnSpc>
                <a:spcPct val="100000"/>
              </a:lnSpc>
              <a:spcBef>
                <a:spcPts val="95"/>
              </a:spcBef>
            </a:pPr>
            <a:r>
              <a:rPr lang="en-US" altLang="zh-CN" spc="150">
                <a:ea typeface="微软雅黑" panose="020B0503020204020204" charset="-122"/>
                <a:cs typeface="Gen Jyuu GothicL Medium" panose="020B0302020203020207" pitchFamily="34" charset="-128"/>
                <a:sym typeface="+mn-lt"/>
              </a:rPr>
              <a:t>2.P</a:t>
            </a:r>
            <a:r>
              <a:rPr lang="zh-CN" altLang="en-US" spc="150">
                <a:ea typeface="微软雅黑" panose="020B0503020204020204" charset="-122"/>
                <a:cs typeface="Gen Jyuu GothicL Medium" panose="020B0302020203020207" pitchFamily="34" charset="-128"/>
                <a:sym typeface="+mn-lt"/>
              </a:rPr>
              <a:t>ostman安装与介绍</a:t>
            </a:r>
            <a:endParaRPr spc="-5" dirty="0"/>
          </a:p>
        </p:txBody>
      </p:sp>
      <p:grpSp>
        <p:nvGrpSpPr>
          <p:cNvPr id="5" name="462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06425" y="1675765"/>
            <a:ext cx="8968310" cy="4739776"/>
            <a:chOff x="1989931" y="1664804"/>
            <a:chExt cx="8212138" cy="3832148"/>
          </a:xfrm>
        </p:grpSpPr>
        <p:grpSp>
          <p:nvGrpSpPr>
            <p:cNvPr id="6" name="îŝľîdê"/>
            <p:cNvGrpSpPr/>
            <p:nvPr/>
          </p:nvGrpSpPr>
          <p:grpSpPr>
            <a:xfrm>
              <a:off x="1989931" y="1664804"/>
              <a:ext cx="8212138" cy="1822450"/>
              <a:chOff x="1964848" y="2446220"/>
              <a:chExt cx="8212138" cy="1822450"/>
            </a:xfrm>
          </p:grpSpPr>
          <p:sp>
            <p:nvSpPr>
              <p:cNvPr id="17" name="îṡḷïḍé"/>
              <p:cNvSpPr/>
              <p:nvPr/>
            </p:nvSpPr>
            <p:spPr bwMode="auto">
              <a:xfrm>
                <a:off x="4411186" y="3474920"/>
                <a:ext cx="238125" cy="239713"/>
              </a:xfrm>
              <a:custGeom>
                <a:avLst/>
                <a:gdLst>
                  <a:gd name="T0" fmla="*/ 5 w 33"/>
                  <a:gd name="T1" fmla="*/ 27 h 33"/>
                  <a:gd name="T2" fmla="*/ 5 w 33"/>
                  <a:gd name="T3" fmla="*/ 6 h 33"/>
                  <a:gd name="T4" fmla="*/ 26 w 33"/>
                  <a:gd name="T5" fmla="*/ 6 h 33"/>
                  <a:gd name="T6" fmla="*/ 27 w 33"/>
                  <a:gd name="T7" fmla="*/ 27 h 33"/>
                  <a:gd name="T8" fmla="*/ 5 w 33"/>
                  <a:gd name="T9" fmla="*/ 27 h 33"/>
                </a:gdLst>
                <a:ahLst/>
                <a:cxnLst>
                  <a:cxn ang="0">
                    <a:pos x="T0" y="T1"/>
                  </a:cxn>
                  <a:cxn ang="0">
                    <a:pos x="T2" y="T3"/>
                  </a:cxn>
                  <a:cxn ang="0">
                    <a:pos x="T4" y="T5"/>
                  </a:cxn>
                  <a:cxn ang="0">
                    <a:pos x="T6" y="T7"/>
                  </a:cxn>
                  <a:cxn ang="0">
                    <a:pos x="T8" y="T9"/>
                  </a:cxn>
                </a:cxnLst>
                <a:rect l="0" t="0" r="r" b="b"/>
                <a:pathLst>
                  <a:path w="33" h="33">
                    <a:moveTo>
                      <a:pt x="5" y="27"/>
                    </a:moveTo>
                    <a:cubicBezTo>
                      <a:pt x="0" y="21"/>
                      <a:pt x="0" y="11"/>
                      <a:pt x="5" y="6"/>
                    </a:cubicBezTo>
                    <a:cubicBezTo>
                      <a:pt x="11" y="0"/>
                      <a:pt x="20" y="0"/>
                      <a:pt x="26" y="6"/>
                    </a:cubicBezTo>
                    <a:cubicBezTo>
                      <a:pt x="32" y="11"/>
                      <a:pt x="33" y="21"/>
                      <a:pt x="27" y="27"/>
                    </a:cubicBezTo>
                    <a:cubicBezTo>
                      <a:pt x="21" y="33"/>
                      <a:pt x="11" y="33"/>
                      <a:pt x="5" y="27"/>
                    </a:cubicBezTo>
                    <a:close/>
                  </a:path>
                </a:pathLst>
              </a:custGeom>
              <a:solidFill>
                <a:schemeClr val="accent4"/>
              </a:solidFill>
              <a:ln>
                <a:noFill/>
              </a:ln>
            </p:spPr>
            <p:txBody>
              <a:bodyPr anchor="ctr"/>
              <a:p>
                <a:pPr algn="ctr"/>
              </a:p>
            </p:txBody>
          </p:sp>
          <p:sp>
            <p:nvSpPr>
              <p:cNvPr id="18" name="iṥḻíďé"/>
              <p:cNvSpPr/>
              <p:nvPr/>
            </p:nvSpPr>
            <p:spPr bwMode="auto">
              <a:xfrm>
                <a:off x="4166711" y="3686058"/>
                <a:ext cx="244475" cy="247650"/>
              </a:xfrm>
              <a:custGeom>
                <a:avLst/>
                <a:gdLst>
                  <a:gd name="T0" fmla="*/ 5 w 34"/>
                  <a:gd name="T1" fmla="*/ 26 h 34"/>
                  <a:gd name="T2" fmla="*/ 7 w 34"/>
                  <a:gd name="T3" fmla="*/ 5 h 34"/>
                  <a:gd name="T4" fmla="*/ 28 w 34"/>
                  <a:gd name="T5" fmla="*/ 8 h 34"/>
                  <a:gd name="T6" fmla="*/ 26 w 34"/>
                  <a:gd name="T7" fmla="*/ 29 h 34"/>
                  <a:gd name="T8" fmla="*/ 5 w 34"/>
                  <a:gd name="T9" fmla="*/ 26 h 34"/>
                </a:gdLst>
                <a:ahLst/>
                <a:cxnLst>
                  <a:cxn ang="0">
                    <a:pos x="T0" y="T1"/>
                  </a:cxn>
                  <a:cxn ang="0">
                    <a:pos x="T2" y="T3"/>
                  </a:cxn>
                  <a:cxn ang="0">
                    <a:pos x="T4" y="T5"/>
                  </a:cxn>
                  <a:cxn ang="0">
                    <a:pos x="T6" y="T7"/>
                  </a:cxn>
                  <a:cxn ang="0">
                    <a:pos x="T8" y="T9"/>
                  </a:cxn>
                </a:cxnLst>
                <a:rect l="0" t="0" r="r" b="b"/>
                <a:pathLst>
                  <a:path w="34" h="34">
                    <a:moveTo>
                      <a:pt x="5" y="26"/>
                    </a:moveTo>
                    <a:cubicBezTo>
                      <a:pt x="0" y="19"/>
                      <a:pt x="1" y="10"/>
                      <a:pt x="7" y="5"/>
                    </a:cubicBezTo>
                    <a:cubicBezTo>
                      <a:pt x="14" y="0"/>
                      <a:pt x="23" y="1"/>
                      <a:pt x="28" y="8"/>
                    </a:cubicBezTo>
                    <a:cubicBezTo>
                      <a:pt x="34" y="14"/>
                      <a:pt x="33" y="24"/>
                      <a:pt x="26" y="29"/>
                    </a:cubicBezTo>
                    <a:cubicBezTo>
                      <a:pt x="19" y="34"/>
                      <a:pt x="9" y="32"/>
                      <a:pt x="5" y="26"/>
                    </a:cubicBezTo>
                    <a:close/>
                  </a:path>
                </a:pathLst>
              </a:custGeom>
              <a:solidFill>
                <a:schemeClr val="accent4"/>
              </a:solidFill>
              <a:ln>
                <a:noFill/>
              </a:ln>
            </p:spPr>
            <p:txBody>
              <a:bodyPr anchor="ctr"/>
              <a:p>
                <a:pPr algn="ctr"/>
              </a:p>
            </p:txBody>
          </p:sp>
          <p:sp>
            <p:nvSpPr>
              <p:cNvPr id="19" name="ïsḷíḓe"/>
              <p:cNvSpPr/>
              <p:nvPr/>
            </p:nvSpPr>
            <p:spPr bwMode="auto">
              <a:xfrm>
                <a:off x="3898423" y="3868620"/>
                <a:ext cx="246063" cy="247650"/>
              </a:xfrm>
              <a:custGeom>
                <a:avLst/>
                <a:gdLst>
                  <a:gd name="T0" fmla="*/ 3 w 34"/>
                  <a:gd name="T1" fmla="*/ 23 h 34"/>
                  <a:gd name="T2" fmla="*/ 9 w 34"/>
                  <a:gd name="T3" fmla="*/ 3 h 34"/>
                  <a:gd name="T4" fmla="*/ 29 w 34"/>
                  <a:gd name="T5" fmla="*/ 9 h 34"/>
                  <a:gd name="T6" fmla="*/ 24 w 34"/>
                  <a:gd name="T7" fmla="*/ 30 h 34"/>
                  <a:gd name="T8" fmla="*/ 3 w 34"/>
                  <a:gd name="T9" fmla="*/ 23 h 34"/>
                </a:gdLst>
                <a:ahLst/>
                <a:cxnLst>
                  <a:cxn ang="0">
                    <a:pos x="T0" y="T1"/>
                  </a:cxn>
                  <a:cxn ang="0">
                    <a:pos x="T2" y="T3"/>
                  </a:cxn>
                  <a:cxn ang="0">
                    <a:pos x="T4" y="T5"/>
                  </a:cxn>
                  <a:cxn ang="0">
                    <a:pos x="T6" y="T7"/>
                  </a:cxn>
                  <a:cxn ang="0">
                    <a:pos x="T8" y="T9"/>
                  </a:cxn>
                </a:cxnLst>
                <a:rect l="0" t="0" r="r" b="b"/>
                <a:pathLst>
                  <a:path w="34" h="34">
                    <a:moveTo>
                      <a:pt x="3" y="23"/>
                    </a:moveTo>
                    <a:cubicBezTo>
                      <a:pt x="0" y="16"/>
                      <a:pt x="3" y="7"/>
                      <a:pt x="9" y="3"/>
                    </a:cubicBezTo>
                    <a:cubicBezTo>
                      <a:pt x="16" y="0"/>
                      <a:pt x="25" y="2"/>
                      <a:pt x="29" y="9"/>
                    </a:cubicBezTo>
                    <a:cubicBezTo>
                      <a:pt x="34" y="16"/>
                      <a:pt x="31" y="25"/>
                      <a:pt x="24" y="30"/>
                    </a:cubicBezTo>
                    <a:cubicBezTo>
                      <a:pt x="16" y="34"/>
                      <a:pt x="7" y="31"/>
                      <a:pt x="3" y="23"/>
                    </a:cubicBezTo>
                    <a:close/>
                  </a:path>
                </a:pathLst>
              </a:custGeom>
              <a:solidFill>
                <a:schemeClr val="accent4"/>
              </a:solidFill>
              <a:ln>
                <a:noFill/>
              </a:ln>
            </p:spPr>
            <p:txBody>
              <a:bodyPr anchor="ctr"/>
              <a:p>
                <a:pPr algn="ctr"/>
              </a:p>
            </p:txBody>
          </p:sp>
          <p:sp>
            <p:nvSpPr>
              <p:cNvPr id="20" name="îSḻiḍe"/>
              <p:cNvSpPr/>
              <p:nvPr/>
            </p:nvSpPr>
            <p:spPr bwMode="auto">
              <a:xfrm>
                <a:off x="3611086" y="3998795"/>
                <a:ext cx="223838" cy="241300"/>
              </a:xfrm>
              <a:custGeom>
                <a:avLst/>
                <a:gdLst>
                  <a:gd name="T0" fmla="*/ 1 w 31"/>
                  <a:gd name="T1" fmla="*/ 19 h 33"/>
                  <a:gd name="T2" fmla="*/ 11 w 31"/>
                  <a:gd name="T3" fmla="*/ 1 h 33"/>
                  <a:gd name="T4" fmla="*/ 22 w 31"/>
                  <a:gd name="T5" fmla="*/ 3 h 33"/>
                  <a:gd name="T6" fmla="*/ 30 w 31"/>
                  <a:gd name="T7" fmla="*/ 11 h 33"/>
                  <a:gd name="T8" fmla="*/ 29 w 31"/>
                  <a:gd name="T9" fmla="*/ 23 h 33"/>
                  <a:gd name="T10" fmla="*/ 20 w 31"/>
                  <a:gd name="T11" fmla="*/ 30 h 33"/>
                  <a:gd name="T12" fmla="*/ 1 w 31"/>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9"/>
                    </a:moveTo>
                    <a:cubicBezTo>
                      <a:pt x="0" y="11"/>
                      <a:pt x="4" y="4"/>
                      <a:pt x="11" y="1"/>
                    </a:cubicBezTo>
                    <a:cubicBezTo>
                      <a:pt x="15" y="0"/>
                      <a:pt x="19" y="1"/>
                      <a:pt x="22" y="3"/>
                    </a:cubicBezTo>
                    <a:cubicBezTo>
                      <a:pt x="25" y="4"/>
                      <a:pt x="28" y="7"/>
                      <a:pt x="30" y="11"/>
                    </a:cubicBezTo>
                    <a:cubicBezTo>
                      <a:pt x="31" y="15"/>
                      <a:pt x="31" y="19"/>
                      <a:pt x="29" y="23"/>
                    </a:cubicBezTo>
                    <a:cubicBezTo>
                      <a:pt x="27" y="26"/>
                      <a:pt x="24" y="29"/>
                      <a:pt x="20" y="30"/>
                    </a:cubicBezTo>
                    <a:cubicBezTo>
                      <a:pt x="11" y="33"/>
                      <a:pt x="3" y="27"/>
                      <a:pt x="1" y="19"/>
                    </a:cubicBezTo>
                    <a:close/>
                  </a:path>
                </a:pathLst>
              </a:custGeom>
              <a:solidFill>
                <a:schemeClr val="accent4"/>
              </a:solidFill>
              <a:ln>
                <a:noFill/>
              </a:ln>
            </p:spPr>
            <p:txBody>
              <a:bodyPr anchor="ctr"/>
              <a:p>
                <a:pPr algn="ctr"/>
              </a:p>
            </p:txBody>
          </p:sp>
          <p:sp>
            <p:nvSpPr>
              <p:cNvPr id="21" name="iŝļíḍê"/>
              <p:cNvSpPr/>
              <p:nvPr/>
            </p:nvSpPr>
            <p:spPr bwMode="auto">
              <a:xfrm>
                <a:off x="3293586" y="4049595"/>
                <a:ext cx="230188" cy="219075"/>
              </a:xfrm>
              <a:custGeom>
                <a:avLst/>
                <a:gdLst>
                  <a:gd name="T0" fmla="*/ 1 w 32"/>
                  <a:gd name="T1" fmla="*/ 14 h 30"/>
                  <a:gd name="T2" fmla="*/ 16 w 32"/>
                  <a:gd name="T3" fmla="*/ 0 h 30"/>
                  <a:gd name="T4" fmla="*/ 31 w 32"/>
                  <a:gd name="T5" fmla="*/ 14 h 30"/>
                  <a:gd name="T6" fmla="*/ 16 w 32"/>
                  <a:gd name="T7" fmla="*/ 30 h 30"/>
                  <a:gd name="T8" fmla="*/ 1 w 32"/>
                  <a:gd name="T9" fmla="*/ 14 h 30"/>
                </a:gdLst>
                <a:ahLst/>
                <a:cxnLst>
                  <a:cxn ang="0">
                    <a:pos x="T0" y="T1"/>
                  </a:cxn>
                  <a:cxn ang="0">
                    <a:pos x="T2" y="T3"/>
                  </a:cxn>
                  <a:cxn ang="0">
                    <a:pos x="T4" y="T5"/>
                  </a:cxn>
                  <a:cxn ang="0">
                    <a:pos x="T6" y="T7"/>
                  </a:cxn>
                  <a:cxn ang="0">
                    <a:pos x="T8" y="T9"/>
                  </a:cxn>
                </a:cxnLst>
                <a:rect l="0" t="0" r="r" b="b"/>
                <a:pathLst>
                  <a:path w="32" h="30">
                    <a:moveTo>
                      <a:pt x="1" y="14"/>
                    </a:moveTo>
                    <a:cubicBezTo>
                      <a:pt x="2" y="6"/>
                      <a:pt x="9" y="0"/>
                      <a:pt x="16" y="0"/>
                    </a:cubicBezTo>
                    <a:cubicBezTo>
                      <a:pt x="23" y="0"/>
                      <a:pt x="30" y="6"/>
                      <a:pt x="31" y="14"/>
                    </a:cubicBezTo>
                    <a:cubicBezTo>
                      <a:pt x="32" y="23"/>
                      <a:pt x="25" y="30"/>
                      <a:pt x="16" y="30"/>
                    </a:cubicBezTo>
                    <a:cubicBezTo>
                      <a:pt x="7" y="30"/>
                      <a:pt x="0" y="23"/>
                      <a:pt x="1" y="14"/>
                    </a:cubicBezTo>
                    <a:close/>
                  </a:path>
                </a:pathLst>
              </a:custGeom>
              <a:solidFill>
                <a:schemeClr val="accent4"/>
              </a:solidFill>
              <a:ln>
                <a:noFill/>
              </a:ln>
            </p:spPr>
            <p:txBody>
              <a:bodyPr anchor="ctr"/>
              <a:p>
                <a:pPr algn="ctr"/>
              </a:p>
            </p:txBody>
          </p:sp>
          <p:sp>
            <p:nvSpPr>
              <p:cNvPr id="22" name="ïṧḻiḍê"/>
              <p:cNvSpPr/>
              <p:nvPr/>
            </p:nvSpPr>
            <p:spPr bwMode="auto">
              <a:xfrm>
                <a:off x="2976086" y="3998795"/>
                <a:ext cx="230188" cy="241300"/>
              </a:xfrm>
              <a:custGeom>
                <a:avLst/>
                <a:gdLst>
                  <a:gd name="T0" fmla="*/ 2 w 32"/>
                  <a:gd name="T1" fmla="*/ 11 h 33"/>
                  <a:gd name="T2" fmla="*/ 9 w 32"/>
                  <a:gd name="T3" fmla="*/ 3 h 33"/>
                  <a:gd name="T4" fmla="*/ 20 w 32"/>
                  <a:gd name="T5" fmla="*/ 1 h 33"/>
                  <a:gd name="T6" fmla="*/ 30 w 32"/>
                  <a:gd name="T7" fmla="*/ 19 h 33"/>
                  <a:gd name="T8" fmla="*/ 12 w 32"/>
                  <a:gd name="T9" fmla="*/ 30 h 33"/>
                  <a:gd name="T10" fmla="*/ 2 w 32"/>
                  <a:gd name="T11" fmla="*/ 23 h 33"/>
                  <a:gd name="T12" fmla="*/ 2 w 32"/>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11"/>
                    </a:moveTo>
                    <a:cubicBezTo>
                      <a:pt x="3" y="7"/>
                      <a:pt x="6" y="4"/>
                      <a:pt x="9" y="3"/>
                    </a:cubicBezTo>
                    <a:cubicBezTo>
                      <a:pt x="13" y="1"/>
                      <a:pt x="17" y="0"/>
                      <a:pt x="20" y="1"/>
                    </a:cubicBezTo>
                    <a:cubicBezTo>
                      <a:pt x="27" y="4"/>
                      <a:pt x="32" y="11"/>
                      <a:pt x="30" y="19"/>
                    </a:cubicBezTo>
                    <a:cubicBezTo>
                      <a:pt x="29" y="27"/>
                      <a:pt x="20" y="33"/>
                      <a:pt x="12" y="30"/>
                    </a:cubicBezTo>
                    <a:cubicBezTo>
                      <a:pt x="7" y="29"/>
                      <a:pt x="4" y="26"/>
                      <a:pt x="2" y="23"/>
                    </a:cubicBezTo>
                    <a:cubicBezTo>
                      <a:pt x="1" y="19"/>
                      <a:pt x="0" y="15"/>
                      <a:pt x="2" y="11"/>
                    </a:cubicBezTo>
                    <a:close/>
                  </a:path>
                </a:pathLst>
              </a:custGeom>
              <a:solidFill>
                <a:schemeClr val="accent4"/>
              </a:solidFill>
              <a:ln>
                <a:noFill/>
              </a:ln>
            </p:spPr>
            <p:txBody>
              <a:bodyPr anchor="ctr"/>
              <a:p>
                <a:pPr algn="ctr"/>
              </a:p>
            </p:txBody>
          </p:sp>
          <p:sp>
            <p:nvSpPr>
              <p:cNvPr id="23" name="îşḻîḋé"/>
              <p:cNvSpPr/>
              <p:nvPr/>
            </p:nvSpPr>
            <p:spPr bwMode="auto">
              <a:xfrm>
                <a:off x="2672873" y="3868620"/>
                <a:ext cx="244475" cy="247650"/>
              </a:xfrm>
              <a:custGeom>
                <a:avLst/>
                <a:gdLst>
                  <a:gd name="T0" fmla="*/ 4 w 34"/>
                  <a:gd name="T1" fmla="*/ 9 h 34"/>
                  <a:gd name="T2" fmla="*/ 24 w 34"/>
                  <a:gd name="T3" fmla="*/ 3 h 34"/>
                  <a:gd name="T4" fmla="*/ 30 w 34"/>
                  <a:gd name="T5" fmla="*/ 23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7" y="0"/>
                      <a:pt x="24" y="3"/>
                    </a:cubicBezTo>
                    <a:cubicBezTo>
                      <a:pt x="31" y="7"/>
                      <a:pt x="34" y="16"/>
                      <a:pt x="30" y="23"/>
                    </a:cubicBezTo>
                    <a:cubicBezTo>
                      <a:pt x="27" y="31"/>
                      <a:pt x="18" y="34"/>
                      <a:pt x="10" y="30"/>
                    </a:cubicBezTo>
                    <a:cubicBezTo>
                      <a:pt x="2" y="25"/>
                      <a:pt x="0" y="16"/>
                      <a:pt x="4" y="9"/>
                    </a:cubicBezTo>
                    <a:close/>
                  </a:path>
                </a:pathLst>
              </a:custGeom>
              <a:solidFill>
                <a:schemeClr val="accent4"/>
              </a:solidFill>
              <a:ln>
                <a:noFill/>
              </a:ln>
            </p:spPr>
            <p:txBody>
              <a:bodyPr anchor="ctr"/>
              <a:p>
                <a:pPr algn="ctr"/>
              </a:p>
            </p:txBody>
          </p:sp>
          <p:sp>
            <p:nvSpPr>
              <p:cNvPr id="24" name="îŝľíḓê"/>
              <p:cNvSpPr/>
              <p:nvPr/>
            </p:nvSpPr>
            <p:spPr bwMode="auto">
              <a:xfrm>
                <a:off x="2406173" y="3686058"/>
                <a:ext cx="238125" cy="247650"/>
              </a:xfrm>
              <a:custGeom>
                <a:avLst/>
                <a:gdLst>
                  <a:gd name="T0" fmla="*/ 5 w 33"/>
                  <a:gd name="T1" fmla="*/ 8 h 34"/>
                  <a:gd name="T2" fmla="*/ 26 w 33"/>
                  <a:gd name="T3" fmla="*/ 5 h 34"/>
                  <a:gd name="T4" fmla="*/ 29 w 33"/>
                  <a:gd name="T5" fmla="*/ 26 h 34"/>
                  <a:gd name="T6" fmla="*/ 8 w 33"/>
                  <a:gd name="T7" fmla="*/ 29 h 34"/>
                  <a:gd name="T8" fmla="*/ 5 w 33"/>
                  <a:gd name="T9" fmla="*/ 8 h 34"/>
                </a:gdLst>
                <a:ahLst/>
                <a:cxnLst>
                  <a:cxn ang="0">
                    <a:pos x="T0" y="T1"/>
                  </a:cxn>
                  <a:cxn ang="0">
                    <a:pos x="T2" y="T3"/>
                  </a:cxn>
                  <a:cxn ang="0">
                    <a:pos x="T4" y="T5"/>
                  </a:cxn>
                  <a:cxn ang="0">
                    <a:pos x="T6" y="T7"/>
                  </a:cxn>
                  <a:cxn ang="0">
                    <a:pos x="T8" y="T9"/>
                  </a:cxn>
                </a:cxnLst>
                <a:rect l="0" t="0" r="r" b="b"/>
                <a:pathLst>
                  <a:path w="33" h="34">
                    <a:moveTo>
                      <a:pt x="5" y="8"/>
                    </a:moveTo>
                    <a:cubicBezTo>
                      <a:pt x="11" y="1"/>
                      <a:pt x="20" y="0"/>
                      <a:pt x="26" y="5"/>
                    </a:cubicBezTo>
                    <a:cubicBezTo>
                      <a:pt x="32" y="10"/>
                      <a:pt x="33" y="19"/>
                      <a:pt x="29" y="26"/>
                    </a:cubicBezTo>
                    <a:cubicBezTo>
                      <a:pt x="24" y="32"/>
                      <a:pt x="14" y="34"/>
                      <a:pt x="8" y="29"/>
                    </a:cubicBezTo>
                    <a:cubicBezTo>
                      <a:pt x="1" y="24"/>
                      <a:pt x="0" y="14"/>
                      <a:pt x="5" y="8"/>
                    </a:cubicBezTo>
                    <a:close/>
                  </a:path>
                </a:pathLst>
              </a:custGeom>
              <a:solidFill>
                <a:schemeClr val="accent4"/>
              </a:solidFill>
              <a:ln>
                <a:noFill/>
              </a:ln>
            </p:spPr>
            <p:txBody>
              <a:bodyPr anchor="ctr"/>
              <a:p>
                <a:pPr algn="ctr"/>
              </a:p>
            </p:txBody>
          </p:sp>
          <p:sp>
            <p:nvSpPr>
              <p:cNvPr id="25" name="iṣḷîḍé"/>
              <p:cNvSpPr/>
              <p:nvPr/>
            </p:nvSpPr>
            <p:spPr bwMode="auto">
              <a:xfrm>
                <a:off x="2168048" y="3474920"/>
                <a:ext cx="238125" cy="239713"/>
              </a:xfrm>
              <a:custGeom>
                <a:avLst/>
                <a:gdLst>
                  <a:gd name="T0" fmla="*/ 6 w 33"/>
                  <a:gd name="T1" fmla="*/ 6 h 33"/>
                  <a:gd name="T2" fmla="*/ 27 w 33"/>
                  <a:gd name="T3" fmla="*/ 6 h 33"/>
                  <a:gd name="T4" fmla="*/ 27 w 33"/>
                  <a:gd name="T5" fmla="*/ 27 h 33"/>
                  <a:gd name="T6" fmla="*/ 6 w 33"/>
                  <a:gd name="T7" fmla="*/ 27 h 33"/>
                  <a:gd name="T8" fmla="*/ 6 w 33"/>
                  <a:gd name="T9" fmla="*/ 6 h 33"/>
                </a:gdLst>
                <a:ahLst/>
                <a:cxnLst>
                  <a:cxn ang="0">
                    <a:pos x="T0" y="T1"/>
                  </a:cxn>
                  <a:cxn ang="0">
                    <a:pos x="T2" y="T3"/>
                  </a:cxn>
                  <a:cxn ang="0">
                    <a:pos x="T4" y="T5"/>
                  </a:cxn>
                  <a:cxn ang="0">
                    <a:pos x="T6" y="T7"/>
                  </a:cxn>
                  <a:cxn ang="0">
                    <a:pos x="T8" y="T9"/>
                  </a:cxn>
                </a:cxnLst>
                <a:rect l="0" t="0" r="r" b="b"/>
                <a:pathLst>
                  <a:path w="33" h="33">
                    <a:moveTo>
                      <a:pt x="6" y="6"/>
                    </a:moveTo>
                    <a:cubicBezTo>
                      <a:pt x="12" y="0"/>
                      <a:pt x="21" y="0"/>
                      <a:pt x="27" y="6"/>
                    </a:cubicBezTo>
                    <a:cubicBezTo>
                      <a:pt x="32" y="11"/>
                      <a:pt x="33" y="21"/>
                      <a:pt x="27" y="27"/>
                    </a:cubicBezTo>
                    <a:cubicBezTo>
                      <a:pt x="22" y="33"/>
                      <a:pt x="12" y="33"/>
                      <a:pt x="6" y="27"/>
                    </a:cubicBezTo>
                    <a:cubicBezTo>
                      <a:pt x="0" y="21"/>
                      <a:pt x="0" y="11"/>
                      <a:pt x="6" y="6"/>
                    </a:cubicBezTo>
                    <a:close/>
                  </a:path>
                </a:pathLst>
              </a:custGeom>
              <a:solidFill>
                <a:schemeClr val="accent4"/>
              </a:solidFill>
              <a:ln>
                <a:noFill/>
              </a:ln>
            </p:spPr>
            <p:txBody>
              <a:bodyPr anchor="ctr"/>
              <a:p>
                <a:pPr algn="ctr"/>
              </a:p>
            </p:txBody>
          </p:sp>
          <p:sp>
            <p:nvSpPr>
              <p:cNvPr id="26" name="iṥḻîḓê"/>
              <p:cNvSpPr/>
              <p:nvPr/>
            </p:nvSpPr>
            <p:spPr bwMode="auto">
              <a:xfrm>
                <a:off x="2168048" y="3030420"/>
                <a:ext cx="238125" cy="239713"/>
              </a:xfrm>
              <a:custGeom>
                <a:avLst/>
                <a:gdLst>
                  <a:gd name="T0" fmla="*/ 27 w 33"/>
                  <a:gd name="T1" fmla="*/ 6 h 33"/>
                  <a:gd name="T2" fmla="*/ 27 w 33"/>
                  <a:gd name="T3" fmla="*/ 27 h 33"/>
                  <a:gd name="T4" fmla="*/ 6 w 33"/>
                  <a:gd name="T5" fmla="*/ 27 h 33"/>
                  <a:gd name="T6" fmla="*/ 6 w 33"/>
                  <a:gd name="T7" fmla="*/ 6 h 33"/>
                  <a:gd name="T8" fmla="*/ 27 w 33"/>
                  <a:gd name="T9" fmla="*/ 6 h 33"/>
                </a:gdLst>
                <a:ahLst/>
                <a:cxnLst>
                  <a:cxn ang="0">
                    <a:pos x="T0" y="T1"/>
                  </a:cxn>
                  <a:cxn ang="0">
                    <a:pos x="T2" y="T3"/>
                  </a:cxn>
                  <a:cxn ang="0">
                    <a:pos x="T4" y="T5"/>
                  </a:cxn>
                  <a:cxn ang="0">
                    <a:pos x="T6" y="T7"/>
                  </a:cxn>
                  <a:cxn ang="0">
                    <a:pos x="T8" y="T9"/>
                  </a:cxn>
                </a:cxnLst>
                <a:rect l="0" t="0" r="r" b="b"/>
                <a:pathLst>
                  <a:path w="33" h="33">
                    <a:moveTo>
                      <a:pt x="27" y="6"/>
                    </a:moveTo>
                    <a:cubicBezTo>
                      <a:pt x="33" y="13"/>
                      <a:pt x="32" y="22"/>
                      <a:pt x="27" y="27"/>
                    </a:cubicBezTo>
                    <a:cubicBezTo>
                      <a:pt x="21" y="33"/>
                      <a:pt x="12" y="33"/>
                      <a:pt x="6" y="27"/>
                    </a:cubicBezTo>
                    <a:cubicBezTo>
                      <a:pt x="0" y="22"/>
                      <a:pt x="0" y="12"/>
                      <a:pt x="6" y="6"/>
                    </a:cubicBezTo>
                    <a:cubicBezTo>
                      <a:pt x="12" y="0"/>
                      <a:pt x="22" y="0"/>
                      <a:pt x="27" y="6"/>
                    </a:cubicBezTo>
                    <a:close/>
                  </a:path>
                </a:pathLst>
              </a:custGeom>
              <a:solidFill>
                <a:schemeClr val="accent3"/>
              </a:solidFill>
              <a:ln>
                <a:noFill/>
              </a:ln>
            </p:spPr>
            <p:txBody>
              <a:bodyPr anchor="ctr"/>
              <a:p>
                <a:pPr algn="ctr"/>
              </a:p>
            </p:txBody>
          </p:sp>
          <p:sp>
            <p:nvSpPr>
              <p:cNvPr id="27" name="iṧ1iḑe"/>
              <p:cNvSpPr/>
              <p:nvPr/>
            </p:nvSpPr>
            <p:spPr bwMode="auto">
              <a:xfrm>
                <a:off x="2406173" y="2811345"/>
                <a:ext cx="238125" cy="247650"/>
              </a:xfrm>
              <a:custGeom>
                <a:avLst/>
                <a:gdLst>
                  <a:gd name="T0" fmla="*/ 29 w 33"/>
                  <a:gd name="T1" fmla="*/ 8 h 34"/>
                  <a:gd name="T2" fmla="*/ 26 w 33"/>
                  <a:gd name="T3" fmla="*/ 29 h 34"/>
                  <a:gd name="T4" fmla="*/ 5 w 33"/>
                  <a:gd name="T5" fmla="*/ 27 h 34"/>
                  <a:gd name="T6" fmla="*/ 8 w 33"/>
                  <a:gd name="T7" fmla="*/ 5 h 34"/>
                  <a:gd name="T8" fmla="*/ 29 w 33"/>
                  <a:gd name="T9" fmla="*/ 8 h 34"/>
                </a:gdLst>
                <a:ahLst/>
                <a:cxnLst>
                  <a:cxn ang="0">
                    <a:pos x="T0" y="T1"/>
                  </a:cxn>
                  <a:cxn ang="0">
                    <a:pos x="T2" y="T3"/>
                  </a:cxn>
                  <a:cxn ang="0">
                    <a:pos x="T4" y="T5"/>
                  </a:cxn>
                  <a:cxn ang="0">
                    <a:pos x="T6" y="T7"/>
                  </a:cxn>
                  <a:cxn ang="0">
                    <a:pos x="T8" y="T9"/>
                  </a:cxn>
                </a:cxnLst>
                <a:rect l="0" t="0" r="r" b="b"/>
                <a:pathLst>
                  <a:path w="33" h="34">
                    <a:moveTo>
                      <a:pt x="29" y="8"/>
                    </a:moveTo>
                    <a:cubicBezTo>
                      <a:pt x="33" y="15"/>
                      <a:pt x="32" y="24"/>
                      <a:pt x="26" y="29"/>
                    </a:cubicBezTo>
                    <a:cubicBezTo>
                      <a:pt x="20" y="34"/>
                      <a:pt x="11" y="33"/>
                      <a:pt x="5" y="27"/>
                    </a:cubicBezTo>
                    <a:cubicBezTo>
                      <a:pt x="0" y="20"/>
                      <a:pt x="1" y="11"/>
                      <a:pt x="8" y="5"/>
                    </a:cubicBezTo>
                    <a:cubicBezTo>
                      <a:pt x="14" y="0"/>
                      <a:pt x="24" y="2"/>
                      <a:pt x="29" y="8"/>
                    </a:cubicBezTo>
                    <a:close/>
                  </a:path>
                </a:pathLst>
              </a:custGeom>
              <a:solidFill>
                <a:schemeClr val="accent3"/>
              </a:solidFill>
              <a:ln>
                <a:noFill/>
              </a:ln>
            </p:spPr>
            <p:txBody>
              <a:bodyPr anchor="ctr"/>
              <a:p>
                <a:pPr algn="ctr"/>
              </a:p>
            </p:txBody>
          </p:sp>
          <p:sp>
            <p:nvSpPr>
              <p:cNvPr id="28" name="îṧḷïďê"/>
              <p:cNvSpPr/>
              <p:nvPr/>
            </p:nvSpPr>
            <p:spPr bwMode="auto">
              <a:xfrm>
                <a:off x="2672873" y="2628783"/>
                <a:ext cx="244475" cy="247650"/>
              </a:xfrm>
              <a:custGeom>
                <a:avLst/>
                <a:gdLst>
                  <a:gd name="T0" fmla="*/ 30 w 34"/>
                  <a:gd name="T1" fmla="*/ 11 h 34"/>
                  <a:gd name="T2" fmla="*/ 24 w 34"/>
                  <a:gd name="T3" fmla="*/ 31 h 34"/>
                  <a:gd name="T4" fmla="*/ 4 w 34"/>
                  <a:gd name="T5" fmla="*/ 25 h 34"/>
                  <a:gd name="T6" fmla="*/ 10 w 34"/>
                  <a:gd name="T7" fmla="*/ 5 h 34"/>
                  <a:gd name="T8" fmla="*/ 30 w 34"/>
                  <a:gd name="T9" fmla="*/ 11 h 34"/>
                </a:gdLst>
                <a:ahLst/>
                <a:cxnLst>
                  <a:cxn ang="0">
                    <a:pos x="T0" y="T1"/>
                  </a:cxn>
                  <a:cxn ang="0">
                    <a:pos x="T2" y="T3"/>
                  </a:cxn>
                  <a:cxn ang="0">
                    <a:pos x="T4" y="T5"/>
                  </a:cxn>
                  <a:cxn ang="0">
                    <a:pos x="T6" y="T7"/>
                  </a:cxn>
                  <a:cxn ang="0">
                    <a:pos x="T8" y="T9"/>
                  </a:cxn>
                </a:cxnLst>
                <a:rect l="0" t="0" r="r" b="b"/>
                <a:pathLst>
                  <a:path w="34" h="34">
                    <a:moveTo>
                      <a:pt x="30" y="11"/>
                    </a:moveTo>
                    <a:cubicBezTo>
                      <a:pt x="34" y="18"/>
                      <a:pt x="31" y="27"/>
                      <a:pt x="24" y="31"/>
                    </a:cubicBezTo>
                    <a:cubicBezTo>
                      <a:pt x="17" y="34"/>
                      <a:pt x="9" y="32"/>
                      <a:pt x="4" y="25"/>
                    </a:cubicBezTo>
                    <a:cubicBezTo>
                      <a:pt x="0" y="18"/>
                      <a:pt x="2" y="9"/>
                      <a:pt x="10" y="5"/>
                    </a:cubicBezTo>
                    <a:cubicBezTo>
                      <a:pt x="18" y="0"/>
                      <a:pt x="27" y="3"/>
                      <a:pt x="30" y="11"/>
                    </a:cubicBezTo>
                    <a:close/>
                  </a:path>
                </a:pathLst>
              </a:custGeom>
              <a:solidFill>
                <a:schemeClr val="accent3"/>
              </a:solidFill>
              <a:ln>
                <a:noFill/>
              </a:ln>
            </p:spPr>
            <p:txBody>
              <a:bodyPr anchor="ctr"/>
              <a:p>
                <a:pPr algn="ctr"/>
              </a:p>
            </p:txBody>
          </p:sp>
          <p:sp>
            <p:nvSpPr>
              <p:cNvPr id="29" name="íşḷiḑé"/>
              <p:cNvSpPr/>
              <p:nvPr/>
            </p:nvSpPr>
            <p:spPr bwMode="auto">
              <a:xfrm>
                <a:off x="2976086" y="2504958"/>
                <a:ext cx="230188" cy="241300"/>
              </a:xfrm>
              <a:custGeom>
                <a:avLst/>
                <a:gdLst>
                  <a:gd name="T0" fmla="*/ 30 w 32"/>
                  <a:gd name="T1" fmla="*/ 14 h 33"/>
                  <a:gd name="T2" fmla="*/ 20 w 32"/>
                  <a:gd name="T3" fmla="*/ 32 h 33"/>
                  <a:gd name="T4" fmla="*/ 9 w 32"/>
                  <a:gd name="T5" fmla="*/ 31 h 33"/>
                  <a:gd name="T6" fmla="*/ 2 w 32"/>
                  <a:gd name="T7" fmla="*/ 22 h 33"/>
                  <a:gd name="T8" fmla="*/ 2 w 32"/>
                  <a:gd name="T9" fmla="*/ 11 h 33"/>
                  <a:gd name="T10" fmla="*/ 12 w 32"/>
                  <a:gd name="T11" fmla="*/ 3 h 33"/>
                  <a:gd name="T12" fmla="*/ 30 w 32"/>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4"/>
                    </a:moveTo>
                    <a:cubicBezTo>
                      <a:pt x="32" y="22"/>
                      <a:pt x="27" y="29"/>
                      <a:pt x="20" y="32"/>
                    </a:cubicBezTo>
                    <a:cubicBezTo>
                      <a:pt x="17" y="33"/>
                      <a:pt x="13" y="32"/>
                      <a:pt x="9" y="31"/>
                    </a:cubicBezTo>
                    <a:cubicBezTo>
                      <a:pt x="6" y="29"/>
                      <a:pt x="3" y="26"/>
                      <a:pt x="2" y="22"/>
                    </a:cubicBezTo>
                    <a:cubicBezTo>
                      <a:pt x="0" y="18"/>
                      <a:pt x="1" y="14"/>
                      <a:pt x="2" y="11"/>
                    </a:cubicBezTo>
                    <a:cubicBezTo>
                      <a:pt x="4" y="7"/>
                      <a:pt x="7" y="4"/>
                      <a:pt x="12" y="3"/>
                    </a:cubicBezTo>
                    <a:cubicBezTo>
                      <a:pt x="20" y="0"/>
                      <a:pt x="29" y="6"/>
                      <a:pt x="30" y="14"/>
                    </a:cubicBezTo>
                    <a:close/>
                  </a:path>
                </a:pathLst>
              </a:custGeom>
              <a:solidFill>
                <a:schemeClr val="accent3"/>
              </a:solidFill>
              <a:ln>
                <a:noFill/>
              </a:ln>
            </p:spPr>
            <p:txBody>
              <a:bodyPr anchor="ctr"/>
              <a:p>
                <a:pPr algn="ctr"/>
              </a:p>
            </p:txBody>
          </p:sp>
          <p:sp>
            <p:nvSpPr>
              <p:cNvPr id="30" name="îṧḻîḋê"/>
              <p:cNvSpPr/>
              <p:nvPr/>
            </p:nvSpPr>
            <p:spPr bwMode="auto">
              <a:xfrm>
                <a:off x="3293586" y="2476383"/>
                <a:ext cx="230188" cy="219075"/>
              </a:xfrm>
              <a:custGeom>
                <a:avLst/>
                <a:gdLst>
                  <a:gd name="T0" fmla="*/ 31 w 32"/>
                  <a:gd name="T1" fmla="*/ 16 h 30"/>
                  <a:gd name="T2" fmla="*/ 16 w 32"/>
                  <a:gd name="T3" fmla="*/ 30 h 30"/>
                  <a:gd name="T4" fmla="*/ 1 w 32"/>
                  <a:gd name="T5" fmla="*/ 16 h 30"/>
                  <a:gd name="T6" fmla="*/ 16 w 32"/>
                  <a:gd name="T7" fmla="*/ 0 h 30"/>
                  <a:gd name="T8" fmla="*/ 31 w 32"/>
                  <a:gd name="T9" fmla="*/ 16 h 30"/>
                </a:gdLst>
                <a:ahLst/>
                <a:cxnLst>
                  <a:cxn ang="0">
                    <a:pos x="T0" y="T1"/>
                  </a:cxn>
                  <a:cxn ang="0">
                    <a:pos x="T2" y="T3"/>
                  </a:cxn>
                  <a:cxn ang="0">
                    <a:pos x="T4" y="T5"/>
                  </a:cxn>
                  <a:cxn ang="0">
                    <a:pos x="T6" y="T7"/>
                  </a:cxn>
                  <a:cxn ang="0">
                    <a:pos x="T8" y="T9"/>
                  </a:cxn>
                </a:cxnLst>
                <a:rect l="0" t="0" r="r" b="b"/>
                <a:pathLst>
                  <a:path w="32" h="30">
                    <a:moveTo>
                      <a:pt x="31" y="16"/>
                    </a:moveTo>
                    <a:cubicBezTo>
                      <a:pt x="30" y="24"/>
                      <a:pt x="23" y="30"/>
                      <a:pt x="16" y="30"/>
                    </a:cubicBezTo>
                    <a:cubicBezTo>
                      <a:pt x="9" y="30"/>
                      <a:pt x="2" y="24"/>
                      <a:pt x="1" y="16"/>
                    </a:cubicBezTo>
                    <a:cubicBezTo>
                      <a:pt x="0" y="7"/>
                      <a:pt x="7" y="0"/>
                      <a:pt x="16" y="0"/>
                    </a:cubicBezTo>
                    <a:cubicBezTo>
                      <a:pt x="25" y="0"/>
                      <a:pt x="32" y="7"/>
                      <a:pt x="31" y="16"/>
                    </a:cubicBezTo>
                    <a:close/>
                  </a:path>
                </a:pathLst>
              </a:custGeom>
              <a:solidFill>
                <a:schemeClr val="accent3"/>
              </a:solidFill>
              <a:ln>
                <a:noFill/>
              </a:ln>
            </p:spPr>
            <p:txBody>
              <a:bodyPr anchor="ctr"/>
              <a:p>
                <a:pPr algn="ctr"/>
              </a:p>
            </p:txBody>
          </p:sp>
          <p:sp>
            <p:nvSpPr>
              <p:cNvPr id="31" name="iSľíďê"/>
              <p:cNvSpPr/>
              <p:nvPr/>
            </p:nvSpPr>
            <p:spPr bwMode="auto">
              <a:xfrm>
                <a:off x="3611086" y="2504958"/>
                <a:ext cx="223838" cy="241300"/>
              </a:xfrm>
              <a:custGeom>
                <a:avLst/>
                <a:gdLst>
                  <a:gd name="T0" fmla="*/ 30 w 31"/>
                  <a:gd name="T1" fmla="*/ 22 h 33"/>
                  <a:gd name="T2" fmla="*/ 22 w 31"/>
                  <a:gd name="T3" fmla="*/ 31 h 33"/>
                  <a:gd name="T4" fmla="*/ 11 w 31"/>
                  <a:gd name="T5" fmla="*/ 32 h 33"/>
                  <a:gd name="T6" fmla="*/ 1 w 31"/>
                  <a:gd name="T7" fmla="*/ 14 h 33"/>
                  <a:gd name="T8" fmla="*/ 20 w 31"/>
                  <a:gd name="T9" fmla="*/ 3 h 33"/>
                  <a:gd name="T10" fmla="*/ 29 w 31"/>
                  <a:gd name="T11" fmla="*/ 11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5" y="29"/>
                      <a:pt x="22" y="31"/>
                    </a:cubicBezTo>
                    <a:cubicBezTo>
                      <a:pt x="19" y="32"/>
                      <a:pt x="15" y="33"/>
                      <a:pt x="11" y="32"/>
                    </a:cubicBezTo>
                    <a:cubicBezTo>
                      <a:pt x="4" y="29"/>
                      <a:pt x="0" y="22"/>
                      <a:pt x="1" y="14"/>
                    </a:cubicBezTo>
                    <a:cubicBezTo>
                      <a:pt x="3" y="6"/>
                      <a:pt x="11" y="0"/>
                      <a:pt x="20" y="3"/>
                    </a:cubicBezTo>
                    <a:cubicBezTo>
                      <a:pt x="24" y="4"/>
                      <a:pt x="27" y="7"/>
                      <a:pt x="29" y="11"/>
                    </a:cubicBezTo>
                    <a:cubicBezTo>
                      <a:pt x="31" y="14"/>
                      <a:pt x="31" y="18"/>
                      <a:pt x="30" y="22"/>
                    </a:cubicBezTo>
                    <a:close/>
                  </a:path>
                </a:pathLst>
              </a:custGeom>
              <a:solidFill>
                <a:schemeClr val="accent3"/>
              </a:solidFill>
              <a:ln>
                <a:noFill/>
              </a:ln>
            </p:spPr>
            <p:txBody>
              <a:bodyPr anchor="ctr"/>
              <a:p>
                <a:pPr algn="ctr"/>
              </a:p>
            </p:txBody>
          </p:sp>
          <p:sp>
            <p:nvSpPr>
              <p:cNvPr id="32" name="işliḍé"/>
              <p:cNvSpPr/>
              <p:nvPr/>
            </p:nvSpPr>
            <p:spPr bwMode="auto">
              <a:xfrm>
                <a:off x="3898423" y="2628783"/>
                <a:ext cx="246063" cy="247650"/>
              </a:xfrm>
              <a:custGeom>
                <a:avLst/>
                <a:gdLst>
                  <a:gd name="T0" fmla="*/ 29 w 34"/>
                  <a:gd name="T1" fmla="*/ 25 h 34"/>
                  <a:gd name="T2" fmla="*/ 9 w 34"/>
                  <a:gd name="T3" fmla="*/ 31 h 34"/>
                  <a:gd name="T4" fmla="*/ 3 w 34"/>
                  <a:gd name="T5" fmla="*/ 11 h 34"/>
                  <a:gd name="T6" fmla="*/ 24 w 34"/>
                  <a:gd name="T7" fmla="*/ 5 h 34"/>
                  <a:gd name="T8" fmla="*/ 29 w 34"/>
                  <a:gd name="T9" fmla="*/ 25 h 34"/>
                </a:gdLst>
                <a:ahLst/>
                <a:cxnLst>
                  <a:cxn ang="0">
                    <a:pos x="T0" y="T1"/>
                  </a:cxn>
                  <a:cxn ang="0">
                    <a:pos x="T2" y="T3"/>
                  </a:cxn>
                  <a:cxn ang="0">
                    <a:pos x="T4" y="T5"/>
                  </a:cxn>
                  <a:cxn ang="0">
                    <a:pos x="T6" y="T7"/>
                  </a:cxn>
                  <a:cxn ang="0">
                    <a:pos x="T8" y="T9"/>
                  </a:cxn>
                </a:cxnLst>
                <a:rect l="0" t="0" r="r" b="b"/>
                <a:pathLst>
                  <a:path w="34" h="34">
                    <a:moveTo>
                      <a:pt x="29" y="25"/>
                    </a:moveTo>
                    <a:cubicBezTo>
                      <a:pt x="25" y="32"/>
                      <a:pt x="16" y="34"/>
                      <a:pt x="9" y="31"/>
                    </a:cubicBezTo>
                    <a:cubicBezTo>
                      <a:pt x="3" y="27"/>
                      <a:pt x="0" y="18"/>
                      <a:pt x="3" y="11"/>
                    </a:cubicBezTo>
                    <a:cubicBezTo>
                      <a:pt x="7" y="3"/>
                      <a:pt x="16" y="0"/>
                      <a:pt x="24" y="5"/>
                    </a:cubicBezTo>
                    <a:cubicBezTo>
                      <a:pt x="31" y="9"/>
                      <a:pt x="34" y="18"/>
                      <a:pt x="29" y="25"/>
                    </a:cubicBezTo>
                    <a:close/>
                  </a:path>
                </a:pathLst>
              </a:custGeom>
              <a:solidFill>
                <a:schemeClr val="accent3"/>
              </a:solidFill>
              <a:ln>
                <a:noFill/>
              </a:ln>
            </p:spPr>
            <p:txBody>
              <a:bodyPr anchor="ctr"/>
              <a:p>
                <a:pPr algn="ctr"/>
              </a:p>
            </p:txBody>
          </p:sp>
          <p:sp>
            <p:nvSpPr>
              <p:cNvPr id="33" name="îṥ1íḓê"/>
              <p:cNvSpPr/>
              <p:nvPr/>
            </p:nvSpPr>
            <p:spPr bwMode="auto">
              <a:xfrm>
                <a:off x="4166711" y="2811345"/>
                <a:ext cx="244475" cy="247650"/>
              </a:xfrm>
              <a:custGeom>
                <a:avLst/>
                <a:gdLst>
                  <a:gd name="T0" fmla="*/ 28 w 34"/>
                  <a:gd name="T1" fmla="*/ 27 h 34"/>
                  <a:gd name="T2" fmla="*/ 7 w 34"/>
                  <a:gd name="T3" fmla="*/ 29 h 34"/>
                  <a:gd name="T4" fmla="*/ 5 w 34"/>
                  <a:gd name="T5" fmla="*/ 8 h 34"/>
                  <a:gd name="T6" fmla="*/ 26 w 34"/>
                  <a:gd name="T7" fmla="*/ 5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7" y="29"/>
                    </a:cubicBezTo>
                    <a:cubicBezTo>
                      <a:pt x="1" y="24"/>
                      <a:pt x="0" y="15"/>
                      <a:pt x="5" y="8"/>
                    </a:cubicBezTo>
                    <a:cubicBezTo>
                      <a:pt x="9" y="2"/>
                      <a:pt x="19" y="0"/>
                      <a:pt x="26" y="5"/>
                    </a:cubicBezTo>
                    <a:cubicBezTo>
                      <a:pt x="33" y="11"/>
                      <a:pt x="34" y="20"/>
                      <a:pt x="28" y="27"/>
                    </a:cubicBezTo>
                    <a:close/>
                  </a:path>
                </a:pathLst>
              </a:custGeom>
              <a:solidFill>
                <a:schemeClr val="accent3"/>
              </a:solidFill>
              <a:ln>
                <a:noFill/>
              </a:ln>
            </p:spPr>
            <p:txBody>
              <a:bodyPr anchor="ctr"/>
              <a:p>
                <a:pPr algn="ctr"/>
              </a:p>
            </p:txBody>
          </p:sp>
          <p:sp>
            <p:nvSpPr>
              <p:cNvPr id="34" name="iśḷïḍè"/>
              <p:cNvSpPr/>
              <p:nvPr/>
            </p:nvSpPr>
            <p:spPr bwMode="auto">
              <a:xfrm>
                <a:off x="4411186" y="3030420"/>
                <a:ext cx="238125" cy="239713"/>
              </a:xfrm>
              <a:custGeom>
                <a:avLst/>
                <a:gdLst>
                  <a:gd name="T0" fmla="*/ 26 w 33"/>
                  <a:gd name="T1" fmla="*/ 27 h 33"/>
                  <a:gd name="T2" fmla="*/ 5 w 33"/>
                  <a:gd name="T3" fmla="*/ 27 h 33"/>
                  <a:gd name="T4" fmla="*/ 5 w 33"/>
                  <a:gd name="T5" fmla="*/ 6 h 33"/>
                  <a:gd name="T6" fmla="*/ 27 w 33"/>
                  <a:gd name="T7" fmla="*/ 6 h 33"/>
                  <a:gd name="T8" fmla="*/ 26 w 33"/>
                  <a:gd name="T9" fmla="*/ 27 h 33"/>
                </a:gdLst>
                <a:ahLst/>
                <a:cxnLst>
                  <a:cxn ang="0">
                    <a:pos x="T0" y="T1"/>
                  </a:cxn>
                  <a:cxn ang="0">
                    <a:pos x="T2" y="T3"/>
                  </a:cxn>
                  <a:cxn ang="0">
                    <a:pos x="T4" y="T5"/>
                  </a:cxn>
                  <a:cxn ang="0">
                    <a:pos x="T6" y="T7"/>
                  </a:cxn>
                  <a:cxn ang="0">
                    <a:pos x="T8" y="T9"/>
                  </a:cxn>
                </a:cxnLst>
                <a:rect l="0" t="0" r="r" b="b"/>
                <a:pathLst>
                  <a:path w="33" h="33">
                    <a:moveTo>
                      <a:pt x="26" y="27"/>
                    </a:moveTo>
                    <a:cubicBezTo>
                      <a:pt x="20" y="33"/>
                      <a:pt x="11" y="33"/>
                      <a:pt x="5" y="27"/>
                    </a:cubicBezTo>
                    <a:cubicBezTo>
                      <a:pt x="0" y="22"/>
                      <a:pt x="0" y="13"/>
                      <a:pt x="5" y="6"/>
                    </a:cubicBezTo>
                    <a:cubicBezTo>
                      <a:pt x="11" y="0"/>
                      <a:pt x="21" y="0"/>
                      <a:pt x="27" y="6"/>
                    </a:cubicBezTo>
                    <a:cubicBezTo>
                      <a:pt x="33" y="12"/>
                      <a:pt x="32" y="22"/>
                      <a:pt x="26" y="27"/>
                    </a:cubicBezTo>
                    <a:close/>
                  </a:path>
                </a:pathLst>
              </a:custGeom>
              <a:solidFill>
                <a:schemeClr val="accent3"/>
              </a:solidFill>
              <a:ln>
                <a:noFill/>
              </a:ln>
            </p:spPr>
            <p:txBody>
              <a:bodyPr anchor="ctr"/>
              <a:p>
                <a:pPr algn="ctr"/>
              </a:p>
            </p:txBody>
          </p:sp>
          <p:sp>
            <p:nvSpPr>
              <p:cNvPr id="35" name="ïşḻiďê"/>
              <p:cNvSpPr/>
              <p:nvPr/>
            </p:nvSpPr>
            <p:spPr bwMode="auto">
              <a:xfrm>
                <a:off x="1964848" y="3247908"/>
                <a:ext cx="238125" cy="241300"/>
              </a:xfrm>
              <a:custGeom>
                <a:avLst/>
                <a:gdLst>
                  <a:gd name="T0" fmla="*/ 27 w 33"/>
                  <a:gd name="T1" fmla="*/ 28 h 33"/>
                  <a:gd name="T2" fmla="*/ 6 w 33"/>
                  <a:gd name="T3" fmla="*/ 28 h 33"/>
                  <a:gd name="T4" fmla="*/ 6 w 33"/>
                  <a:gd name="T5" fmla="*/ 7 h 33"/>
                  <a:gd name="T6" fmla="*/ 27 w 33"/>
                  <a:gd name="T7" fmla="*/ 7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2" y="33"/>
                      <a:pt x="6" y="28"/>
                    </a:cubicBezTo>
                    <a:cubicBezTo>
                      <a:pt x="1" y="22"/>
                      <a:pt x="0" y="13"/>
                      <a:pt x="6" y="7"/>
                    </a:cubicBezTo>
                    <a:cubicBezTo>
                      <a:pt x="12" y="1"/>
                      <a:pt x="21" y="0"/>
                      <a:pt x="27" y="7"/>
                    </a:cubicBezTo>
                    <a:cubicBezTo>
                      <a:pt x="33" y="13"/>
                      <a:pt x="33" y="22"/>
                      <a:pt x="27" y="28"/>
                    </a:cubicBezTo>
                    <a:close/>
                  </a:path>
                </a:pathLst>
              </a:custGeom>
              <a:solidFill>
                <a:schemeClr val="accent3"/>
              </a:solidFill>
              <a:ln>
                <a:noFill/>
              </a:ln>
            </p:spPr>
            <p:txBody>
              <a:bodyPr anchor="ctr"/>
              <a:p>
                <a:pPr algn="ctr"/>
              </a:p>
            </p:txBody>
          </p:sp>
          <p:sp>
            <p:nvSpPr>
              <p:cNvPr id="36" name="ïṥľiďé"/>
              <p:cNvSpPr/>
              <p:nvPr/>
            </p:nvSpPr>
            <p:spPr bwMode="auto">
              <a:xfrm flipV="1">
                <a:off x="2282348" y="3365383"/>
                <a:ext cx="0" cy="2762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37" name="ïśḻïḓê"/>
              <p:cNvSpPr/>
              <p:nvPr/>
            </p:nvSpPr>
            <p:spPr bwMode="auto">
              <a:xfrm flipV="1">
                <a:off x="2282348" y="3081220"/>
                <a:ext cx="0" cy="2841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38" name="î$ļiḑe"/>
              <p:cNvSpPr/>
              <p:nvPr/>
            </p:nvSpPr>
            <p:spPr bwMode="auto">
              <a:xfrm flipV="1">
                <a:off x="2528411" y="3365383"/>
                <a:ext cx="0" cy="3937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39" name="îṩ1ïḍe"/>
              <p:cNvSpPr/>
              <p:nvPr/>
            </p:nvSpPr>
            <p:spPr bwMode="auto">
              <a:xfrm flipV="1">
                <a:off x="2528411" y="2898658"/>
                <a:ext cx="0" cy="466725"/>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0" name="iśļïḑê"/>
              <p:cNvSpPr/>
              <p:nvPr/>
            </p:nvSpPr>
            <p:spPr bwMode="auto">
              <a:xfrm flipV="1">
                <a:off x="2795111" y="3365383"/>
                <a:ext cx="0" cy="5540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1" name="ïṧ1íḋê"/>
              <p:cNvSpPr/>
              <p:nvPr/>
            </p:nvSpPr>
            <p:spPr bwMode="auto">
              <a:xfrm flipV="1">
                <a:off x="2795111" y="2738320"/>
                <a:ext cx="0" cy="6270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2" name="iṡļîḍè"/>
              <p:cNvSpPr/>
              <p:nvPr/>
            </p:nvSpPr>
            <p:spPr bwMode="auto">
              <a:xfrm flipV="1">
                <a:off x="3090386" y="3365383"/>
                <a:ext cx="0" cy="6635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3" name="iśļîḋe"/>
              <p:cNvSpPr/>
              <p:nvPr/>
            </p:nvSpPr>
            <p:spPr bwMode="auto">
              <a:xfrm flipV="1">
                <a:off x="3090386" y="2628783"/>
                <a:ext cx="0" cy="736600"/>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4" name="ïṣľïḑè"/>
              <p:cNvSpPr/>
              <p:nvPr/>
            </p:nvSpPr>
            <p:spPr bwMode="auto">
              <a:xfrm flipV="1">
                <a:off x="3407886" y="3365383"/>
                <a:ext cx="0" cy="7286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5" name="îšlídé"/>
              <p:cNvSpPr/>
              <p:nvPr/>
            </p:nvSpPr>
            <p:spPr bwMode="auto">
              <a:xfrm flipV="1">
                <a:off x="3407886" y="2563695"/>
                <a:ext cx="0" cy="8016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6" name="ïşḷïdê"/>
              <p:cNvSpPr/>
              <p:nvPr/>
            </p:nvSpPr>
            <p:spPr bwMode="auto">
              <a:xfrm flipV="1">
                <a:off x="3725386" y="3365383"/>
                <a:ext cx="0" cy="7143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7" name="ï$1îde"/>
              <p:cNvSpPr/>
              <p:nvPr/>
            </p:nvSpPr>
            <p:spPr bwMode="auto">
              <a:xfrm flipV="1">
                <a:off x="3725386" y="2585920"/>
                <a:ext cx="0" cy="7794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8" name="íš1îďe"/>
              <p:cNvSpPr/>
              <p:nvPr/>
            </p:nvSpPr>
            <p:spPr bwMode="auto">
              <a:xfrm flipV="1">
                <a:off x="4022248" y="3365383"/>
                <a:ext cx="0" cy="6048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49" name="îṩḻídê"/>
              <p:cNvSpPr/>
              <p:nvPr/>
            </p:nvSpPr>
            <p:spPr bwMode="auto">
              <a:xfrm flipV="1">
                <a:off x="4022248" y="2789120"/>
                <a:ext cx="0" cy="5762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50" name="îşlîḑè"/>
              <p:cNvSpPr/>
              <p:nvPr/>
            </p:nvSpPr>
            <p:spPr bwMode="auto">
              <a:xfrm flipV="1">
                <a:off x="4288948" y="3357445"/>
                <a:ext cx="0" cy="5254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51" name="îṣliḓè"/>
              <p:cNvSpPr/>
              <p:nvPr/>
            </p:nvSpPr>
            <p:spPr bwMode="auto">
              <a:xfrm flipV="1">
                <a:off x="4288948" y="2870083"/>
                <a:ext cx="0" cy="4873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52" name="î$lîďe"/>
              <p:cNvSpPr/>
              <p:nvPr/>
            </p:nvSpPr>
            <p:spPr bwMode="auto">
              <a:xfrm flipV="1">
                <a:off x="4527073" y="3365383"/>
                <a:ext cx="0" cy="3063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53" name="i$ļiḍê"/>
              <p:cNvSpPr/>
              <p:nvPr/>
            </p:nvSpPr>
            <p:spPr bwMode="auto">
              <a:xfrm flipV="1">
                <a:off x="4527073" y="3109795"/>
                <a:ext cx="0" cy="2555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54" name="íS1iďé"/>
              <p:cNvSpPr/>
              <p:nvPr/>
            </p:nvSpPr>
            <p:spPr bwMode="auto">
              <a:xfrm>
                <a:off x="7067073" y="3016133"/>
                <a:ext cx="238125" cy="239713"/>
              </a:xfrm>
              <a:custGeom>
                <a:avLst/>
                <a:gdLst>
                  <a:gd name="T0" fmla="*/ 5 w 33"/>
                  <a:gd name="T1" fmla="*/ 7 h 33"/>
                  <a:gd name="T2" fmla="*/ 6 w 33"/>
                  <a:gd name="T3" fmla="*/ 27 h 33"/>
                  <a:gd name="T4" fmla="*/ 27 w 33"/>
                  <a:gd name="T5" fmla="*/ 28 h 33"/>
                  <a:gd name="T6" fmla="*/ 27 w 33"/>
                  <a:gd name="T7" fmla="*/ 6 h 33"/>
                  <a:gd name="T8" fmla="*/ 5 w 33"/>
                  <a:gd name="T9" fmla="*/ 7 h 33"/>
                </a:gdLst>
                <a:ahLst/>
                <a:cxnLst>
                  <a:cxn ang="0">
                    <a:pos x="T0" y="T1"/>
                  </a:cxn>
                  <a:cxn ang="0">
                    <a:pos x="T2" y="T3"/>
                  </a:cxn>
                  <a:cxn ang="0">
                    <a:pos x="T4" y="T5"/>
                  </a:cxn>
                  <a:cxn ang="0">
                    <a:pos x="T6" y="T7"/>
                  </a:cxn>
                  <a:cxn ang="0">
                    <a:pos x="T8" y="T9"/>
                  </a:cxn>
                </a:cxnLst>
                <a:rect l="0" t="0" r="r" b="b"/>
                <a:pathLst>
                  <a:path w="33" h="33">
                    <a:moveTo>
                      <a:pt x="5" y="7"/>
                    </a:moveTo>
                    <a:cubicBezTo>
                      <a:pt x="0" y="13"/>
                      <a:pt x="0" y="22"/>
                      <a:pt x="6" y="27"/>
                    </a:cubicBezTo>
                    <a:cubicBezTo>
                      <a:pt x="11" y="33"/>
                      <a:pt x="20" y="33"/>
                      <a:pt x="27" y="28"/>
                    </a:cubicBezTo>
                    <a:cubicBezTo>
                      <a:pt x="33" y="22"/>
                      <a:pt x="33" y="12"/>
                      <a:pt x="27" y="6"/>
                    </a:cubicBezTo>
                    <a:cubicBezTo>
                      <a:pt x="21" y="0"/>
                      <a:pt x="11" y="1"/>
                      <a:pt x="5" y="7"/>
                    </a:cubicBezTo>
                    <a:close/>
                  </a:path>
                </a:pathLst>
              </a:custGeom>
              <a:solidFill>
                <a:schemeClr val="accent1"/>
              </a:solidFill>
              <a:ln>
                <a:noFill/>
              </a:ln>
            </p:spPr>
            <p:txBody>
              <a:bodyPr anchor="ctr"/>
              <a:p>
                <a:pPr algn="ctr"/>
              </a:p>
            </p:txBody>
          </p:sp>
          <p:sp>
            <p:nvSpPr>
              <p:cNvPr id="55" name="îṩḻîḋe"/>
              <p:cNvSpPr/>
              <p:nvPr/>
            </p:nvSpPr>
            <p:spPr bwMode="auto">
              <a:xfrm>
                <a:off x="6821011" y="2797058"/>
                <a:ext cx="246063" cy="247650"/>
              </a:xfrm>
              <a:custGeom>
                <a:avLst/>
                <a:gdLst>
                  <a:gd name="T0" fmla="*/ 5 w 34"/>
                  <a:gd name="T1" fmla="*/ 9 h 34"/>
                  <a:gd name="T2" fmla="*/ 8 w 34"/>
                  <a:gd name="T3" fmla="*/ 29 h 34"/>
                  <a:gd name="T4" fmla="*/ 28 w 34"/>
                  <a:gd name="T5" fmla="*/ 27 h 34"/>
                  <a:gd name="T6" fmla="*/ 26 w 34"/>
                  <a:gd name="T7" fmla="*/ 6 h 34"/>
                  <a:gd name="T8" fmla="*/ 5 w 34"/>
                  <a:gd name="T9" fmla="*/ 9 h 34"/>
                </a:gdLst>
                <a:ahLst/>
                <a:cxnLst>
                  <a:cxn ang="0">
                    <a:pos x="T0" y="T1"/>
                  </a:cxn>
                  <a:cxn ang="0">
                    <a:pos x="T2" y="T3"/>
                  </a:cxn>
                  <a:cxn ang="0">
                    <a:pos x="T4" y="T5"/>
                  </a:cxn>
                  <a:cxn ang="0">
                    <a:pos x="T6" y="T7"/>
                  </a:cxn>
                  <a:cxn ang="0">
                    <a:pos x="T8" y="T9"/>
                  </a:cxn>
                </a:cxnLst>
                <a:rect l="0" t="0" r="r" b="b"/>
                <a:pathLst>
                  <a:path w="34" h="34">
                    <a:moveTo>
                      <a:pt x="5" y="9"/>
                    </a:moveTo>
                    <a:cubicBezTo>
                      <a:pt x="0" y="16"/>
                      <a:pt x="2" y="24"/>
                      <a:pt x="8" y="29"/>
                    </a:cubicBezTo>
                    <a:cubicBezTo>
                      <a:pt x="14" y="34"/>
                      <a:pt x="23" y="33"/>
                      <a:pt x="28" y="27"/>
                    </a:cubicBezTo>
                    <a:cubicBezTo>
                      <a:pt x="34" y="20"/>
                      <a:pt x="33" y="11"/>
                      <a:pt x="26" y="6"/>
                    </a:cubicBezTo>
                    <a:cubicBezTo>
                      <a:pt x="19" y="0"/>
                      <a:pt x="9" y="2"/>
                      <a:pt x="5" y="9"/>
                    </a:cubicBezTo>
                    <a:close/>
                  </a:path>
                </a:pathLst>
              </a:custGeom>
              <a:solidFill>
                <a:schemeClr val="accent1"/>
              </a:solidFill>
              <a:ln>
                <a:noFill/>
              </a:ln>
            </p:spPr>
            <p:txBody>
              <a:bodyPr anchor="ctr"/>
              <a:p>
                <a:pPr algn="ctr"/>
              </a:p>
            </p:txBody>
          </p:sp>
          <p:sp>
            <p:nvSpPr>
              <p:cNvPr id="56" name="îsļîďè"/>
              <p:cNvSpPr/>
              <p:nvPr/>
            </p:nvSpPr>
            <p:spPr bwMode="auto">
              <a:xfrm>
                <a:off x="6554311" y="2622433"/>
                <a:ext cx="246063" cy="247650"/>
              </a:xfrm>
              <a:custGeom>
                <a:avLst/>
                <a:gdLst>
                  <a:gd name="T0" fmla="*/ 3 w 34"/>
                  <a:gd name="T1" fmla="*/ 10 h 34"/>
                  <a:gd name="T2" fmla="*/ 9 w 34"/>
                  <a:gd name="T3" fmla="*/ 30 h 34"/>
                  <a:gd name="T4" fmla="*/ 29 w 34"/>
                  <a:gd name="T5" fmla="*/ 24 h 34"/>
                  <a:gd name="T6" fmla="*/ 24 w 34"/>
                  <a:gd name="T7" fmla="*/ 4 h 34"/>
                  <a:gd name="T8" fmla="*/ 3 w 34"/>
                  <a:gd name="T9" fmla="*/ 10 h 34"/>
                </a:gdLst>
                <a:ahLst/>
                <a:cxnLst>
                  <a:cxn ang="0">
                    <a:pos x="T0" y="T1"/>
                  </a:cxn>
                  <a:cxn ang="0">
                    <a:pos x="T2" y="T3"/>
                  </a:cxn>
                  <a:cxn ang="0">
                    <a:pos x="T4" y="T5"/>
                  </a:cxn>
                  <a:cxn ang="0">
                    <a:pos x="T6" y="T7"/>
                  </a:cxn>
                  <a:cxn ang="0">
                    <a:pos x="T8" y="T9"/>
                  </a:cxn>
                </a:cxnLst>
                <a:rect l="0" t="0" r="r" b="b"/>
                <a:pathLst>
                  <a:path w="34" h="34">
                    <a:moveTo>
                      <a:pt x="3" y="10"/>
                    </a:moveTo>
                    <a:cubicBezTo>
                      <a:pt x="0" y="18"/>
                      <a:pt x="3" y="27"/>
                      <a:pt x="9" y="30"/>
                    </a:cubicBezTo>
                    <a:cubicBezTo>
                      <a:pt x="16" y="34"/>
                      <a:pt x="25" y="32"/>
                      <a:pt x="29" y="24"/>
                    </a:cubicBezTo>
                    <a:cubicBezTo>
                      <a:pt x="34" y="18"/>
                      <a:pt x="32" y="8"/>
                      <a:pt x="24" y="4"/>
                    </a:cubicBezTo>
                    <a:cubicBezTo>
                      <a:pt x="16" y="0"/>
                      <a:pt x="7" y="3"/>
                      <a:pt x="3" y="10"/>
                    </a:cubicBezTo>
                    <a:close/>
                  </a:path>
                </a:pathLst>
              </a:custGeom>
              <a:solidFill>
                <a:schemeClr val="accent1"/>
              </a:solidFill>
              <a:ln>
                <a:noFill/>
              </a:ln>
            </p:spPr>
            <p:txBody>
              <a:bodyPr anchor="ctr"/>
              <a:p>
                <a:pPr algn="ctr"/>
              </a:p>
            </p:txBody>
          </p:sp>
          <p:sp>
            <p:nvSpPr>
              <p:cNvPr id="57" name="ïṩ1îdé"/>
              <p:cNvSpPr/>
              <p:nvPr/>
            </p:nvSpPr>
            <p:spPr bwMode="auto">
              <a:xfrm>
                <a:off x="6265386" y="2490670"/>
                <a:ext cx="223838" cy="239713"/>
              </a:xfrm>
              <a:custGeom>
                <a:avLst/>
                <a:gdLst>
                  <a:gd name="T0" fmla="*/ 1 w 31"/>
                  <a:gd name="T1" fmla="*/ 14 h 33"/>
                  <a:gd name="T2" fmla="*/ 11 w 31"/>
                  <a:gd name="T3" fmla="*/ 32 h 33"/>
                  <a:gd name="T4" fmla="*/ 22 w 31"/>
                  <a:gd name="T5" fmla="*/ 31 h 33"/>
                  <a:gd name="T6" fmla="*/ 30 w 31"/>
                  <a:gd name="T7" fmla="*/ 22 h 33"/>
                  <a:gd name="T8" fmla="*/ 29 w 31"/>
                  <a:gd name="T9" fmla="*/ 11 h 33"/>
                  <a:gd name="T10" fmla="*/ 20 w 31"/>
                  <a:gd name="T11" fmla="*/ 3 h 33"/>
                  <a:gd name="T12" fmla="*/ 1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4"/>
                    </a:moveTo>
                    <a:cubicBezTo>
                      <a:pt x="0" y="23"/>
                      <a:pt x="4" y="30"/>
                      <a:pt x="11" y="32"/>
                    </a:cubicBezTo>
                    <a:cubicBezTo>
                      <a:pt x="15" y="33"/>
                      <a:pt x="19" y="33"/>
                      <a:pt x="22" y="31"/>
                    </a:cubicBezTo>
                    <a:cubicBezTo>
                      <a:pt x="25" y="29"/>
                      <a:pt x="28" y="26"/>
                      <a:pt x="30" y="22"/>
                    </a:cubicBezTo>
                    <a:cubicBezTo>
                      <a:pt x="31" y="19"/>
                      <a:pt x="31" y="14"/>
                      <a:pt x="29" y="11"/>
                    </a:cubicBezTo>
                    <a:cubicBezTo>
                      <a:pt x="28" y="7"/>
                      <a:pt x="24" y="5"/>
                      <a:pt x="20" y="3"/>
                    </a:cubicBezTo>
                    <a:cubicBezTo>
                      <a:pt x="11" y="0"/>
                      <a:pt x="3" y="6"/>
                      <a:pt x="1" y="14"/>
                    </a:cubicBezTo>
                    <a:close/>
                  </a:path>
                </a:pathLst>
              </a:custGeom>
              <a:solidFill>
                <a:schemeClr val="accent1"/>
              </a:solidFill>
              <a:ln>
                <a:noFill/>
              </a:ln>
            </p:spPr>
            <p:txBody>
              <a:bodyPr anchor="ctr"/>
              <a:p>
                <a:pPr algn="ctr"/>
              </a:p>
            </p:txBody>
          </p:sp>
          <p:sp>
            <p:nvSpPr>
              <p:cNvPr id="58" name="ïšļïḋê"/>
              <p:cNvSpPr/>
              <p:nvPr/>
            </p:nvSpPr>
            <p:spPr bwMode="auto">
              <a:xfrm>
                <a:off x="5947886" y="2462095"/>
                <a:ext cx="231775" cy="225425"/>
              </a:xfrm>
              <a:custGeom>
                <a:avLst/>
                <a:gdLst>
                  <a:gd name="T0" fmla="*/ 1 w 32"/>
                  <a:gd name="T1" fmla="*/ 16 h 31"/>
                  <a:gd name="T2" fmla="*/ 16 w 32"/>
                  <a:gd name="T3" fmla="*/ 30 h 31"/>
                  <a:gd name="T4" fmla="*/ 31 w 32"/>
                  <a:gd name="T5" fmla="*/ 16 h 31"/>
                  <a:gd name="T6" fmla="*/ 16 w 32"/>
                  <a:gd name="T7" fmla="*/ 0 h 31"/>
                  <a:gd name="T8" fmla="*/ 1 w 32"/>
                  <a:gd name="T9" fmla="*/ 16 h 31"/>
                </a:gdLst>
                <a:ahLst/>
                <a:cxnLst>
                  <a:cxn ang="0">
                    <a:pos x="T0" y="T1"/>
                  </a:cxn>
                  <a:cxn ang="0">
                    <a:pos x="T2" y="T3"/>
                  </a:cxn>
                  <a:cxn ang="0">
                    <a:pos x="T4" y="T5"/>
                  </a:cxn>
                  <a:cxn ang="0">
                    <a:pos x="T6" y="T7"/>
                  </a:cxn>
                  <a:cxn ang="0">
                    <a:pos x="T8" y="T9"/>
                  </a:cxn>
                </a:cxnLst>
                <a:rect l="0" t="0" r="r" b="b"/>
                <a:pathLst>
                  <a:path w="32" h="31">
                    <a:moveTo>
                      <a:pt x="1" y="16"/>
                    </a:moveTo>
                    <a:cubicBezTo>
                      <a:pt x="2" y="24"/>
                      <a:pt x="9" y="31"/>
                      <a:pt x="16" y="30"/>
                    </a:cubicBezTo>
                    <a:cubicBezTo>
                      <a:pt x="23" y="31"/>
                      <a:pt x="30" y="24"/>
                      <a:pt x="31" y="16"/>
                    </a:cubicBezTo>
                    <a:cubicBezTo>
                      <a:pt x="32" y="8"/>
                      <a:pt x="25" y="1"/>
                      <a:pt x="16" y="0"/>
                    </a:cubicBezTo>
                    <a:cubicBezTo>
                      <a:pt x="7" y="1"/>
                      <a:pt x="0" y="8"/>
                      <a:pt x="1" y="16"/>
                    </a:cubicBezTo>
                    <a:close/>
                  </a:path>
                </a:pathLst>
              </a:custGeom>
              <a:solidFill>
                <a:schemeClr val="accent1"/>
              </a:solidFill>
              <a:ln>
                <a:noFill/>
              </a:ln>
            </p:spPr>
            <p:txBody>
              <a:bodyPr anchor="ctr"/>
              <a:p>
                <a:pPr algn="ctr"/>
              </a:p>
            </p:txBody>
          </p:sp>
          <p:sp>
            <p:nvSpPr>
              <p:cNvPr id="59" name="íṩļíḍé"/>
              <p:cNvSpPr/>
              <p:nvPr/>
            </p:nvSpPr>
            <p:spPr bwMode="auto">
              <a:xfrm>
                <a:off x="5630386" y="2490670"/>
                <a:ext cx="231775" cy="239713"/>
              </a:xfrm>
              <a:custGeom>
                <a:avLst/>
                <a:gdLst>
                  <a:gd name="T0" fmla="*/ 2 w 32"/>
                  <a:gd name="T1" fmla="*/ 22 h 33"/>
                  <a:gd name="T2" fmla="*/ 10 w 32"/>
                  <a:gd name="T3" fmla="*/ 31 h 33"/>
                  <a:gd name="T4" fmla="*/ 20 w 32"/>
                  <a:gd name="T5" fmla="*/ 32 h 33"/>
                  <a:gd name="T6" fmla="*/ 30 w 32"/>
                  <a:gd name="T7" fmla="*/ 14 h 33"/>
                  <a:gd name="T8" fmla="*/ 12 w 32"/>
                  <a:gd name="T9" fmla="*/ 3 h 33"/>
                  <a:gd name="T10" fmla="*/ 2 w 32"/>
                  <a:gd name="T11" fmla="*/ 11 h 33"/>
                  <a:gd name="T12" fmla="*/ 2 w 32"/>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22"/>
                    </a:moveTo>
                    <a:cubicBezTo>
                      <a:pt x="3" y="26"/>
                      <a:pt x="6" y="29"/>
                      <a:pt x="10" y="31"/>
                    </a:cubicBezTo>
                    <a:cubicBezTo>
                      <a:pt x="13" y="33"/>
                      <a:pt x="17" y="33"/>
                      <a:pt x="20" y="32"/>
                    </a:cubicBezTo>
                    <a:cubicBezTo>
                      <a:pt x="27" y="30"/>
                      <a:pt x="32" y="23"/>
                      <a:pt x="30" y="14"/>
                    </a:cubicBezTo>
                    <a:cubicBezTo>
                      <a:pt x="29" y="6"/>
                      <a:pt x="20" y="0"/>
                      <a:pt x="12" y="3"/>
                    </a:cubicBezTo>
                    <a:cubicBezTo>
                      <a:pt x="8" y="5"/>
                      <a:pt x="4" y="7"/>
                      <a:pt x="2" y="11"/>
                    </a:cubicBezTo>
                    <a:cubicBezTo>
                      <a:pt x="1" y="14"/>
                      <a:pt x="0" y="19"/>
                      <a:pt x="2" y="22"/>
                    </a:cubicBezTo>
                    <a:close/>
                  </a:path>
                </a:pathLst>
              </a:custGeom>
              <a:solidFill>
                <a:schemeClr val="accent1"/>
              </a:solidFill>
              <a:ln>
                <a:noFill/>
              </a:ln>
            </p:spPr>
            <p:txBody>
              <a:bodyPr anchor="ctr"/>
              <a:p>
                <a:pPr algn="ctr"/>
              </a:p>
            </p:txBody>
          </p:sp>
          <p:sp>
            <p:nvSpPr>
              <p:cNvPr id="60" name="íṣḷîḍè"/>
              <p:cNvSpPr/>
              <p:nvPr/>
            </p:nvSpPr>
            <p:spPr bwMode="auto">
              <a:xfrm>
                <a:off x="5327173" y="2622433"/>
                <a:ext cx="246063" cy="247650"/>
              </a:xfrm>
              <a:custGeom>
                <a:avLst/>
                <a:gdLst>
                  <a:gd name="T0" fmla="*/ 4 w 34"/>
                  <a:gd name="T1" fmla="*/ 24 h 34"/>
                  <a:gd name="T2" fmla="*/ 24 w 34"/>
                  <a:gd name="T3" fmla="*/ 30 h 34"/>
                  <a:gd name="T4" fmla="*/ 30 w 34"/>
                  <a:gd name="T5" fmla="*/ 10 h 34"/>
                  <a:gd name="T6" fmla="*/ 10 w 34"/>
                  <a:gd name="T7" fmla="*/ 4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9" y="32"/>
                      <a:pt x="18" y="34"/>
                      <a:pt x="24" y="30"/>
                    </a:cubicBezTo>
                    <a:cubicBezTo>
                      <a:pt x="31" y="27"/>
                      <a:pt x="34" y="18"/>
                      <a:pt x="30" y="10"/>
                    </a:cubicBezTo>
                    <a:cubicBezTo>
                      <a:pt x="27" y="3"/>
                      <a:pt x="18" y="0"/>
                      <a:pt x="10" y="4"/>
                    </a:cubicBezTo>
                    <a:cubicBezTo>
                      <a:pt x="2" y="8"/>
                      <a:pt x="0" y="18"/>
                      <a:pt x="4" y="24"/>
                    </a:cubicBezTo>
                    <a:close/>
                  </a:path>
                </a:pathLst>
              </a:custGeom>
              <a:solidFill>
                <a:schemeClr val="accent1"/>
              </a:solidFill>
              <a:ln>
                <a:noFill/>
              </a:ln>
            </p:spPr>
            <p:txBody>
              <a:bodyPr anchor="ctr"/>
              <a:p>
                <a:pPr algn="ctr"/>
              </a:p>
            </p:txBody>
          </p:sp>
          <p:sp>
            <p:nvSpPr>
              <p:cNvPr id="61" name="îşḻiďé"/>
              <p:cNvSpPr/>
              <p:nvPr/>
            </p:nvSpPr>
            <p:spPr bwMode="auto">
              <a:xfrm>
                <a:off x="5060473" y="2797058"/>
                <a:ext cx="246063" cy="247650"/>
              </a:xfrm>
              <a:custGeom>
                <a:avLst/>
                <a:gdLst>
                  <a:gd name="T0" fmla="*/ 5 w 34"/>
                  <a:gd name="T1" fmla="*/ 27 h 34"/>
                  <a:gd name="T2" fmla="*/ 26 w 34"/>
                  <a:gd name="T3" fmla="*/ 29 h 34"/>
                  <a:gd name="T4" fmla="*/ 29 w 34"/>
                  <a:gd name="T5" fmla="*/ 9 h 34"/>
                  <a:gd name="T6" fmla="*/ 8 w 34"/>
                  <a:gd name="T7" fmla="*/ 6 h 34"/>
                  <a:gd name="T8" fmla="*/ 5 w 34"/>
                  <a:gd name="T9" fmla="*/ 27 h 34"/>
                </a:gdLst>
                <a:ahLst/>
                <a:cxnLst>
                  <a:cxn ang="0">
                    <a:pos x="T0" y="T1"/>
                  </a:cxn>
                  <a:cxn ang="0">
                    <a:pos x="T2" y="T3"/>
                  </a:cxn>
                  <a:cxn ang="0">
                    <a:pos x="T4" y="T5"/>
                  </a:cxn>
                  <a:cxn ang="0">
                    <a:pos x="T6" y="T7"/>
                  </a:cxn>
                  <a:cxn ang="0">
                    <a:pos x="T8" y="T9"/>
                  </a:cxn>
                </a:cxnLst>
                <a:rect l="0" t="0" r="r" b="b"/>
                <a:pathLst>
                  <a:path w="34" h="34">
                    <a:moveTo>
                      <a:pt x="5" y="27"/>
                    </a:moveTo>
                    <a:cubicBezTo>
                      <a:pt x="11" y="33"/>
                      <a:pt x="20" y="34"/>
                      <a:pt x="26" y="29"/>
                    </a:cubicBezTo>
                    <a:cubicBezTo>
                      <a:pt x="32" y="24"/>
                      <a:pt x="34" y="16"/>
                      <a:pt x="29" y="9"/>
                    </a:cubicBezTo>
                    <a:cubicBezTo>
                      <a:pt x="24" y="2"/>
                      <a:pt x="14" y="0"/>
                      <a:pt x="8" y="6"/>
                    </a:cubicBezTo>
                    <a:cubicBezTo>
                      <a:pt x="1" y="11"/>
                      <a:pt x="0" y="20"/>
                      <a:pt x="5" y="27"/>
                    </a:cubicBezTo>
                    <a:close/>
                  </a:path>
                </a:pathLst>
              </a:custGeom>
              <a:solidFill>
                <a:schemeClr val="accent1"/>
              </a:solidFill>
              <a:ln>
                <a:noFill/>
              </a:ln>
            </p:spPr>
            <p:txBody>
              <a:bodyPr anchor="ctr"/>
              <a:p>
                <a:pPr algn="ctr"/>
              </a:p>
            </p:txBody>
          </p:sp>
          <p:sp>
            <p:nvSpPr>
              <p:cNvPr id="62" name="íṩliḋê"/>
              <p:cNvSpPr/>
              <p:nvPr/>
            </p:nvSpPr>
            <p:spPr bwMode="auto">
              <a:xfrm>
                <a:off x="4822348" y="3016133"/>
                <a:ext cx="238125" cy="239713"/>
              </a:xfrm>
              <a:custGeom>
                <a:avLst/>
                <a:gdLst>
                  <a:gd name="T0" fmla="*/ 6 w 33"/>
                  <a:gd name="T1" fmla="*/ 28 h 33"/>
                  <a:gd name="T2" fmla="*/ 27 w 33"/>
                  <a:gd name="T3" fmla="*/ 27 h 33"/>
                  <a:gd name="T4" fmla="*/ 27 w 33"/>
                  <a:gd name="T5" fmla="*/ 7 h 33"/>
                  <a:gd name="T6" fmla="*/ 6 w 33"/>
                  <a:gd name="T7" fmla="*/ 6 h 33"/>
                  <a:gd name="T8" fmla="*/ 6 w 33"/>
                  <a:gd name="T9" fmla="*/ 28 h 33"/>
                </a:gdLst>
                <a:ahLst/>
                <a:cxnLst>
                  <a:cxn ang="0">
                    <a:pos x="T0" y="T1"/>
                  </a:cxn>
                  <a:cxn ang="0">
                    <a:pos x="T2" y="T3"/>
                  </a:cxn>
                  <a:cxn ang="0">
                    <a:pos x="T4" y="T5"/>
                  </a:cxn>
                  <a:cxn ang="0">
                    <a:pos x="T6" y="T7"/>
                  </a:cxn>
                  <a:cxn ang="0">
                    <a:pos x="T8" y="T9"/>
                  </a:cxn>
                </a:cxnLst>
                <a:rect l="0" t="0" r="r" b="b"/>
                <a:pathLst>
                  <a:path w="33" h="33">
                    <a:moveTo>
                      <a:pt x="6" y="28"/>
                    </a:moveTo>
                    <a:cubicBezTo>
                      <a:pt x="12" y="33"/>
                      <a:pt x="22" y="33"/>
                      <a:pt x="27" y="27"/>
                    </a:cubicBezTo>
                    <a:cubicBezTo>
                      <a:pt x="33" y="22"/>
                      <a:pt x="33" y="13"/>
                      <a:pt x="27" y="7"/>
                    </a:cubicBezTo>
                    <a:cubicBezTo>
                      <a:pt x="22" y="1"/>
                      <a:pt x="12" y="0"/>
                      <a:pt x="6" y="6"/>
                    </a:cubicBezTo>
                    <a:cubicBezTo>
                      <a:pt x="0" y="12"/>
                      <a:pt x="0" y="22"/>
                      <a:pt x="6" y="28"/>
                    </a:cubicBezTo>
                    <a:close/>
                  </a:path>
                </a:pathLst>
              </a:custGeom>
              <a:solidFill>
                <a:schemeClr val="accent1"/>
              </a:solidFill>
              <a:ln>
                <a:noFill/>
              </a:ln>
            </p:spPr>
            <p:txBody>
              <a:bodyPr anchor="ctr"/>
              <a:p>
                <a:pPr algn="ctr"/>
              </a:p>
            </p:txBody>
          </p:sp>
          <p:sp>
            <p:nvSpPr>
              <p:cNvPr id="63" name="îṣḻíḋe"/>
              <p:cNvSpPr/>
              <p:nvPr/>
            </p:nvSpPr>
            <p:spPr bwMode="auto">
              <a:xfrm>
                <a:off x="4822348" y="3466983"/>
                <a:ext cx="238125" cy="241300"/>
              </a:xfrm>
              <a:custGeom>
                <a:avLst/>
                <a:gdLst>
                  <a:gd name="T0" fmla="*/ 27 w 33"/>
                  <a:gd name="T1" fmla="*/ 26 h 33"/>
                  <a:gd name="T2" fmla="*/ 27 w 33"/>
                  <a:gd name="T3" fmla="*/ 5 h 33"/>
                  <a:gd name="T4" fmla="*/ 6 w 33"/>
                  <a:gd name="T5" fmla="*/ 5 h 33"/>
                  <a:gd name="T6" fmla="*/ 6 w 33"/>
                  <a:gd name="T7" fmla="*/ 26 h 33"/>
                  <a:gd name="T8" fmla="*/ 27 w 33"/>
                  <a:gd name="T9" fmla="*/ 26 h 33"/>
                </a:gdLst>
                <a:ahLst/>
                <a:cxnLst>
                  <a:cxn ang="0">
                    <a:pos x="T0" y="T1"/>
                  </a:cxn>
                  <a:cxn ang="0">
                    <a:pos x="T2" y="T3"/>
                  </a:cxn>
                  <a:cxn ang="0">
                    <a:pos x="T4" y="T5"/>
                  </a:cxn>
                  <a:cxn ang="0">
                    <a:pos x="T6" y="T7"/>
                  </a:cxn>
                  <a:cxn ang="0">
                    <a:pos x="T8" y="T9"/>
                  </a:cxn>
                </a:cxnLst>
                <a:rect l="0" t="0" r="r" b="b"/>
                <a:pathLst>
                  <a:path w="33" h="33">
                    <a:moveTo>
                      <a:pt x="27" y="26"/>
                    </a:moveTo>
                    <a:cubicBezTo>
                      <a:pt x="33" y="20"/>
                      <a:pt x="33" y="11"/>
                      <a:pt x="27" y="5"/>
                    </a:cubicBezTo>
                    <a:cubicBezTo>
                      <a:pt x="22" y="0"/>
                      <a:pt x="12" y="0"/>
                      <a:pt x="6" y="5"/>
                    </a:cubicBezTo>
                    <a:cubicBezTo>
                      <a:pt x="0" y="11"/>
                      <a:pt x="0" y="20"/>
                      <a:pt x="6" y="26"/>
                    </a:cubicBezTo>
                    <a:cubicBezTo>
                      <a:pt x="12" y="33"/>
                      <a:pt x="22" y="32"/>
                      <a:pt x="27" y="26"/>
                    </a:cubicBezTo>
                    <a:close/>
                  </a:path>
                </a:pathLst>
              </a:custGeom>
              <a:solidFill>
                <a:schemeClr val="accent5"/>
              </a:solidFill>
              <a:ln>
                <a:noFill/>
              </a:ln>
            </p:spPr>
            <p:txBody>
              <a:bodyPr anchor="ctr"/>
              <a:p>
                <a:pPr algn="ctr"/>
              </a:p>
            </p:txBody>
          </p:sp>
          <p:sp>
            <p:nvSpPr>
              <p:cNvPr id="64" name="ïŝ1iḋê"/>
              <p:cNvSpPr/>
              <p:nvPr/>
            </p:nvSpPr>
            <p:spPr bwMode="auto">
              <a:xfrm>
                <a:off x="5060473" y="3678120"/>
                <a:ext cx="246063" cy="241300"/>
              </a:xfrm>
              <a:custGeom>
                <a:avLst/>
                <a:gdLst>
                  <a:gd name="T0" fmla="*/ 29 w 34"/>
                  <a:gd name="T1" fmla="*/ 25 h 33"/>
                  <a:gd name="T2" fmla="*/ 26 w 34"/>
                  <a:gd name="T3" fmla="*/ 4 h 33"/>
                  <a:gd name="T4" fmla="*/ 5 w 34"/>
                  <a:gd name="T5" fmla="*/ 7 h 33"/>
                  <a:gd name="T6" fmla="*/ 8 w 34"/>
                  <a:gd name="T7" fmla="*/ 28 h 33"/>
                  <a:gd name="T8" fmla="*/ 29 w 34"/>
                  <a:gd name="T9" fmla="*/ 25 h 33"/>
                </a:gdLst>
                <a:ahLst/>
                <a:cxnLst>
                  <a:cxn ang="0">
                    <a:pos x="T0" y="T1"/>
                  </a:cxn>
                  <a:cxn ang="0">
                    <a:pos x="T2" y="T3"/>
                  </a:cxn>
                  <a:cxn ang="0">
                    <a:pos x="T4" y="T5"/>
                  </a:cxn>
                  <a:cxn ang="0">
                    <a:pos x="T6" y="T7"/>
                  </a:cxn>
                  <a:cxn ang="0">
                    <a:pos x="T8" y="T9"/>
                  </a:cxn>
                </a:cxnLst>
                <a:rect l="0" t="0" r="r" b="b"/>
                <a:pathLst>
                  <a:path w="34" h="33">
                    <a:moveTo>
                      <a:pt x="29" y="25"/>
                    </a:moveTo>
                    <a:cubicBezTo>
                      <a:pt x="34" y="18"/>
                      <a:pt x="32" y="9"/>
                      <a:pt x="26" y="4"/>
                    </a:cubicBezTo>
                    <a:cubicBezTo>
                      <a:pt x="20" y="0"/>
                      <a:pt x="11" y="1"/>
                      <a:pt x="5" y="7"/>
                    </a:cubicBezTo>
                    <a:cubicBezTo>
                      <a:pt x="0" y="13"/>
                      <a:pt x="1" y="23"/>
                      <a:pt x="8" y="28"/>
                    </a:cubicBezTo>
                    <a:cubicBezTo>
                      <a:pt x="14" y="33"/>
                      <a:pt x="24" y="32"/>
                      <a:pt x="29" y="25"/>
                    </a:cubicBezTo>
                    <a:close/>
                  </a:path>
                </a:pathLst>
              </a:custGeom>
              <a:solidFill>
                <a:schemeClr val="accent5"/>
              </a:solidFill>
              <a:ln>
                <a:noFill/>
              </a:ln>
            </p:spPr>
            <p:txBody>
              <a:bodyPr anchor="ctr"/>
              <a:p>
                <a:pPr algn="ctr"/>
              </a:p>
            </p:txBody>
          </p:sp>
          <p:sp>
            <p:nvSpPr>
              <p:cNvPr id="65" name="îśļiḍè"/>
              <p:cNvSpPr/>
              <p:nvPr/>
            </p:nvSpPr>
            <p:spPr bwMode="auto">
              <a:xfrm>
                <a:off x="5327173" y="3854333"/>
                <a:ext cx="246063" cy="247650"/>
              </a:xfrm>
              <a:custGeom>
                <a:avLst/>
                <a:gdLst>
                  <a:gd name="T0" fmla="*/ 30 w 34"/>
                  <a:gd name="T1" fmla="*/ 24 h 34"/>
                  <a:gd name="T2" fmla="*/ 24 w 34"/>
                  <a:gd name="T3" fmla="*/ 4 h 34"/>
                  <a:gd name="T4" fmla="*/ 4 w 34"/>
                  <a:gd name="T5" fmla="*/ 9 h 34"/>
                  <a:gd name="T6" fmla="*/ 10 w 34"/>
                  <a:gd name="T7" fmla="*/ 30 h 34"/>
                  <a:gd name="T8" fmla="*/ 30 w 34"/>
                  <a:gd name="T9" fmla="*/ 24 h 34"/>
                </a:gdLst>
                <a:ahLst/>
                <a:cxnLst>
                  <a:cxn ang="0">
                    <a:pos x="T0" y="T1"/>
                  </a:cxn>
                  <a:cxn ang="0">
                    <a:pos x="T2" y="T3"/>
                  </a:cxn>
                  <a:cxn ang="0">
                    <a:pos x="T4" y="T5"/>
                  </a:cxn>
                  <a:cxn ang="0">
                    <a:pos x="T6" y="T7"/>
                  </a:cxn>
                  <a:cxn ang="0">
                    <a:pos x="T8" y="T9"/>
                  </a:cxn>
                </a:cxnLst>
                <a:rect l="0" t="0" r="r" b="b"/>
                <a:pathLst>
                  <a:path w="34" h="34">
                    <a:moveTo>
                      <a:pt x="30" y="24"/>
                    </a:moveTo>
                    <a:cubicBezTo>
                      <a:pt x="34" y="16"/>
                      <a:pt x="31" y="7"/>
                      <a:pt x="24" y="4"/>
                    </a:cubicBezTo>
                    <a:cubicBezTo>
                      <a:pt x="18" y="0"/>
                      <a:pt x="9" y="2"/>
                      <a:pt x="4" y="9"/>
                    </a:cubicBezTo>
                    <a:cubicBezTo>
                      <a:pt x="0" y="16"/>
                      <a:pt x="2" y="26"/>
                      <a:pt x="10" y="30"/>
                    </a:cubicBezTo>
                    <a:cubicBezTo>
                      <a:pt x="18" y="34"/>
                      <a:pt x="27" y="31"/>
                      <a:pt x="30" y="24"/>
                    </a:cubicBezTo>
                    <a:close/>
                  </a:path>
                </a:pathLst>
              </a:custGeom>
              <a:solidFill>
                <a:schemeClr val="accent5"/>
              </a:solidFill>
              <a:ln>
                <a:noFill/>
              </a:ln>
            </p:spPr>
            <p:txBody>
              <a:bodyPr anchor="ctr"/>
              <a:p>
                <a:pPr algn="ctr"/>
              </a:p>
            </p:txBody>
          </p:sp>
          <p:sp>
            <p:nvSpPr>
              <p:cNvPr id="66" name="î$1ïde"/>
              <p:cNvSpPr/>
              <p:nvPr/>
            </p:nvSpPr>
            <p:spPr bwMode="auto">
              <a:xfrm>
                <a:off x="5630386" y="3984508"/>
                <a:ext cx="231775" cy="241300"/>
              </a:xfrm>
              <a:custGeom>
                <a:avLst/>
                <a:gdLst>
                  <a:gd name="T0" fmla="*/ 30 w 32"/>
                  <a:gd name="T1" fmla="*/ 19 h 33"/>
                  <a:gd name="T2" fmla="*/ 20 w 32"/>
                  <a:gd name="T3" fmla="*/ 1 h 33"/>
                  <a:gd name="T4" fmla="*/ 10 w 32"/>
                  <a:gd name="T5" fmla="*/ 3 h 33"/>
                  <a:gd name="T6" fmla="*/ 2 w 32"/>
                  <a:gd name="T7" fmla="*/ 11 h 33"/>
                  <a:gd name="T8" fmla="*/ 2 w 32"/>
                  <a:gd name="T9" fmla="*/ 23 h 33"/>
                  <a:gd name="T10" fmla="*/ 12 w 32"/>
                  <a:gd name="T11" fmla="*/ 30 h 33"/>
                  <a:gd name="T12" fmla="*/ 30 w 32"/>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9"/>
                    </a:moveTo>
                    <a:cubicBezTo>
                      <a:pt x="32" y="11"/>
                      <a:pt x="27" y="4"/>
                      <a:pt x="20" y="1"/>
                    </a:cubicBezTo>
                    <a:cubicBezTo>
                      <a:pt x="17" y="0"/>
                      <a:pt x="13" y="1"/>
                      <a:pt x="10" y="3"/>
                    </a:cubicBezTo>
                    <a:cubicBezTo>
                      <a:pt x="6" y="5"/>
                      <a:pt x="3" y="7"/>
                      <a:pt x="2" y="11"/>
                    </a:cubicBezTo>
                    <a:cubicBezTo>
                      <a:pt x="0" y="15"/>
                      <a:pt x="1" y="19"/>
                      <a:pt x="2" y="23"/>
                    </a:cubicBezTo>
                    <a:cubicBezTo>
                      <a:pt x="4" y="26"/>
                      <a:pt x="8" y="29"/>
                      <a:pt x="12" y="30"/>
                    </a:cubicBezTo>
                    <a:cubicBezTo>
                      <a:pt x="20" y="33"/>
                      <a:pt x="29" y="27"/>
                      <a:pt x="30" y="19"/>
                    </a:cubicBezTo>
                    <a:close/>
                  </a:path>
                </a:pathLst>
              </a:custGeom>
              <a:solidFill>
                <a:schemeClr val="accent5"/>
              </a:solidFill>
              <a:ln>
                <a:noFill/>
              </a:ln>
            </p:spPr>
            <p:txBody>
              <a:bodyPr anchor="ctr"/>
              <a:p>
                <a:pPr algn="ctr"/>
              </a:p>
            </p:txBody>
          </p:sp>
          <p:sp>
            <p:nvSpPr>
              <p:cNvPr id="67" name="îṧḻïḑê"/>
              <p:cNvSpPr/>
              <p:nvPr/>
            </p:nvSpPr>
            <p:spPr bwMode="auto">
              <a:xfrm>
                <a:off x="5947886" y="4035308"/>
                <a:ext cx="231775" cy="227013"/>
              </a:xfrm>
              <a:custGeom>
                <a:avLst/>
                <a:gdLst>
                  <a:gd name="T0" fmla="*/ 31 w 32"/>
                  <a:gd name="T1" fmla="*/ 15 h 31"/>
                  <a:gd name="T2" fmla="*/ 16 w 32"/>
                  <a:gd name="T3" fmla="*/ 1 h 31"/>
                  <a:gd name="T4" fmla="*/ 1 w 32"/>
                  <a:gd name="T5" fmla="*/ 15 h 31"/>
                  <a:gd name="T6" fmla="*/ 16 w 32"/>
                  <a:gd name="T7" fmla="*/ 31 h 31"/>
                  <a:gd name="T8" fmla="*/ 31 w 32"/>
                  <a:gd name="T9" fmla="*/ 15 h 31"/>
                </a:gdLst>
                <a:ahLst/>
                <a:cxnLst>
                  <a:cxn ang="0">
                    <a:pos x="T0" y="T1"/>
                  </a:cxn>
                  <a:cxn ang="0">
                    <a:pos x="T2" y="T3"/>
                  </a:cxn>
                  <a:cxn ang="0">
                    <a:pos x="T4" y="T5"/>
                  </a:cxn>
                  <a:cxn ang="0">
                    <a:pos x="T6" y="T7"/>
                  </a:cxn>
                  <a:cxn ang="0">
                    <a:pos x="T8" y="T9"/>
                  </a:cxn>
                </a:cxnLst>
                <a:rect l="0" t="0" r="r" b="b"/>
                <a:pathLst>
                  <a:path w="32" h="31">
                    <a:moveTo>
                      <a:pt x="31" y="15"/>
                    </a:moveTo>
                    <a:cubicBezTo>
                      <a:pt x="30" y="6"/>
                      <a:pt x="23" y="0"/>
                      <a:pt x="16" y="1"/>
                    </a:cubicBezTo>
                    <a:cubicBezTo>
                      <a:pt x="9" y="0"/>
                      <a:pt x="2" y="6"/>
                      <a:pt x="1" y="15"/>
                    </a:cubicBezTo>
                    <a:cubicBezTo>
                      <a:pt x="0" y="23"/>
                      <a:pt x="7" y="30"/>
                      <a:pt x="16" y="31"/>
                    </a:cubicBezTo>
                    <a:cubicBezTo>
                      <a:pt x="25" y="30"/>
                      <a:pt x="32" y="23"/>
                      <a:pt x="31" y="15"/>
                    </a:cubicBezTo>
                    <a:close/>
                  </a:path>
                </a:pathLst>
              </a:custGeom>
              <a:solidFill>
                <a:schemeClr val="accent5"/>
              </a:solidFill>
              <a:ln>
                <a:noFill/>
              </a:ln>
            </p:spPr>
            <p:txBody>
              <a:bodyPr anchor="ctr"/>
              <a:p>
                <a:pPr algn="ctr"/>
              </a:p>
            </p:txBody>
          </p:sp>
          <p:sp>
            <p:nvSpPr>
              <p:cNvPr id="68" name="îṡlîḓê"/>
              <p:cNvSpPr/>
              <p:nvPr/>
            </p:nvSpPr>
            <p:spPr bwMode="auto">
              <a:xfrm>
                <a:off x="6265386" y="3984508"/>
                <a:ext cx="223838" cy="241300"/>
              </a:xfrm>
              <a:custGeom>
                <a:avLst/>
                <a:gdLst>
                  <a:gd name="T0" fmla="*/ 30 w 31"/>
                  <a:gd name="T1" fmla="*/ 11 h 33"/>
                  <a:gd name="T2" fmla="*/ 22 w 31"/>
                  <a:gd name="T3" fmla="*/ 3 h 33"/>
                  <a:gd name="T4" fmla="*/ 11 w 31"/>
                  <a:gd name="T5" fmla="*/ 1 h 33"/>
                  <a:gd name="T6" fmla="*/ 1 w 31"/>
                  <a:gd name="T7" fmla="*/ 19 h 33"/>
                  <a:gd name="T8" fmla="*/ 20 w 31"/>
                  <a:gd name="T9" fmla="*/ 30 h 33"/>
                  <a:gd name="T10" fmla="*/ 29 w 31"/>
                  <a:gd name="T11" fmla="*/ 23 h 33"/>
                  <a:gd name="T12" fmla="*/ 30 w 31"/>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1"/>
                    </a:moveTo>
                    <a:cubicBezTo>
                      <a:pt x="28" y="7"/>
                      <a:pt x="25" y="5"/>
                      <a:pt x="22" y="3"/>
                    </a:cubicBezTo>
                    <a:cubicBezTo>
                      <a:pt x="19" y="1"/>
                      <a:pt x="15" y="0"/>
                      <a:pt x="11" y="1"/>
                    </a:cubicBezTo>
                    <a:cubicBezTo>
                      <a:pt x="4" y="4"/>
                      <a:pt x="0" y="11"/>
                      <a:pt x="1" y="19"/>
                    </a:cubicBezTo>
                    <a:cubicBezTo>
                      <a:pt x="3" y="27"/>
                      <a:pt x="11" y="33"/>
                      <a:pt x="20" y="30"/>
                    </a:cubicBezTo>
                    <a:cubicBezTo>
                      <a:pt x="24" y="29"/>
                      <a:pt x="28" y="26"/>
                      <a:pt x="29" y="23"/>
                    </a:cubicBezTo>
                    <a:cubicBezTo>
                      <a:pt x="31" y="19"/>
                      <a:pt x="31" y="15"/>
                      <a:pt x="30" y="11"/>
                    </a:cubicBezTo>
                    <a:close/>
                  </a:path>
                </a:pathLst>
              </a:custGeom>
              <a:solidFill>
                <a:schemeClr val="accent5"/>
              </a:solidFill>
              <a:ln>
                <a:noFill/>
              </a:ln>
            </p:spPr>
            <p:txBody>
              <a:bodyPr anchor="ctr"/>
              <a:p>
                <a:pPr algn="ctr"/>
              </a:p>
            </p:txBody>
          </p:sp>
          <p:sp>
            <p:nvSpPr>
              <p:cNvPr id="69" name="îšľîḓé"/>
              <p:cNvSpPr/>
              <p:nvPr/>
            </p:nvSpPr>
            <p:spPr bwMode="auto">
              <a:xfrm>
                <a:off x="6554311" y="3854333"/>
                <a:ext cx="246063" cy="247650"/>
              </a:xfrm>
              <a:custGeom>
                <a:avLst/>
                <a:gdLst>
                  <a:gd name="T0" fmla="*/ 29 w 34"/>
                  <a:gd name="T1" fmla="*/ 9 h 34"/>
                  <a:gd name="T2" fmla="*/ 9 w 34"/>
                  <a:gd name="T3" fmla="*/ 4 h 34"/>
                  <a:gd name="T4" fmla="*/ 3 w 34"/>
                  <a:gd name="T5" fmla="*/ 24 h 34"/>
                  <a:gd name="T6" fmla="*/ 24 w 34"/>
                  <a:gd name="T7" fmla="*/ 30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25" y="2"/>
                      <a:pt x="16" y="0"/>
                      <a:pt x="9" y="4"/>
                    </a:cubicBezTo>
                    <a:cubicBezTo>
                      <a:pt x="3" y="7"/>
                      <a:pt x="0" y="16"/>
                      <a:pt x="3" y="24"/>
                    </a:cubicBezTo>
                    <a:cubicBezTo>
                      <a:pt x="7" y="31"/>
                      <a:pt x="16" y="34"/>
                      <a:pt x="24" y="30"/>
                    </a:cubicBezTo>
                    <a:cubicBezTo>
                      <a:pt x="32" y="26"/>
                      <a:pt x="34" y="16"/>
                      <a:pt x="29" y="9"/>
                    </a:cubicBezTo>
                    <a:close/>
                  </a:path>
                </a:pathLst>
              </a:custGeom>
              <a:solidFill>
                <a:schemeClr val="accent5"/>
              </a:solidFill>
              <a:ln>
                <a:noFill/>
              </a:ln>
            </p:spPr>
            <p:txBody>
              <a:bodyPr anchor="ctr"/>
              <a:p>
                <a:pPr algn="ctr"/>
              </a:p>
            </p:txBody>
          </p:sp>
          <p:sp>
            <p:nvSpPr>
              <p:cNvPr id="70" name="iṩḷiḑé"/>
              <p:cNvSpPr/>
              <p:nvPr/>
            </p:nvSpPr>
            <p:spPr bwMode="auto">
              <a:xfrm>
                <a:off x="6821011" y="3678120"/>
                <a:ext cx="246063" cy="241300"/>
              </a:xfrm>
              <a:custGeom>
                <a:avLst/>
                <a:gdLst>
                  <a:gd name="T0" fmla="*/ 28 w 34"/>
                  <a:gd name="T1" fmla="*/ 7 h 33"/>
                  <a:gd name="T2" fmla="*/ 8 w 34"/>
                  <a:gd name="T3" fmla="*/ 4 h 33"/>
                  <a:gd name="T4" fmla="*/ 5 w 34"/>
                  <a:gd name="T5" fmla="*/ 25 h 33"/>
                  <a:gd name="T6" fmla="*/ 26 w 34"/>
                  <a:gd name="T7" fmla="*/ 28 h 33"/>
                  <a:gd name="T8" fmla="*/ 28 w 34"/>
                  <a:gd name="T9" fmla="*/ 7 h 33"/>
                </a:gdLst>
                <a:ahLst/>
                <a:cxnLst>
                  <a:cxn ang="0">
                    <a:pos x="T0" y="T1"/>
                  </a:cxn>
                  <a:cxn ang="0">
                    <a:pos x="T2" y="T3"/>
                  </a:cxn>
                  <a:cxn ang="0">
                    <a:pos x="T4" y="T5"/>
                  </a:cxn>
                  <a:cxn ang="0">
                    <a:pos x="T6" y="T7"/>
                  </a:cxn>
                  <a:cxn ang="0">
                    <a:pos x="T8" y="T9"/>
                  </a:cxn>
                </a:cxnLst>
                <a:rect l="0" t="0" r="r" b="b"/>
                <a:pathLst>
                  <a:path w="34" h="33">
                    <a:moveTo>
                      <a:pt x="28" y="7"/>
                    </a:moveTo>
                    <a:cubicBezTo>
                      <a:pt x="23" y="1"/>
                      <a:pt x="14" y="0"/>
                      <a:pt x="8" y="4"/>
                    </a:cubicBezTo>
                    <a:cubicBezTo>
                      <a:pt x="2" y="9"/>
                      <a:pt x="0" y="18"/>
                      <a:pt x="5" y="25"/>
                    </a:cubicBezTo>
                    <a:cubicBezTo>
                      <a:pt x="9" y="32"/>
                      <a:pt x="19" y="33"/>
                      <a:pt x="26" y="28"/>
                    </a:cubicBezTo>
                    <a:cubicBezTo>
                      <a:pt x="33" y="23"/>
                      <a:pt x="34" y="13"/>
                      <a:pt x="28" y="7"/>
                    </a:cubicBezTo>
                    <a:close/>
                  </a:path>
                </a:pathLst>
              </a:custGeom>
              <a:solidFill>
                <a:schemeClr val="accent5"/>
              </a:solidFill>
              <a:ln>
                <a:noFill/>
              </a:ln>
            </p:spPr>
            <p:txBody>
              <a:bodyPr anchor="ctr"/>
              <a:p>
                <a:pPr algn="ctr"/>
              </a:p>
            </p:txBody>
          </p:sp>
          <p:sp>
            <p:nvSpPr>
              <p:cNvPr id="71" name="iṡḻïḋe"/>
              <p:cNvSpPr/>
              <p:nvPr/>
            </p:nvSpPr>
            <p:spPr bwMode="auto">
              <a:xfrm>
                <a:off x="7067073" y="3466983"/>
                <a:ext cx="238125" cy="241300"/>
              </a:xfrm>
              <a:custGeom>
                <a:avLst/>
                <a:gdLst>
                  <a:gd name="T0" fmla="*/ 27 w 33"/>
                  <a:gd name="T1" fmla="*/ 5 h 33"/>
                  <a:gd name="T2" fmla="*/ 6 w 33"/>
                  <a:gd name="T3" fmla="*/ 5 h 33"/>
                  <a:gd name="T4" fmla="*/ 5 w 33"/>
                  <a:gd name="T5" fmla="*/ 26 h 33"/>
                  <a:gd name="T6" fmla="*/ 27 w 33"/>
                  <a:gd name="T7" fmla="*/ 26 h 33"/>
                  <a:gd name="T8" fmla="*/ 27 w 33"/>
                  <a:gd name="T9" fmla="*/ 5 h 33"/>
                </a:gdLst>
                <a:ahLst/>
                <a:cxnLst>
                  <a:cxn ang="0">
                    <a:pos x="T0" y="T1"/>
                  </a:cxn>
                  <a:cxn ang="0">
                    <a:pos x="T2" y="T3"/>
                  </a:cxn>
                  <a:cxn ang="0">
                    <a:pos x="T4" y="T5"/>
                  </a:cxn>
                  <a:cxn ang="0">
                    <a:pos x="T6" y="T7"/>
                  </a:cxn>
                  <a:cxn ang="0">
                    <a:pos x="T8" y="T9"/>
                  </a:cxn>
                </a:cxnLst>
                <a:rect l="0" t="0" r="r" b="b"/>
                <a:pathLst>
                  <a:path w="33" h="33">
                    <a:moveTo>
                      <a:pt x="27" y="5"/>
                    </a:moveTo>
                    <a:cubicBezTo>
                      <a:pt x="20" y="0"/>
                      <a:pt x="11" y="0"/>
                      <a:pt x="6" y="5"/>
                    </a:cubicBezTo>
                    <a:cubicBezTo>
                      <a:pt x="0" y="11"/>
                      <a:pt x="0" y="20"/>
                      <a:pt x="5" y="26"/>
                    </a:cubicBezTo>
                    <a:cubicBezTo>
                      <a:pt x="11" y="32"/>
                      <a:pt x="21" y="33"/>
                      <a:pt x="27" y="26"/>
                    </a:cubicBezTo>
                    <a:cubicBezTo>
                      <a:pt x="33" y="20"/>
                      <a:pt x="33" y="11"/>
                      <a:pt x="27" y="5"/>
                    </a:cubicBezTo>
                    <a:close/>
                  </a:path>
                </a:pathLst>
              </a:custGeom>
              <a:solidFill>
                <a:schemeClr val="accent5"/>
              </a:solidFill>
              <a:ln>
                <a:noFill/>
              </a:ln>
            </p:spPr>
            <p:txBody>
              <a:bodyPr anchor="ctr"/>
              <a:p>
                <a:pPr algn="ctr"/>
              </a:p>
            </p:txBody>
          </p:sp>
          <p:sp>
            <p:nvSpPr>
              <p:cNvPr id="72" name="ïšľïḓè"/>
              <p:cNvSpPr/>
              <p:nvPr/>
            </p:nvSpPr>
            <p:spPr bwMode="auto">
              <a:xfrm>
                <a:off x="4628673" y="3241558"/>
                <a:ext cx="238125" cy="239713"/>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0" y="33"/>
                      <a:pt x="27" y="27"/>
                    </a:cubicBezTo>
                    <a:cubicBezTo>
                      <a:pt x="33" y="21"/>
                      <a:pt x="32" y="11"/>
                      <a:pt x="26" y="6"/>
                    </a:cubicBezTo>
                    <a:close/>
                  </a:path>
                </a:pathLst>
              </a:custGeom>
              <a:solidFill>
                <a:schemeClr val="accent4"/>
              </a:solidFill>
              <a:ln>
                <a:noFill/>
              </a:ln>
            </p:spPr>
            <p:txBody>
              <a:bodyPr anchor="ctr"/>
              <a:p>
                <a:pPr algn="ctr"/>
              </a:p>
            </p:txBody>
          </p:sp>
          <p:sp>
            <p:nvSpPr>
              <p:cNvPr id="73" name="isliḍê"/>
              <p:cNvSpPr/>
              <p:nvPr/>
            </p:nvSpPr>
            <p:spPr bwMode="auto">
              <a:xfrm>
                <a:off x="4938236" y="3095508"/>
                <a:ext cx="0" cy="2698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74" name="îşļïḍé"/>
              <p:cNvSpPr/>
              <p:nvPr/>
            </p:nvSpPr>
            <p:spPr bwMode="auto">
              <a:xfrm>
                <a:off x="4938236" y="3365383"/>
                <a:ext cx="0" cy="2921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75" name="ïşľíḑé"/>
              <p:cNvSpPr/>
              <p:nvPr/>
            </p:nvSpPr>
            <p:spPr bwMode="auto">
              <a:xfrm>
                <a:off x="5184298" y="2971683"/>
                <a:ext cx="0" cy="39370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76" name="íṩlíḓe"/>
              <p:cNvSpPr/>
              <p:nvPr/>
            </p:nvSpPr>
            <p:spPr bwMode="auto">
              <a:xfrm>
                <a:off x="5184298" y="3365383"/>
                <a:ext cx="0" cy="466725"/>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77" name="ïŝ1iḓê"/>
              <p:cNvSpPr/>
              <p:nvPr/>
            </p:nvSpPr>
            <p:spPr bwMode="auto">
              <a:xfrm>
                <a:off x="5450998" y="2811345"/>
                <a:ext cx="0" cy="5540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78" name="íŝ1iḓé"/>
              <p:cNvSpPr/>
              <p:nvPr/>
            </p:nvSpPr>
            <p:spPr bwMode="auto">
              <a:xfrm>
                <a:off x="5450998" y="3365383"/>
                <a:ext cx="0" cy="6270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79" name="íSḻïḓé"/>
              <p:cNvSpPr/>
              <p:nvPr/>
            </p:nvSpPr>
            <p:spPr bwMode="auto">
              <a:xfrm>
                <a:off x="5746273" y="2701808"/>
                <a:ext cx="0" cy="6635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0" name="i$ḻídè"/>
              <p:cNvSpPr/>
              <p:nvPr/>
            </p:nvSpPr>
            <p:spPr bwMode="auto">
              <a:xfrm>
                <a:off x="5746273" y="3365383"/>
                <a:ext cx="0" cy="7366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1" name="îṩlïḑe"/>
              <p:cNvSpPr/>
              <p:nvPr/>
            </p:nvSpPr>
            <p:spPr bwMode="auto">
              <a:xfrm>
                <a:off x="6063773" y="2636720"/>
                <a:ext cx="0" cy="728663"/>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2" name="iṣliḋé"/>
              <p:cNvSpPr/>
              <p:nvPr/>
            </p:nvSpPr>
            <p:spPr bwMode="auto">
              <a:xfrm>
                <a:off x="6063773" y="3365383"/>
                <a:ext cx="0" cy="8016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3" name="ïślîḍê"/>
              <p:cNvSpPr/>
              <p:nvPr/>
            </p:nvSpPr>
            <p:spPr bwMode="auto">
              <a:xfrm>
                <a:off x="6381273" y="2658945"/>
                <a:ext cx="0" cy="7064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4" name="íṧlïdé"/>
              <p:cNvSpPr/>
              <p:nvPr/>
            </p:nvSpPr>
            <p:spPr bwMode="auto">
              <a:xfrm>
                <a:off x="6381273" y="3365383"/>
                <a:ext cx="0" cy="7874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5" name="ïṣḷîḋé"/>
              <p:cNvSpPr/>
              <p:nvPr/>
            </p:nvSpPr>
            <p:spPr bwMode="auto">
              <a:xfrm>
                <a:off x="6676548" y="2760545"/>
                <a:ext cx="0" cy="6048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6" name="íṣḷïḑè"/>
              <p:cNvSpPr/>
              <p:nvPr/>
            </p:nvSpPr>
            <p:spPr bwMode="auto">
              <a:xfrm>
                <a:off x="6676548" y="3365383"/>
                <a:ext cx="0" cy="5762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7" name="îṣ1ïḓe"/>
              <p:cNvSpPr/>
              <p:nvPr/>
            </p:nvSpPr>
            <p:spPr bwMode="auto">
              <a:xfrm>
                <a:off x="6944836" y="2855795"/>
                <a:ext cx="0" cy="5159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8" name="íṡḷidè"/>
              <p:cNvSpPr/>
              <p:nvPr/>
            </p:nvSpPr>
            <p:spPr bwMode="auto">
              <a:xfrm>
                <a:off x="6944836" y="3371733"/>
                <a:ext cx="0" cy="4968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89" name="íṥḷiďe"/>
              <p:cNvSpPr/>
              <p:nvPr/>
            </p:nvSpPr>
            <p:spPr bwMode="auto">
              <a:xfrm>
                <a:off x="7182961" y="3066933"/>
                <a:ext cx="0" cy="29845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90" name="išľïďê"/>
              <p:cNvSpPr/>
              <p:nvPr/>
            </p:nvSpPr>
            <p:spPr bwMode="auto">
              <a:xfrm>
                <a:off x="7182961" y="3365383"/>
                <a:ext cx="0" cy="2555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91" name="íŝľîḓé"/>
              <p:cNvSpPr/>
              <p:nvPr/>
            </p:nvSpPr>
            <p:spPr bwMode="auto">
              <a:xfrm>
                <a:off x="7268686" y="3247908"/>
                <a:ext cx="238125" cy="241300"/>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1" y="33"/>
                      <a:pt x="27" y="27"/>
                    </a:cubicBezTo>
                    <a:cubicBezTo>
                      <a:pt x="33" y="21"/>
                      <a:pt x="32" y="11"/>
                      <a:pt x="26" y="6"/>
                    </a:cubicBezTo>
                    <a:close/>
                  </a:path>
                </a:pathLst>
              </a:custGeom>
              <a:solidFill>
                <a:schemeClr val="accent1"/>
              </a:solidFill>
              <a:ln>
                <a:noFill/>
              </a:ln>
            </p:spPr>
            <p:txBody>
              <a:bodyPr anchor="ctr"/>
              <a:p>
                <a:pPr algn="ctr"/>
              </a:p>
            </p:txBody>
          </p:sp>
          <p:sp>
            <p:nvSpPr>
              <p:cNvPr id="92" name="işḷïďê"/>
              <p:cNvSpPr/>
              <p:nvPr/>
            </p:nvSpPr>
            <p:spPr bwMode="auto">
              <a:xfrm>
                <a:off x="9722961" y="3452695"/>
                <a:ext cx="238125" cy="241300"/>
              </a:xfrm>
              <a:custGeom>
                <a:avLst/>
                <a:gdLst>
                  <a:gd name="T0" fmla="*/ 6 w 33"/>
                  <a:gd name="T1" fmla="*/ 26 h 33"/>
                  <a:gd name="T2" fmla="*/ 6 w 33"/>
                  <a:gd name="T3" fmla="*/ 5 h 33"/>
                  <a:gd name="T4" fmla="*/ 27 w 33"/>
                  <a:gd name="T5" fmla="*/ 5 h 33"/>
                  <a:gd name="T6" fmla="*/ 27 w 33"/>
                  <a:gd name="T7" fmla="*/ 27 h 33"/>
                  <a:gd name="T8" fmla="*/ 6 w 33"/>
                  <a:gd name="T9" fmla="*/ 26 h 33"/>
                </a:gdLst>
                <a:ahLst/>
                <a:cxnLst>
                  <a:cxn ang="0">
                    <a:pos x="T0" y="T1"/>
                  </a:cxn>
                  <a:cxn ang="0">
                    <a:pos x="T2" y="T3"/>
                  </a:cxn>
                  <a:cxn ang="0">
                    <a:pos x="T4" y="T5"/>
                  </a:cxn>
                  <a:cxn ang="0">
                    <a:pos x="T6" y="T7"/>
                  </a:cxn>
                  <a:cxn ang="0">
                    <a:pos x="T8" y="T9"/>
                  </a:cxn>
                </a:cxnLst>
                <a:rect l="0" t="0" r="r" b="b"/>
                <a:pathLst>
                  <a:path w="33" h="33">
                    <a:moveTo>
                      <a:pt x="6" y="26"/>
                    </a:moveTo>
                    <a:cubicBezTo>
                      <a:pt x="0" y="20"/>
                      <a:pt x="0" y="11"/>
                      <a:pt x="6" y="5"/>
                    </a:cubicBezTo>
                    <a:cubicBezTo>
                      <a:pt x="11" y="0"/>
                      <a:pt x="21" y="0"/>
                      <a:pt x="27" y="5"/>
                    </a:cubicBezTo>
                    <a:cubicBezTo>
                      <a:pt x="33" y="11"/>
                      <a:pt x="33" y="21"/>
                      <a:pt x="27" y="27"/>
                    </a:cubicBezTo>
                    <a:cubicBezTo>
                      <a:pt x="21" y="33"/>
                      <a:pt x="11" y="32"/>
                      <a:pt x="6" y="26"/>
                    </a:cubicBezTo>
                    <a:close/>
                  </a:path>
                </a:pathLst>
              </a:custGeom>
              <a:solidFill>
                <a:schemeClr val="accent2"/>
              </a:solidFill>
              <a:ln>
                <a:noFill/>
              </a:ln>
            </p:spPr>
            <p:txBody>
              <a:bodyPr anchor="ctr"/>
              <a:p>
                <a:pPr algn="ctr"/>
              </a:p>
            </p:txBody>
          </p:sp>
          <p:sp>
            <p:nvSpPr>
              <p:cNvPr id="93" name="îṥ1iḍé"/>
              <p:cNvSpPr/>
              <p:nvPr/>
            </p:nvSpPr>
            <p:spPr bwMode="auto">
              <a:xfrm>
                <a:off x="9476898" y="3663833"/>
                <a:ext cx="246063" cy="247650"/>
              </a:xfrm>
              <a:custGeom>
                <a:avLst/>
                <a:gdLst>
                  <a:gd name="T0" fmla="*/ 5 w 34"/>
                  <a:gd name="T1" fmla="*/ 25 h 34"/>
                  <a:gd name="T2" fmla="*/ 8 w 34"/>
                  <a:gd name="T3" fmla="*/ 5 h 34"/>
                  <a:gd name="T4" fmla="*/ 28 w 34"/>
                  <a:gd name="T5" fmla="*/ 7 h 34"/>
                  <a:gd name="T6" fmla="*/ 26 w 34"/>
                  <a:gd name="T7" fmla="*/ 28 h 34"/>
                  <a:gd name="T8" fmla="*/ 5 w 34"/>
                  <a:gd name="T9" fmla="*/ 25 h 34"/>
                </a:gdLst>
                <a:ahLst/>
                <a:cxnLst>
                  <a:cxn ang="0">
                    <a:pos x="T0" y="T1"/>
                  </a:cxn>
                  <a:cxn ang="0">
                    <a:pos x="T2" y="T3"/>
                  </a:cxn>
                  <a:cxn ang="0">
                    <a:pos x="T4" y="T5"/>
                  </a:cxn>
                  <a:cxn ang="0">
                    <a:pos x="T6" y="T7"/>
                  </a:cxn>
                  <a:cxn ang="0">
                    <a:pos x="T8" y="T9"/>
                  </a:cxn>
                </a:cxnLst>
                <a:rect l="0" t="0" r="r" b="b"/>
                <a:pathLst>
                  <a:path w="34" h="34">
                    <a:moveTo>
                      <a:pt x="5" y="25"/>
                    </a:moveTo>
                    <a:cubicBezTo>
                      <a:pt x="0" y="18"/>
                      <a:pt x="2" y="9"/>
                      <a:pt x="8" y="5"/>
                    </a:cubicBezTo>
                    <a:cubicBezTo>
                      <a:pt x="14" y="0"/>
                      <a:pt x="23" y="1"/>
                      <a:pt x="28" y="7"/>
                    </a:cubicBezTo>
                    <a:cubicBezTo>
                      <a:pt x="34" y="13"/>
                      <a:pt x="33" y="23"/>
                      <a:pt x="26" y="28"/>
                    </a:cubicBezTo>
                    <a:cubicBezTo>
                      <a:pt x="19" y="34"/>
                      <a:pt x="10" y="32"/>
                      <a:pt x="5" y="25"/>
                    </a:cubicBezTo>
                    <a:close/>
                  </a:path>
                </a:pathLst>
              </a:custGeom>
              <a:solidFill>
                <a:schemeClr val="accent2"/>
              </a:solidFill>
              <a:ln>
                <a:noFill/>
              </a:ln>
            </p:spPr>
            <p:txBody>
              <a:bodyPr anchor="ctr"/>
              <a:p>
                <a:pPr algn="ctr"/>
              </a:p>
            </p:txBody>
          </p:sp>
          <p:sp>
            <p:nvSpPr>
              <p:cNvPr id="94" name="ïṥļídé"/>
              <p:cNvSpPr/>
              <p:nvPr/>
            </p:nvSpPr>
            <p:spPr bwMode="auto">
              <a:xfrm>
                <a:off x="9210198" y="3838458"/>
                <a:ext cx="244475" cy="247650"/>
              </a:xfrm>
              <a:custGeom>
                <a:avLst/>
                <a:gdLst>
                  <a:gd name="T0" fmla="*/ 4 w 34"/>
                  <a:gd name="T1" fmla="*/ 24 h 34"/>
                  <a:gd name="T2" fmla="*/ 10 w 34"/>
                  <a:gd name="T3" fmla="*/ 4 h 34"/>
                  <a:gd name="T4" fmla="*/ 30 w 34"/>
                  <a:gd name="T5" fmla="*/ 9 h 34"/>
                  <a:gd name="T6" fmla="*/ 24 w 34"/>
                  <a:gd name="T7" fmla="*/ 30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0" y="16"/>
                      <a:pt x="3" y="7"/>
                      <a:pt x="10" y="4"/>
                    </a:cubicBezTo>
                    <a:cubicBezTo>
                      <a:pt x="16" y="0"/>
                      <a:pt x="25" y="2"/>
                      <a:pt x="30" y="9"/>
                    </a:cubicBezTo>
                    <a:cubicBezTo>
                      <a:pt x="34" y="16"/>
                      <a:pt x="32" y="26"/>
                      <a:pt x="24" y="30"/>
                    </a:cubicBezTo>
                    <a:cubicBezTo>
                      <a:pt x="16" y="34"/>
                      <a:pt x="7" y="31"/>
                      <a:pt x="4" y="24"/>
                    </a:cubicBezTo>
                    <a:close/>
                  </a:path>
                </a:pathLst>
              </a:custGeom>
              <a:solidFill>
                <a:schemeClr val="accent2"/>
              </a:solidFill>
              <a:ln>
                <a:noFill/>
              </a:ln>
            </p:spPr>
            <p:txBody>
              <a:bodyPr anchor="ctr"/>
              <a:p>
                <a:pPr algn="ctr"/>
              </a:p>
            </p:txBody>
          </p:sp>
          <p:sp>
            <p:nvSpPr>
              <p:cNvPr id="95" name="ïsḷíďé"/>
              <p:cNvSpPr/>
              <p:nvPr/>
            </p:nvSpPr>
            <p:spPr bwMode="auto">
              <a:xfrm>
                <a:off x="8921273" y="3978158"/>
                <a:ext cx="223838" cy="231775"/>
              </a:xfrm>
              <a:custGeom>
                <a:avLst/>
                <a:gdLst>
                  <a:gd name="T0" fmla="*/ 1 w 31"/>
                  <a:gd name="T1" fmla="*/ 19 h 32"/>
                  <a:gd name="T2" fmla="*/ 12 w 31"/>
                  <a:gd name="T3" fmla="*/ 1 h 32"/>
                  <a:gd name="T4" fmla="*/ 22 w 31"/>
                  <a:gd name="T5" fmla="*/ 2 h 32"/>
                  <a:gd name="T6" fmla="*/ 30 w 31"/>
                  <a:gd name="T7" fmla="*/ 10 h 32"/>
                  <a:gd name="T8" fmla="*/ 29 w 31"/>
                  <a:gd name="T9" fmla="*/ 22 h 32"/>
                  <a:gd name="T10" fmla="*/ 20 w 31"/>
                  <a:gd name="T11" fmla="*/ 30 h 32"/>
                  <a:gd name="T12" fmla="*/ 1 w 31"/>
                  <a:gd name="T13" fmla="*/ 19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9"/>
                    </a:moveTo>
                    <a:cubicBezTo>
                      <a:pt x="0" y="10"/>
                      <a:pt x="5" y="3"/>
                      <a:pt x="12" y="1"/>
                    </a:cubicBezTo>
                    <a:cubicBezTo>
                      <a:pt x="15" y="0"/>
                      <a:pt x="19" y="0"/>
                      <a:pt x="22" y="2"/>
                    </a:cubicBezTo>
                    <a:cubicBezTo>
                      <a:pt x="26" y="4"/>
                      <a:pt x="28" y="7"/>
                      <a:pt x="30" y="10"/>
                    </a:cubicBezTo>
                    <a:cubicBezTo>
                      <a:pt x="31" y="14"/>
                      <a:pt x="31" y="19"/>
                      <a:pt x="29" y="22"/>
                    </a:cubicBezTo>
                    <a:cubicBezTo>
                      <a:pt x="28" y="25"/>
                      <a:pt x="24" y="28"/>
                      <a:pt x="20" y="30"/>
                    </a:cubicBezTo>
                    <a:cubicBezTo>
                      <a:pt x="12" y="32"/>
                      <a:pt x="3" y="27"/>
                      <a:pt x="1" y="19"/>
                    </a:cubicBezTo>
                    <a:close/>
                  </a:path>
                </a:pathLst>
              </a:custGeom>
              <a:solidFill>
                <a:schemeClr val="accent2"/>
              </a:solidFill>
              <a:ln>
                <a:noFill/>
              </a:ln>
            </p:spPr>
            <p:txBody>
              <a:bodyPr anchor="ctr"/>
              <a:p>
                <a:pPr algn="ctr"/>
              </a:p>
            </p:txBody>
          </p:sp>
          <p:sp>
            <p:nvSpPr>
              <p:cNvPr id="96" name="ïšļíḍe"/>
              <p:cNvSpPr/>
              <p:nvPr/>
            </p:nvSpPr>
            <p:spPr bwMode="auto">
              <a:xfrm>
                <a:off x="8603773" y="4021020"/>
                <a:ext cx="230188" cy="225425"/>
              </a:xfrm>
              <a:custGeom>
                <a:avLst/>
                <a:gdLst>
                  <a:gd name="T0" fmla="*/ 1 w 32"/>
                  <a:gd name="T1" fmla="*/ 15 h 31"/>
                  <a:gd name="T2" fmla="*/ 16 w 32"/>
                  <a:gd name="T3" fmla="*/ 1 h 31"/>
                  <a:gd name="T4" fmla="*/ 31 w 32"/>
                  <a:gd name="T5" fmla="*/ 15 h 31"/>
                  <a:gd name="T6" fmla="*/ 16 w 32"/>
                  <a:gd name="T7" fmla="*/ 31 h 31"/>
                  <a:gd name="T8" fmla="*/ 1 w 32"/>
                  <a:gd name="T9" fmla="*/ 15 h 31"/>
                </a:gdLst>
                <a:ahLst/>
                <a:cxnLst>
                  <a:cxn ang="0">
                    <a:pos x="T0" y="T1"/>
                  </a:cxn>
                  <a:cxn ang="0">
                    <a:pos x="T2" y="T3"/>
                  </a:cxn>
                  <a:cxn ang="0">
                    <a:pos x="T4" y="T5"/>
                  </a:cxn>
                  <a:cxn ang="0">
                    <a:pos x="T6" y="T7"/>
                  </a:cxn>
                  <a:cxn ang="0">
                    <a:pos x="T8" y="T9"/>
                  </a:cxn>
                </a:cxnLst>
                <a:rect l="0" t="0" r="r" b="b"/>
                <a:pathLst>
                  <a:path w="32" h="31">
                    <a:moveTo>
                      <a:pt x="1" y="15"/>
                    </a:moveTo>
                    <a:cubicBezTo>
                      <a:pt x="2" y="7"/>
                      <a:pt x="9" y="0"/>
                      <a:pt x="16" y="1"/>
                    </a:cubicBezTo>
                    <a:cubicBezTo>
                      <a:pt x="23" y="0"/>
                      <a:pt x="30" y="7"/>
                      <a:pt x="31" y="15"/>
                    </a:cubicBezTo>
                    <a:cubicBezTo>
                      <a:pt x="32" y="23"/>
                      <a:pt x="25" y="30"/>
                      <a:pt x="16" y="31"/>
                    </a:cubicBezTo>
                    <a:cubicBezTo>
                      <a:pt x="7" y="30"/>
                      <a:pt x="0" y="23"/>
                      <a:pt x="1" y="15"/>
                    </a:cubicBezTo>
                    <a:close/>
                  </a:path>
                </a:pathLst>
              </a:custGeom>
              <a:solidFill>
                <a:schemeClr val="accent2"/>
              </a:solidFill>
              <a:ln>
                <a:noFill/>
              </a:ln>
            </p:spPr>
            <p:txBody>
              <a:bodyPr anchor="ctr"/>
              <a:p>
                <a:pPr algn="ctr"/>
              </a:p>
            </p:txBody>
          </p:sp>
          <p:sp>
            <p:nvSpPr>
              <p:cNvPr id="97" name="ïṥļide"/>
              <p:cNvSpPr/>
              <p:nvPr/>
            </p:nvSpPr>
            <p:spPr bwMode="auto">
              <a:xfrm>
                <a:off x="8294211" y="3978158"/>
                <a:ext cx="222250" cy="231775"/>
              </a:xfrm>
              <a:custGeom>
                <a:avLst/>
                <a:gdLst>
                  <a:gd name="T0" fmla="*/ 1 w 31"/>
                  <a:gd name="T1" fmla="*/ 10 h 32"/>
                  <a:gd name="T2" fmla="*/ 9 w 31"/>
                  <a:gd name="T3" fmla="*/ 2 h 32"/>
                  <a:gd name="T4" fmla="*/ 19 w 31"/>
                  <a:gd name="T5" fmla="*/ 1 h 32"/>
                  <a:gd name="T6" fmla="*/ 30 w 31"/>
                  <a:gd name="T7" fmla="*/ 19 h 32"/>
                  <a:gd name="T8" fmla="*/ 11 w 31"/>
                  <a:gd name="T9" fmla="*/ 30 h 32"/>
                  <a:gd name="T10" fmla="*/ 2 w 31"/>
                  <a:gd name="T11" fmla="*/ 22 h 32"/>
                  <a:gd name="T12" fmla="*/ 1 w 31"/>
                  <a:gd name="T13" fmla="*/ 10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0"/>
                    </a:moveTo>
                    <a:cubicBezTo>
                      <a:pt x="3" y="7"/>
                      <a:pt x="5" y="4"/>
                      <a:pt x="9" y="2"/>
                    </a:cubicBezTo>
                    <a:cubicBezTo>
                      <a:pt x="12" y="0"/>
                      <a:pt x="16" y="0"/>
                      <a:pt x="19" y="1"/>
                    </a:cubicBezTo>
                    <a:cubicBezTo>
                      <a:pt x="26" y="3"/>
                      <a:pt x="31" y="10"/>
                      <a:pt x="30" y="19"/>
                    </a:cubicBezTo>
                    <a:cubicBezTo>
                      <a:pt x="28" y="27"/>
                      <a:pt x="19" y="32"/>
                      <a:pt x="11" y="30"/>
                    </a:cubicBezTo>
                    <a:cubicBezTo>
                      <a:pt x="7" y="28"/>
                      <a:pt x="3" y="25"/>
                      <a:pt x="2" y="22"/>
                    </a:cubicBezTo>
                    <a:cubicBezTo>
                      <a:pt x="0" y="19"/>
                      <a:pt x="0" y="14"/>
                      <a:pt x="1" y="10"/>
                    </a:cubicBezTo>
                    <a:close/>
                  </a:path>
                </a:pathLst>
              </a:custGeom>
              <a:solidFill>
                <a:schemeClr val="accent2"/>
              </a:solidFill>
              <a:ln>
                <a:noFill/>
              </a:ln>
            </p:spPr>
            <p:txBody>
              <a:bodyPr anchor="ctr"/>
              <a:p>
                <a:pPr algn="ctr"/>
              </a:p>
            </p:txBody>
          </p:sp>
          <p:sp>
            <p:nvSpPr>
              <p:cNvPr id="98" name="îṩļïḑè"/>
              <p:cNvSpPr/>
              <p:nvPr/>
            </p:nvSpPr>
            <p:spPr bwMode="auto">
              <a:xfrm>
                <a:off x="7983061" y="3838458"/>
                <a:ext cx="246063" cy="247650"/>
              </a:xfrm>
              <a:custGeom>
                <a:avLst/>
                <a:gdLst>
                  <a:gd name="T0" fmla="*/ 4 w 34"/>
                  <a:gd name="T1" fmla="*/ 9 h 34"/>
                  <a:gd name="T2" fmla="*/ 24 w 34"/>
                  <a:gd name="T3" fmla="*/ 4 h 34"/>
                  <a:gd name="T4" fmla="*/ 30 w 34"/>
                  <a:gd name="T5" fmla="*/ 24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8" y="0"/>
                      <a:pt x="24" y="4"/>
                    </a:cubicBezTo>
                    <a:cubicBezTo>
                      <a:pt x="31" y="7"/>
                      <a:pt x="34" y="16"/>
                      <a:pt x="30" y="24"/>
                    </a:cubicBezTo>
                    <a:cubicBezTo>
                      <a:pt x="27" y="31"/>
                      <a:pt x="18" y="34"/>
                      <a:pt x="10" y="30"/>
                    </a:cubicBezTo>
                    <a:cubicBezTo>
                      <a:pt x="2" y="26"/>
                      <a:pt x="0" y="16"/>
                      <a:pt x="4" y="9"/>
                    </a:cubicBezTo>
                    <a:close/>
                  </a:path>
                </a:pathLst>
              </a:custGeom>
              <a:solidFill>
                <a:schemeClr val="accent2"/>
              </a:solidFill>
              <a:ln>
                <a:noFill/>
              </a:ln>
            </p:spPr>
            <p:txBody>
              <a:bodyPr anchor="ctr"/>
              <a:p>
                <a:pPr algn="ctr"/>
              </a:p>
            </p:txBody>
          </p:sp>
          <p:sp>
            <p:nvSpPr>
              <p:cNvPr id="99" name="išľîďè"/>
              <p:cNvSpPr/>
              <p:nvPr/>
            </p:nvSpPr>
            <p:spPr bwMode="auto">
              <a:xfrm>
                <a:off x="7716361" y="3663833"/>
                <a:ext cx="244475" cy="247650"/>
              </a:xfrm>
              <a:custGeom>
                <a:avLst/>
                <a:gdLst>
                  <a:gd name="T0" fmla="*/ 6 w 34"/>
                  <a:gd name="T1" fmla="*/ 7 h 34"/>
                  <a:gd name="T2" fmla="*/ 26 w 34"/>
                  <a:gd name="T3" fmla="*/ 5 h 34"/>
                  <a:gd name="T4" fmla="*/ 29 w 34"/>
                  <a:gd name="T5" fmla="*/ 25 h 34"/>
                  <a:gd name="T6" fmla="*/ 8 w 34"/>
                  <a:gd name="T7" fmla="*/ 28 h 34"/>
                  <a:gd name="T8" fmla="*/ 6 w 34"/>
                  <a:gd name="T9" fmla="*/ 7 h 34"/>
                </a:gdLst>
                <a:ahLst/>
                <a:cxnLst>
                  <a:cxn ang="0">
                    <a:pos x="T0" y="T1"/>
                  </a:cxn>
                  <a:cxn ang="0">
                    <a:pos x="T2" y="T3"/>
                  </a:cxn>
                  <a:cxn ang="0">
                    <a:pos x="T4" y="T5"/>
                  </a:cxn>
                  <a:cxn ang="0">
                    <a:pos x="T6" y="T7"/>
                  </a:cxn>
                  <a:cxn ang="0">
                    <a:pos x="T8" y="T9"/>
                  </a:cxn>
                </a:cxnLst>
                <a:rect l="0" t="0" r="r" b="b"/>
                <a:pathLst>
                  <a:path w="34" h="34">
                    <a:moveTo>
                      <a:pt x="6" y="7"/>
                    </a:moveTo>
                    <a:cubicBezTo>
                      <a:pt x="11" y="1"/>
                      <a:pt x="20" y="0"/>
                      <a:pt x="26" y="5"/>
                    </a:cubicBezTo>
                    <a:cubicBezTo>
                      <a:pt x="32" y="9"/>
                      <a:pt x="34" y="18"/>
                      <a:pt x="29" y="25"/>
                    </a:cubicBezTo>
                    <a:cubicBezTo>
                      <a:pt x="24" y="32"/>
                      <a:pt x="15" y="34"/>
                      <a:pt x="8" y="28"/>
                    </a:cubicBezTo>
                    <a:cubicBezTo>
                      <a:pt x="1" y="23"/>
                      <a:pt x="0" y="13"/>
                      <a:pt x="6" y="7"/>
                    </a:cubicBezTo>
                    <a:close/>
                  </a:path>
                </a:pathLst>
              </a:custGeom>
              <a:solidFill>
                <a:schemeClr val="accent2"/>
              </a:solidFill>
              <a:ln>
                <a:noFill/>
              </a:ln>
            </p:spPr>
            <p:txBody>
              <a:bodyPr anchor="ctr"/>
              <a:p>
                <a:pPr algn="ctr"/>
              </a:p>
            </p:txBody>
          </p:sp>
          <p:sp>
            <p:nvSpPr>
              <p:cNvPr id="100" name="íSḷîďé"/>
              <p:cNvSpPr/>
              <p:nvPr/>
            </p:nvSpPr>
            <p:spPr bwMode="auto">
              <a:xfrm>
                <a:off x="7478236" y="3452695"/>
                <a:ext cx="238125" cy="241300"/>
              </a:xfrm>
              <a:custGeom>
                <a:avLst/>
                <a:gdLst>
                  <a:gd name="T0" fmla="*/ 6 w 33"/>
                  <a:gd name="T1" fmla="*/ 5 h 33"/>
                  <a:gd name="T2" fmla="*/ 27 w 33"/>
                  <a:gd name="T3" fmla="*/ 5 h 33"/>
                  <a:gd name="T4" fmla="*/ 27 w 33"/>
                  <a:gd name="T5" fmla="*/ 26 h 33"/>
                  <a:gd name="T6" fmla="*/ 6 w 33"/>
                  <a:gd name="T7" fmla="*/ 27 h 33"/>
                  <a:gd name="T8" fmla="*/ 6 w 33"/>
                  <a:gd name="T9" fmla="*/ 5 h 33"/>
                </a:gdLst>
                <a:ahLst/>
                <a:cxnLst>
                  <a:cxn ang="0">
                    <a:pos x="T0" y="T1"/>
                  </a:cxn>
                  <a:cxn ang="0">
                    <a:pos x="T2" y="T3"/>
                  </a:cxn>
                  <a:cxn ang="0">
                    <a:pos x="T4" y="T5"/>
                  </a:cxn>
                  <a:cxn ang="0">
                    <a:pos x="T6" y="T7"/>
                  </a:cxn>
                  <a:cxn ang="0">
                    <a:pos x="T8" y="T9"/>
                  </a:cxn>
                </a:cxnLst>
                <a:rect l="0" t="0" r="r" b="b"/>
                <a:pathLst>
                  <a:path w="33" h="33">
                    <a:moveTo>
                      <a:pt x="6" y="5"/>
                    </a:moveTo>
                    <a:cubicBezTo>
                      <a:pt x="12" y="0"/>
                      <a:pt x="22" y="0"/>
                      <a:pt x="27" y="5"/>
                    </a:cubicBezTo>
                    <a:cubicBezTo>
                      <a:pt x="33" y="11"/>
                      <a:pt x="33" y="20"/>
                      <a:pt x="27" y="26"/>
                    </a:cubicBezTo>
                    <a:cubicBezTo>
                      <a:pt x="22" y="32"/>
                      <a:pt x="12" y="33"/>
                      <a:pt x="6" y="27"/>
                    </a:cubicBezTo>
                    <a:cubicBezTo>
                      <a:pt x="0" y="21"/>
                      <a:pt x="0" y="11"/>
                      <a:pt x="6" y="5"/>
                    </a:cubicBezTo>
                    <a:close/>
                  </a:path>
                </a:pathLst>
              </a:custGeom>
              <a:solidFill>
                <a:schemeClr val="accent2"/>
              </a:solidFill>
              <a:ln>
                <a:noFill/>
              </a:ln>
            </p:spPr>
            <p:txBody>
              <a:bodyPr anchor="ctr"/>
              <a:p>
                <a:pPr algn="ctr"/>
              </a:p>
            </p:txBody>
          </p:sp>
          <p:sp>
            <p:nvSpPr>
              <p:cNvPr id="101" name="ïṥ1idê"/>
              <p:cNvSpPr/>
              <p:nvPr/>
            </p:nvSpPr>
            <p:spPr bwMode="auto">
              <a:xfrm>
                <a:off x="7478236" y="3000258"/>
                <a:ext cx="238125" cy="241300"/>
              </a:xfrm>
              <a:custGeom>
                <a:avLst/>
                <a:gdLst>
                  <a:gd name="T0" fmla="*/ 27 w 33"/>
                  <a:gd name="T1" fmla="*/ 7 h 33"/>
                  <a:gd name="T2" fmla="*/ 27 w 33"/>
                  <a:gd name="T3" fmla="*/ 28 h 33"/>
                  <a:gd name="T4" fmla="*/ 6 w 33"/>
                  <a:gd name="T5" fmla="*/ 28 h 33"/>
                  <a:gd name="T6" fmla="*/ 6 w 33"/>
                  <a:gd name="T7" fmla="*/ 6 h 33"/>
                  <a:gd name="T8" fmla="*/ 27 w 33"/>
                  <a:gd name="T9" fmla="*/ 7 h 33"/>
                </a:gdLst>
                <a:ahLst/>
                <a:cxnLst>
                  <a:cxn ang="0">
                    <a:pos x="T0" y="T1"/>
                  </a:cxn>
                  <a:cxn ang="0">
                    <a:pos x="T2" y="T3"/>
                  </a:cxn>
                  <a:cxn ang="0">
                    <a:pos x="T4" y="T5"/>
                  </a:cxn>
                  <a:cxn ang="0">
                    <a:pos x="T6" y="T7"/>
                  </a:cxn>
                  <a:cxn ang="0">
                    <a:pos x="T8" y="T9"/>
                  </a:cxn>
                </a:cxnLst>
                <a:rect l="0" t="0" r="r" b="b"/>
                <a:pathLst>
                  <a:path w="33" h="33">
                    <a:moveTo>
                      <a:pt x="27" y="7"/>
                    </a:moveTo>
                    <a:cubicBezTo>
                      <a:pt x="33" y="13"/>
                      <a:pt x="33" y="22"/>
                      <a:pt x="27" y="28"/>
                    </a:cubicBezTo>
                    <a:cubicBezTo>
                      <a:pt x="22" y="33"/>
                      <a:pt x="12" y="33"/>
                      <a:pt x="6" y="28"/>
                    </a:cubicBezTo>
                    <a:cubicBezTo>
                      <a:pt x="0" y="22"/>
                      <a:pt x="0" y="12"/>
                      <a:pt x="6" y="6"/>
                    </a:cubicBezTo>
                    <a:cubicBezTo>
                      <a:pt x="12" y="0"/>
                      <a:pt x="22" y="1"/>
                      <a:pt x="27" y="7"/>
                    </a:cubicBezTo>
                    <a:close/>
                  </a:path>
                </a:pathLst>
              </a:custGeom>
              <a:solidFill>
                <a:schemeClr val="accent4"/>
              </a:solidFill>
              <a:ln>
                <a:noFill/>
              </a:ln>
            </p:spPr>
            <p:txBody>
              <a:bodyPr anchor="ctr"/>
              <a:p>
                <a:pPr algn="ctr"/>
              </a:p>
            </p:txBody>
          </p:sp>
          <p:sp>
            <p:nvSpPr>
              <p:cNvPr id="102" name="íṡ1ïḍê"/>
              <p:cNvSpPr/>
              <p:nvPr/>
            </p:nvSpPr>
            <p:spPr bwMode="auto">
              <a:xfrm>
                <a:off x="7716361" y="2782770"/>
                <a:ext cx="244475" cy="247650"/>
              </a:xfrm>
              <a:custGeom>
                <a:avLst/>
                <a:gdLst>
                  <a:gd name="T0" fmla="*/ 29 w 34"/>
                  <a:gd name="T1" fmla="*/ 9 h 34"/>
                  <a:gd name="T2" fmla="*/ 26 w 34"/>
                  <a:gd name="T3" fmla="*/ 30 h 34"/>
                  <a:gd name="T4" fmla="*/ 6 w 34"/>
                  <a:gd name="T5" fmla="*/ 27 h 34"/>
                  <a:gd name="T6" fmla="*/ 8 w 34"/>
                  <a:gd name="T7" fmla="*/ 6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34" y="16"/>
                      <a:pt x="32" y="25"/>
                      <a:pt x="26" y="30"/>
                    </a:cubicBezTo>
                    <a:cubicBezTo>
                      <a:pt x="20" y="34"/>
                      <a:pt x="11" y="33"/>
                      <a:pt x="6" y="27"/>
                    </a:cubicBezTo>
                    <a:cubicBezTo>
                      <a:pt x="0" y="21"/>
                      <a:pt x="1" y="11"/>
                      <a:pt x="8" y="6"/>
                    </a:cubicBezTo>
                    <a:cubicBezTo>
                      <a:pt x="15" y="0"/>
                      <a:pt x="24" y="2"/>
                      <a:pt x="29" y="9"/>
                    </a:cubicBezTo>
                    <a:close/>
                  </a:path>
                </a:pathLst>
              </a:custGeom>
              <a:solidFill>
                <a:schemeClr val="accent4"/>
              </a:solidFill>
              <a:ln>
                <a:noFill/>
              </a:ln>
            </p:spPr>
            <p:txBody>
              <a:bodyPr anchor="ctr"/>
              <a:p>
                <a:pPr algn="ctr"/>
              </a:p>
            </p:txBody>
          </p:sp>
          <p:sp>
            <p:nvSpPr>
              <p:cNvPr id="103" name="iṧľîḓé"/>
              <p:cNvSpPr/>
              <p:nvPr/>
            </p:nvSpPr>
            <p:spPr bwMode="auto">
              <a:xfrm>
                <a:off x="7983061" y="2606558"/>
                <a:ext cx="246063" cy="249238"/>
              </a:xfrm>
              <a:custGeom>
                <a:avLst/>
                <a:gdLst>
                  <a:gd name="T0" fmla="*/ 30 w 34"/>
                  <a:gd name="T1" fmla="*/ 10 h 34"/>
                  <a:gd name="T2" fmla="*/ 24 w 34"/>
                  <a:gd name="T3" fmla="*/ 30 h 34"/>
                  <a:gd name="T4" fmla="*/ 4 w 34"/>
                  <a:gd name="T5" fmla="*/ 25 h 34"/>
                  <a:gd name="T6" fmla="*/ 10 w 34"/>
                  <a:gd name="T7" fmla="*/ 4 h 34"/>
                  <a:gd name="T8" fmla="*/ 30 w 34"/>
                  <a:gd name="T9" fmla="*/ 10 h 34"/>
                </a:gdLst>
                <a:ahLst/>
                <a:cxnLst>
                  <a:cxn ang="0">
                    <a:pos x="T0" y="T1"/>
                  </a:cxn>
                  <a:cxn ang="0">
                    <a:pos x="T2" y="T3"/>
                  </a:cxn>
                  <a:cxn ang="0">
                    <a:pos x="T4" y="T5"/>
                  </a:cxn>
                  <a:cxn ang="0">
                    <a:pos x="T6" y="T7"/>
                  </a:cxn>
                  <a:cxn ang="0">
                    <a:pos x="T8" y="T9"/>
                  </a:cxn>
                </a:cxnLst>
                <a:rect l="0" t="0" r="r" b="b"/>
                <a:pathLst>
                  <a:path w="34" h="34">
                    <a:moveTo>
                      <a:pt x="30" y="10"/>
                    </a:moveTo>
                    <a:cubicBezTo>
                      <a:pt x="34" y="18"/>
                      <a:pt x="31" y="27"/>
                      <a:pt x="24" y="30"/>
                    </a:cubicBezTo>
                    <a:cubicBezTo>
                      <a:pt x="18" y="34"/>
                      <a:pt x="9" y="32"/>
                      <a:pt x="4" y="25"/>
                    </a:cubicBezTo>
                    <a:cubicBezTo>
                      <a:pt x="0" y="18"/>
                      <a:pt x="2" y="8"/>
                      <a:pt x="10" y="4"/>
                    </a:cubicBezTo>
                    <a:cubicBezTo>
                      <a:pt x="18" y="0"/>
                      <a:pt x="27" y="3"/>
                      <a:pt x="30" y="10"/>
                    </a:cubicBezTo>
                    <a:close/>
                  </a:path>
                </a:pathLst>
              </a:custGeom>
              <a:solidFill>
                <a:schemeClr val="accent4"/>
              </a:solidFill>
              <a:ln>
                <a:noFill/>
              </a:ln>
            </p:spPr>
            <p:txBody>
              <a:bodyPr anchor="ctr"/>
              <a:p>
                <a:pPr algn="ctr"/>
              </a:p>
            </p:txBody>
          </p:sp>
          <p:sp>
            <p:nvSpPr>
              <p:cNvPr id="104" name="išļíḋê"/>
              <p:cNvSpPr/>
              <p:nvPr/>
            </p:nvSpPr>
            <p:spPr bwMode="auto">
              <a:xfrm>
                <a:off x="8294211" y="2482733"/>
                <a:ext cx="222250" cy="241300"/>
              </a:xfrm>
              <a:custGeom>
                <a:avLst/>
                <a:gdLst>
                  <a:gd name="T0" fmla="*/ 30 w 31"/>
                  <a:gd name="T1" fmla="*/ 14 h 33"/>
                  <a:gd name="T2" fmla="*/ 19 w 31"/>
                  <a:gd name="T3" fmla="*/ 31 h 33"/>
                  <a:gd name="T4" fmla="*/ 9 w 31"/>
                  <a:gd name="T5" fmla="*/ 30 h 33"/>
                  <a:gd name="T6" fmla="*/ 1 w 31"/>
                  <a:gd name="T7" fmla="*/ 22 h 33"/>
                  <a:gd name="T8" fmla="*/ 2 w 31"/>
                  <a:gd name="T9" fmla="*/ 10 h 33"/>
                  <a:gd name="T10" fmla="*/ 11 w 31"/>
                  <a:gd name="T11" fmla="*/ 3 h 33"/>
                  <a:gd name="T12" fmla="*/ 30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4"/>
                    </a:moveTo>
                    <a:cubicBezTo>
                      <a:pt x="31" y="22"/>
                      <a:pt x="26" y="29"/>
                      <a:pt x="19" y="31"/>
                    </a:cubicBezTo>
                    <a:cubicBezTo>
                      <a:pt x="16" y="33"/>
                      <a:pt x="12" y="32"/>
                      <a:pt x="9" y="30"/>
                    </a:cubicBezTo>
                    <a:cubicBezTo>
                      <a:pt x="5" y="28"/>
                      <a:pt x="3" y="26"/>
                      <a:pt x="1" y="22"/>
                    </a:cubicBezTo>
                    <a:cubicBezTo>
                      <a:pt x="0" y="18"/>
                      <a:pt x="0" y="14"/>
                      <a:pt x="2" y="10"/>
                    </a:cubicBezTo>
                    <a:cubicBezTo>
                      <a:pt x="3" y="7"/>
                      <a:pt x="7" y="4"/>
                      <a:pt x="11" y="3"/>
                    </a:cubicBezTo>
                    <a:cubicBezTo>
                      <a:pt x="19" y="0"/>
                      <a:pt x="28" y="5"/>
                      <a:pt x="30" y="14"/>
                    </a:cubicBezTo>
                    <a:close/>
                  </a:path>
                </a:pathLst>
              </a:custGeom>
              <a:solidFill>
                <a:schemeClr val="accent4"/>
              </a:solidFill>
              <a:ln>
                <a:noFill/>
              </a:ln>
            </p:spPr>
            <p:txBody>
              <a:bodyPr anchor="ctr"/>
              <a:p>
                <a:pPr algn="ctr"/>
              </a:p>
            </p:txBody>
          </p:sp>
          <p:sp>
            <p:nvSpPr>
              <p:cNvPr id="105" name="íśḻiďè"/>
              <p:cNvSpPr/>
              <p:nvPr/>
            </p:nvSpPr>
            <p:spPr bwMode="auto">
              <a:xfrm>
                <a:off x="8603773" y="2446220"/>
                <a:ext cx="230188" cy="227013"/>
              </a:xfrm>
              <a:custGeom>
                <a:avLst/>
                <a:gdLst>
                  <a:gd name="T0" fmla="*/ 31 w 32"/>
                  <a:gd name="T1" fmla="*/ 16 h 31"/>
                  <a:gd name="T2" fmla="*/ 16 w 32"/>
                  <a:gd name="T3" fmla="*/ 30 h 31"/>
                  <a:gd name="T4" fmla="*/ 1 w 32"/>
                  <a:gd name="T5" fmla="*/ 16 h 31"/>
                  <a:gd name="T6" fmla="*/ 16 w 32"/>
                  <a:gd name="T7" fmla="*/ 0 h 31"/>
                  <a:gd name="T8" fmla="*/ 31 w 32"/>
                  <a:gd name="T9" fmla="*/ 16 h 31"/>
                </a:gdLst>
                <a:ahLst/>
                <a:cxnLst>
                  <a:cxn ang="0">
                    <a:pos x="T0" y="T1"/>
                  </a:cxn>
                  <a:cxn ang="0">
                    <a:pos x="T2" y="T3"/>
                  </a:cxn>
                  <a:cxn ang="0">
                    <a:pos x="T4" y="T5"/>
                  </a:cxn>
                  <a:cxn ang="0">
                    <a:pos x="T6" y="T7"/>
                  </a:cxn>
                  <a:cxn ang="0">
                    <a:pos x="T8" y="T9"/>
                  </a:cxn>
                </a:cxnLst>
                <a:rect l="0" t="0" r="r" b="b"/>
                <a:pathLst>
                  <a:path w="32" h="31">
                    <a:moveTo>
                      <a:pt x="31" y="16"/>
                    </a:moveTo>
                    <a:cubicBezTo>
                      <a:pt x="30" y="24"/>
                      <a:pt x="23" y="31"/>
                      <a:pt x="16" y="30"/>
                    </a:cubicBezTo>
                    <a:cubicBezTo>
                      <a:pt x="9" y="31"/>
                      <a:pt x="2" y="24"/>
                      <a:pt x="1" y="16"/>
                    </a:cubicBezTo>
                    <a:cubicBezTo>
                      <a:pt x="0" y="8"/>
                      <a:pt x="7" y="1"/>
                      <a:pt x="16" y="0"/>
                    </a:cubicBezTo>
                    <a:cubicBezTo>
                      <a:pt x="25" y="1"/>
                      <a:pt x="32" y="8"/>
                      <a:pt x="31" y="16"/>
                    </a:cubicBezTo>
                    <a:close/>
                  </a:path>
                </a:pathLst>
              </a:custGeom>
              <a:solidFill>
                <a:schemeClr val="accent4"/>
              </a:solidFill>
              <a:ln>
                <a:noFill/>
              </a:ln>
            </p:spPr>
            <p:txBody>
              <a:bodyPr anchor="ctr"/>
              <a:p>
                <a:pPr algn="ctr"/>
              </a:p>
            </p:txBody>
          </p:sp>
          <p:sp>
            <p:nvSpPr>
              <p:cNvPr id="106" name="í$ļidé"/>
              <p:cNvSpPr/>
              <p:nvPr/>
            </p:nvSpPr>
            <p:spPr bwMode="auto">
              <a:xfrm>
                <a:off x="8921273" y="2482733"/>
                <a:ext cx="223838" cy="241300"/>
              </a:xfrm>
              <a:custGeom>
                <a:avLst/>
                <a:gdLst>
                  <a:gd name="T0" fmla="*/ 30 w 31"/>
                  <a:gd name="T1" fmla="*/ 22 h 33"/>
                  <a:gd name="T2" fmla="*/ 22 w 31"/>
                  <a:gd name="T3" fmla="*/ 30 h 33"/>
                  <a:gd name="T4" fmla="*/ 12 w 31"/>
                  <a:gd name="T5" fmla="*/ 31 h 33"/>
                  <a:gd name="T6" fmla="*/ 1 w 31"/>
                  <a:gd name="T7" fmla="*/ 14 h 33"/>
                  <a:gd name="T8" fmla="*/ 20 w 31"/>
                  <a:gd name="T9" fmla="*/ 3 h 33"/>
                  <a:gd name="T10" fmla="*/ 29 w 31"/>
                  <a:gd name="T11" fmla="*/ 10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6" y="28"/>
                      <a:pt x="22" y="30"/>
                    </a:cubicBezTo>
                    <a:cubicBezTo>
                      <a:pt x="19" y="32"/>
                      <a:pt x="15" y="33"/>
                      <a:pt x="12" y="31"/>
                    </a:cubicBezTo>
                    <a:cubicBezTo>
                      <a:pt x="5" y="29"/>
                      <a:pt x="0" y="22"/>
                      <a:pt x="1" y="14"/>
                    </a:cubicBezTo>
                    <a:cubicBezTo>
                      <a:pt x="3" y="5"/>
                      <a:pt x="12" y="0"/>
                      <a:pt x="20" y="3"/>
                    </a:cubicBezTo>
                    <a:cubicBezTo>
                      <a:pt x="24" y="4"/>
                      <a:pt x="28" y="7"/>
                      <a:pt x="29" y="10"/>
                    </a:cubicBezTo>
                    <a:cubicBezTo>
                      <a:pt x="31" y="14"/>
                      <a:pt x="31" y="18"/>
                      <a:pt x="30" y="22"/>
                    </a:cubicBezTo>
                    <a:close/>
                  </a:path>
                </a:pathLst>
              </a:custGeom>
              <a:solidFill>
                <a:schemeClr val="accent4"/>
              </a:solidFill>
              <a:ln>
                <a:noFill/>
              </a:ln>
            </p:spPr>
            <p:txBody>
              <a:bodyPr anchor="ctr"/>
              <a:p>
                <a:pPr algn="ctr"/>
              </a:p>
            </p:txBody>
          </p:sp>
          <p:sp>
            <p:nvSpPr>
              <p:cNvPr id="107" name="iṣľîḑe"/>
              <p:cNvSpPr/>
              <p:nvPr/>
            </p:nvSpPr>
            <p:spPr bwMode="auto">
              <a:xfrm>
                <a:off x="9210198" y="2606558"/>
                <a:ext cx="244475" cy="249238"/>
              </a:xfrm>
              <a:custGeom>
                <a:avLst/>
                <a:gdLst>
                  <a:gd name="T0" fmla="*/ 30 w 34"/>
                  <a:gd name="T1" fmla="*/ 25 h 34"/>
                  <a:gd name="T2" fmla="*/ 10 w 34"/>
                  <a:gd name="T3" fmla="*/ 30 h 34"/>
                  <a:gd name="T4" fmla="*/ 4 w 34"/>
                  <a:gd name="T5" fmla="*/ 10 h 34"/>
                  <a:gd name="T6" fmla="*/ 24 w 34"/>
                  <a:gd name="T7" fmla="*/ 4 h 34"/>
                  <a:gd name="T8" fmla="*/ 30 w 34"/>
                  <a:gd name="T9" fmla="*/ 25 h 34"/>
                </a:gdLst>
                <a:ahLst/>
                <a:cxnLst>
                  <a:cxn ang="0">
                    <a:pos x="T0" y="T1"/>
                  </a:cxn>
                  <a:cxn ang="0">
                    <a:pos x="T2" y="T3"/>
                  </a:cxn>
                  <a:cxn ang="0">
                    <a:pos x="T4" y="T5"/>
                  </a:cxn>
                  <a:cxn ang="0">
                    <a:pos x="T6" y="T7"/>
                  </a:cxn>
                  <a:cxn ang="0">
                    <a:pos x="T8" y="T9"/>
                  </a:cxn>
                </a:cxnLst>
                <a:rect l="0" t="0" r="r" b="b"/>
                <a:pathLst>
                  <a:path w="34" h="34">
                    <a:moveTo>
                      <a:pt x="30" y="25"/>
                    </a:moveTo>
                    <a:cubicBezTo>
                      <a:pt x="25" y="32"/>
                      <a:pt x="16" y="34"/>
                      <a:pt x="10" y="30"/>
                    </a:cubicBezTo>
                    <a:cubicBezTo>
                      <a:pt x="3" y="27"/>
                      <a:pt x="0" y="18"/>
                      <a:pt x="4" y="10"/>
                    </a:cubicBezTo>
                    <a:cubicBezTo>
                      <a:pt x="7" y="3"/>
                      <a:pt x="16" y="0"/>
                      <a:pt x="24" y="4"/>
                    </a:cubicBezTo>
                    <a:cubicBezTo>
                      <a:pt x="32" y="8"/>
                      <a:pt x="34" y="18"/>
                      <a:pt x="30" y="25"/>
                    </a:cubicBezTo>
                    <a:close/>
                  </a:path>
                </a:pathLst>
              </a:custGeom>
              <a:solidFill>
                <a:schemeClr val="accent4"/>
              </a:solidFill>
              <a:ln>
                <a:noFill/>
              </a:ln>
            </p:spPr>
            <p:txBody>
              <a:bodyPr anchor="ctr"/>
              <a:p>
                <a:pPr algn="ctr"/>
              </a:p>
            </p:txBody>
          </p:sp>
          <p:sp>
            <p:nvSpPr>
              <p:cNvPr id="108" name="i$ľîḍe"/>
              <p:cNvSpPr/>
              <p:nvPr/>
            </p:nvSpPr>
            <p:spPr bwMode="auto">
              <a:xfrm>
                <a:off x="9476898" y="2782770"/>
                <a:ext cx="246063" cy="247650"/>
              </a:xfrm>
              <a:custGeom>
                <a:avLst/>
                <a:gdLst>
                  <a:gd name="T0" fmla="*/ 28 w 34"/>
                  <a:gd name="T1" fmla="*/ 27 h 34"/>
                  <a:gd name="T2" fmla="*/ 8 w 34"/>
                  <a:gd name="T3" fmla="*/ 30 h 34"/>
                  <a:gd name="T4" fmla="*/ 5 w 34"/>
                  <a:gd name="T5" fmla="*/ 9 h 34"/>
                  <a:gd name="T6" fmla="*/ 26 w 34"/>
                  <a:gd name="T7" fmla="*/ 6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8" y="30"/>
                    </a:cubicBezTo>
                    <a:cubicBezTo>
                      <a:pt x="2" y="25"/>
                      <a:pt x="0" y="16"/>
                      <a:pt x="5" y="9"/>
                    </a:cubicBezTo>
                    <a:cubicBezTo>
                      <a:pt x="10" y="2"/>
                      <a:pt x="19" y="0"/>
                      <a:pt x="26" y="6"/>
                    </a:cubicBezTo>
                    <a:cubicBezTo>
                      <a:pt x="33" y="11"/>
                      <a:pt x="34" y="21"/>
                      <a:pt x="28" y="27"/>
                    </a:cubicBezTo>
                    <a:close/>
                  </a:path>
                </a:pathLst>
              </a:custGeom>
              <a:solidFill>
                <a:schemeClr val="accent4"/>
              </a:solidFill>
              <a:ln>
                <a:noFill/>
              </a:ln>
            </p:spPr>
            <p:txBody>
              <a:bodyPr anchor="ctr"/>
              <a:p>
                <a:pPr algn="ctr"/>
              </a:p>
            </p:txBody>
          </p:sp>
          <p:sp>
            <p:nvSpPr>
              <p:cNvPr id="109" name="iṧliḍe"/>
              <p:cNvSpPr/>
              <p:nvPr/>
            </p:nvSpPr>
            <p:spPr bwMode="auto">
              <a:xfrm>
                <a:off x="9722961" y="3000258"/>
                <a:ext cx="238125" cy="241300"/>
              </a:xfrm>
              <a:custGeom>
                <a:avLst/>
                <a:gdLst>
                  <a:gd name="T0" fmla="*/ 27 w 33"/>
                  <a:gd name="T1" fmla="*/ 28 h 33"/>
                  <a:gd name="T2" fmla="*/ 6 w 33"/>
                  <a:gd name="T3" fmla="*/ 28 h 33"/>
                  <a:gd name="T4" fmla="*/ 6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1" y="33"/>
                      <a:pt x="6" y="28"/>
                    </a:cubicBezTo>
                    <a:cubicBezTo>
                      <a:pt x="0" y="22"/>
                      <a:pt x="0" y="13"/>
                      <a:pt x="6" y="7"/>
                    </a:cubicBezTo>
                    <a:cubicBezTo>
                      <a:pt x="11" y="1"/>
                      <a:pt x="21" y="0"/>
                      <a:pt x="27" y="6"/>
                    </a:cubicBezTo>
                    <a:cubicBezTo>
                      <a:pt x="33" y="12"/>
                      <a:pt x="33" y="22"/>
                      <a:pt x="27" y="28"/>
                    </a:cubicBezTo>
                    <a:close/>
                  </a:path>
                </a:pathLst>
              </a:custGeom>
              <a:solidFill>
                <a:schemeClr val="accent4"/>
              </a:solidFill>
              <a:ln>
                <a:noFill/>
              </a:ln>
            </p:spPr>
            <p:txBody>
              <a:bodyPr anchor="ctr"/>
              <a:p>
                <a:pPr algn="ctr"/>
              </a:p>
            </p:txBody>
          </p:sp>
          <p:sp>
            <p:nvSpPr>
              <p:cNvPr id="110" name="ïṥliḓé"/>
              <p:cNvSpPr/>
              <p:nvPr/>
            </p:nvSpPr>
            <p:spPr bwMode="auto">
              <a:xfrm flipV="1">
                <a:off x="7600473" y="3343158"/>
                <a:ext cx="0" cy="2698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1" name="iSľîḑe"/>
              <p:cNvSpPr/>
              <p:nvPr/>
            </p:nvSpPr>
            <p:spPr bwMode="auto">
              <a:xfrm flipV="1">
                <a:off x="7600473" y="3051058"/>
                <a:ext cx="0" cy="2921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2" name="ísḷïḑe"/>
              <p:cNvSpPr/>
              <p:nvPr/>
            </p:nvSpPr>
            <p:spPr bwMode="auto">
              <a:xfrm flipV="1">
                <a:off x="7838598" y="3343158"/>
                <a:ext cx="0" cy="39370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3" name="iṩlíḋe"/>
              <p:cNvSpPr/>
              <p:nvPr/>
            </p:nvSpPr>
            <p:spPr bwMode="auto">
              <a:xfrm flipV="1">
                <a:off x="7838598" y="2876433"/>
                <a:ext cx="0" cy="4667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4" name="îṧḷïde"/>
              <p:cNvSpPr/>
              <p:nvPr/>
            </p:nvSpPr>
            <p:spPr bwMode="auto">
              <a:xfrm flipV="1">
                <a:off x="8105298" y="3343158"/>
                <a:ext cx="0" cy="5540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5" name="iśḷîdè"/>
              <p:cNvSpPr/>
              <p:nvPr/>
            </p:nvSpPr>
            <p:spPr bwMode="auto">
              <a:xfrm flipV="1">
                <a:off x="8105298" y="2716095"/>
                <a:ext cx="0" cy="6270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6" name="íšḻîḑé"/>
              <p:cNvSpPr/>
              <p:nvPr/>
            </p:nvSpPr>
            <p:spPr bwMode="auto">
              <a:xfrm flipV="1">
                <a:off x="8402161" y="3343158"/>
                <a:ext cx="0" cy="6635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7" name="ïṣļiḋè"/>
              <p:cNvSpPr/>
              <p:nvPr/>
            </p:nvSpPr>
            <p:spPr bwMode="auto">
              <a:xfrm flipV="1">
                <a:off x="8402161" y="2606558"/>
                <a:ext cx="0" cy="7366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8" name="íślide"/>
              <p:cNvSpPr/>
              <p:nvPr/>
            </p:nvSpPr>
            <p:spPr bwMode="auto">
              <a:xfrm flipV="1">
                <a:off x="8719661" y="3343158"/>
                <a:ext cx="0" cy="728663"/>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19" name="ïṥľiḑê"/>
              <p:cNvSpPr/>
              <p:nvPr/>
            </p:nvSpPr>
            <p:spPr bwMode="auto">
              <a:xfrm flipV="1">
                <a:off x="8719661" y="2541470"/>
                <a:ext cx="0" cy="8016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0" name="ï$ḻiḍè"/>
              <p:cNvSpPr/>
              <p:nvPr/>
            </p:nvSpPr>
            <p:spPr bwMode="auto">
              <a:xfrm flipV="1">
                <a:off x="9037161" y="3343158"/>
                <a:ext cx="0" cy="7064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1" name="îŝ1íḍé"/>
              <p:cNvSpPr/>
              <p:nvPr/>
            </p:nvSpPr>
            <p:spPr bwMode="auto">
              <a:xfrm flipV="1">
                <a:off x="9037161" y="2555758"/>
                <a:ext cx="0" cy="7874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2" name="iṡḷîḑé"/>
              <p:cNvSpPr/>
              <p:nvPr/>
            </p:nvSpPr>
            <p:spPr bwMode="auto">
              <a:xfrm flipV="1">
                <a:off x="9332436" y="3343158"/>
                <a:ext cx="0" cy="6048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3" name="îśļíḍê"/>
              <p:cNvSpPr/>
              <p:nvPr/>
            </p:nvSpPr>
            <p:spPr bwMode="auto">
              <a:xfrm flipV="1">
                <a:off x="9332436" y="2760545"/>
                <a:ext cx="0" cy="58261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4" name="iSlîḑé"/>
              <p:cNvSpPr/>
              <p:nvPr/>
            </p:nvSpPr>
            <p:spPr bwMode="auto">
              <a:xfrm flipV="1">
                <a:off x="9599136" y="3336808"/>
                <a:ext cx="0" cy="51752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5" name="iśľiḓè"/>
              <p:cNvSpPr/>
              <p:nvPr/>
            </p:nvSpPr>
            <p:spPr bwMode="auto">
              <a:xfrm flipV="1">
                <a:off x="9599136" y="2839920"/>
                <a:ext cx="0" cy="4968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6" name="îṣ1iḓé"/>
              <p:cNvSpPr/>
              <p:nvPr/>
            </p:nvSpPr>
            <p:spPr bwMode="auto">
              <a:xfrm flipV="1">
                <a:off x="9837261" y="3343158"/>
                <a:ext cx="0" cy="29845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7" name="íSḻîdé"/>
              <p:cNvSpPr/>
              <p:nvPr/>
            </p:nvSpPr>
            <p:spPr bwMode="auto">
              <a:xfrm flipV="1">
                <a:off x="9837261" y="3087570"/>
                <a:ext cx="0" cy="2555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p>
                <a:pPr algn="ctr"/>
              </a:p>
            </p:txBody>
          </p:sp>
          <p:sp>
            <p:nvSpPr>
              <p:cNvPr id="128" name="í$ḻïḑe"/>
              <p:cNvSpPr/>
              <p:nvPr/>
            </p:nvSpPr>
            <p:spPr bwMode="auto">
              <a:xfrm>
                <a:off x="9938861" y="3211395"/>
                <a:ext cx="238125" cy="241300"/>
              </a:xfrm>
              <a:custGeom>
                <a:avLst/>
                <a:gdLst>
                  <a:gd name="T0" fmla="*/ 27 w 33"/>
                  <a:gd name="T1" fmla="*/ 28 h 33"/>
                  <a:gd name="T2" fmla="*/ 6 w 33"/>
                  <a:gd name="T3" fmla="*/ 28 h 33"/>
                  <a:gd name="T4" fmla="*/ 5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0" y="33"/>
                      <a:pt x="11" y="33"/>
                      <a:pt x="6" y="28"/>
                    </a:cubicBezTo>
                    <a:cubicBezTo>
                      <a:pt x="0" y="22"/>
                      <a:pt x="0" y="13"/>
                      <a:pt x="5" y="7"/>
                    </a:cubicBezTo>
                    <a:cubicBezTo>
                      <a:pt x="11" y="1"/>
                      <a:pt x="21" y="0"/>
                      <a:pt x="27" y="6"/>
                    </a:cubicBezTo>
                    <a:cubicBezTo>
                      <a:pt x="33" y="12"/>
                      <a:pt x="33" y="22"/>
                      <a:pt x="27" y="28"/>
                    </a:cubicBezTo>
                    <a:close/>
                  </a:path>
                </a:pathLst>
              </a:custGeom>
              <a:solidFill>
                <a:schemeClr val="accent2"/>
              </a:solidFill>
              <a:ln>
                <a:noFill/>
              </a:ln>
            </p:spPr>
            <p:txBody>
              <a:bodyPr anchor="ctr"/>
              <a:p>
                <a:pPr algn="ctr"/>
              </a:p>
            </p:txBody>
          </p:sp>
        </p:grpSp>
        <p:grpSp>
          <p:nvGrpSpPr>
            <p:cNvPr id="7" name="íṧḻïḍê"/>
            <p:cNvGrpSpPr/>
            <p:nvPr/>
          </p:nvGrpSpPr>
          <p:grpSpPr>
            <a:xfrm>
              <a:off x="2534482" y="3996964"/>
              <a:ext cx="7451677" cy="1499988"/>
              <a:chOff x="2702360" y="3996964"/>
              <a:chExt cx="7451677" cy="1499988"/>
            </a:xfrm>
          </p:grpSpPr>
          <p:grpSp>
            <p:nvGrpSpPr>
              <p:cNvPr id="8" name="išlïḋe"/>
              <p:cNvGrpSpPr/>
              <p:nvPr/>
            </p:nvGrpSpPr>
            <p:grpSpPr>
              <a:xfrm>
                <a:off x="2702360" y="4104604"/>
                <a:ext cx="7451677" cy="1392348"/>
                <a:chOff x="2081114" y="4447035"/>
                <a:chExt cx="8607394" cy="1392348"/>
              </a:xfrm>
            </p:grpSpPr>
            <p:sp>
              <p:nvSpPr>
                <p:cNvPr id="11" name="íṥḷïdè"/>
                <p:cNvSpPr txBox="1"/>
                <p:nvPr/>
              </p:nvSpPr>
              <p:spPr>
                <a:xfrm>
                  <a:off x="2081114" y="4447035"/>
                  <a:ext cx="1530800" cy="340519"/>
                </a:xfrm>
                <a:prstGeom prst="roundRect">
                  <a:avLst/>
                </a:prstGeom>
                <a:solidFill>
                  <a:schemeClr val="accent1"/>
                </a:solidFill>
              </p:spPr>
              <p:txBody>
                <a:bodyPr wrap="none" lIns="90000" tIns="46800" rIns="90000" bIns="46800">
                  <a:normAutofit/>
                </a:bodyPr>
                <a:p>
                  <a:pPr algn="ctr"/>
                  <a:r>
                    <a:rPr lang="en-US" altLang="zh-CN" dirty="0">
                      <a:solidFill>
                        <a:schemeClr val="bg2"/>
                      </a:solidFill>
                    </a:rPr>
                    <a:t>Postman</a:t>
                  </a:r>
                  <a:r>
                    <a:rPr lang="zh-CN" altLang="en-US" dirty="0">
                      <a:solidFill>
                        <a:schemeClr val="bg2"/>
                      </a:solidFill>
                    </a:rPr>
                    <a:t>安装</a:t>
                  </a:r>
                  <a:endParaRPr lang="zh-CN" altLang="en-US" dirty="0">
                    <a:solidFill>
                      <a:schemeClr val="bg2"/>
                    </a:solidFill>
                  </a:endParaRPr>
                </a:p>
              </p:txBody>
            </p:sp>
            <p:sp>
              <p:nvSpPr>
                <p:cNvPr id="12" name="iš1îde"/>
                <p:cNvSpPr txBox="1"/>
                <p:nvPr/>
              </p:nvSpPr>
              <p:spPr>
                <a:xfrm>
                  <a:off x="5447334" y="4447035"/>
                  <a:ext cx="1530800" cy="340519"/>
                </a:xfrm>
                <a:prstGeom prst="roundRect">
                  <a:avLst/>
                </a:prstGeom>
                <a:solidFill>
                  <a:schemeClr val="accent5"/>
                </a:solidFill>
              </p:spPr>
              <p:txBody>
                <a:bodyPr wrap="none" lIns="90000" tIns="46800" rIns="90000" bIns="46800">
                  <a:normAutofit/>
                </a:bodyPr>
                <a:p>
                  <a:pPr algn="ctr"/>
                  <a:r>
                    <a:rPr lang="zh-CN" altLang="en-US" dirty="0">
                      <a:solidFill>
                        <a:schemeClr val="bg2"/>
                      </a:solidFill>
                    </a:rPr>
                    <a:t>界面详解</a:t>
                  </a:r>
                  <a:endParaRPr lang="zh-CN" altLang="en-US" dirty="0">
                    <a:solidFill>
                      <a:schemeClr val="bg2"/>
                    </a:solidFill>
                  </a:endParaRPr>
                </a:p>
              </p:txBody>
            </p:sp>
            <p:sp>
              <p:nvSpPr>
                <p:cNvPr id="13" name="ísļíďê"/>
                <p:cNvSpPr txBox="1"/>
                <p:nvPr/>
              </p:nvSpPr>
              <p:spPr>
                <a:xfrm>
                  <a:off x="8487943" y="4447035"/>
                  <a:ext cx="1530800" cy="340519"/>
                </a:xfrm>
                <a:prstGeom prst="roundRect">
                  <a:avLst/>
                </a:prstGeom>
                <a:solidFill>
                  <a:schemeClr val="accent3"/>
                </a:solidFill>
              </p:spPr>
              <p:txBody>
                <a:bodyPr wrap="none" lIns="90000" tIns="46800" rIns="90000" bIns="46800">
                  <a:normAutofit/>
                </a:bodyPr>
                <a:p>
                  <a:pPr algn="ctr"/>
                  <a:r>
                    <a:rPr lang="zh-CN" altLang="en-US" dirty="0">
                      <a:solidFill>
                        <a:schemeClr val="bg2"/>
                      </a:solidFill>
                    </a:rPr>
                    <a:t>执行</a:t>
                  </a:r>
                  <a:r>
                    <a:rPr lang="en-US" altLang="zh-CN" dirty="0">
                      <a:solidFill>
                        <a:schemeClr val="bg2"/>
                      </a:solidFill>
                    </a:rPr>
                    <a:t>Case</a:t>
                  </a:r>
                  <a:endParaRPr lang="zh-CN" altLang="en-US" dirty="0">
                    <a:solidFill>
                      <a:schemeClr val="bg2"/>
                    </a:solidFill>
                  </a:endParaRPr>
                </a:p>
              </p:txBody>
            </p:sp>
            <p:sp>
              <p:nvSpPr>
                <p:cNvPr id="15" name="iṡ1îḋè"/>
                <p:cNvSpPr txBox="1"/>
                <p:nvPr/>
              </p:nvSpPr>
              <p:spPr bwMode="auto">
                <a:xfrm>
                  <a:off x="4864393" y="4854163"/>
                  <a:ext cx="2849100" cy="985220"/>
                </a:xfrm>
                <a:prstGeom prst="rect">
                  <a:avLst/>
                </a:prstGeom>
                <a:noFill/>
                <a:ln w="9525">
                  <a:noFill/>
                  <a:miter lim="800000"/>
                </a:ln>
              </p:spPr>
              <p:txBody>
                <a:bodyPr wrap="square" lIns="90000" tIns="46800" rIns="90000" bIns="46800" anchor="ctr" anchorCtr="1">
                  <a:normAutofit lnSpcReduction="10000"/>
                  <a:scene3d>
                    <a:camera prst="orthographicFront"/>
                    <a:lightRig rig="threePt" dir="t"/>
                  </a:scene3d>
                  <a:sp3d>
                    <a:bevelT w="0" h="0"/>
                  </a:sp3d>
                </a:bodyPr>
                <a:p>
                  <a:pPr>
                    <a:lnSpc>
                      <a:spcPct val="120000"/>
                    </a:lnSpc>
                    <a:defRPr/>
                  </a:pPr>
                  <a:r>
                    <a:rPr lang="zh-CN" altLang="en-US" sz="1000" b="1" dirty="0"/>
                    <a:t>界面布局</a:t>
                  </a:r>
                  <a:r>
                    <a:rPr lang="zh-CN" altLang="en-US" sz="1000" dirty="0"/>
                    <a:t>：项目结构、环境变量、全局变量</a:t>
                  </a:r>
                  <a:endParaRPr lang="en-US" altLang="zh-CN" sz="1000" dirty="0"/>
                </a:p>
                <a:p>
                  <a:pPr>
                    <a:lnSpc>
                      <a:spcPct val="120000"/>
                    </a:lnSpc>
                    <a:defRPr/>
                  </a:pPr>
                  <a:r>
                    <a:rPr lang="en-US" altLang="zh-CN" sz="1000" b="1" dirty="0"/>
                    <a:t>Case</a:t>
                  </a:r>
                  <a:r>
                    <a:rPr lang="zh-CN" altLang="en-US" sz="1000" b="1" dirty="0"/>
                    <a:t>界面</a:t>
                  </a:r>
                  <a:r>
                    <a:rPr lang="zh-CN" altLang="en-US" sz="1000" dirty="0"/>
                    <a:t>：</a:t>
                  </a:r>
                  <a:r>
                    <a:rPr lang="zh-CN" sz="1000" dirty="0"/>
                    <a:t>请求地址</a:t>
                  </a:r>
                  <a:r>
                    <a:rPr lang="zh-CN" altLang="en-US" sz="1000" dirty="0"/>
                    <a:t>、请求参数、前置请求脚本、测试脚本</a:t>
                  </a:r>
                  <a:endParaRPr lang="en-US" altLang="zh-CN" sz="1000" dirty="0"/>
                </a:p>
                <a:p>
                  <a:pPr>
                    <a:lnSpc>
                      <a:spcPct val="120000"/>
                    </a:lnSpc>
                    <a:defRPr/>
                  </a:pPr>
                  <a:r>
                    <a:rPr lang="en-US" altLang="zh-CN" sz="1000" b="1" dirty="0"/>
                    <a:t>Run</a:t>
                  </a:r>
                  <a:r>
                    <a:rPr lang="zh-CN" altLang="en-US" sz="1000" b="1" dirty="0"/>
                    <a:t>界面</a:t>
                  </a:r>
                  <a:r>
                    <a:rPr lang="zh-CN" altLang="en-US" sz="1000" dirty="0"/>
                    <a:t>：发送请求按钮、响应内容</a:t>
                  </a:r>
                  <a:endParaRPr lang="zh-CN" altLang="en-US" sz="1000" dirty="0"/>
                </a:p>
              </p:txBody>
            </p:sp>
            <p:sp>
              <p:nvSpPr>
                <p:cNvPr id="16" name="îṡḷiḓè"/>
                <p:cNvSpPr txBox="1"/>
                <p:nvPr/>
              </p:nvSpPr>
              <p:spPr bwMode="auto">
                <a:xfrm>
                  <a:off x="7991460" y="4939993"/>
                  <a:ext cx="2697048" cy="574230"/>
                </a:xfrm>
                <a:prstGeom prst="rect">
                  <a:avLst/>
                </a:prstGeom>
                <a:noFill/>
                <a:ln w="9525">
                  <a:noFill/>
                  <a:miter lim="800000"/>
                </a:ln>
              </p:spPr>
              <p:txBody>
                <a:bodyPr wrap="square" lIns="90000" tIns="46800" rIns="90000" bIns="46800" anchor="ctr" anchorCtr="1">
                  <a:normAutofit/>
                  <a:scene3d>
                    <a:camera prst="orthographicFront"/>
                    <a:lightRig rig="threePt" dir="t"/>
                  </a:scene3d>
                  <a:sp3d>
                    <a:bevelT w="0" h="0"/>
                  </a:sp3d>
                </a:bodyPr>
                <a:p>
                  <a:pPr algn="ctr">
                    <a:lnSpc>
                      <a:spcPct val="120000"/>
                    </a:lnSpc>
                    <a:defRPr/>
                  </a:pPr>
                  <a:r>
                    <a:rPr lang="zh-CN" altLang="en-US" sz="1000" dirty="0">
                      <a:latin typeface="+mn-ea"/>
                      <a:cs typeface="+mn-ea"/>
                    </a:rPr>
                    <a:t>执行</a:t>
                  </a:r>
                  <a:r>
                    <a:rPr lang="en-US" altLang="zh-CN" sz="1000" dirty="0">
                      <a:latin typeface="+mn-ea"/>
                      <a:cs typeface="+mn-ea"/>
                    </a:rPr>
                    <a:t>case</a:t>
                  </a:r>
                  <a:r>
                    <a:rPr lang="zh-CN" altLang="en-US" sz="1000" dirty="0">
                      <a:latin typeface="+mn-ea"/>
                      <a:cs typeface="+mn-ea"/>
                    </a:rPr>
                    <a:t>、查看报告</a:t>
                  </a:r>
                  <a:endParaRPr lang="zh-CN" altLang="en-US" sz="1000" dirty="0">
                    <a:latin typeface="+mn-ea"/>
                    <a:cs typeface="+mn-ea"/>
                  </a:endParaRPr>
                </a:p>
              </p:txBody>
            </p:sp>
          </p:grpSp>
          <p:cxnSp>
            <p:nvCxnSpPr>
              <p:cNvPr id="9" name="直接连接符 8"/>
              <p:cNvCxnSpPr/>
              <p:nvPr/>
            </p:nvCxnSpPr>
            <p:spPr>
              <a:xfrm>
                <a:off x="4940718" y="3996964"/>
                <a:ext cx="0" cy="117413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700422" y="3996964"/>
                <a:ext cx="0" cy="117413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910580" cy="504190"/>
          </a:xfrm>
          <a:prstGeom prst="rect">
            <a:avLst/>
          </a:prstGeom>
        </p:spPr>
        <p:txBody>
          <a:bodyPr vert="horz" wrap="square" lIns="0" tIns="12065" rIns="0" bIns="0" rtlCol="0">
            <a:spAutoFit/>
          </a:bodyPr>
          <a:lstStyle/>
          <a:p>
            <a:pPr marL="12700">
              <a:lnSpc>
                <a:spcPct val="100000"/>
              </a:lnSpc>
              <a:spcBef>
                <a:spcPts val="95"/>
              </a:spcBef>
            </a:pPr>
            <a:r>
              <a:rPr lang="en-US" spc="-5" dirty="0"/>
              <a:t>2.1Postman</a:t>
            </a:r>
            <a:r>
              <a:rPr lang="zh-CN" altLang="en-US" spc="-5" dirty="0"/>
              <a:t>下载与</a:t>
            </a:r>
            <a:r>
              <a:rPr lang="zh-CN" spc="-5" dirty="0"/>
              <a:t>安装</a:t>
            </a:r>
            <a:endParaRPr lang="zh-CN" spc="-5" dirty="0"/>
          </a:p>
        </p:txBody>
      </p:sp>
      <p:sp>
        <p:nvSpPr>
          <p:cNvPr id="3" name="object 3"/>
          <p:cNvSpPr txBox="1"/>
          <p:nvPr/>
        </p:nvSpPr>
        <p:spPr>
          <a:xfrm>
            <a:off x="774700" y="1250950"/>
            <a:ext cx="9144000" cy="5551170"/>
          </a:xfrm>
          <a:prstGeom prst="rect">
            <a:avLst/>
          </a:prstGeom>
          <a:solidFill>
            <a:srgbClr val="EDEDED"/>
          </a:solidFill>
        </p:spPr>
        <p:txBody>
          <a:bodyPr vert="horz" wrap="square" lIns="0" tIns="635" rIns="0" bIns="0" rtlCol="0">
            <a:spAutoFit/>
          </a:bodyPr>
          <a:lstStyle/>
          <a:p>
            <a:pPr>
              <a:lnSpc>
                <a:spcPct val="100000"/>
              </a:lnSpc>
              <a:spcBef>
                <a:spcPts val="5"/>
              </a:spcBef>
            </a:pPr>
            <a:r>
              <a:rPr lang="en-US" spc="-5" dirty="0">
                <a:latin typeface="微软雅黑" panose="020B0503020204020204" charset="-122"/>
                <a:ea typeface="微软雅黑" panose="020B0503020204020204" charset="-122"/>
                <a:cs typeface="微软雅黑" panose="020B0503020204020204" charset="-122"/>
              </a:rPr>
              <a:t>    </a:t>
            </a:r>
            <a:r>
              <a:rPr spc="-5" dirty="0">
                <a:latin typeface="微软雅黑" panose="020B0503020204020204" charset="-122"/>
                <a:ea typeface="微软雅黑" panose="020B0503020204020204" charset="-122"/>
                <a:cs typeface="微软雅黑" panose="020B0503020204020204" charset="-122"/>
              </a:rPr>
              <a:t>Postman目前已经推出全平台客户端，建议从官网下载最新版本进行安装。</a:t>
            </a:r>
            <a:endParaRPr spc="-5" dirty="0">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r>
              <a:rPr lang="zh-CN" spc="-5" dirty="0">
                <a:latin typeface="微软雅黑" panose="020B0503020204020204" charset="-122"/>
                <a:ea typeface="微软雅黑" panose="020B0503020204020204" charset="-122"/>
                <a:cs typeface="微软雅黑" panose="020B0503020204020204" charset="-122"/>
              </a:rPr>
              <a:t>下载地址：https://www.getpostman.com/downloads/</a:t>
            </a:r>
            <a:endParaRPr lang="zh-CN" spc="-5" dirty="0">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lang="zh-CN" sz="2000"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4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微软雅黑" panose="020B0503020204020204" charset="-122"/>
              <a:ea typeface="微软雅黑" panose="020B0503020204020204" charset="-122"/>
              <a:cs typeface="宋体" panose="02010600030101010101" pitchFamily="2" charset="-122"/>
            </a:endParaRPr>
          </a:p>
          <a:p>
            <a:pPr>
              <a:lnSpc>
                <a:spcPct val="100000"/>
              </a:lnSpc>
              <a:spcBef>
                <a:spcPts val="5"/>
              </a:spcBef>
            </a:pPr>
            <a:r>
              <a:rPr lang="zh-CN" sz="2000" spc="-5" dirty="0">
                <a:latin typeface="微软雅黑" panose="020B0503020204020204" charset="-122"/>
                <a:ea typeface="微软雅黑" panose="020B0503020204020204" charset="-122"/>
                <a:cs typeface="宋体" panose="02010600030101010101" pitchFamily="2" charset="-122"/>
              </a:rPr>
              <a:t>安装方式：双击默认安装即可</a:t>
            </a:r>
            <a:endParaRPr lang="zh-CN" sz="2000" spc="-5" dirty="0">
              <a:latin typeface="微软雅黑" panose="020B0503020204020204" charset="-122"/>
              <a:ea typeface="微软雅黑" panose="020B0503020204020204"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757555" y="1914525"/>
            <a:ext cx="9178925" cy="4393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495" y="585470"/>
            <a:ext cx="5910580" cy="504190"/>
          </a:xfrm>
          <a:prstGeom prst="rect">
            <a:avLst/>
          </a:prstGeom>
        </p:spPr>
        <p:txBody>
          <a:bodyPr vert="horz" wrap="square" lIns="0" tIns="12065" rIns="0" bIns="0" rtlCol="0">
            <a:spAutoFit/>
          </a:bodyPr>
          <a:lstStyle/>
          <a:p>
            <a:pPr marL="12700">
              <a:lnSpc>
                <a:spcPct val="100000"/>
              </a:lnSpc>
              <a:spcBef>
                <a:spcPts val="95"/>
              </a:spcBef>
            </a:pPr>
            <a:r>
              <a:rPr lang="en-US" spc="-5" dirty="0"/>
              <a:t>2.2Postman</a:t>
            </a:r>
            <a:r>
              <a:rPr lang="zh-CN" altLang="en-US" spc="-5" dirty="0"/>
              <a:t>界面介绍</a:t>
            </a:r>
            <a:endParaRPr lang="zh-CN" spc="-5" dirty="0"/>
          </a:p>
        </p:txBody>
      </p:sp>
      <p:sp>
        <p:nvSpPr>
          <p:cNvPr id="3" name="object 3"/>
          <p:cNvSpPr txBox="1"/>
          <p:nvPr/>
        </p:nvSpPr>
        <p:spPr>
          <a:xfrm>
            <a:off x="774700" y="1250950"/>
            <a:ext cx="9144000" cy="5304790"/>
          </a:xfrm>
          <a:prstGeom prst="rect">
            <a:avLst/>
          </a:prstGeom>
          <a:solidFill>
            <a:srgbClr val="EDEDED"/>
          </a:solidFill>
        </p:spPr>
        <p:txBody>
          <a:bodyPr vert="horz" wrap="square" lIns="0" tIns="635" rIns="0" bIns="0" rtlCol="0">
            <a:spAutoFit/>
          </a:bodyPr>
          <a:lstStyle/>
          <a:p>
            <a:pPr>
              <a:lnSpc>
                <a:spcPct val="100000"/>
              </a:lnSpc>
              <a:spcBef>
                <a:spcPts val="5"/>
              </a:spcBef>
            </a:pPr>
            <a:endParaRPr lang="zh-CN" sz="2000"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000" b="1" spc="-5" dirty="0">
              <a:latin typeface="宋体" panose="02010600030101010101" pitchFamily="2" charset="-122"/>
              <a:cs typeface="宋体" panose="02010600030101010101" pitchFamily="2" charset="-122"/>
            </a:endParaRPr>
          </a:p>
          <a:p>
            <a:pPr>
              <a:lnSpc>
                <a:spcPct val="100000"/>
              </a:lnSpc>
              <a:spcBef>
                <a:spcPts val="5"/>
              </a:spcBef>
            </a:pPr>
            <a:endParaRPr lang="zh-CN" sz="2400" b="1" spc="-5" dirty="0">
              <a:latin typeface="宋体" panose="02010600030101010101" pitchFamily="2" charset="-122"/>
              <a:cs typeface="宋体" panose="02010600030101010101" pitchFamily="2" charset="-122"/>
            </a:endParaRPr>
          </a:p>
          <a:p>
            <a:pPr>
              <a:lnSpc>
                <a:spcPct val="100000"/>
              </a:lnSpc>
              <a:spcBef>
                <a:spcPts val="5"/>
              </a:spcBef>
            </a:pPr>
            <a:endParaRPr lang="zh-CN" sz="2000" spc="-5" dirty="0">
              <a:latin typeface="微软雅黑" panose="020B0503020204020204" charset="-122"/>
              <a:ea typeface="微软雅黑" panose="020B0503020204020204" charset="-122"/>
              <a:cs typeface="宋体" panose="02010600030101010101" pitchFamily="2" charset="-122"/>
            </a:endParaRPr>
          </a:p>
        </p:txBody>
      </p:sp>
      <p:pic>
        <p:nvPicPr>
          <p:cNvPr id="4" name="图片 3" descr="TIM截图20190418153339"/>
          <p:cNvPicPr>
            <a:picLocks noChangeAspect="1"/>
          </p:cNvPicPr>
          <p:nvPr/>
        </p:nvPicPr>
        <p:blipFill>
          <a:blip r:embed="rId1"/>
          <a:stretch>
            <a:fillRect/>
          </a:stretch>
        </p:blipFill>
        <p:spPr>
          <a:xfrm>
            <a:off x="317500" y="1101090"/>
            <a:ext cx="10058400" cy="5454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2"/>
          <p:cNvSpPr txBox="1">
            <a:spLocks noGrp="1"/>
          </p:cNvSpPr>
          <p:nvPr/>
        </p:nvSpPr>
        <p:spPr>
          <a:xfrm>
            <a:off x="1166495" y="585470"/>
            <a:ext cx="5910580" cy="504190"/>
          </a:xfrm>
          <a:prstGeom prst="rect">
            <a:avLst/>
          </a:prstGeom>
        </p:spPr>
        <p:txBody>
          <a:bodyPr vert="horz" wrap="square" lIns="0" tIns="12065" rIns="0" bIns="0" rtlCol="0">
            <a:spAutoFit/>
          </a:bodyPr>
          <a:lstStyle>
            <a:lvl1pPr>
              <a:defRPr sz="3200" b="1" i="0">
                <a:solidFill>
                  <a:schemeClr val="tx1"/>
                </a:solidFill>
                <a:latin typeface="微软雅黑" panose="020B0503020204020204" charset="-122"/>
                <a:ea typeface="+mj-ea"/>
                <a:cs typeface="微软雅黑" panose="020B0503020204020204" charset="-122"/>
              </a:defRPr>
            </a:lvl1pPr>
          </a:lstStyle>
          <a:p>
            <a:pPr marL="12700">
              <a:lnSpc>
                <a:spcPct val="100000"/>
              </a:lnSpc>
              <a:spcBef>
                <a:spcPts val="95"/>
              </a:spcBef>
            </a:pPr>
            <a:r>
              <a:rPr lang="en-US" spc="-5" dirty="0"/>
              <a:t>2.2Postman</a:t>
            </a:r>
            <a:r>
              <a:rPr lang="zh-CN" altLang="en-US" spc="-5" dirty="0"/>
              <a:t>界面介绍</a:t>
            </a:r>
            <a:endParaRPr lang="zh-CN" spc="-5" dirty="0"/>
          </a:p>
        </p:txBody>
      </p:sp>
      <p:sp>
        <p:nvSpPr>
          <p:cNvPr id="3" name="object 3"/>
          <p:cNvSpPr txBox="1"/>
          <p:nvPr/>
        </p:nvSpPr>
        <p:spPr>
          <a:xfrm>
            <a:off x="759460" y="1212215"/>
            <a:ext cx="9159240" cy="5525135"/>
          </a:xfrm>
          <a:prstGeom prst="rect">
            <a:avLst/>
          </a:prstGeom>
          <a:solidFill>
            <a:srgbClr val="EDEDED"/>
          </a:solidFill>
        </p:spPr>
        <p:txBody>
          <a:bodyPr vert="horz" wrap="square" lIns="0" tIns="635" rIns="0" bIns="0" rtlCol="0">
            <a:spAutoFit/>
          </a:bodyPr>
          <a:lstStyle/>
          <a:p>
            <a:pPr>
              <a:lnSpc>
                <a:spcPct val="100000"/>
              </a:lnSpc>
              <a:spcBef>
                <a:spcPts val="5"/>
              </a:spcBef>
            </a:pPr>
            <a:endParaRPr sz="3500">
              <a:latin typeface="Times New Roman" panose="02020603050405020304"/>
              <a:cs typeface="Times New Roman" panose="02020603050405020304"/>
            </a:endParaRPr>
          </a:p>
          <a:p>
            <a:pPr marL="603250" marR="1044575" algn="l">
              <a:lnSpc>
                <a:spcPct val="150000"/>
              </a:lnSpc>
              <a:buClrTx/>
              <a:buSzTx/>
              <a:buFontTx/>
            </a:pPr>
            <a:r>
              <a:rPr sz="2400">
                <a:latin typeface="宋体" panose="02010600030101010101" pitchFamily="2" charset="-122"/>
                <a:cs typeface="宋体" panose="02010600030101010101" pitchFamily="2" charset="-122"/>
              </a:rPr>
              <a:t>1、Collections：在Postman中，Collection类似文件夹，可以把同一个项目的请求放在一个Collection里方便管理和分享，Collection里面也可以再建文件夹。</a:t>
            </a:r>
            <a:endParaRPr sz="2400">
              <a:latin typeface="宋体" panose="02010600030101010101" pitchFamily="2" charset="-122"/>
              <a:cs typeface="宋体" panose="02010600030101010101" pitchFamily="2" charset="-122"/>
            </a:endParaRPr>
          </a:p>
          <a:p>
            <a:pPr marL="603250" marR="1044575" algn="l">
              <a:lnSpc>
                <a:spcPct val="150000"/>
              </a:lnSpc>
              <a:buClrTx/>
              <a:buSzTx/>
              <a:buFontTx/>
            </a:pPr>
            <a:r>
              <a:rPr sz="2400">
                <a:latin typeface="宋体" panose="02010600030101010101" pitchFamily="2" charset="-122"/>
                <a:cs typeface="宋体" panose="02010600030101010101" pitchFamily="2" charset="-122"/>
              </a:rPr>
              <a:t>2、上面的登录是请求的名字</a:t>
            </a:r>
            <a:endParaRPr sz="2400">
              <a:latin typeface="宋体" panose="02010600030101010101" pitchFamily="2" charset="-122"/>
              <a:cs typeface="宋体" panose="02010600030101010101" pitchFamily="2" charset="-122"/>
            </a:endParaRPr>
          </a:p>
          <a:p>
            <a:pPr marL="603250" marR="1044575" algn="l">
              <a:lnSpc>
                <a:spcPct val="150000"/>
              </a:lnSpc>
              <a:buClrTx/>
              <a:buSzTx/>
              <a:buFontTx/>
            </a:pPr>
            <a:r>
              <a:rPr sz="2400">
                <a:latin typeface="宋体" panose="02010600030101010101" pitchFamily="2" charset="-122"/>
                <a:cs typeface="宋体" panose="02010600030101010101" pitchFamily="2" charset="-122"/>
              </a:rPr>
              <a:t>3、选择HTTP Method的地方，各种常见的不常见的非常全。</a:t>
            </a:r>
            <a:endParaRPr sz="2400">
              <a:latin typeface="宋体" panose="02010600030101010101" pitchFamily="2" charset="-122"/>
              <a:cs typeface="宋体" panose="02010600030101010101" pitchFamily="2" charset="-122"/>
            </a:endParaRPr>
          </a:p>
          <a:p>
            <a:pPr marL="603250" marR="1044575" algn="l">
              <a:lnSpc>
                <a:spcPct val="150000"/>
              </a:lnSpc>
              <a:buClrTx/>
              <a:buSzTx/>
              <a:buFontTx/>
            </a:pPr>
            <a:r>
              <a:rPr sz="2400">
                <a:latin typeface="宋体" panose="02010600030101010101" pitchFamily="2" charset="-122"/>
                <a:cs typeface="宋体" panose="02010600030101010101" pitchFamily="2" charset="-122"/>
              </a:rPr>
              <a:t>4、请求URL，两层大括号表示这是一个环境变量，可以在16的位置选择当前的environment，环境变量就会被替换成该environment里variable的值。</a:t>
            </a:r>
            <a:endParaRPr sz="2400">
              <a:latin typeface="宋体" panose="02010600030101010101" pitchFamily="2" charset="-122"/>
              <a:cs typeface="宋体" panose="02010600030101010101" pitchFamily="2" charset="-122"/>
            </a:endParaRPr>
          </a:p>
          <a:p>
            <a:pPr marL="603250" marR="1044575" algn="l">
              <a:lnSpc>
                <a:spcPct val="150000"/>
              </a:lnSpc>
              <a:buClrTx/>
              <a:buSzTx/>
              <a:buFontTx/>
            </a:pPr>
            <a:r>
              <a:rPr sz="2400">
                <a:latin typeface="宋体" panose="02010600030101010101" pitchFamily="2" charset="-122"/>
                <a:cs typeface="宋体" panose="02010600030101010101" pitchFamily="2" charset="-122"/>
              </a:rPr>
              <a:t>5、点击可以设置URL参数的key和value</a:t>
            </a:r>
            <a:endParaRPr sz="2400">
              <a:latin typeface="宋体" panose="02010600030101010101" pitchFamily="2" charset="-122"/>
              <a:cs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0241_4*l_h_i*1_4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0241_4*l_h_i*1_4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0241_4*l_h_a*1_4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ISCONTENTSTITLE" val="1"/>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0241_4*b*1"/>
  <p:tag name="KSO_WM_TEMPLATE_CATEGORY" val="custom"/>
  <p:tag name="KSO_WM_TEMPLATE_INDEX" val="20200241"/>
  <p:tag name="KSO_WM_UNIT_LAYERLEVEL" val="1"/>
  <p:tag name="KSO_WM_TAG_VERSION" val="1.0"/>
  <p:tag name="KSO_WM_BEAUTIFY_FLAG" val="#wm#"/>
  <p:tag name="KSO_WM_UNIT_PRESET_TEXT" val="CONTENTS"/>
  <p:tag name="KSO_WM_UNIT_TEXT_FILL_FORE_SCHEMECOLOR_INDEX" val="15"/>
  <p:tag name="KSO_WM_UNIT_TEXT_FILL_TYPE" val="1"/>
  <p:tag name="KSO_WM_UNIT_USESOURCEFORMAT_APPLY" val="1"/>
</p:tagLst>
</file>

<file path=ppt/tags/tag14.xml><?xml version="1.0" encoding="utf-8"?>
<p:tagLst xmlns:p="http://schemas.openxmlformats.org/presentationml/2006/main">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0241_4*a*1"/>
  <p:tag name="KSO_WM_TEMPLATE_CATEGORY" val="custom"/>
  <p:tag name="KSO_WM_TEMPLATE_INDEX" val="20200241"/>
  <p:tag name="KSO_WM_UNIT_LAYERLEVEL" val="1"/>
  <p:tag name="KSO_WM_TAG_VERSION" val="1.0"/>
  <p:tag name="KSO_WM_BEAUTIFY_FLAG" val="#wm#"/>
  <p:tag name="KSO_WM_UNIT_PRESET_TEXT" val="目录"/>
  <p:tag name="KSO_WM_UNIT_TEXT_FILL_FORE_SCHEMECOLOR_INDEX" val="1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0241_4*i*1"/>
  <p:tag name="KSO_WM_TEMPLATE_CATEGORY" val="custom"/>
  <p:tag name="KSO_WM_TEMPLATE_INDEX" val="20200241"/>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00241_4*i*3"/>
  <p:tag name="KSO_WM_TEMPLATE_CATEGORY" val="custom"/>
  <p:tag name="KSO_WM_TEMPLATE_INDEX" val="20200241"/>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0241_4*i*2"/>
  <p:tag name="KSO_WM_TEMPLATE_CATEGORY" val="custom"/>
  <p:tag name="KSO_WM_TEMPLATE_INDEX" val="20200241"/>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8.xml><?xml version="1.0" encoding="utf-8"?>
<p:tagLst xmlns:p="http://schemas.openxmlformats.org/presentationml/2006/main">
  <p:tag name="ISLIDE.DIAGRAM" val="4627"/>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3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36.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0241_4*l_h_i*1_2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4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41_4*l_h_i*1_1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41_4*l_h_i*1_1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4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0241_4*l_h_a*1_1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0241_4*l_h_i*1_2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0241_4*l_h_a*1_2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0241_4*l_h_i*1_3_1"/>
  <p:tag name="KSO_WM_TEMPLATE_CATEGORY" val="custom"/>
  <p:tag name="KSO_WM_TEMPLATE_INDEX" val="2020024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0241_4*l_h_i*1_3_2"/>
  <p:tag name="KSO_WM_TEMPLATE_CATEGORY" val="custom"/>
  <p:tag name="KSO_WM_TEMPLATE_INDEX" val="2020024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0241_4*l_h_a*1_3_1"/>
  <p:tag name="KSO_WM_TEMPLATE_CATEGORY" val="custom"/>
  <p:tag name="KSO_WM_TEMPLATE_INDEX" val="20200241"/>
  <p:tag name="KSO_WM_UNIT_LAYERLEVEL" val="1_1_1"/>
  <p:tag name="KSO_WM_TAG_VERSION" val="1.0"/>
  <p:tag name="KSO_WM_BEAUTIFY_FLAG" val="#wm#"/>
  <p:tag name="KSO_WM_UNIT_PRESET_TEXT" val="点击添加小标题"/>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7467</Words>
  <Application>WPS 演示</Application>
  <PresentationFormat>On-screen Show (4:3)</PresentationFormat>
  <Paragraphs>435</Paragraphs>
  <Slides>40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40</vt:i4>
      </vt:variant>
    </vt:vector>
  </HeadingPairs>
  <TitlesOfParts>
    <vt:vector size="57" baseType="lpstr">
      <vt:lpstr>Arial</vt:lpstr>
      <vt:lpstr>宋体</vt:lpstr>
      <vt:lpstr>Wingdings</vt:lpstr>
      <vt:lpstr>微软雅黑</vt:lpstr>
      <vt:lpstr>HYQiHei 95S</vt:lpstr>
      <vt:lpstr>Gen Jyuu GothicL Medium</vt:lpstr>
      <vt:lpstr>HYQiHei 80S</vt:lpstr>
      <vt:lpstr>汉仪旗黑-85S</vt:lpstr>
      <vt:lpstr>Yu Gothic UI Light</vt:lpstr>
      <vt:lpstr>Wingdings</vt:lpstr>
      <vt:lpstr>Times New Roman</vt:lpstr>
      <vt:lpstr>Calibri</vt:lpstr>
      <vt:lpstr>Arial Unicode MS</vt:lpstr>
      <vt:lpstr>Calibri</vt:lpstr>
      <vt:lpstr>Consolas</vt:lpstr>
      <vt:lpstr>黑体</vt:lpstr>
      <vt:lpstr>Office Theme</vt:lpstr>
      <vt:lpstr>    Postman使用介绍</vt:lpstr>
      <vt:lpstr>PowerPoint 演示文稿</vt:lpstr>
      <vt:lpstr>1.初识接口测试</vt:lpstr>
      <vt:lpstr>1.初识接口测试</vt:lpstr>
      <vt:lpstr>1.初识接口测试</vt:lpstr>
      <vt:lpstr>2.Postman安装与介绍</vt:lpstr>
      <vt:lpstr>2.1Postman下载与安装</vt:lpstr>
      <vt:lpstr>2.2Postman界面介绍</vt:lpstr>
      <vt:lpstr>PowerPoint 演示文稿</vt:lpstr>
      <vt:lpstr>PowerPoint 演示文稿</vt:lpstr>
      <vt:lpstr>PowerPoint 演示文稿</vt:lpstr>
      <vt:lpstr>PowerPoint 演示文稿</vt:lpstr>
      <vt:lpstr>PowerPoint 演示文稿</vt:lpstr>
      <vt:lpstr>3.Postman发送API请求</vt:lpstr>
      <vt:lpstr>3.1请求Requests</vt:lpstr>
      <vt:lpstr>3.1请求Requests</vt:lpstr>
      <vt:lpstr>3.1请求Requests</vt:lpstr>
      <vt:lpstr>3.2响应Responses </vt:lpstr>
      <vt:lpstr>3.3Cookie </vt:lpstr>
      <vt:lpstr>3.3Cookie </vt:lpstr>
      <vt:lpstr>3.Postman发送API请求—GET </vt:lpstr>
      <vt:lpstr>3.Postman发送API请求—POST</vt:lpstr>
      <vt:lpstr>4.Postman高阶实战</vt:lpstr>
      <vt:lpstr>4.1环境变量和全局变量</vt:lpstr>
      <vt:lpstr>4.1环境变量和全局变量</vt:lpstr>
      <vt:lpstr>4.1环境变量和全局变量</vt:lpstr>
      <vt:lpstr>4.1环境变量和全局变量</vt:lpstr>
      <vt:lpstr>4.1环境变量和全局变量</vt:lpstr>
      <vt:lpstr>4.2脚本介绍</vt:lpstr>
      <vt:lpstr>4.2脚本介绍</vt:lpstr>
      <vt:lpstr>4.2脚本介绍</vt:lpstr>
      <vt:lpstr>4.2脚本介绍</vt:lpstr>
      <vt:lpstr>4.2脚本介绍</vt:lpstr>
      <vt:lpstr>4.2脚本介绍</vt:lpstr>
      <vt:lpstr>4.3集合执行Collection Runner </vt:lpstr>
      <vt:lpstr>4.3集合执行Collection Runner </vt:lpstr>
      <vt:lpstr>4.3集合执行Collection Runner </vt:lpstr>
      <vt:lpstr>4.3集合执行Collection Runner </vt:lpstr>
      <vt:lpstr>4.Postman高阶实战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Postman工具介绍</dc:title>
  <dc:creator/>
  <cp:lastModifiedBy>Harold</cp:lastModifiedBy>
  <cp:revision>50</cp:revision>
  <dcterms:created xsi:type="dcterms:W3CDTF">2019-04-18T05:51:00Z</dcterms:created>
  <dcterms:modified xsi:type="dcterms:W3CDTF">2019-06-08T14:05:01Z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2018-06-01T00:00:00Z</vt:filetime>
  </property>
  <property fmtid="{D5CDD505-2E9C-101B-9397-08002B2CF9AE}" pid="3" name="Creator">
    <vt:lpwstr>PScript5.dll Version 5.2.2</vt:lpwstr>
  </property>
  <property fmtid="{D5CDD505-2E9C-101B-9397-08002B2CF9AE}" pid="4" name="LastSaved">
    <vt:filetime>2019-04-18T00:00:00Z</vt:filetime>
  </property>
  <property fmtid="{D5CDD505-2E9C-101B-9397-08002B2CF9AE}" pid="5" name="KSOProductBuildVer">
    <vt:lpwstr>2052-11.1.0.8661</vt:lpwstr>
  </property>
</Properties>
</file>