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40"/>
  </p:notesMasterIdLst>
  <p:handoutMasterIdLst>
    <p:handoutMasterId r:id="rId41"/>
  </p:handoutMasterIdLst>
  <p:sldIdLst>
    <p:sldId id="454" r:id="rId3"/>
    <p:sldId id="950" r:id="rId4"/>
    <p:sldId id="971" r:id="rId5"/>
    <p:sldId id="982" r:id="rId6"/>
    <p:sldId id="911" r:id="rId7"/>
    <p:sldId id="977" r:id="rId8"/>
    <p:sldId id="979" r:id="rId9"/>
    <p:sldId id="980" r:id="rId10"/>
    <p:sldId id="411" r:id="rId11"/>
    <p:sldId id="952" r:id="rId12"/>
    <p:sldId id="978" r:id="rId13"/>
    <p:sldId id="981" r:id="rId14"/>
    <p:sldId id="954" r:id="rId15"/>
    <p:sldId id="953" r:id="rId16"/>
    <p:sldId id="958" r:id="rId17"/>
    <p:sldId id="967" r:id="rId18"/>
    <p:sldId id="968" r:id="rId19"/>
    <p:sldId id="937" r:id="rId20"/>
    <p:sldId id="939" r:id="rId21"/>
    <p:sldId id="969" r:id="rId22"/>
    <p:sldId id="940" r:id="rId23"/>
    <p:sldId id="522" r:id="rId24"/>
    <p:sldId id="800" r:id="rId25"/>
    <p:sldId id="802" r:id="rId26"/>
    <p:sldId id="535" r:id="rId27"/>
    <p:sldId id="538" r:id="rId28"/>
    <p:sldId id="801" r:id="rId29"/>
    <p:sldId id="936" r:id="rId30"/>
    <p:sldId id="429" r:id="rId31"/>
    <p:sldId id="974" r:id="rId32"/>
    <p:sldId id="975" r:id="rId33"/>
    <p:sldId id="976" r:id="rId34"/>
    <p:sldId id="963" r:id="rId35"/>
    <p:sldId id="964" r:id="rId36"/>
    <p:sldId id="965" r:id="rId37"/>
    <p:sldId id="966" r:id="rId38"/>
    <p:sldId id="354" r:id="rId39"/>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1E40131-977A-4701-868F-3A9C52012792}">
          <p14:sldIdLst>
            <p14:sldId id="454"/>
            <p14:sldId id="950"/>
            <p14:sldId id="971"/>
            <p14:sldId id="982"/>
            <p14:sldId id="911"/>
            <p14:sldId id="977"/>
            <p14:sldId id="979"/>
            <p14:sldId id="980"/>
            <p14:sldId id="411"/>
            <p14:sldId id="952"/>
            <p14:sldId id="978"/>
            <p14:sldId id="981"/>
            <p14:sldId id="954"/>
            <p14:sldId id="953"/>
            <p14:sldId id="958"/>
            <p14:sldId id="967"/>
            <p14:sldId id="968"/>
            <p14:sldId id="937"/>
            <p14:sldId id="939"/>
            <p14:sldId id="969"/>
            <p14:sldId id="940"/>
            <p14:sldId id="522"/>
            <p14:sldId id="800"/>
            <p14:sldId id="802"/>
            <p14:sldId id="535"/>
            <p14:sldId id="538"/>
            <p14:sldId id="801"/>
            <p14:sldId id="936"/>
          </p14:sldIdLst>
        </p14:section>
        <p14:section name="Anexos Mejoras" id="{B3D536E7-40D4-4546-AA53-EF90F866F195}">
          <p14:sldIdLst>
            <p14:sldId id="429"/>
            <p14:sldId id="974"/>
            <p14:sldId id="975"/>
            <p14:sldId id="976"/>
            <p14:sldId id="963"/>
            <p14:sldId id="964"/>
            <p14:sldId id="965"/>
            <p14:sldId id="966"/>
            <p14:sldId id="35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ha Cecilia Tatis Echeverri" initials="MCTE" lastIdx="1" clrIdx="0">
    <p:extLst/>
  </p:cmAuthor>
  <p:cmAuthor id="2" name="Reinaldo Ramos Cabrera" initials="RRC" lastIdx="6" clrIdx="1">
    <p:extLst>
      <p:ext uri="{19B8F6BF-5375-455C-9EA6-DF929625EA0E}">
        <p15:presenceInfo xmlns:p15="http://schemas.microsoft.com/office/powerpoint/2012/main" userId="S-1-5-21-2532268525-2064197840-3309550812-24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700"/>
    <a:srgbClr val="FE56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74949" autoAdjust="0"/>
  </p:normalViewPr>
  <p:slideViewPr>
    <p:cSldViewPr>
      <p:cViewPr>
        <p:scale>
          <a:sx n="100" d="100"/>
          <a:sy n="100" d="100"/>
        </p:scale>
        <p:origin x="750" y="288"/>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Mis%20documentos\Automatizacion\Clientes\ITAU\Inventario%20aplicacionesVs%20Demanda%20Final%20distribuci&#243;n%20empresasV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a:t>Mapa de Aplicaciones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156-41E7-A9E5-BC2A17332B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156-41E7-A9E5-BC2A17332B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156-41E7-A9E5-BC2A17332BC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156-41E7-A9E5-BC2A17332BC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Choucair!$I$61:$I$64</c:f>
              <c:strCache>
                <c:ptCount val="4"/>
                <c:pt idx="0">
                  <c:v>Obsoletas</c:v>
                </c:pt>
                <c:pt idx="1">
                  <c:v>No Tec Viables</c:v>
                </c:pt>
                <c:pt idx="2">
                  <c:v>Automatizadas</c:v>
                </c:pt>
                <c:pt idx="3">
                  <c:v>Pendientes</c:v>
                </c:pt>
              </c:strCache>
            </c:strRef>
          </c:cat>
          <c:val>
            <c:numRef>
              <c:f>Choucair!$J$61:$J$64</c:f>
              <c:numCache>
                <c:formatCode>General</c:formatCode>
                <c:ptCount val="4"/>
                <c:pt idx="0">
                  <c:v>10</c:v>
                </c:pt>
                <c:pt idx="1">
                  <c:v>24</c:v>
                </c:pt>
                <c:pt idx="2">
                  <c:v>4</c:v>
                </c:pt>
                <c:pt idx="3">
                  <c:v>16</c:v>
                </c:pt>
              </c:numCache>
            </c:numRef>
          </c:val>
          <c:extLst>
            <c:ext xmlns:c16="http://schemas.microsoft.com/office/drawing/2014/chart" uri="{C3380CC4-5D6E-409C-BE32-E72D297353CC}">
              <c16:uniqueId val="{00000008-9156-41E7-A9E5-BC2A17332BC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90D6EE-72F2-4E8B-9776-9D2262D9D0B9}" type="datetimeFigureOut">
              <a:rPr lang="es-ES" smtClean="0"/>
              <a:t>27/10/2020</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1B65A2-47D7-4CF0-B7E7-338CF099314C}" type="slidenum">
              <a:rPr lang="es-ES" smtClean="0"/>
              <a:t>‹Nº›</a:t>
            </a:fld>
            <a:endParaRPr lang="es-ES"/>
          </a:p>
        </p:txBody>
      </p:sp>
    </p:spTree>
    <p:extLst>
      <p:ext uri="{BB962C8B-B14F-4D97-AF65-F5344CB8AC3E}">
        <p14:creationId xmlns:p14="http://schemas.microsoft.com/office/powerpoint/2010/main" val="102298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46406-5559-42BB-9555-ABF21261CC06}" type="datetimeFigureOut">
              <a:rPr lang="es-ES" smtClean="0"/>
              <a:t>27/10/2020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D2198-52F2-41AE-8AC8-8F9DC7ED37F1}" type="slidenum">
              <a:rPr lang="es-ES" smtClean="0"/>
              <a:t>‹Nº›</a:t>
            </a:fld>
            <a:endParaRPr lang="es-ES"/>
          </a:p>
        </p:txBody>
      </p:sp>
    </p:spTree>
    <p:extLst>
      <p:ext uri="{BB962C8B-B14F-4D97-AF65-F5344CB8AC3E}">
        <p14:creationId xmlns:p14="http://schemas.microsoft.com/office/powerpoint/2010/main" val="71992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C583F1F1-2751-4808-963A-ADC8E02C7C00}" type="slidenum">
              <a:rPr lang="en-US" smtClean="0"/>
              <a:pPr/>
              <a:t>25</a:t>
            </a:fld>
            <a:endParaRPr lang="en-US"/>
          </a:p>
        </p:txBody>
      </p:sp>
    </p:spTree>
    <p:extLst>
      <p:ext uri="{BB962C8B-B14F-4D97-AF65-F5344CB8AC3E}">
        <p14:creationId xmlns:p14="http://schemas.microsoft.com/office/powerpoint/2010/main" val="95128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24042F0-F1E4-4FAA-B4D9-960A8895293D}" type="slidenum">
              <a:rPr lang="es-CO" smtClean="0"/>
              <a:t>29</a:t>
            </a:fld>
            <a:endParaRPr lang="es-CO"/>
          </a:p>
        </p:txBody>
      </p:sp>
    </p:spTree>
    <p:extLst>
      <p:ext uri="{BB962C8B-B14F-4D97-AF65-F5344CB8AC3E}">
        <p14:creationId xmlns:p14="http://schemas.microsoft.com/office/powerpoint/2010/main" val="1486466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4" name="Marcador de contenido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 name="11 Marcador de texto"/>
          <p:cNvSpPr>
            <a:spLocks noGrp="1"/>
          </p:cNvSpPr>
          <p:nvPr>
            <p:ph type="body" sz="quarter" idx="12" hasCustomPrompt="1"/>
          </p:nvPr>
        </p:nvSpPr>
        <p:spPr>
          <a:xfrm>
            <a:off x="1116013" y="2427411"/>
            <a:ext cx="7056437" cy="792162"/>
          </a:xfrm>
          <a:prstGeom prst="rect">
            <a:avLst/>
          </a:prstGeom>
        </p:spPr>
        <p:txBody>
          <a:bodyPr/>
          <a:lstStyle>
            <a:lvl1pPr marL="0" indent="0" algn="ctr">
              <a:buNone/>
              <a:defRPr sz="3600" b="1"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36 (1º nivel)</a:t>
            </a:r>
          </a:p>
        </p:txBody>
      </p:sp>
      <p:sp>
        <p:nvSpPr>
          <p:cNvPr id="14" name="13 Marcador de texto"/>
          <p:cNvSpPr>
            <a:spLocks noGrp="1"/>
          </p:cNvSpPr>
          <p:nvPr>
            <p:ph type="body" sz="quarter" idx="13" hasCustomPrompt="1"/>
          </p:nvPr>
        </p:nvSpPr>
        <p:spPr>
          <a:xfrm>
            <a:off x="1979712" y="3435474"/>
            <a:ext cx="5256213" cy="576436"/>
          </a:xfrm>
          <a:prstGeom prst="rect">
            <a:avLst/>
          </a:prstGeom>
        </p:spPr>
        <p:txBody>
          <a:bodyPr/>
          <a:lstStyle>
            <a:lvl1pPr marL="0" indent="0" algn="ctr">
              <a:buNone/>
              <a:defRPr sz="2700"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27 (2º nivel)</a:t>
            </a:r>
          </a:p>
        </p:txBody>
      </p:sp>
      <p:sp>
        <p:nvSpPr>
          <p:cNvPr id="5" name="13 Marcador de texto"/>
          <p:cNvSpPr>
            <a:spLocks noGrp="1"/>
          </p:cNvSpPr>
          <p:nvPr>
            <p:ph type="body" sz="quarter" idx="14" hasCustomPrompt="1"/>
          </p:nvPr>
        </p:nvSpPr>
        <p:spPr>
          <a:xfrm>
            <a:off x="4439887" y="4364595"/>
            <a:ext cx="3708227" cy="360412"/>
          </a:xfrm>
          <a:prstGeom prst="rect">
            <a:avLst/>
          </a:prstGeom>
        </p:spPr>
        <p:txBody>
          <a:bodyPr/>
          <a:lstStyle>
            <a:lvl1pPr marL="0" indent="0" algn="ctr">
              <a:buNone/>
              <a:defRPr sz="2000"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Fecha creación o modificación</a:t>
            </a:r>
          </a:p>
        </p:txBody>
      </p:sp>
    </p:spTree>
    <p:extLst>
      <p:ext uri="{BB962C8B-B14F-4D97-AF65-F5344CB8AC3E}">
        <p14:creationId xmlns:p14="http://schemas.microsoft.com/office/powerpoint/2010/main" val="97209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3" name="6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43500"/>
          </a:xfrm>
          <a:prstGeom prst="rect">
            <a:avLst/>
          </a:prstGeom>
        </p:spPr>
      </p:pic>
    </p:spTree>
    <p:extLst>
      <p:ext uri="{BB962C8B-B14F-4D97-AF65-F5344CB8AC3E}">
        <p14:creationId xmlns:p14="http://schemas.microsoft.com/office/powerpoint/2010/main" val="50819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2 Marcador de contenido"/>
          <p:cNvSpPr>
            <a:spLocks noGrp="1"/>
          </p:cNvSpPr>
          <p:nvPr>
            <p:ph idx="1" hasCustomPrompt="1"/>
          </p:nvPr>
        </p:nvSpPr>
        <p:spPr>
          <a:xfrm>
            <a:off x="457200" y="1059582"/>
            <a:ext cx="8229600" cy="3394472"/>
          </a:xfrm>
          <a:prstGeom prst="rect">
            <a:avLst/>
          </a:prstGeom>
        </p:spPr>
        <p:txBody>
          <a:bodyPr/>
          <a:lstStyle>
            <a:lvl1pPr>
              <a:defRPr sz="1600">
                <a:latin typeface="Arial" pitchFamily="34" charset="0"/>
                <a:cs typeface="Arial" pitchFamily="34" charset="0"/>
              </a:defRPr>
            </a:lvl1pPr>
            <a:lvl2pPr>
              <a:defRPr sz="1600" baseline="0">
                <a:latin typeface="Arial" pitchFamily="34" charset="0"/>
                <a:cs typeface="Arial" pitchFamily="34" charset="0"/>
              </a:defRPr>
            </a:lvl2pPr>
          </a:lstStyle>
          <a:p>
            <a:pPr lvl="0"/>
            <a:r>
              <a:rPr lang="es-ES" dirty="0"/>
              <a:t>Haga clic para modificar el estilo de texto del patrón (Arial 16)</a:t>
            </a:r>
          </a:p>
          <a:p>
            <a:pPr lvl="1"/>
            <a:r>
              <a:rPr lang="es-ES" dirty="0"/>
              <a:t>Segundo nivel (Arial 16)</a:t>
            </a:r>
          </a:p>
          <a:p>
            <a:pPr lvl="1"/>
            <a:endParaRPr lang="es-ES" dirty="0"/>
          </a:p>
        </p:txBody>
      </p:sp>
    </p:spTree>
    <p:extLst>
      <p:ext uri="{BB962C8B-B14F-4D97-AF65-F5344CB8AC3E}">
        <p14:creationId xmlns:p14="http://schemas.microsoft.com/office/powerpoint/2010/main" val="148238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subtem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3 Marcador de texto"/>
          <p:cNvSpPr>
            <a:spLocks noGrp="1"/>
          </p:cNvSpPr>
          <p:nvPr>
            <p:ph type="body" sz="quarter" idx="10" hasCustomPrompt="1"/>
          </p:nvPr>
        </p:nvSpPr>
        <p:spPr>
          <a:xfrm>
            <a:off x="2124075" y="3508375"/>
            <a:ext cx="5111750" cy="503535"/>
          </a:xfrm>
          <a:prstGeom prst="rect">
            <a:avLst/>
          </a:prstGeom>
        </p:spPr>
        <p:txBody>
          <a:bodyPr/>
          <a:lstStyle>
            <a:lvl1pPr marL="0" indent="0" algn="ctr">
              <a:buNone/>
              <a:defRPr sz="2400" baseline="0">
                <a:solidFill>
                  <a:schemeClr val="bg1"/>
                </a:solidFill>
                <a:latin typeface="Arial" pitchFamily="34" charset="0"/>
                <a:cs typeface="Arial" pitchFamily="34" charset="0"/>
              </a:defRPr>
            </a:lvl1pPr>
          </a:lstStyle>
          <a:p>
            <a:pPr lvl="0"/>
            <a:r>
              <a:rPr lang="es-ES" dirty="0"/>
              <a:t>SUBTEMA – Arial 24</a:t>
            </a:r>
          </a:p>
        </p:txBody>
      </p:sp>
    </p:spTree>
    <p:extLst>
      <p:ext uri="{BB962C8B-B14F-4D97-AF65-F5344CB8AC3E}">
        <p14:creationId xmlns:p14="http://schemas.microsoft.com/office/powerpoint/2010/main" val="226321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3" name="6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34282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ítulo e conteúdo">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1FEC4C25-8A47-40D8-8AFD-74416824B4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962698"/>
            <a:ext cx="9144000" cy="193271"/>
          </a:xfrm>
          <a:prstGeom prst="rect">
            <a:avLst/>
          </a:prstGeom>
        </p:spPr>
      </p:pic>
      <p:pic>
        <p:nvPicPr>
          <p:cNvPr id="8" name="Gráfico 7">
            <a:extLst>
              <a:ext uri="{FF2B5EF4-FFF2-40B4-BE49-F238E27FC236}">
                <a16:creationId xmlns:a16="http://schemas.microsoft.com/office/drawing/2014/main" id="{78D5110B-524E-48F7-A085-A45005A5B99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97576" y="534738"/>
            <a:ext cx="3086100" cy="34289"/>
          </a:xfrm>
          <a:prstGeom prst="rect">
            <a:avLst/>
          </a:prstGeom>
        </p:spPr>
      </p:pic>
    </p:spTree>
    <p:extLst>
      <p:ext uri="{BB962C8B-B14F-4D97-AF65-F5344CB8AC3E}">
        <p14:creationId xmlns:p14="http://schemas.microsoft.com/office/powerpoint/2010/main" val="421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i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AAF6E45-F0EE-4D35-809B-466052EF57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Imagen 3">
            <a:extLst>
              <a:ext uri="{FF2B5EF4-FFF2-40B4-BE49-F238E27FC236}">
                <a16:creationId xmlns:a16="http://schemas.microsoft.com/office/drawing/2014/main" id="{156A569E-5F7E-48CA-9271-4BA14C7AB380}"/>
              </a:ext>
            </a:extLst>
          </p:cNvPr>
          <p:cNvPicPr>
            <a:picLocks noChangeAspect="1"/>
          </p:cNvPicPr>
          <p:nvPr userDrawn="1"/>
        </p:nvPicPr>
        <p:blipFill>
          <a:blip r:embed="rId3">
            <a:grayscl/>
            <a:alphaModFix amt="10000"/>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5372967" y="1368397"/>
            <a:ext cx="3781425" cy="3486150"/>
          </a:xfrm>
          <a:prstGeom prst="rect">
            <a:avLst/>
          </a:prstGeom>
        </p:spPr>
      </p:pic>
      <p:sp>
        <p:nvSpPr>
          <p:cNvPr id="5" name="Marcador de texto 10">
            <a:extLst>
              <a:ext uri="{FF2B5EF4-FFF2-40B4-BE49-F238E27FC236}">
                <a16:creationId xmlns:a16="http://schemas.microsoft.com/office/drawing/2014/main" id="{44377AF6-C8E6-4E33-BDC6-131167D46B89}"/>
              </a:ext>
            </a:extLst>
          </p:cNvPr>
          <p:cNvSpPr>
            <a:spLocks noGrp="1"/>
          </p:cNvSpPr>
          <p:nvPr>
            <p:ph type="body" sz="quarter" idx="13"/>
          </p:nvPr>
        </p:nvSpPr>
        <p:spPr>
          <a:xfrm>
            <a:off x="1" y="-2605"/>
            <a:ext cx="9154391" cy="335929"/>
          </a:xfrm>
          <a:prstGeom prst="rect">
            <a:avLst/>
          </a:prstGeom>
          <a:solidFill>
            <a:schemeClr val="tx1"/>
          </a:solidFill>
        </p:spPr>
        <p:txBody>
          <a:bodyPr/>
          <a:lstStyle>
            <a:lvl1pPr marL="0" indent="0">
              <a:buNone/>
              <a:defRPr sz="1800">
                <a:solidFill>
                  <a:schemeClr val="bg1"/>
                </a:solidFill>
                <a:latin typeface="Arial" panose="020B0604020202020204" pitchFamily="34" charset="0"/>
                <a:cs typeface="Arial" panose="020B0604020202020204" pitchFamily="34" charset="0"/>
              </a:defRPr>
            </a:lvl1pPr>
          </a:lstStyle>
          <a:p>
            <a:pPr lvl="0"/>
            <a:endParaRPr lang="es-ES" dirty="0"/>
          </a:p>
        </p:txBody>
      </p:sp>
    </p:spTree>
    <p:extLst>
      <p:ext uri="{BB962C8B-B14F-4D97-AF65-F5344CB8AC3E}">
        <p14:creationId xmlns:p14="http://schemas.microsoft.com/office/powerpoint/2010/main" val="318834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4" name="Marcador de contenido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0" cy="5143500"/>
          </a:xfrm>
          <a:prstGeom prst="rect">
            <a:avLst/>
          </a:prstGeom>
        </p:spPr>
      </p:pic>
      <p:sp>
        <p:nvSpPr>
          <p:cNvPr id="12" name="11 Marcador de texto"/>
          <p:cNvSpPr>
            <a:spLocks noGrp="1"/>
          </p:cNvSpPr>
          <p:nvPr>
            <p:ph type="body" sz="quarter" idx="12" hasCustomPrompt="1"/>
          </p:nvPr>
        </p:nvSpPr>
        <p:spPr>
          <a:xfrm>
            <a:off x="1116016" y="2427411"/>
            <a:ext cx="7056437" cy="792162"/>
          </a:xfrm>
          <a:prstGeom prst="rect">
            <a:avLst/>
          </a:prstGeom>
        </p:spPr>
        <p:txBody>
          <a:bodyPr/>
          <a:lstStyle>
            <a:lvl1pPr marL="0" indent="0" algn="ctr">
              <a:buNone/>
              <a:defRPr sz="2857" b="1"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36 (1º nivel)</a:t>
            </a:r>
          </a:p>
        </p:txBody>
      </p:sp>
      <p:sp>
        <p:nvSpPr>
          <p:cNvPr id="14" name="13 Marcador de texto"/>
          <p:cNvSpPr>
            <a:spLocks noGrp="1"/>
          </p:cNvSpPr>
          <p:nvPr>
            <p:ph type="body" sz="quarter" idx="13" hasCustomPrompt="1"/>
          </p:nvPr>
        </p:nvSpPr>
        <p:spPr>
          <a:xfrm>
            <a:off x="1979713" y="3435474"/>
            <a:ext cx="5256213" cy="576436"/>
          </a:xfrm>
          <a:prstGeom prst="rect">
            <a:avLst/>
          </a:prstGeom>
        </p:spPr>
        <p:txBody>
          <a:bodyPr/>
          <a:lstStyle>
            <a:lvl1pPr marL="0" indent="0" algn="ctr">
              <a:buNone/>
              <a:defRPr sz="2143"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27 (2º nivel)</a:t>
            </a:r>
          </a:p>
        </p:txBody>
      </p:sp>
      <p:sp>
        <p:nvSpPr>
          <p:cNvPr id="5" name="13 Marcador de texto"/>
          <p:cNvSpPr>
            <a:spLocks noGrp="1"/>
          </p:cNvSpPr>
          <p:nvPr>
            <p:ph type="body" sz="quarter" idx="14" hasCustomPrompt="1"/>
          </p:nvPr>
        </p:nvSpPr>
        <p:spPr>
          <a:xfrm>
            <a:off x="4439889" y="4364595"/>
            <a:ext cx="3708227" cy="360412"/>
          </a:xfrm>
          <a:prstGeom prst="rect">
            <a:avLst/>
          </a:prstGeom>
        </p:spPr>
        <p:txBody>
          <a:bodyPr/>
          <a:lstStyle>
            <a:lvl1pPr marL="0" indent="0" algn="ctr">
              <a:buNone/>
              <a:defRPr sz="1587"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Fecha creación o modificación</a:t>
            </a:r>
          </a:p>
        </p:txBody>
      </p:sp>
    </p:spTree>
    <p:extLst>
      <p:ext uri="{BB962C8B-B14F-4D97-AF65-F5344CB8AC3E}">
        <p14:creationId xmlns:p14="http://schemas.microsoft.com/office/powerpoint/2010/main" val="273202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43500"/>
          </a:xfrm>
          <a:prstGeom prst="rect">
            <a:avLst/>
          </a:prstGeom>
        </p:spPr>
      </p:pic>
      <p:sp>
        <p:nvSpPr>
          <p:cNvPr id="3" name="2 Marcador de contenido"/>
          <p:cNvSpPr>
            <a:spLocks noGrp="1"/>
          </p:cNvSpPr>
          <p:nvPr>
            <p:ph idx="1" hasCustomPrompt="1"/>
          </p:nvPr>
        </p:nvSpPr>
        <p:spPr>
          <a:xfrm>
            <a:off x="457200" y="1059583"/>
            <a:ext cx="8229600" cy="3394472"/>
          </a:xfrm>
          <a:prstGeom prst="rect">
            <a:avLst/>
          </a:prstGeom>
        </p:spPr>
        <p:txBody>
          <a:bodyPr/>
          <a:lstStyle>
            <a:lvl1pPr>
              <a:defRPr sz="1270">
                <a:latin typeface="Arial" pitchFamily="34" charset="0"/>
                <a:cs typeface="Arial" pitchFamily="34" charset="0"/>
              </a:defRPr>
            </a:lvl1pPr>
            <a:lvl2pPr>
              <a:defRPr sz="1270" baseline="0">
                <a:latin typeface="Arial" pitchFamily="34" charset="0"/>
                <a:cs typeface="Arial" pitchFamily="34" charset="0"/>
              </a:defRPr>
            </a:lvl2pPr>
          </a:lstStyle>
          <a:p>
            <a:pPr lvl="0"/>
            <a:r>
              <a:rPr lang="es-ES" dirty="0"/>
              <a:t>Haga clic para modificar el estilo de texto del patrón (Arial 16)</a:t>
            </a:r>
          </a:p>
          <a:p>
            <a:pPr lvl="1"/>
            <a:r>
              <a:rPr lang="es-ES" dirty="0"/>
              <a:t>Segundo nivel (Arial 16)</a:t>
            </a:r>
          </a:p>
          <a:p>
            <a:pPr lvl="1"/>
            <a:endParaRPr lang="es-ES" dirty="0"/>
          </a:p>
        </p:txBody>
      </p:sp>
    </p:spTree>
    <p:extLst>
      <p:ext uri="{BB962C8B-B14F-4D97-AF65-F5344CB8AC3E}">
        <p14:creationId xmlns:p14="http://schemas.microsoft.com/office/powerpoint/2010/main" val="25193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ada subtem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43500"/>
          </a:xfrm>
          <a:prstGeom prst="rect">
            <a:avLst/>
          </a:prstGeom>
        </p:spPr>
      </p:pic>
      <p:sp>
        <p:nvSpPr>
          <p:cNvPr id="4" name="3 Marcador de texto"/>
          <p:cNvSpPr>
            <a:spLocks noGrp="1"/>
          </p:cNvSpPr>
          <p:nvPr>
            <p:ph type="body" sz="quarter" idx="10" hasCustomPrompt="1"/>
          </p:nvPr>
        </p:nvSpPr>
        <p:spPr>
          <a:xfrm>
            <a:off x="2124075" y="3508379"/>
            <a:ext cx="5111750" cy="503535"/>
          </a:xfrm>
          <a:prstGeom prst="rect">
            <a:avLst/>
          </a:prstGeom>
        </p:spPr>
        <p:txBody>
          <a:bodyPr/>
          <a:lstStyle>
            <a:lvl1pPr marL="0" indent="0" algn="ctr">
              <a:buNone/>
              <a:defRPr sz="1905" baseline="0">
                <a:solidFill>
                  <a:schemeClr val="bg1"/>
                </a:solidFill>
                <a:latin typeface="Arial" pitchFamily="34" charset="0"/>
                <a:cs typeface="Arial" pitchFamily="34" charset="0"/>
              </a:defRPr>
            </a:lvl1pPr>
          </a:lstStyle>
          <a:p>
            <a:pPr lvl="0"/>
            <a:r>
              <a:rPr lang="es-ES" dirty="0"/>
              <a:t>SUBTEMA – Arial 24</a:t>
            </a:r>
          </a:p>
        </p:txBody>
      </p:sp>
    </p:spTree>
    <p:extLst>
      <p:ext uri="{BB962C8B-B14F-4D97-AF65-F5344CB8AC3E}">
        <p14:creationId xmlns:p14="http://schemas.microsoft.com/office/powerpoint/2010/main" val="466841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456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65" r:id="rId5"/>
    <p:sldLayoutId id="2147483666"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2339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xStyles>
    <p:titleStyle>
      <a:lvl1pPr algn="ctr" defTabSz="725668" rtl="0" eaLnBrk="1" latinLnBrk="0" hangingPunct="1">
        <a:spcBef>
          <a:spcPct val="0"/>
        </a:spcBef>
        <a:buNone/>
        <a:defRPr sz="3492" kern="1200">
          <a:solidFill>
            <a:schemeClr val="tx1"/>
          </a:solidFill>
          <a:latin typeface="+mj-lt"/>
          <a:ea typeface="+mj-ea"/>
          <a:cs typeface="+mj-cs"/>
        </a:defRPr>
      </a:lvl1pPr>
    </p:titleStyle>
    <p:bodyStyle>
      <a:lvl1pPr marL="272125" indent="-272125" algn="l" defTabSz="725668" rtl="0" eaLnBrk="1" latinLnBrk="0" hangingPunct="1">
        <a:spcBef>
          <a:spcPct val="20000"/>
        </a:spcBef>
        <a:buFont typeface="Arial" pitchFamily="34" charset="0"/>
        <a:buChar char="•"/>
        <a:defRPr sz="2540" kern="1200">
          <a:solidFill>
            <a:schemeClr val="tx1"/>
          </a:solidFill>
          <a:latin typeface="+mn-lt"/>
          <a:ea typeface="+mn-ea"/>
          <a:cs typeface="+mn-cs"/>
        </a:defRPr>
      </a:lvl1pPr>
      <a:lvl2pPr marL="589605" indent="-226771" algn="l" defTabSz="725668" rtl="0" eaLnBrk="1" latinLnBrk="0" hangingPunct="1">
        <a:spcBef>
          <a:spcPct val="20000"/>
        </a:spcBef>
        <a:buFont typeface="Arial" pitchFamily="34" charset="0"/>
        <a:buChar char="–"/>
        <a:defRPr sz="2222" kern="1200">
          <a:solidFill>
            <a:schemeClr val="tx1"/>
          </a:solidFill>
          <a:latin typeface="+mn-lt"/>
          <a:ea typeface="+mn-ea"/>
          <a:cs typeface="+mn-cs"/>
        </a:defRPr>
      </a:lvl2pPr>
      <a:lvl3pPr marL="907085" indent="-181417" algn="l" defTabSz="725668" rtl="0" eaLnBrk="1" latinLnBrk="0" hangingPunct="1">
        <a:spcBef>
          <a:spcPct val="20000"/>
        </a:spcBef>
        <a:buFont typeface="Arial" pitchFamily="34" charset="0"/>
        <a:buChar char="•"/>
        <a:defRPr sz="1905" kern="1200">
          <a:solidFill>
            <a:schemeClr val="tx1"/>
          </a:solidFill>
          <a:latin typeface="+mn-lt"/>
          <a:ea typeface="+mn-ea"/>
          <a:cs typeface="+mn-cs"/>
        </a:defRPr>
      </a:lvl3pPr>
      <a:lvl4pPr marL="1269919" indent="-181417" algn="l" defTabSz="725668" rtl="0" eaLnBrk="1" latinLnBrk="0" hangingPunct="1">
        <a:spcBef>
          <a:spcPct val="20000"/>
        </a:spcBef>
        <a:buFont typeface="Arial" pitchFamily="34" charset="0"/>
        <a:buChar char="–"/>
        <a:defRPr sz="1587" kern="1200">
          <a:solidFill>
            <a:schemeClr val="tx1"/>
          </a:solidFill>
          <a:latin typeface="+mn-lt"/>
          <a:ea typeface="+mn-ea"/>
          <a:cs typeface="+mn-cs"/>
        </a:defRPr>
      </a:lvl4pPr>
      <a:lvl5pPr marL="1632753" indent="-181417" algn="l" defTabSz="725668" rtl="0" eaLnBrk="1" latinLnBrk="0" hangingPunct="1">
        <a:spcBef>
          <a:spcPct val="20000"/>
        </a:spcBef>
        <a:buFont typeface="Arial" pitchFamily="34" charset="0"/>
        <a:buChar char="»"/>
        <a:defRPr sz="1587" kern="1200">
          <a:solidFill>
            <a:schemeClr val="tx1"/>
          </a:solidFill>
          <a:latin typeface="+mn-lt"/>
          <a:ea typeface="+mn-ea"/>
          <a:cs typeface="+mn-cs"/>
        </a:defRPr>
      </a:lvl5pPr>
      <a:lvl6pPr marL="1995587" indent="-181417" algn="l" defTabSz="725668" rtl="0" eaLnBrk="1" latinLnBrk="0" hangingPunct="1">
        <a:spcBef>
          <a:spcPct val="20000"/>
        </a:spcBef>
        <a:buFont typeface="Arial" pitchFamily="34" charset="0"/>
        <a:buChar char="•"/>
        <a:defRPr sz="1587" kern="1200">
          <a:solidFill>
            <a:schemeClr val="tx1"/>
          </a:solidFill>
          <a:latin typeface="+mn-lt"/>
          <a:ea typeface="+mn-ea"/>
          <a:cs typeface="+mn-cs"/>
        </a:defRPr>
      </a:lvl6pPr>
      <a:lvl7pPr marL="2358420" indent="-181417" algn="l" defTabSz="725668" rtl="0" eaLnBrk="1" latinLnBrk="0" hangingPunct="1">
        <a:spcBef>
          <a:spcPct val="20000"/>
        </a:spcBef>
        <a:buFont typeface="Arial" pitchFamily="34" charset="0"/>
        <a:buChar char="•"/>
        <a:defRPr sz="1587" kern="1200">
          <a:solidFill>
            <a:schemeClr val="tx1"/>
          </a:solidFill>
          <a:latin typeface="+mn-lt"/>
          <a:ea typeface="+mn-ea"/>
          <a:cs typeface="+mn-cs"/>
        </a:defRPr>
      </a:lvl7pPr>
      <a:lvl8pPr marL="2721254" indent="-181417" algn="l" defTabSz="725668" rtl="0" eaLnBrk="1" latinLnBrk="0" hangingPunct="1">
        <a:spcBef>
          <a:spcPct val="20000"/>
        </a:spcBef>
        <a:buFont typeface="Arial" pitchFamily="34" charset="0"/>
        <a:buChar char="•"/>
        <a:defRPr sz="1587" kern="1200">
          <a:solidFill>
            <a:schemeClr val="tx1"/>
          </a:solidFill>
          <a:latin typeface="+mn-lt"/>
          <a:ea typeface="+mn-ea"/>
          <a:cs typeface="+mn-cs"/>
        </a:defRPr>
      </a:lvl8pPr>
      <a:lvl9pPr marL="3084088" indent="-181417" algn="l" defTabSz="725668" rtl="0" eaLnBrk="1" latinLnBrk="0" hangingPunct="1">
        <a:spcBef>
          <a:spcPct val="20000"/>
        </a:spcBef>
        <a:buFont typeface="Arial" pitchFamily="34" charset="0"/>
        <a:buChar char="•"/>
        <a:defRPr sz="1587" kern="1200">
          <a:solidFill>
            <a:schemeClr val="tx1"/>
          </a:solidFill>
          <a:latin typeface="+mn-lt"/>
          <a:ea typeface="+mn-ea"/>
          <a:cs typeface="+mn-cs"/>
        </a:defRPr>
      </a:lvl9pPr>
    </p:bodyStyle>
    <p:otherStyle>
      <a:defPPr>
        <a:defRPr lang="es-ES"/>
      </a:defPPr>
      <a:lvl1pPr marL="0" algn="l" defTabSz="725668" rtl="0" eaLnBrk="1" latinLnBrk="0" hangingPunct="1">
        <a:defRPr sz="1428" kern="1200">
          <a:solidFill>
            <a:schemeClr val="tx1"/>
          </a:solidFill>
          <a:latin typeface="+mn-lt"/>
          <a:ea typeface="+mn-ea"/>
          <a:cs typeface="+mn-cs"/>
        </a:defRPr>
      </a:lvl1pPr>
      <a:lvl2pPr marL="362834" algn="l" defTabSz="725668" rtl="0" eaLnBrk="1" latinLnBrk="0" hangingPunct="1">
        <a:defRPr sz="1428" kern="1200">
          <a:solidFill>
            <a:schemeClr val="tx1"/>
          </a:solidFill>
          <a:latin typeface="+mn-lt"/>
          <a:ea typeface="+mn-ea"/>
          <a:cs typeface="+mn-cs"/>
        </a:defRPr>
      </a:lvl2pPr>
      <a:lvl3pPr marL="725668" algn="l" defTabSz="725668" rtl="0" eaLnBrk="1" latinLnBrk="0" hangingPunct="1">
        <a:defRPr sz="1428" kern="1200">
          <a:solidFill>
            <a:schemeClr val="tx1"/>
          </a:solidFill>
          <a:latin typeface="+mn-lt"/>
          <a:ea typeface="+mn-ea"/>
          <a:cs typeface="+mn-cs"/>
        </a:defRPr>
      </a:lvl3pPr>
      <a:lvl4pPr marL="1088502" algn="l" defTabSz="725668" rtl="0" eaLnBrk="1" latinLnBrk="0" hangingPunct="1">
        <a:defRPr sz="1428" kern="1200">
          <a:solidFill>
            <a:schemeClr val="tx1"/>
          </a:solidFill>
          <a:latin typeface="+mn-lt"/>
          <a:ea typeface="+mn-ea"/>
          <a:cs typeface="+mn-cs"/>
        </a:defRPr>
      </a:lvl4pPr>
      <a:lvl5pPr marL="1451336" algn="l" defTabSz="725668" rtl="0" eaLnBrk="1" latinLnBrk="0" hangingPunct="1">
        <a:defRPr sz="1428" kern="1200">
          <a:solidFill>
            <a:schemeClr val="tx1"/>
          </a:solidFill>
          <a:latin typeface="+mn-lt"/>
          <a:ea typeface="+mn-ea"/>
          <a:cs typeface="+mn-cs"/>
        </a:defRPr>
      </a:lvl5pPr>
      <a:lvl6pPr marL="1814170" algn="l" defTabSz="725668" rtl="0" eaLnBrk="1" latinLnBrk="0" hangingPunct="1">
        <a:defRPr sz="1428" kern="1200">
          <a:solidFill>
            <a:schemeClr val="tx1"/>
          </a:solidFill>
          <a:latin typeface="+mn-lt"/>
          <a:ea typeface="+mn-ea"/>
          <a:cs typeface="+mn-cs"/>
        </a:defRPr>
      </a:lvl6pPr>
      <a:lvl7pPr marL="2177004" algn="l" defTabSz="725668" rtl="0" eaLnBrk="1" latinLnBrk="0" hangingPunct="1">
        <a:defRPr sz="1428" kern="1200">
          <a:solidFill>
            <a:schemeClr val="tx1"/>
          </a:solidFill>
          <a:latin typeface="+mn-lt"/>
          <a:ea typeface="+mn-ea"/>
          <a:cs typeface="+mn-cs"/>
        </a:defRPr>
      </a:lvl7pPr>
      <a:lvl8pPr marL="2539837" algn="l" defTabSz="725668" rtl="0" eaLnBrk="1" latinLnBrk="0" hangingPunct="1">
        <a:defRPr sz="1428" kern="1200">
          <a:solidFill>
            <a:schemeClr val="tx1"/>
          </a:solidFill>
          <a:latin typeface="+mn-lt"/>
          <a:ea typeface="+mn-ea"/>
          <a:cs typeface="+mn-cs"/>
        </a:defRPr>
      </a:lvl8pPr>
      <a:lvl9pPr marL="2902671" algn="l" defTabSz="725668" rtl="0" eaLnBrk="1" latinLnBrk="0" hangingPunct="1">
        <a:defRPr sz="14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64.png"/><Relationship Id="rId7" Type="http://schemas.openxmlformats.org/officeDocument/2006/relationships/image" Target="../media/image13.png"/><Relationship Id="rId12"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66.png"/><Relationship Id="rId5" Type="http://schemas.openxmlformats.org/officeDocument/2006/relationships/image" Target="../media/image14.png"/><Relationship Id="rId10" Type="http://schemas.microsoft.com/office/2007/relationships/hdphoto" Target="../media/hdphoto12.wdp"/><Relationship Id="rId4" Type="http://schemas.microsoft.com/office/2007/relationships/hdphoto" Target="../media/hdphoto11.wdp"/><Relationship Id="rId9" Type="http://schemas.openxmlformats.org/officeDocument/2006/relationships/image" Target="../media/image65.png"/></Relationships>
</file>

<file path=ppt/slides/_rels/slide1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6.png"/><Relationship Id="rId7" Type="http://schemas.microsoft.com/office/2007/relationships/hdphoto" Target="../media/hdphoto12.wdp"/><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slide" Target="slide10.xml"/><Relationship Id="rId10" Type="http://schemas.openxmlformats.org/officeDocument/2006/relationships/image" Target="../media/image62.png"/><Relationship Id="rId4" Type="http://schemas.openxmlformats.org/officeDocument/2006/relationships/slide" Target="slide15.xml"/><Relationship Id="rId9" Type="http://schemas.openxmlformats.org/officeDocument/2006/relationships/image" Target="../media/image6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58.jp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0.png"/><Relationship Id="rId1" Type="http://schemas.openxmlformats.org/officeDocument/2006/relationships/slideLayout" Target="../slideLayouts/slideLayout5.xml"/><Relationship Id="rId5" Type="http://schemas.openxmlformats.org/officeDocument/2006/relationships/image" Target="../media/image71.png"/><Relationship Id="rId4" Type="http://schemas.openxmlformats.org/officeDocument/2006/relationships/image" Target="../media/image73.emf"/></Relationships>
</file>

<file path=ppt/slides/_rels/slide2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emf"/><Relationship Id="rId4" Type="http://schemas.openxmlformats.org/officeDocument/2006/relationships/image" Target="../media/image75.png"/><Relationship Id="rId9" Type="http://schemas.openxmlformats.org/officeDocument/2006/relationships/image" Target="../media/image80.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microsoft.com/office/2007/relationships/hdphoto" Target="../media/hdphoto4.wdp"/><Relationship Id="rId3" Type="http://schemas.microsoft.com/office/2007/relationships/hdphoto" Target="../media/hdphoto3.wdp"/><Relationship Id="rId21" Type="http://schemas.openxmlformats.org/officeDocument/2006/relationships/hyperlink" Target="https://trello.com/b/vp5bRJL7/automatizacion-itau" TargetMode="External"/><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5" Type="http://schemas.openxmlformats.org/officeDocument/2006/relationships/image" Target="../media/image39.png"/><Relationship Id="rId2" Type="http://schemas.openxmlformats.org/officeDocument/2006/relationships/image" Target="../media/image18.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8.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7.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jpeg"/><Relationship Id="rId22"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13" Type="http://schemas.openxmlformats.org/officeDocument/2006/relationships/image" Target="../media/image47.png"/><Relationship Id="rId18" Type="http://schemas.microsoft.com/office/2007/relationships/hdphoto" Target="../media/hdphoto7.wdp"/><Relationship Id="rId26" Type="http://schemas.openxmlformats.org/officeDocument/2006/relationships/image" Target="../media/image57.png"/><Relationship Id="rId3" Type="http://schemas.openxmlformats.org/officeDocument/2006/relationships/image" Target="../media/image24.png"/><Relationship Id="rId21" Type="http://schemas.openxmlformats.org/officeDocument/2006/relationships/image" Target="../media/image54.png"/><Relationship Id="rId34" Type="http://schemas.openxmlformats.org/officeDocument/2006/relationships/image" Target="../media/image61.png"/><Relationship Id="rId7" Type="http://schemas.openxmlformats.org/officeDocument/2006/relationships/image" Target="../media/image43.png"/><Relationship Id="rId12" Type="http://schemas.microsoft.com/office/2007/relationships/hdphoto" Target="../media/hdphoto6.wdp"/><Relationship Id="rId17" Type="http://schemas.openxmlformats.org/officeDocument/2006/relationships/image" Target="../media/image51.png"/><Relationship Id="rId25" Type="http://schemas.microsoft.com/office/2007/relationships/hdphoto" Target="../media/hdphoto9.wdp"/><Relationship Id="rId33" Type="http://schemas.openxmlformats.org/officeDocument/2006/relationships/image" Target="../media/image37.png"/><Relationship Id="rId2" Type="http://schemas.openxmlformats.org/officeDocument/2006/relationships/image" Target="../media/image23.png"/><Relationship Id="rId16" Type="http://schemas.openxmlformats.org/officeDocument/2006/relationships/image" Target="../media/image50.png"/><Relationship Id="rId20" Type="http://schemas.openxmlformats.org/officeDocument/2006/relationships/image" Target="../media/image53.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6.png"/><Relationship Id="rId24" Type="http://schemas.openxmlformats.org/officeDocument/2006/relationships/image" Target="../media/image56.png"/><Relationship Id="rId32" Type="http://schemas.openxmlformats.org/officeDocument/2006/relationships/image" Target="../media/image60.png"/><Relationship Id="rId5" Type="http://schemas.openxmlformats.org/officeDocument/2006/relationships/image" Target="../media/image19.png"/><Relationship Id="rId15" Type="http://schemas.openxmlformats.org/officeDocument/2006/relationships/image" Target="../media/image49.png"/><Relationship Id="rId23" Type="http://schemas.microsoft.com/office/2007/relationships/hdphoto" Target="../media/hdphoto8.wdp"/><Relationship Id="rId28" Type="http://schemas.openxmlformats.org/officeDocument/2006/relationships/image" Target="../media/image58.jpg"/><Relationship Id="rId36" Type="http://schemas.openxmlformats.org/officeDocument/2006/relationships/image" Target="../media/image62.png"/><Relationship Id="rId10" Type="http://schemas.microsoft.com/office/2007/relationships/hdphoto" Target="../media/hdphoto5.wdp"/><Relationship Id="rId19" Type="http://schemas.openxmlformats.org/officeDocument/2006/relationships/image" Target="../media/image52.png"/><Relationship Id="rId31" Type="http://schemas.openxmlformats.org/officeDocument/2006/relationships/image" Target="../media/image59.png"/><Relationship Id="rId4" Type="http://schemas.openxmlformats.org/officeDocument/2006/relationships/image" Target="../media/image25.png"/><Relationship Id="rId9" Type="http://schemas.openxmlformats.org/officeDocument/2006/relationships/image" Target="../media/image45.png"/><Relationship Id="rId14" Type="http://schemas.openxmlformats.org/officeDocument/2006/relationships/image" Target="../media/image48.png"/><Relationship Id="rId22" Type="http://schemas.openxmlformats.org/officeDocument/2006/relationships/image" Target="../media/image55.png"/><Relationship Id="rId27" Type="http://schemas.microsoft.com/office/2007/relationships/hdphoto" Target="../media/hdphoto10.wdp"/><Relationship Id="rId30" Type="http://schemas.openxmlformats.org/officeDocument/2006/relationships/image" Target="../media/image21.png"/><Relationship Id="rId35" Type="http://schemas.openxmlformats.org/officeDocument/2006/relationships/image" Target="../media/image38.png"/><Relationship Id="rId8"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31EA4FF-3637-47A2-8526-10CE56C8F671}"/>
              </a:ext>
            </a:extLst>
          </p:cNvPr>
          <p:cNvPicPr>
            <a:picLocks noChangeAspect="1"/>
          </p:cNvPicPr>
          <p:nvPr/>
        </p:nvPicPr>
        <p:blipFill>
          <a:blip r:embed="rId2"/>
          <a:stretch>
            <a:fillRect/>
          </a:stretch>
        </p:blipFill>
        <p:spPr>
          <a:xfrm>
            <a:off x="-17444" y="15568"/>
            <a:ext cx="9144000" cy="3270607"/>
          </a:xfrm>
          <a:prstGeom prst="rect">
            <a:avLst/>
          </a:prstGeom>
        </p:spPr>
      </p:pic>
      <p:sp>
        <p:nvSpPr>
          <p:cNvPr id="4" name="CuadroTexto 3">
            <a:extLst>
              <a:ext uri="{FF2B5EF4-FFF2-40B4-BE49-F238E27FC236}">
                <a16:creationId xmlns:a16="http://schemas.microsoft.com/office/drawing/2014/main" id="{481BE61C-0B83-4063-AF8A-A3FE8FB5B91A}"/>
              </a:ext>
            </a:extLst>
          </p:cNvPr>
          <p:cNvSpPr txBox="1"/>
          <p:nvPr/>
        </p:nvSpPr>
        <p:spPr>
          <a:xfrm>
            <a:off x="53752" y="3867894"/>
            <a:ext cx="9036496" cy="523220"/>
          </a:xfrm>
          <a:prstGeom prst="rect">
            <a:avLst/>
          </a:prstGeom>
          <a:noFill/>
        </p:spPr>
        <p:txBody>
          <a:bodyPr wrap="square" rtlCol="0">
            <a:spAutoFit/>
          </a:bodyPr>
          <a:lstStyle/>
          <a:p>
            <a:pPr algn="ctr"/>
            <a:r>
              <a:rPr lang="es-CO" sz="2800" dirty="0">
                <a:latin typeface="Arial" panose="020B0604020202020204" pitchFamily="34" charset="0"/>
                <a:cs typeface="Arial" panose="020B0604020202020204" pitchFamily="34" charset="0"/>
              </a:rPr>
              <a:t>Automatización de Pruebas</a:t>
            </a:r>
          </a:p>
        </p:txBody>
      </p:sp>
    </p:spTree>
    <p:extLst>
      <p:ext uri="{BB962C8B-B14F-4D97-AF65-F5344CB8AC3E}">
        <p14:creationId xmlns:p14="http://schemas.microsoft.com/office/powerpoint/2010/main" val="292532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texto">
            <a:extLst>
              <a:ext uri="{FF2B5EF4-FFF2-40B4-BE49-F238E27FC236}">
                <a16:creationId xmlns:a16="http://schemas.microsoft.com/office/drawing/2014/main" id="{33D3CD3C-2983-431B-906D-9FCBC661786F}"/>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600" b="1" dirty="0">
                <a:latin typeface="Arial Narrow" panose="020B0606020202030204" pitchFamily="34" charset="0"/>
              </a:rPr>
              <a:t>Motor – </a:t>
            </a:r>
            <a:r>
              <a:rPr lang="es-ES" sz="1600" b="1" dirty="0" err="1">
                <a:latin typeface="Arial Narrow" panose="020B0606020202030204" pitchFamily="34" charset="0"/>
              </a:rPr>
              <a:t>Frameworks</a:t>
            </a:r>
            <a:r>
              <a:rPr lang="es-ES" sz="1600" b="1" dirty="0">
                <a:latin typeface="Arial Narrow" panose="020B0606020202030204" pitchFamily="34" charset="0"/>
              </a:rPr>
              <a:t> / Herramientas</a:t>
            </a:r>
          </a:p>
        </p:txBody>
      </p:sp>
      <p:grpSp>
        <p:nvGrpSpPr>
          <p:cNvPr id="24" name="Grupo 23">
            <a:extLst>
              <a:ext uri="{FF2B5EF4-FFF2-40B4-BE49-F238E27FC236}">
                <a16:creationId xmlns:a16="http://schemas.microsoft.com/office/drawing/2014/main" id="{D17A9605-F591-4B29-86E5-DC0C585BAF88}"/>
              </a:ext>
            </a:extLst>
          </p:cNvPr>
          <p:cNvGrpSpPr/>
          <p:nvPr/>
        </p:nvGrpSpPr>
        <p:grpSpPr>
          <a:xfrm>
            <a:off x="323793" y="506135"/>
            <a:ext cx="2593231" cy="806739"/>
            <a:chOff x="323793" y="506135"/>
            <a:chExt cx="2593231" cy="806739"/>
          </a:xfrm>
        </p:grpSpPr>
        <p:sp>
          <p:nvSpPr>
            <p:cNvPr id="4" name="CuadroTexto 3">
              <a:extLst>
                <a:ext uri="{FF2B5EF4-FFF2-40B4-BE49-F238E27FC236}">
                  <a16:creationId xmlns:a16="http://schemas.microsoft.com/office/drawing/2014/main" id="{EBAFB89F-3BDF-4395-9317-92464FDA928E}"/>
                </a:ext>
              </a:extLst>
            </p:cNvPr>
            <p:cNvSpPr txBox="1"/>
            <p:nvPr/>
          </p:nvSpPr>
          <p:spPr>
            <a:xfrm>
              <a:off x="323793" y="851209"/>
              <a:ext cx="2593231" cy="461665"/>
            </a:xfrm>
            <a:prstGeom prst="rect">
              <a:avLst/>
            </a:prstGeom>
            <a:solidFill>
              <a:schemeClr val="bg1">
                <a:lumMod val="85000"/>
              </a:schemeClr>
            </a:solidFill>
          </p:spPr>
          <p:txBody>
            <a:bodyPr wrap="square" rtlCol="0">
              <a:spAutoFit/>
            </a:bodyPr>
            <a:lstStyle/>
            <a:p>
              <a:pPr algn="ctr"/>
              <a:r>
                <a:rPr lang="es-CO" sz="1200" b="1" dirty="0"/>
                <a:t>Modelo de Automatización</a:t>
              </a:r>
            </a:p>
            <a:p>
              <a:pPr algn="ctr"/>
              <a:r>
                <a:rPr lang="es-ES" sz="1200" b="1" dirty="0"/>
                <a:t>C</a:t>
              </a:r>
              <a:r>
                <a:rPr lang="es-CO" sz="1200" b="1" dirty="0" err="1"/>
                <a:t>houcair</a:t>
              </a:r>
              <a:r>
                <a:rPr lang="es-CO" sz="1200" b="1" dirty="0"/>
                <a:t> – </a:t>
              </a:r>
              <a:r>
                <a:rPr lang="es-CO" sz="1200" b="1" dirty="0" err="1"/>
                <a:t>OpenSource</a:t>
              </a:r>
              <a:endParaRPr lang="es-CO" sz="1200" b="1" dirty="0"/>
            </a:p>
          </p:txBody>
        </p:sp>
        <p:grpSp>
          <p:nvGrpSpPr>
            <p:cNvPr id="7" name="Grupo 6">
              <a:extLst>
                <a:ext uri="{FF2B5EF4-FFF2-40B4-BE49-F238E27FC236}">
                  <a16:creationId xmlns:a16="http://schemas.microsoft.com/office/drawing/2014/main" id="{8F5C270C-4598-47B1-BC7E-971DDF705973}"/>
                </a:ext>
              </a:extLst>
            </p:cNvPr>
            <p:cNvGrpSpPr/>
            <p:nvPr/>
          </p:nvGrpSpPr>
          <p:grpSpPr>
            <a:xfrm>
              <a:off x="1295075" y="506135"/>
              <a:ext cx="648178" cy="239588"/>
              <a:chOff x="501264" y="0"/>
              <a:chExt cx="889387" cy="365448"/>
            </a:xfrm>
          </p:grpSpPr>
          <p:sp>
            <p:nvSpPr>
              <p:cNvPr id="8" name="16 Rectángulo redondeado">
                <a:extLst>
                  <a:ext uri="{FF2B5EF4-FFF2-40B4-BE49-F238E27FC236}">
                    <a16:creationId xmlns:a16="http://schemas.microsoft.com/office/drawing/2014/main" id="{A1F89AA7-2EA0-44A6-8D70-EDCFA3834E01}"/>
                  </a:ext>
                </a:extLst>
              </p:cNvPr>
              <p:cNvSpPr/>
              <p:nvPr/>
            </p:nvSpPr>
            <p:spPr>
              <a:xfrm>
                <a:off x="501264" y="5407"/>
                <a:ext cx="889387" cy="360041"/>
              </a:xfrm>
              <a:prstGeom prst="round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600" dirty="0">
                    <a:solidFill>
                      <a:schemeClr val="bg1"/>
                    </a:solidFill>
                  </a:rPr>
                  <a:t>Framework</a:t>
                </a:r>
              </a:p>
            </p:txBody>
          </p:sp>
          <p:pic>
            <p:nvPicPr>
              <p:cNvPr id="9" name="55 Imagen">
                <a:extLst>
                  <a:ext uri="{FF2B5EF4-FFF2-40B4-BE49-F238E27FC236}">
                    <a16:creationId xmlns:a16="http://schemas.microsoft.com/office/drawing/2014/main" id="{3E8E96A3-FFB9-4D5F-A1A0-DD34B1AD38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8844" y="0"/>
                <a:ext cx="190532" cy="174961"/>
              </a:xfrm>
              <a:prstGeom prst="ellipse">
                <a:avLst/>
              </a:prstGeom>
            </p:spPr>
          </p:pic>
        </p:grpSp>
      </p:grpSp>
      <p:grpSp>
        <p:nvGrpSpPr>
          <p:cNvPr id="18" name="Grupo 17">
            <a:extLst>
              <a:ext uri="{FF2B5EF4-FFF2-40B4-BE49-F238E27FC236}">
                <a16:creationId xmlns:a16="http://schemas.microsoft.com/office/drawing/2014/main" id="{72FC8462-2559-4849-8096-F7CAEB2DF88E}"/>
              </a:ext>
            </a:extLst>
          </p:cNvPr>
          <p:cNvGrpSpPr/>
          <p:nvPr/>
        </p:nvGrpSpPr>
        <p:grpSpPr>
          <a:xfrm>
            <a:off x="6333736" y="566905"/>
            <a:ext cx="2683335" cy="729089"/>
            <a:chOff x="6333736" y="566905"/>
            <a:chExt cx="2683335" cy="729089"/>
          </a:xfrm>
        </p:grpSpPr>
        <p:sp>
          <p:nvSpPr>
            <p:cNvPr id="14" name="Rectángulo 13">
              <a:extLst>
                <a:ext uri="{FF2B5EF4-FFF2-40B4-BE49-F238E27FC236}">
                  <a16:creationId xmlns:a16="http://schemas.microsoft.com/office/drawing/2014/main" id="{D5CC36E3-7D94-4BF4-A5F1-9030C74DC03D}"/>
                </a:ext>
              </a:extLst>
            </p:cNvPr>
            <p:cNvSpPr/>
            <p:nvPr/>
          </p:nvSpPr>
          <p:spPr>
            <a:xfrm>
              <a:off x="6333736" y="851209"/>
              <a:ext cx="2683335" cy="4447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Tricentis</a:t>
              </a:r>
              <a:endParaRPr lang="es-CO" dirty="0"/>
            </a:p>
          </p:txBody>
        </p:sp>
        <p:pic>
          <p:nvPicPr>
            <p:cNvPr id="3074" name="Picture 2">
              <a:extLst>
                <a:ext uri="{FF2B5EF4-FFF2-40B4-BE49-F238E27FC236}">
                  <a16:creationId xmlns:a16="http://schemas.microsoft.com/office/drawing/2014/main" id="{DA8A5AC9-8936-463F-BC36-706573E25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130" y="566905"/>
              <a:ext cx="1438275" cy="219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o 14">
            <a:extLst>
              <a:ext uri="{FF2B5EF4-FFF2-40B4-BE49-F238E27FC236}">
                <a16:creationId xmlns:a16="http://schemas.microsoft.com/office/drawing/2014/main" id="{62134406-069E-4F10-98F9-E24E9B61D670}"/>
              </a:ext>
            </a:extLst>
          </p:cNvPr>
          <p:cNvGrpSpPr/>
          <p:nvPr/>
        </p:nvGrpSpPr>
        <p:grpSpPr>
          <a:xfrm>
            <a:off x="3274913" y="381264"/>
            <a:ext cx="2700935" cy="914730"/>
            <a:chOff x="2843692" y="381264"/>
            <a:chExt cx="2700935" cy="914730"/>
          </a:xfrm>
        </p:grpSpPr>
        <p:sp>
          <p:nvSpPr>
            <p:cNvPr id="3" name="CuadroTexto 2">
              <a:extLst>
                <a:ext uri="{FF2B5EF4-FFF2-40B4-BE49-F238E27FC236}">
                  <a16:creationId xmlns:a16="http://schemas.microsoft.com/office/drawing/2014/main" id="{A111525D-93B7-4C6F-B014-CF08EDA5C826}"/>
                </a:ext>
              </a:extLst>
            </p:cNvPr>
            <p:cNvSpPr txBox="1"/>
            <p:nvPr/>
          </p:nvSpPr>
          <p:spPr>
            <a:xfrm>
              <a:off x="2843692" y="834329"/>
              <a:ext cx="2700935" cy="461665"/>
            </a:xfrm>
            <a:prstGeom prst="rect">
              <a:avLst/>
            </a:prstGeom>
            <a:solidFill>
              <a:schemeClr val="bg1">
                <a:lumMod val="85000"/>
              </a:schemeClr>
            </a:solidFill>
          </p:spPr>
          <p:txBody>
            <a:bodyPr wrap="square" rtlCol="0">
              <a:spAutoFit/>
            </a:bodyPr>
            <a:lstStyle>
              <a:defPPr>
                <a:defRPr lang="es-ES"/>
              </a:defPPr>
              <a:lvl1pPr algn="ctr">
                <a:defRPr sz="1200"/>
              </a:lvl1pPr>
            </a:lstStyle>
            <a:p>
              <a:r>
                <a:rPr lang="es-CO" b="1" dirty="0"/>
                <a:t>Modelo de Alta Automatización</a:t>
              </a:r>
            </a:p>
            <a:p>
              <a:r>
                <a:rPr lang="es-CO" b="1" dirty="0"/>
                <a:t>HDI (STARC / </a:t>
              </a:r>
              <a:r>
                <a:rPr lang="es-CO" b="1" dirty="0" err="1"/>
                <a:t>Xcelera</a:t>
              </a:r>
              <a:r>
                <a:rPr lang="es-CO" b="1" dirty="0"/>
                <a:t>)</a:t>
              </a:r>
            </a:p>
          </p:txBody>
        </p:sp>
        <p:sp>
          <p:nvSpPr>
            <p:cNvPr id="16" name="Rectángulo 15">
              <a:extLst>
                <a:ext uri="{FF2B5EF4-FFF2-40B4-BE49-F238E27FC236}">
                  <a16:creationId xmlns:a16="http://schemas.microsoft.com/office/drawing/2014/main" id="{A0DD268B-31FC-49FE-9B1C-5559DF61759D}"/>
                </a:ext>
              </a:extLst>
            </p:cNvPr>
            <p:cNvSpPr/>
            <p:nvPr/>
          </p:nvSpPr>
          <p:spPr>
            <a:xfrm>
              <a:off x="3944770" y="436100"/>
              <a:ext cx="1254459" cy="261610"/>
            </a:xfrm>
            <a:prstGeom prst="rect">
              <a:avLst/>
            </a:prstGeom>
          </p:spPr>
          <p:txBody>
            <a:bodyPr wrap="square">
              <a:spAutoFit/>
            </a:bodyPr>
            <a:lstStyle/>
            <a:p>
              <a:pPr algn="r"/>
              <a:r>
                <a:rPr lang="es-CO" sz="1100" b="1" dirty="0">
                  <a:solidFill>
                    <a:srgbClr val="009CAA"/>
                  </a:solidFill>
                </a:rPr>
                <a:t>STARC / XCELERA</a:t>
              </a:r>
            </a:p>
          </p:txBody>
        </p:sp>
        <p:pic>
          <p:nvPicPr>
            <p:cNvPr id="23" name="Picture 2" descr="D:\Sync Marketing NAS\Logo\Inovação Tecnológicas em Qualidade\HDI_MKT_Logo_GrupoHDI_Slogan_PT_Corel12.png">
              <a:extLst>
                <a:ext uri="{FF2B5EF4-FFF2-40B4-BE49-F238E27FC236}">
                  <a16:creationId xmlns:a16="http://schemas.microsoft.com/office/drawing/2014/main" id="{0F0FD3CD-AB7F-4E05-8A7E-AF6F97B4B70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477" b="12122"/>
            <a:stretch/>
          </p:blipFill>
          <p:spPr bwMode="auto">
            <a:xfrm>
              <a:off x="3615005" y="381264"/>
              <a:ext cx="537807" cy="445612"/>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CuadroTexto 25">
            <a:extLst>
              <a:ext uri="{FF2B5EF4-FFF2-40B4-BE49-F238E27FC236}">
                <a16:creationId xmlns:a16="http://schemas.microsoft.com/office/drawing/2014/main" id="{5BDD60A7-CF6F-4093-B1BD-623485043C7C}"/>
              </a:ext>
            </a:extLst>
          </p:cNvPr>
          <p:cNvSpPr txBox="1"/>
          <p:nvPr/>
        </p:nvSpPr>
        <p:spPr>
          <a:xfrm>
            <a:off x="179512" y="1347615"/>
            <a:ext cx="2772000" cy="3000821"/>
          </a:xfrm>
          <a:prstGeom prst="rect">
            <a:avLst/>
          </a:prstGeom>
          <a:noFill/>
        </p:spPr>
        <p:txBody>
          <a:bodyPr wrap="square" rtlCol="0">
            <a:spAutoFit/>
          </a:bodyPr>
          <a:lstStyle/>
          <a:p>
            <a:r>
              <a:rPr lang="es-CO" sz="900" dirty="0"/>
              <a:t>Capacidad Especializada en la implementación del modelo de automatización basado en herramientas Open </a:t>
            </a:r>
            <a:r>
              <a:rPr lang="es-CO" sz="900" dirty="0" err="1"/>
              <a:t>Source</a:t>
            </a:r>
            <a:r>
              <a:rPr lang="es-CO" sz="900" dirty="0"/>
              <a:t>, para soporte transversal a las ejecuciones de pruebas funcionales (</a:t>
            </a:r>
            <a:r>
              <a:rPr lang="es-CO" sz="900" dirty="0" err="1"/>
              <a:t>x+y</a:t>
            </a:r>
            <a:r>
              <a:rPr lang="es-CO" sz="900" dirty="0"/>
              <a:t>), Móviles, AFT, entre otras.</a:t>
            </a:r>
          </a:p>
          <a:p>
            <a:endParaRPr lang="es-CO" sz="900" b="1" dirty="0"/>
          </a:p>
          <a:p>
            <a:r>
              <a:rPr lang="es-CO" sz="900" b="1" dirty="0"/>
              <a:t>Capacidades:</a:t>
            </a:r>
          </a:p>
          <a:p>
            <a:pPr marL="171450" indent="-171450">
              <a:buFont typeface="Wingdings" panose="05000000000000000000" pitchFamily="2" charset="2"/>
              <a:buChar char="ü"/>
            </a:pPr>
            <a:r>
              <a:rPr lang="es-CO" sz="900" dirty="0"/>
              <a:t>Integra  los </a:t>
            </a:r>
            <a:r>
              <a:rPr lang="es-CO" sz="900" dirty="0" err="1"/>
              <a:t>frameworks</a:t>
            </a:r>
            <a:r>
              <a:rPr lang="es-CO" sz="900" dirty="0"/>
              <a:t> de pruebas </a:t>
            </a:r>
            <a:r>
              <a:rPr lang="es-CO" sz="900" b="1" dirty="0"/>
              <a:t>Open </a:t>
            </a:r>
            <a:r>
              <a:rPr lang="es-CO" sz="900" b="1" dirty="0" err="1"/>
              <a:t>Source</a:t>
            </a:r>
            <a:r>
              <a:rPr lang="es-CO" sz="900" dirty="0"/>
              <a:t>, más conocidos y altamente utilizados.</a:t>
            </a:r>
          </a:p>
          <a:p>
            <a:pPr marL="171450" indent="-171450">
              <a:buFont typeface="Wingdings" panose="05000000000000000000" pitchFamily="2" charset="2"/>
              <a:buChar char="ü"/>
            </a:pPr>
            <a:r>
              <a:rPr lang="es-ES" sz="900" dirty="0"/>
              <a:t>Soporte de Tecnologías (</a:t>
            </a:r>
            <a:r>
              <a:rPr lang="es-CO" sz="900" dirty="0"/>
              <a:t>Web, </a:t>
            </a:r>
            <a:r>
              <a:rPr lang="es-CO" sz="900" dirty="0" err="1"/>
              <a:t>Movil</a:t>
            </a:r>
            <a:r>
              <a:rPr lang="es-CO" sz="900" dirty="0"/>
              <a:t> (Android, IOS), Bases de Datos, APIS, AS400</a:t>
            </a:r>
            <a:r>
              <a:rPr lang="es-ES" sz="900" dirty="0"/>
              <a:t>).</a:t>
            </a:r>
          </a:p>
          <a:p>
            <a:pPr marL="171450" indent="-171450">
              <a:buFont typeface="Wingdings" panose="05000000000000000000" pitchFamily="2" charset="2"/>
              <a:buChar char="ü"/>
            </a:pPr>
            <a:r>
              <a:rPr lang="es-CO" sz="900" dirty="0"/>
              <a:t>Integramos las pruebas automatizadas a prácticas de Integración, Despliegue, Entrega Continua y </a:t>
            </a:r>
            <a:r>
              <a:rPr lang="es-CO" sz="900" b="1" dirty="0"/>
              <a:t>DEVOPS</a:t>
            </a:r>
            <a:r>
              <a:rPr lang="es-CO" sz="900" dirty="0"/>
              <a:t>.</a:t>
            </a:r>
          </a:p>
          <a:p>
            <a:pPr marL="171450" indent="-171450">
              <a:buFont typeface="Wingdings" panose="05000000000000000000" pitchFamily="2" charset="2"/>
              <a:buChar char="ü"/>
            </a:pPr>
            <a:r>
              <a:rPr lang="es-CO" sz="900" dirty="0"/>
              <a:t>Soporta el uso de granjas móviles (Choucair, </a:t>
            </a:r>
            <a:r>
              <a:rPr lang="es-CO" sz="900" dirty="0" err="1"/>
              <a:t>Kobiton</a:t>
            </a:r>
            <a:r>
              <a:rPr lang="es-CO" sz="900" dirty="0"/>
              <a:t>, </a:t>
            </a:r>
            <a:r>
              <a:rPr lang="es-CO" sz="900" dirty="0" err="1"/>
              <a:t>SauceLabs</a:t>
            </a:r>
            <a:r>
              <a:rPr lang="es-CO" sz="900" dirty="0"/>
              <a:t>)</a:t>
            </a:r>
          </a:p>
          <a:p>
            <a:endParaRPr lang="es-ES" sz="900" dirty="0"/>
          </a:p>
          <a:p>
            <a:r>
              <a:rPr lang="es-ES" sz="900" dirty="0"/>
              <a:t>Limitantes</a:t>
            </a:r>
          </a:p>
          <a:p>
            <a:pPr marL="171450" indent="-171450">
              <a:buFont typeface="Wingdings" panose="05000000000000000000" pitchFamily="2" charset="2"/>
              <a:buChar char="ü"/>
            </a:pPr>
            <a:r>
              <a:rPr lang="es-CO" sz="900" dirty="0"/>
              <a:t>Requiere personal calificado para su implementación</a:t>
            </a:r>
          </a:p>
          <a:p>
            <a:pPr marL="171450" indent="-171450">
              <a:buFont typeface="Wingdings" panose="05000000000000000000" pitchFamily="2" charset="2"/>
              <a:buChar char="ü"/>
            </a:pPr>
            <a:r>
              <a:rPr lang="es-CO" sz="900" dirty="0"/>
              <a:t>Complejidad en el Mantenimiento</a:t>
            </a:r>
          </a:p>
          <a:p>
            <a:pPr marL="171450" indent="-171450">
              <a:buFont typeface="Wingdings" panose="05000000000000000000" pitchFamily="2" charset="2"/>
              <a:buChar char="ü"/>
            </a:pPr>
            <a:r>
              <a:rPr lang="es-CO" sz="900" dirty="0"/>
              <a:t>Dificultad para escalar a tecnologías SAP y Desktop</a:t>
            </a:r>
          </a:p>
        </p:txBody>
      </p:sp>
      <p:sp>
        <p:nvSpPr>
          <p:cNvPr id="27" name="CuadroTexto 26">
            <a:extLst>
              <a:ext uri="{FF2B5EF4-FFF2-40B4-BE49-F238E27FC236}">
                <a16:creationId xmlns:a16="http://schemas.microsoft.com/office/drawing/2014/main" id="{A9A1BDC1-2E2F-42FB-9C53-A311FCD11E19}"/>
              </a:ext>
            </a:extLst>
          </p:cNvPr>
          <p:cNvSpPr txBox="1"/>
          <p:nvPr/>
        </p:nvSpPr>
        <p:spPr>
          <a:xfrm>
            <a:off x="3203848" y="1347615"/>
            <a:ext cx="2772000" cy="3277820"/>
          </a:xfrm>
          <a:prstGeom prst="rect">
            <a:avLst/>
          </a:prstGeom>
          <a:noFill/>
        </p:spPr>
        <p:txBody>
          <a:bodyPr wrap="square" rtlCol="0">
            <a:spAutoFit/>
          </a:bodyPr>
          <a:lstStyle/>
          <a:p>
            <a:r>
              <a:rPr lang="es-CO" sz="900" dirty="0"/>
              <a:t>Suite de Servicios de Alta Automatización que apoya en la Administración y Automatización de las pruebas en  todas las etapas del ciclo de vida del desarrollo.</a:t>
            </a:r>
          </a:p>
          <a:p>
            <a:endParaRPr lang="es-CO" sz="900" dirty="0"/>
          </a:p>
          <a:p>
            <a:pPr algn="ctr"/>
            <a:r>
              <a:rPr lang="es-CO" sz="900" b="1" dirty="0"/>
              <a:t>Modelo basado en </a:t>
            </a:r>
            <a:r>
              <a:rPr lang="es-CO" sz="900" b="1" dirty="0" err="1"/>
              <a:t>Keywords</a:t>
            </a:r>
            <a:r>
              <a:rPr lang="es-CO" sz="900" b="1" dirty="0"/>
              <a:t> y Componentes</a:t>
            </a:r>
          </a:p>
          <a:p>
            <a:pPr algn="ctr"/>
            <a:endParaRPr lang="es-CO" sz="900" dirty="0"/>
          </a:p>
          <a:p>
            <a:r>
              <a:rPr lang="es-CO" sz="900" b="1" dirty="0"/>
              <a:t>Capacidades Diferenciales:</a:t>
            </a:r>
          </a:p>
          <a:p>
            <a:pPr marL="171450" indent="-171450">
              <a:buFont typeface="Wingdings" panose="05000000000000000000" pitchFamily="2" charset="2"/>
              <a:buChar char="ü"/>
            </a:pPr>
            <a:r>
              <a:rPr lang="es-CO" sz="900" dirty="0"/>
              <a:t>Acelerador de Pruebas de Software.</a:t>
            </a:r>
          </a:p>
          <a:p>
            <a:r>
              <a:rPr lang="es-CO" sz="900" dirty="0"/>
              <a:t>Interfaz para el Diseño de Casos</a:t>
            </a:r>
          </a:p>
          <a:p>
            <a:r>
              <a:rPr lang="es-CO" sz="900" dirty="0"/>
              <a:t>Generación automática de casos full error.</a:t>
            </a:r>
          </a:p>
          <a:p>
            <a:r>
              <a:rPr lang="es-CO" sz="900" dirty="0"/>
              <a:t>Repositorio propio de objetos</a:t>
            </a:r>
          </a:p>
          <a:p>
            <a:pPr marL="171450" indent="-171450">
              <a:buFont typeface="Wingdings" panose="05000000000000000000" pitchFamily="2" charset="2"/>
              <a:buChar char="ü"/>
            </a:pPr>
            <a:r>
              <a:rPr lang="es-CO" sz="900" dirty="0"/>
              <a:t>Acelera el proceso de construcción en más del 30% frente a modelos tradicionales.</a:t>
            </a:r>
          </a:p>
          <a:p>
            <a:pPr marL="171450" indent="-171450">
              <a:buFont typeface="Wingdings" panose="05000000000000000000" pitchFamily="2" charset="2"/>
              <a:buChar char="ü"/>
            </a:pPr>
            <a:r>
              <a:rPr lang="es-ES" sz="900" dirty="0"/>
              <a:t>Robots de Software</a:t>
            </a:r>
          </a:p>
          <a:p>
            <a:pPr marL="171450" indent="-171450">
              <a:buFont typeface="Wingdings" panose="05000000000000000000" pitchFamily="2" charset="2"/>
              <a:buChar char="ü"/>
            </a:pPr>
            <a:r>
              <a:rPr lang="es-ES" sz="900" dirty="0"/>
              <a:t>Generación e integración de código de automatización para diferentes herramientas</a:t>
            </a:r>
          </a:p>
          <a:p>
            <a:pPr marL="171450" indent="-171450">
              <a:buFont typeface="Wingdings" panose="05000000000000000000" pitchFamily="2" charset="2"/>
              <a:buChar char="ü"/>
            </a:pPr>
            <a:r>
              <a:rPr lang="es-ES" sz="900" dirty="0"/>
              <a:t>Mecatrónica</a:t>
            </a:r>
          </a:p>
          <a:p>
            <a:r>
              <a:rPr lang="es-ES" sz="900" dirty="0" err="1"/>
              <a:t>Pos</a:t>
            </a:r>
            <a:r>
              <a:rPr lang="es-ES" sz="900" dirty="0"/>
              <a:t> / Datafonos </a:t>
            </a:r>
            <a:r>
              <a:rPr lang="es-ES" sz="900" dirty="0" err="1"/>
              <a:t>Testing</a:t>
            </a:r>
            <a:endParaRPr lang="es-ES" sz="900" dirty="0"/>
          </a:p>
          <a:p>
            <a:r>
              <a:rPr lang="es-ES" sz="900" dirty="0"/>
              <a:t>ATM </a:t>
            </a:r>
            <a:r>
              <a:rPr lang="es-ES" sz="900" dirty="0" err="1"/>
              <a:t>Testing</a:t>
            </a:r>
            <a:endParaRPr lang="es-ES" sz="900" dirty="0"/>
          </a:p>
          <a:p>
            <a:r>
              <a:rPr lang="es-ES" sz="900" dirty="0"/>
              <a:t>IVR </a:t>
            </a:r>
            <a:r>
              <a:rPr lang="es-ES" sz="900" dirty="0" err="1"/>
              <a:t>Testing</a:t>
            </a:r>
            <a:endParaRPr lang="es-ES" sz="900" dirty="0"/>
          </a:p>
          <a:p>
            <a:pPr marL="171450" indent="-171450">
              <a:buFont typeface="Wingdings" panose="05000000000000000000" pitchFamily="2" charset="2"/>
              <a:buChar char="ü"/>
            </a:pPr>
            <a:r>
              <a:rPr lang="es-ES" sz="900" dirty="0"/>
              <a:t>Integración con herramientas </a:t>
            </a:r>
            <a:r>
              <a:rPr lang="es-ES" sz="900" dirty="0" err="1"/>
              <a:t>Devops</a:t>
            </a:r>
            <a:endParaRPr lang="es-ES" sz="900" dirty="0"/>
          </a:p>
          <a:p>
            <a:pPr marL="171450" indent="-171450">
              <a:buFont typeface="Wingdings" panose="05000000000000000000" pitchFamily="2" charset="2"/>
              <a:buChar char="ü"/>
            </a:pPr>
            <a:r>
              <a:rPr lang="es-ES" sz="900" dirty="0"/>
              <a:t>Granja móvil en alianza con </a:t>
            </a:r>
            <a:r>
              <a:rPr lang="es-ES" sz="900" dirty="0" err="1"/>
              <a:t>Kobiton</a:t>
            </a:r>
            <a:endParaRPr lang="es-ES" sz="900" dirty="0"/>
          </a:p>
          <a:p>
            <a:pPr marL="171450" indent="-171450">
              <a:buFont typeface="Wingdings" panose="05000000000000000000" pitchFamily="2" charset="2"/>
              <a:buChar char="ü"/>
            </a:pPr>
            <a:r>
              <a:rPr lang="es-ES" sz="900" dirty="0" err="1"/>
              <a:t>Dashboard</a:t>
            </a:r>
            <a:r>
              <a:rPr lang="es-ES" sz="900" dirty="0"/>
              <a:t> en tiempo real</a:t>
            </a:r>
          </a:p>
        </p:txBody>
      </p:sp>
      <p:sp>
        <p:nvSpPr>
          <p:cNvPr id="28" name="CuadroTexto 27">
            <a:extLst>
              <a:ext uri="{FF2B5EF4-FFF2-40B4-BE49-F238E27FC236}">
                <a16:creationId xmlns:a16="http://schemas.microsoft.com/office/drawing/2014/main" id="{EA91FB02-1927-446E-8EA8-1D7C1556597B}"/>
              </a:ext>
            </a:extLst>
          </p:cNvPr>
          <p:cNvSpPr txBox="1"/>
          <p:nvPr/>
        </p:nvSpPr>
        <p:spPr>
          <a:xfrm>
            <a:off x="6228184" y="1347614"/>
            <a:ext cx="2915816" cy="3693319"/>
          </a:xfrm>
          <a:prstGeom prst="rect">
            <a:avLst/>
          </a:prstGeom>
          <a:noFill/>
        </p:spPr>
        <p:txBody>
          <a:bodyPr wrap="square" rtlCol="0">
            <a:spAutoFit/>
          </a:bodyPr>
          <a:lstStyle/>
          <a:p>
            <a:r>
              <a:rPr lang="es-CO" sz="900" dirty="0"/>
              <a:t>Plataforma Integral que permite la administración, automatización, Automatización de pruebas funcionales, Performance y Seguridad.</a:t>
            </a:r>
          </a:p>
          <a:p>
            <a:endParaRPr lang="es-CO" sz="900" b="1" dirty="0"/>
          </a:p>
          <a:p>
            <a:r>
              <a:rPr lang="es-CO" sz="900" b="1" dirty="0"/>
              <a:t>Automatización basada en Modelos sin Código</a:t>
            </a:r>
          </a:p>
          <a:p>
            <a:endParaRPr lang="es-CO" sz="900" b="1" dirty="0"/>
          </a:p>
          <a:p>
            <a:r>
              <a:rPr lang="es-CO" sz="900" b="1" dirty="0"/>
              <a:t>Capacidades Diferenciales:</a:t>
            </a:r>
          </a:p>
          <a:p>
            <a:pPr marL="171450" indent="-171450">
              <a:buFont typeface="Wingdings" panose="05000000000000000000" pitchFamily="2" charset="2"/>
              <a:buChar char="ü"/>
            </a:pPr>
            <a:r>
              <a:rPr lang="es-CO" sz="900" dirty="0"/>
              <a:t>Permite la automatización integral en más de 160 tecnologías.</a:t>
            </a:r>
          </a:p>
          <a:p>
            <a:pPr marL="171450" indent="-171450">
              <a:buFont typeface="Wingdings" panose="05000000000000000000" pitchFamily="2" charset="2"/>
              <a:buChar char="ü"/>
            </a:pPr>
            <a:r>
              <a:rPr lang="es-CO" sz="900" dirty="0"/>
              <a:t>Paquete Acelerador de Pruebas y Automatización SAP.</a:t>
            </a:r>
          </a:p>
          <a:p>
            <a:pPr marL="171450" indent="-171450">
              <a:buFont typeface="Wingdings" panose="05000000000000000000" pitchFamily="2" charset="2"/>
              <a:buChar char="ü"/>
            </a:pPr>
            <a:r>
              <a:rPr lang="es-CO" sz="900" dirty="0"/>
              <a:t>Paquete Acelerador de Pruebas para </a:t>
            </a:r>
            <a:r>
              <a:rPr lang="es-CO" sz="900" dirty="0" err="1"/>
              <a:t>SalesForce</a:t>
            </a:r>
            <a:r>
              <a:rPr lang="es-CO" sz="900" dirty="0"/>
              <a:t>.</a:t>
            </a:r>
          </a:p>
          <a:p>
            <a:pPr marL="171450" indent="-171450">
              <a:buFont typeface="Wingdings" panose="05000000000000000000" pitchFamily="2" charset="2"/>
              <a:buChar char="ü"/>
            </a:pPr>
            <a:r>
              <a:rPr lang="es-CO" sz="900" dirty="0"/>
              <a:t>NEO (AI) apoyo de inteligencia artificial en el diseño de casos.</a:t>
            </a:r>
          </a:p>
          <a:p>
            <a:pPr marL="171450" indent="-171450">
              <a:buFont typeface="Wingdings" panose="05000000000000000000" pitchFamily="2" charset="2"/>
              <a:buChar char="ü"/>
            </a:pPr>
            <a:r>
              <a:rPr lang="es-CO" sz="900" dirty="0"/>
              <a:t>ARA, posee grabador de código a nivel de usuario.</a:t>
            </a:r>
          </a:p>
          <a:p>
            <a:pPr marL="171450" indent="-171450">
              <a:buFont typeface="Wingdings" panose="05000000000000000000" pitchFamily="2" charset="2"/>
              <a:buChar char="ü"/>
            </a:pPr>
            <a:r>
              <a:rPr lang="es-CO" sz="900" b="1" dirty="0" err="1"/>
              <a:t>Engine</a:t>
            </a:r>
            <a:r>
              <a:rPr lang="es-CO" sz="900" dirty="0"/>
              <a:t>, Motor de identificación automático de objetos</a:t>
            </a:r>
          </a:p>
          <a:p>
            <a:pPr marL="171450" indent="-171450">
              <a:buFont typeface="Wingdings" panose="05000000000000000000" pitchFamily="2" charset="2"/>
              <a:buChar char="ü"/>
            </a:pPr>
            <a:r>
              <a:rPr lang="es-CO" sz="900" dirty="0"/>
              <a:t>Reducción de los tiempos en los ciclos de pruebas en más del 80%.</a:t>
            </a:r>
          </a:p>
          <a:p>
            <a:pPr marL="171450" indent="-171450">
              <a:buFont typeface="Wingdings" panose="05000000000000000000" pitchFamily="2" charset="2"/>
              <a:buChar char="ü"/>
            </a:pPr>
            <a:r>
              <a:rPr lang="es-CO" sz="900" dirty="0" err="1"/>
              <a:t>Virtualizador</a:t>
            </a:r>
            <a:r>
              <a:rPr lang="es-CO" sz="900" dirty="0"/>
              <a:t> de Servicios</a:t>
            </a:r>
          </a:p>
          <a:p>
            <a:pPr marL="171450" indent="-171450">
              <a:buFont typeface="Wingdings" panose="05000000000000000000" pitchFamily="2" charset="2"/>
              <a:buChar char="ü"/>
            </a:pPr>
            <a:r>
              <a:rPr lang="es-CO" sz="900" dirty="0"/>
              <a:t>Cobertura de automatización en pruebas </a:t>
            </a:r>
            <a:r>
              <a:rPr lang="es-CO" sz="900" dirty="0" err="1"/>
              <a:t>end</a:t>
            </a:r>
            <a:r>
              <a:rPr lang="es-CO" sz="900" dirty="0"/>
              <a:t> </a:t>
            </a:r>
            <a:r>
              <a:rPr lang="es-CO" sz="900" dirty="0" err="1"/>
              <a:t>to</a:t>
            </a:r>
            <a:r>
              <a:rPr lang="es-CO" sz="900" dirty="0"/>
              <a:t> </a:t>
            </a:r>
            <a:r>
              <a:rPr lang="es-CO" sz="900" dirty="0" err="1"/>
              <a:t>end</a:t>
            </a:r>
            <a:r>
              <a:rPr lang="es-CO" sz="900" dirty="0"/>
              <a:t> mayores al 90%</a:t>
            </a:r>
          </a:p>
          <a:p>
            <a:pPr marL="171450" indent="-171450">
              <a:buFont typeface="Wingdings" panose="05000000000000000000" pitchFamily="2" charset="2"/>
              <a:buChar char="ü"/>
            </a:pPr>
            <a:r>
              <a:rPr lang="es-CO" sz="900" dirty="0"/>
              <a:t>Aumente la confianza en sus liberaciones y obtenga cobertura del riesgo de su negocio &gt;85%</a:t>
            </a:r>
          </a:p>
          <a:p>
            <a:pPr marL="171450" indent="-171450">
              <a:buFont typeface="Wingdings" panose="05000000000000000000" pitchFamily="2" charset="2"/>
              <a:buChar char="ü"/>
            </a:pPr>
            <a:r>
              <a:rPr lang="es-CO" sz="900" dirty="0"/>
              <a:t>No requiere programadores*</a:t>
            </a:r>
          </a:p>
          <a:p>
            <a:pPr marL="171450" indent="-171450">
              <a:buFont typeface="Wingdings" panose="05000000000000000000" pitchFamily="2" charset="2"/>
              <a:buChar char="ü"/>
            </a:pPr>
            <a:r>
              <a:rPr lang="es-CO" sz="900" dirty="0"/>
              <a:t>RPA</a:t>
            </a:r>
          </a:p>
          <a:p>
            <a:r>
              <a:rPr lang="es-CO" sz="900" dirty="0"/>
              <a:t>Nota : Para empezar operar es necesario realizar un proceso de Implementación que tiene un costo adicional</a:t>
            </a:r>
          </a:p>
        </p:txBody>
      </p:sp>
    </p:spTree>
    <p:extLst>
      <p:ext uri="{BB962C8B-B14F-4D97-AF65-F5344CB8AC3E}">
        <p14:creationId xmlns:p14="http://schemas.microsoft.com/office/powerpoint/2010/main" val="348381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E8B81B26-6F5E-4DD0-95B6-5F4E52C1961D}"/>
              </a:ext>
            </a:extLst>
          </p:cNvPr>
          <p:cNvGrpSpPr/>
          <p:nvPr/>
        </p:nvGrpSpPr>
        <p:grpSpPr>
          <a:xfrm>
            <a:off x="6261463" y="460689"/>
            <a:ext cx="2683335" cy="668672"/>
            <a:chOff x="6333736" y="627322"/>
            <a:chExt cx="2683335" cy="668672"/>
          </a:xfrm>
        </p:grpSpPr>
        <p:sp>
          <p:nvSpPr>
            <p:cNvPr id="10" name="Rectángulo 9">
              <a:extLst>
                <a:ext uri="{FF2B5EF4-FFF2-40B4-BE49-F238E27FC236}">
                  <a16:creationId xmlns:a16="http://schemas.microsoft.com/office/drawing/2014/main" id="{45213030-2537-43FD-AB5A-0917B0FB42F7}"/>
                </a:ext>
              </a:extLst>
            </p:cNvPr>
            <p:cNvSpPr/>
            <p:nvPr/>
          </p:nvSpPr>
          <p:spPr>
            <a:xfrm>
              <a:off x="6333736" y="851209"/>
              <a:ext cx="2683335" cy="4447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Tricentis</a:t>
              </a:r>
              <a:endParaRPr lang="es-CO" dirty="0"/>
            </a:p>
          </p:txBody>
        </p:sp>
        <p:pic>
          <p:nvPicPr>
            <p:cNvPr id="11" name="Picture 2">
              <a:extLst>
                <a:ext uri="{FF2B5EF4-FFF2-40B4-BE49-F238E27FC236}">
                  <a16:creationId xmlns:a16="http://schemas.microsoft.com/office/drawing/2014/main" id="{C7D9CD55-8CB1-4FA8-B352-8A76CE353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3736" y="627322"/>
              <a:ext cx="1254459" cy="1910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upo 11">
            <a:extLst>
              <a:ext uri="{FF2B5EF4-FFF2-40B4-BE49-F238E27FC236}">
                <a16:creationId xmlns:a16="http://schemas.microsoft.com/office/drawing/2014/main" id="{F64D91B1-71CC-4C52-990C-E1B94B38F1AE}"/>
              </a:ext>
            </a:extLst>
          </p:cNvPr>
          <p:cNvGrpSpPr/>
          <p:nvPr/>
        </p:nvGrpSpPr>
        <p:grpSpPr>
          <a:xfrm>
            <a:off x="3002613" y="231401"/>
            <a:ext cx="2713105" cy="897960"/>
            <a:chOff x="2831522" y="398034"/>
            <a:chExt cx="2713105" cy="897960"/>
          </a:xfrm>
        </p:grpSpPr>
        <p:sp>
          <p:nvSpPr>
            <p:cNvPr id="13" name="CuadroTexto 12">
              <a:extLst>
                <a:ext uri="{FF2B5EF4-FFF2-40B4-BE49-F238E27FC236}">
                  <a16:creationId xmlns:a16="http://schemas.microsoft.com/office/drawing/2014/main" id="{477CD7D9-D83C-4E32-B0C4-92E70534ED89}"/>
                </a:ext>
              </a:extLst>
            </p:cNvPr>
            <p:cNvSpPr txBox="1"/>
            <p:nvPr/>
          </p:nvSpPr>
          <p:spPr>
            <a:xfrm>
              <a:off x="2843692" y="834329"/>
              <a:ext cx="2700935" cy="461665"/>
            </a:xfrm>
            <a:prstGeom prst="rect">
              <a:avLst/>
            </a:prstGeom>
            <a:solidFill>
              <a:schemeClr val="bg1">
                <a:lumMod val="85000"/>
              </a:schemeClr>
            </a:solidFill>
          </p:spPr>
          <p:txBody>
            <a:bodyPr wrap="square" rtlCol="0">
              <a:spAutoFit/>
            </a:bodyPr>
            <a:lstStyle>
              <a:defPPr>
                <a:defRPr lang="es-ES"/>
              </a:defPPr>
              <a:lvl1pPr algn="ctr">
                <a:defRPr sz="1200"/>
              </a:lvl1pPr>
            </a:lstStyle>
            <a:p>
              <a:r>
                <a:rPr lang="es-CO" b="1" dirty="0"/>
                <a:t>Modelo de Alta Automatización</a:t>
              </a:r>
            </a:p>
            <a:p>
              <a:r>
                <a:rPr lang="es-CO" b="1" dirty="0"/>
                <a:t>HDI (STARC / </a:t>
              </a:r>
              <a:r>
                <a:rPr lang="es-CO" b="1" dirty="0" err="1"/>
                <a:t>Xcelera</a:t>
              </a:r>
              <a:r>
                <a:rPr lang="es-CO" b="1" dirty="0"/>
                <a:t>)</a:t>
              </a:r>
            </a:p>
          </p:txBody>
        </p:sp>
        <p:sp>
          <p:nvSpPr>
            <p:cNvPr id="14" name="Rectángulo 13">
              <a:extLst>
                <a:ext uri="{FF2B5EF4-FFF2-40B4-BE49-F238E27FC236}">
                  <a16:creationId xmlns:a16="http://schemas.microsoft.com/office/drawing/2014/main" id="{4FE0D7DB-1038-463A-A6FE-05172DB3AFED}"/>
                </a:ext>
              </a:extLst>
            </p:cNvPr>
            <p:cNvSpPr/>
            <p:nvPr/>
          </p:nvSpPr>
          <p:spPr>
            <a:xfrm>
              <a:off x="4325868" y="614918"/>
              <a:ext cx="1208009" cy="261610"/>
            </a:xfrm>
            <a:prstGeom prst="rect">
              <a:avLst/>
            </a:prstGeom>
          </p:spPr>
          <p:txBody>
            <a:bodyPr wrap="square" rIns="0">
              <a:spAutoFit/>
            </a:bodyPr>
            <a:lstStyle/>
            <a:p>
              <a:pPr algn="r"/>
              <a:r>
                <a:rPr lang="es-CO" sz="1100" b="1" dirty="0">
                  <a:solidFill>
                    <a:srgbClr val="009CAA"/>
                  </a:solidFill>
                </a:rPr>
                <a:t>STARC / XCELERA</a:t>
              </a:r>
            </a:p>
          </p:txBody>
        </p:sp>
        <p:pic>
          <p:nvPicPr>
            <p:cNvPr id="15" name="Picture 2" descr="D:\Sync Marketing NAS\Logo\Inovação Tecnológicas em Qualidade\HDI_MKT_Logo_GrupoHDI_Slogan_PT_Corel12.png">
              <a:extLst>
                <a:ext uri="{FF2B5EF4-FFF2-40B4-BE49-F238E27FC236}">
                  <a16:creationId xmlns:a16="http://schemas.microsoft.com/office/drawing/2014/main" id="{7579C98B-9623-4BA7-B01E-A04D3BAD373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477" b="12122"/>
            <a:stretch/>
          </p:blipFill>
          <p:spPr bwMode="auto">
            <a:xfrm>
              <a:off x="2831522" y="398034"/>
              <a:ext cx="537807" cy="44561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CuadroTexto 17">
            <a:extLst>
              <a:ext uri="{FF2B5EF4-FFF2-40B4-BE49-F238E27FC236}">
                <a16:creationId xmlns:a16="http://schemas.microsoft.com/office/drawing/2014/main" id="{4960CA26-94A4-484B-91C5-CFE02511077C}"/>
              </a:ext>
            </a:extLst>
          </p:cNvPr>
          <p:cNvSpPr txBox="1"/>
          <p:nvPr/>
        </p:nvSpPr>
        <p:spPr>
          <a:xfrm>
            <a:off x="3059832" y="1788538"/>
            <a:ext cx="2804228" cy="1754326"/>
          </a:xfrm>
          <a:prstGeom prst="rect">
            <a:avLst/>
          </a:prstGeom>
          <a:noFill/>
        </p:spPr>
        <p:txBody>
          <a:bodyPr wrap="square" rtlCol="0">
            <a:spAutoFit/>
          </a:bodyPr>
          <a:lstStyle/>
          <a:p>
            <a:pPr marL="171450" indent="-171450">
              <a:buFont typeface="Wingdings" panose="05000000000000000000" pitchFamily="2" charset="2"/>
              <a:buChar char="ü"/>
            </a:pPr>
            <a:r>
              <a:rPr lang="es-CO" sz="900" dirty="0"/>
              <a:t>Acelerar el proceso de construcción hasta en un 30% respecto a modelos tradicionales open </a:t>
            </a:r>
            <a:r>
              <a:rPr lang="es-CO" sz="900" dirty="0" err="1"/>
              <a:t>source</a:t>
            </a:r>
            <a:endParaRPr lang="es-CO" sz="900" dirty="0"/>
          </a:p>
          <a:p>
            <a:endParaRPr lang="es-CO" sz="900" dirty="0"/>
          </a:p>
          <a:p>
            <a:pPr marL="171450" indent="-171450">
              <a:buFont typeface="Wingdings" panose="05000000000000000000" pitchFamily="2" charset="2"/>
              <a:buChar char="ü"/>
            </a:pPr>
            <a:r>
              <a:rPr lang="es-CO" sz="900" dirty="0"/>
              <a:t>Facilita la administración de los activos de automatización.</a:t>
            </a:r>
          </a:p>
          <a:p>
            <a:endParaRPr lang="es-CO" sz="900" dirty="0"/>
          </a:p>
          <a:p>
            <a:pPr marL="171450" indent="-171450">
              <a:buFont typeface="Wingdings" panose="05000000000000000000" pitchFamily="2" charset="2"/>
              <a:buChar char="ü"/>
            </a:pPr>
            <a:r>
              <a:rPr lang="es-CO" sz="900" dirty="0"/>
              <a:t>Amplíe los alcances de pruebas, con el Generador Automático de Casos de Prueba.</a:t>
            </a:r>
          </a:p>
          <a:p>
            <a:endParaRPr lang="es-CO" sz="900" dirty="0"/>
          </a:p>
          <a:p>
            <a:pPr marL="171450" indent="-171450">
              <a:buFont typeface="Wingdings" panose="05000000000000000000" pitchFamily="2" charset="2"/>
              <a:buChar char="ü"/>
            </a:pPr>
            <a:r>
              <a:rPr lang="es-CO" sz="900" dirty="0"/>
              <a:t>Facilidad en el mantenimiento </a:t>
            </a:r>
          </a:p>
          <a:p>
            <a:endParaRPr lang="es-CO" sz="900" dirty="0"/>
          </a:p>
          <a:p>
            <a:pPr marL="171450" indent="-171450">
              <a:buFont typeface="Wingdings" panose="05000000000000000000" pitchFamily="2" charset="2"/>
              <a:buChar char="ü"/>
            </a:pPr>
            <a:r>
              <a:rPr lang="es-CO" sz="900" dirty="0"/>
              <a:t>Alianza </a:t>
            </a:r>
            <a:r>
              <a:rPr lang="es-CO" sz="900" dirty="0" err="1"/>
              <a:t>Kobiton</a:t>
            </a:r>
            <a:r>
              <a:rPr lang="es-CO" sz="900" dirty="0"/>
              <a:t>, granja de automatización móvil.</a:t>
            </a:r>
          </a:p>
        </p:txBody>
      </p:sp>
      <p:sp>
        <p:nvSpPr>
          <p:cNvPr id="19" name="CuadroTexto 18">
            <a:extLst>
              <a:ext uri="{FF2B5EF4-FFF2-40B4-BE49-F238E27FC236}">
                <a16:creationId xmlns:a16="http://schemas.microsoft.com/office/drawing/2014/main" id="{77EF0CFD-8773-4D23-ABCE-B558BECFCBD7}"/>
              </a:ext>
            </a:extLst>
          </p:cNvPr>
          <p:cNvSpPr txBox="1"/>
          <p:nvPr/>
        </p:nvSpPr>
        <p:spPr>
          <a:xfrm>
            <a:off x="6209144" y="1788538"/>
            <a:ext cx="2804228" cy="2862322"/>
          </a:xfrm>
          <a:prstGeom prst="rect">
            <a:avLst/>
          </a:prstGeom>
          <a:noFill/>
        </p:spPr>
        <p:txBody>
          <a:bodyPr wrap="square" rtlCol="0">
            <a:spAutoFit/>
          </a:bodyPr>
          <a:lstStyle/>
          <a:p>
            <a:pPr marL="171450" indent="-171450">
              <a:buFont typeface="Wingdings" panose="05000000000000000000" pitchFamily="2" charset="2"/>
              <a:buChar char="ü"/>
            </a:pPr>
            <a:r>
              <a:rPr lang="es-CO" sz="900" dirty="0"/>
              <a:t>Acelerar el proceso de Implementación, integrado a CI/CD, </a:t>
            </a:r>
            <a:r>
              <a:rPr lang="es-CO" sz="900" dirty="0" err="1"/>
              <a:t>Devops</a:t>
            </a:r>
            <a:r>
              <a:rPr lang="es-CO" sz="900" dirty="0"/>
              <a:t>.</a:t>
            </a:r>
          </a:p>
          <a:p>
            <a:endParaRPr lang="es-CO" sz="900" dirty="0"/>
          </a:p>
          <a:p>
            <a:pPr marL="171450" indent="-171450">
              <a:buFont typeface="Wingdings" panose="05000000000000000000" pitchFamily="2" charset="2"/>
              <a:buChar char="ü"/>
            </a:pPr>
            <a:r>
              <a:rPr lang="es-CO" sz="900" dirty="0"/>
              <a:t>Construcción y Mantenimiento de Automatización desde las mesas de Desarrollo.</a:t>
            </a:r>
          </a:p>
          <a:p>
            <a:endParaRPr lang="es-CO" sz="900" dirty="0"/>
          </a:p>
          <a:p>
            <a:pPr marL="171450" indent="-171450">
              <a:buFont typeface="Wingdings" panose="05000000000000000000" pitchFamily="2" charset="2"/>
              <a:buChar char="ü"/>
            </a:pPr>
            <a:r>
              <a:rPr lang="es-CO" sz="900" dirty="0"/>
              <a:t>Permite las pruebas continuas de extremo a extremos y en todas las etapas.</a:t>
            </a:r>
          </a:p>
          <a:p>
            <a:endParaRPr lang="es-CO" sz="900" dirty="0"/>
          </a:p>
          <a:p>
            <a:pPr marL="171450" indent="-171450">
              <a:buFont typeface="Wingdings" panose="05000000000000000000" pitchFamily="2" charset="2"/>
              <a:buChar char="ü"/>
            </a:pPr>
            <a:r>
              <a:rPr lang="es-CO" sz="900" dirty="0"/>
              <a:t>Fácil y bajo impacto en los tiempos de Mantenimiento por cambios en los desarrollos.</a:t>
            </a:r>
          </a:p>
          <a:p>
            <a:endParaRPr lang="es-CO" sz="900" dirty="0"/>
          </a:p>
          <a:p>
            <a:pPr marL="171450" indent="-171450">
              <a:buFont typeface="Wingdings" panose="05000000000000000000" pitchFamily="2" charset="2"/>
              <a:buChar char="ü"/>
            </a:pPr>
            <a:r>
              <a:rPr lang="es-CO" sz="900" dirty="0"/>
              <a:t>Informes y Análisis Globales, que dan visibilidad en todos los etapas del ciclo de vida.</a:t>
            </a:r>
          </a:p>
          <a:p>
            <a:pPr marL="171450" indent="-171450">
              <a:buFont typeface="Wingdings" panose="05000000000000000000" pitchFamily="2" charset="2"/>
              <a:buChar char="ü"/>
            </a:pPr>
            <a:endParaRPr lang="es-CO" sz="900" dirty="0"/>
          </a:p>
          <a:p>
            <a:pPr marL="171450" indent="-171450">
              <a:buFont typeface="Wingdings" panose="05000000000000000000" pitchFamily="2" charset="2"/>
              <a:buChar char="ü"/>
            </a:pPr>
            <a:r>
              <a:rPr lang="es-CO" sz="900" dirty="0"/>
              <a:t>Automatice en más de 160 tecnologías con la misma Suite.</a:t>
            </a:r>
          </a:p>
          <a:p>
            <a:endParaRPr lang="es-CO" sz="900" dirty="0"/>
          </a:p>
          <a:p>
            <a:pPr marL="171450" indent="-171450">
              <a:buFont typeface="Wingdings" panose="05000000000000000000" pitchFamily="2" charset="2"/>
              <a:buChar char="ü"/>
            </a:pPr>
            <a:r>
              <a:rPr lang="es-CO" sz="900" dirty="0"/>
              <a:t>Realice pruebas de Performance y Seguridad.</a:t>
            </a:r>
          </a:p>
          <a:p>
            <a:pPr marL="171450" indent="-171450">
              <a:buFont typeface="Wingdings" panose="05000000000000000000" pitchFamily="2" charset="2"/>
              <a:buChar char="ü"/>
            </a:pPr>
            <a:endParaRPr lang="es-CO" sz="900" dirty="0"/>
          </a:p>
        </p:txBody>
      </p:sp>
      <p:sp>
        <p:nvSpPr>
          <p:cNvPr id="21" name="CuadroTexto 20">
            <a:extLst>
              <a:ext uri="{FF2B5EF4-FFF2-40B4-BE49-F238E27FC236}">
                <a16:creationId xmlns:a16="http://schemas.microsoft.com/office/drawing/2014/main" id="{1612634A-0F2F-4C25-BD47-53AE86ED47C9}"/>
              </a:ext>
            </a:extLst>
          </p:cNvPr>
          <p:cNvSpPr txBox="1"/>
          <p:nvPr/>
        </p:nvSpPr>
        <p:spPr>
          <a:xfrm>
            <a:off x="6209144" y="1198992"/>
            <a:ext cx="2735654" cy="507831"/>
          </a:xfrm>
          <a:prstGeom prst="rect">
            <a:avLst/>
          </a:prstGeom>
          <a:noFill/>
        </p:spPr>
        <p:txBody>
          <a:bodyPr wrap="square" rtlCol="0">
            <a:spAutoFit/>
          </a:bodyPr>
          <a:lstStyle/>
          <a:p>
            <a:pPr algn="ctr"/>
            <a:r>
              <a:rPr lang="es-CO" sz="900" dirty="0"/>
              <a:t>Plataforma integral de pruebas: Administración, Pruebas Funcionales. Móviles, Performance y Seguridad en un solo sitio.</a:t>
            </a:r>
          </a:p>
        </p:txBody>
      </p:sp>
      <p:sp>
        <p:nvSpPr>
          <p:cNvPr id="22" name="CuadroTexto 21">
            <a:extLst>
              <a:ext uri="{FF2B5EF4-FFF2-40B4-BE49-F238E27FC236}">
                <a16:creationId xmlns:a16="http://schemas.microsoft.com/office/drawing/2014/main" id="{BB378A45-D442-4EB9-AF36-D3FBB818647A}"/>
              </a:ext>
            </a:extLst>
          </p:cNvPr>
          <p:cNvSpPr txBox="1"/>
          <p:nvPr/>
        </p:nvSpPr>
        <p:spPr>
          <a:xfrm>
            <a:off x="3014783" y="1198993"/>
            <a:ext cx="2683336" cy="369332"/>
          </a:xfrm>
          <a:prstGeom prst="rect">
            <a:avLst/>
          </a:prstGeom>
          <a:noFill/>
        </p:spPr>
        <p:txBody>
          <a:bodyPr wrap="square" rtlCol="0">
            <a:spAutoFit/>
          </a:bodyPr>
          <a:lstStyle/>
          <a:p>
            <a:pPr algn="ctr"/>
            <a:r>
              <a:rPr lang="es-CO" sz="900" dirty="0"/>
              <a:t>Herramienta de Gestión para la Administración de diseños y construcción de automatización de pruebas</a:t>
            </a:r>
          </a:p>
        </p:txBody>
      </p:sp>
      <p:sp>
        <p:nvSpPr>
          <p:cNvPr id="23" name="CuadroTexto 22">
            <a:extLst>
              <a:ext uri="{FF2B5EF4-FFF2-40B4-BE49-F238E27FC236}">
                <a16:creationId xmlns:a16="http://schemas.microsoft.com/office/drawing/2014/main" id="{8E3D1B12-FCAB-4051-9749-C03A01E6671B}"/>
              </a:ext>
            </a:extLst>
          </p:cNvPr>
          <p:cNvSpPr txBox="1"/>
          <p:nvPr/>
        </p:nvSpPr>
        <p:spPr>
          <a:xfrm>
            <a:off x="3059832" y="3690974"/>
            <a:ext cx="2700935" cy="1338828"/>
          </a:xfrm>
          <a:prstGeom prst="rect">
            <a:avLst/>
          </a:prstGeom>
          <a:noFill/>
        </p:spPr>
        <p:txBody>
          <a:bodyPr wrap="square" rtlCol="0">
            <a:spAutoFit/>
          </a:bodyPr>
          <a:lstStyle/>
          <a:p>
            <a:r>
              <a:rPr lang="es-CO" sz="900" dirty="0"/>
              <a:t>Nota: </a:t>
            </a:r>
          </a:p>
          <a:p>
            <a:pPr marL="171450" indent="-171450">
              <a:buFontTx/>
              <a:buChar char="-"/>
            </a:pPr>
            <a:r>
              <a:rPr lang="es-CO" sz="900" dirty="0"/>
              <a:t>El proceso de implementación de herramientas </a:t>
            </a:r>
            <a:r>
              <a:rPr lang="es-CO" sz="900" dirty="0" err="1"/>
              <a:t>Devops</a:t>
            </a:r>
            <a:r>
              <a:rPr lang="es-CO" sz="900" dirty="0"/>
              <a:t> es independiente</a:t>
            </a:r>
          </a:p>
          <a:p>
            <a:endParaRPr lang="es-CO" sz="900" dirty="0"/>
          </a:p>
          <a:p>
            <a:pPr marL="171450" indent="-171450">
              <a:buFontTx/>
              <a:buChar char="-"/>
            </a:pPr>
            <a:r>
              <a:rPr lang="es-CO" sz="900" dirty="0"/>
              <a:t>La automatización para aplicaciones Desktop, puede incurrir en costos adicionales de herramienta</a:t>
            </a:r>
          </a:p>
          <a:p>
            <a:endParaRPr lang="es-CO" sz="900" dirty="0"/>
          </a:p>
          <a:p>
            <a:pPr marL="171450" indent="-171450">
              <a:buFontTx/>
              <a:buChar char="-"/>
            </a:pPr>
            <a:r>
              <a:rPr lang="es-CO" sz="900" dirty="0"/>
              <a:t>Requiere de un marco de licenciamiento.</a:t>
            </a:r>
          </a:p>
        </p:txBody>
      </p:sp>
      <p:sp>
        <p:nvSpPr>
          <p:cNvPr id="16" name="CuadroTexto 15">
            <a:extLst>
              <a:ext uri="{FF2B5EF4-FFF2-40B4-BE49-F238E27FC236}">
                <a16:creationId xmlns:a16="http://schemas.microsoft.com/office/drawing/2014/main" id="{5AC84036-06F3-451B-8E28-C995C42B7EB0}"/>
              </a:ext>
            </a:extLst>
          </p:cNvPr>
          <p:cNvSpPr txBox="1"/>
          <p:nvPr/>
        </p:nvSpPr>
        <p:spPr>
          <a:xfrm>
            <a:off x="199202" y="1326873"/>
            <a:ext cx="2683336" cy="3323987"/>
          </a:xfrm>
          <a:prstGeom prst="rect">
            <a:avLst/>
          </a:prstGeom>
          <a:noFill/>
        </p:spPr>
        <p:txBody>
          <a:bodyPr wrap="square" rtlCol="0">
            <a:spAutoFit/>
          </a:bodyPr>
          <a:lstStyle/>
          <a:p>
            <a:r>
              <a:rPr lang="es-CO" sz="1400" dirty="0"/>
              <a:t>Es importante anotar que las situaciones de mejora identificadas a nivel de: Desarrollo, Datos, Ambientes y Negocio, no se resuelven con ninguno de los modelos propuestos y los impactos sobre el proceso de automatización podrían llegar a ser los mismos.</a:t>
            </a:r>
          </a:p>
          <a:p>
            <a:endParaRPr lang="es-CO" sz="1400" dirty="0"/>
          </a:p>
          <a:p>
            <a:r>
              <a:rPr lang="es-CO" sz="1400" dirty="0"/>
              <a:t>Sin embargo, si pueden facilitar el entorno para que se apalanque el uso y el crecimiento de la automatización de pruebas dentro del desarrollo.</a:t>
            </a:r>
          </a:p>
        </p:txBody>
      </p:sp>
    </p:spTree>
    <p:extLst>
      <p:ext uri="{BB962C8B-B14F-4D97-AF65-F5344CB8AC3E}">
        <p14:creationId xmlns:p14="http://schemas.microsoft.com/office/powerpoint/2010/main" val="88182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C4972A-536C-49F1-9D45-919EA67D96BC}"/>
              </a:ext>
            </a:extLst>
          </p:cNvPr>
          <p:cNvSpPr txBox="1"/>
          <p:nvPr/>
        </p:nvSpPr>
        <p:spPr>
          <a:xfrm>
            <a:off x="611562" y="528958"/>
            <a:ext cx="2831338" cy="230832"/>
          </a:xfrm>
          <a:prstGeom prst="rect">
            <a:avLst/>
          </a:prstGeom>
          <a:solidFill>
            <a:schemeClr val="bg1">
              <a:lumMod val="95000"/>
            </a:schemeClr>
          </a:solidFill>
        </p:spPr>
        <p:txBody>
          <a:bodyPr wrap="square" rtlCol="0">
            <a:spAutoFit/>
          </a:bodyPr>
          <a:lstStyle/>
          <a:p>
            <a:pPr algn="ctr"/>
            <a:r>
              <a:rPr lang="es-CO" sz="900" dirty="0"/>
              <a:t>Disponer de un modelo centralizado de Administración</a:t>
            </a:r>
          </a:p>
        </p:txBody>
      </p:sp>
      <p:sp>
        <p:nvSpPr>
          <p:cNvPr id="4" name="CuadroTexto 3">
            <a:extLst>
              <a:ext uri="{FF2B5EF4-FFF2-40B4-BE49-F238E27FC236}">
                <a16:creationId xmlns:a16="http://schemas.microsoft.com/office/drawing/2014/main" id="{7D69A36B-5551-4151-A14F-02187EF5E5D0}"/>
              </a:ext>
            </a:extLst>
          </p:cNvPr>
          <p:cNvSpPr txBox="1"/>
          <p:nvPr/>
        </p:nvSpPr>
        <p:spPr>
          <a:xfrm>
            <a:off x="611562" y="906833"/>
            <a:ext cx="2831338" cy="230832"/>
          </a:xfrm>
          <a:prstGeom prst="rect">
            <a:avLst/>
          </a:prstGeom>
          <a:solidFill>
            <a:schemeClr val="bg1">
              <a:lumMod val="95000"/>
            </a:schemeClr>
          </a:solidFill>
        </p:spPr>
        <p:txBody>
          <a:bodyPr wrap="square" rtlCol="0">
            <a:spAutoFit/>
          </a:bodyPr>
          <a:lstStyle/>
          <a:p>
            <a:pPr algn="ctr"/>
            <a:r>
              <a:rPr lang="es-CO" sz="900" dirty="0"/>
              <a:t>Inventario de Automatización</a:t>
            </a:r>
          </a:p>
        </p:txBody>
      </p:sp>
      <p:sp>
        <p:nvSpPr>
          <p:cNvPr id="5" name="CuadroTexto 4">
            <a:extLst>
              <a:ext uri="{FF2B5EF4-FFF2-40B4-BE49-F238E27FC236}">
                <a16:creationId xmlns:a16="http://schemas.microsoft.com/office/drawing/2014/main" id="{27762C0D-D278-4A6F-B314-B52D19D5E912}"/>
              </a:ext>
            </a:extLst>
          </p:cNvPr>
          <p:cNvSpPr txBox="1"/>
          <p:nvPr/>
        </p:nvSpPr>
        <p:spPr>
          <a:xfrm>
            <a:off x="611560" y="1322299"/>
            <a:ext cx="2831337" cy="230832"/>
          </a:xfrm>
          <a:prstGeom prst="rect">
            <a:avLst/>
          </a:prstGeom>
          <a:solidFill>
            <a:schemeClr val="bg1">
              <a:lumMod val="95000"/>
            </a:schemeClr>
          </a:solidFill>
        </p:spPr>
        <p:txBody>
          <a:bodyPr wrap="square" rtlCol="0">
            <a:spAutoFit/>
          </a:bodyPr>
          <a:lstStyle/>
          <a:p>
            <a:pPr algn="ctr"/>
            <a:r>
              <a:rPr lang="es-CO" sz="900" dirty="0"/>
              <a:t>Mantenimiento</a:t>
            </a:r>
          </a:p>
        </p:txBody>
      </p:sp>
      <p:sp>
        <p:nvSpPr>
          <p:cNvPr id="6" name="CuadroTexto 5">
            <a:extLst>
              <a:ext uri="{FF2B5EF4-FFF2-40B4-BE49-F238E27FC236}">
                <a16:creationId xmlns:a16="http://schemas.microsoft.com/office/drawing/2014/main" id="{0D8CBD0D-B886-424E-A940-243B22830805}"/>
              </a:ext>
            </a:extLst>
          </p:cNvPr>
          <p:cNvSpPr txBox="1"/>
          <p:nvPr/>
        </p:nvSpPr>
        <p:spPr>
          <a:xfrm>
            <a:off x="3671900" y="1898696"/>
            <a:ext cx="1800200" cy="646331"/>
          </a:xfrm>
          <a:prstGeom prst="rect">
            <a:avLst/>
          </a:prstGeom>
          <a:solidFill>
            <a:schemeClr val="bg1">
              <a:lumMod val="95000"/>
            </a:schemeClr>
          </a:solidFill>
        </p:spPr>
        <p:txBody>
          <a:bodyPr wrap="square" rtlCol="0">
            <a:spAutoFit/>
          </a:bodyPr>
          <a:lstStyle/>
          <a:p>
            <a:pPr algn="ctr"/>
            <a:r>
              <a:rPr lang="es-CO" sz="900" dirty="0"/>
              <a:t>Propuesta con HDI</a:t>
            </a:r>
          </a:p>
          <a:p>
            <a:pPr algn="ctr"/>
            <a:r>
              <a:rPr lang="es-CO" sz="900" dirty="0"/>
              <a:t>Restricciones y limitaciones de:</a:t>
            </a:r>
          </a:p>
          <a:p>
            <a:pPr algn="ctr"/>
            <a:r>
              <a:rPr lang="es-CO" sz="900" dirty="0"/>
              <a:t>Seguridad</a:t>
            </a:r>
          </a:p>
          <a:p>
            <a:pPr algn="ctr"/>
            <a:r>
              <a:rPr lang="es-CO" sz="900" dirty="0"/>
              <a:t>Accesibilidad</a:t>
            </a:r>
          </a:p>
        </p:txBody>
      </p:sp>
      <p:sp>
        <p:nvSpPr>
          <p:cNvPr id="7" name="CuadroTexto 6">
            <a:extLst>
              <a:ext uri="{FF2B5EF4-FFF2-40B4-BE49-F238E27FC236}">
                <a16:creationId xmlns:a16="http://schemas.microsoft.com/office/drawing/2014/main" id="{B39FE1B6-BAA7-400A-B714-F7F5AF80461B}"/>
              </a:ext>
            </a:extLst>
          </p:cNvPr>
          <p:cNvSpPr txBox="1"/>
          <p:nvPr/>
        </p:nvSpPr>
        <p:spPr>
          <a:xfrm>
            <a:off x="2915817" y="2817278"/>
            <a:ext cx="3312366" cy="369332"/>
          </a:xfrm>
          <a:prstGeom prst="rect">
            <a:avLst/>
          </a:prstGeom>
          <a:solidFill>
            <a:schemeClr val="bg1">
              <a:lumMod val="95000"/>
            </a:schemeClr>
          </a:solidFill>
        </p:spPr>
        <p:txBody>
          <a:bodyPr wrap="square" rtlCol="0">
            <a:spAutoFit/>
          </a:bodyPr>
          <a:lstStyle/>
          <a:p>
            <a:pPr algn="ctr"/>
            <a:r>
              <a:rPr lang="es-CO" sz="900" dirty="0"/>
              <a:t>Inventario de Aplicaciones (pendiente) que no han podido </a:t>
            </a:r>
          </a:p>
          <a:p>
            <a:pPr algn="ctr"/>
            <a:r>
              <a:rPr lang="es-CO" sz="900" dirty="0" err="1"/>
              <a:t>OpenCard</a:t>
            </a:r>
            <a:endParaRPr lang="es-CO" sz="900" dirty="0"/>
          </a:p>
        </p:txBody>
      </p:sp>
      <p:sp>
        <p:nvSpPr>
          <p:cNvPr id="8" name="CuadroTexto 7">
            <a:extLst>
              <a:ext uri="{FF2B5EF4-FFF2-40B4-BE49-F238E27FC236}">
                <a16:creationId xmlns:a16="http://schemas.microsoft.com/office/drawing/2014/main" id="{A180C2F4-4055-4444-9E5C-4CD6010595B1}"/>
              </a:ext>
            </a:extLst>
          </p:cNvPr>
          <p:cNvSpPr txBox="1"/>
          <p:nvPr/>
        </p:nvSpPr>
        <p:spPr>
          <a:xfrm>
            <a:off x="3203849" y="3484437"/>
            <a:ext cx="2880320" cy="507831"/>
          </a:xfrm>
          <a:prstGeom prst="rect">
            <a:avLst/>
          </a:prstGeom>
          <a:solidFill>
            <a:schemeClr val="bg1">
              <a:lumMod val="95000"/>
            </a:schemeClr>
          </a:solidFill>
        </p:spPr>
        <p:txBody>
          <a:bodyPr wrap="square" rtlCol="0">
            <a:spAutoFit/>
          </a:bodyPr>
          <a:lstStyle/>
          <a:p>
            <a:pPr algn="ctr"/>
            <a:r>
              <a:rPr lang="es-CO" sz="900" dirty="0"/>
              <a:t>Plan de trabajo</a:t>
            </a:r>
          </a:p>
          <a:p>
            <a:pPr marL="171450" indent="-171450">
              <a:buFont typeface="Arial" panose="020B0604020202020204" pitchFamily="34" charset="0"/>
              <a:buChar char="•"/>
            </a:pPr>
            <a:r>
              <a:rPr lang="es-CO" sz="900" dirty="0"/>
              <a:t>Fechas concretas</a:t>
            </a:r>
          </a:p>
          <a:p>
            <a:pPr marL="171450" indent="-171450">
              <a:buFont typeface="Arial" panose="020B0604020202020204" pitchFamily="34" charset="0"/>
              <a:buChar char="•"/>
            </a:pPr>
            <a:r>
              <a:rPr lang="es-CO" sz="900" dirty="0"/>
              <a:t>Responsabilidades concretas</a:t>
            </a:r>
          </a:p>
        </p:txBody>
      </p:sp>
      <p:sp>
        <p:nvSpPr>
          <p:cNvPr id="9" name="CuadroTexto 8">
            <a:extLst>
              <a:ext uri="{FF2B5EF4-FFF2-40B4-BE49-F238E27FC236}">
                <a16:creationId xmlns:a16="http://schemas.microsoft.com/office/drawing/2014/main" id="{445F863B-A22D-41D1-BD18-EE609D1E0A9B}"/>
              </a:ext>
            </a:extLst>
          </p:cNvPr>
          <p:cNvSpPr txBox="1"/>
          <p:nvPr/>
        </p:nvSpPr>
        <p:spPr>
          <a:xfrm>
            <a:off x="5940152" y="837583"/>
            <a:ext cx="2448273" cy="369332"/>
          </a:xfrm>
          <a:prstGeom prst="rect">
            <a:avLst/>
          </a:prstGeom>
          <a:solidFill>
            <a:schemeClr val="bg1">
              <a:lumMod val="95000"/>
            </a:schemeClr>
          </a:solidFill>
        </p:spPr>
        <p:txBody>
          <a:bodyPr wrap="square" rtlCol="0">
            <a:spAutoFit/>
          </a:bodyPr>
          <a:lstStyle/>
          <a:p>
            <a:pPr algn="ctr"/>
            <a:r>
              <a:rPr lang="es-CO" sz="900" dirty="0"/>
              <a:t>Definir y listar unos criterios claros que nos permita comparar las distintas herramientas</a:t>
            </a:r>
          </a:p>
        </p:txBody>
      </p:sp>
      <p:sp>
        <p:nvSpPr>
          <p:cNvPr id="10" name="CuadroTexto 9">
            <a:extLst>
              <a:ext uri="{FF2B5EF4-FFF2-40B4-BE49-F238E27FC236}">
                <a16:creationId xmlns:a16="http://schemas.microsoft.com/office/drawing/2014/main" id="{0BB807FE-88E3-4359-9C56-9A7FCA3B68F2}"/>
              </a:ext>
            </a:extLst>
          </p:cNvPr>
          <p:cNvSpPr txBox="1"/>
          <p:nvPr/>
        </p:nvSpPr>
        <p:spPr>
          <a:xfrm>
            <a:off x="5940152" y="1600869"/>
            <a:ext cx="2952328" cy="230832"/>
          </a:xfrm>
          <a:prstGeom prst="rect">
            <a:avLst/>
          </a:prstGeom>
          <a:solidFill>
            <a:schemeClr val="bg1">
              <a:lumMod val="95000"/>
            </a:schemeClr>
          </a:solidFill>
        </p:spPr>
        <p:txBody>
          <a:bodyPr wrap="square" rtlCol="0">
            <a:spAutoFit/>
          </a:bodyPr>
          <a:lstStyle/>
          <a:p>
            <a:pPr algn="ctr"/>
            <a:r>
              <a:rPr lang="es-CO" sz="900" dirty="0"/>
              <a:t>El nivel de actividades que sean facturables y cuales no</a:t>
            </a:r>
          </a:p>
        </p:txBody>
      </p:sp>
    </p:spTree>
    <p:extLst>
      <p:ext uri="{BB962C8B-B14F-4D97-AF65-F5344CB8AC3E}">
        <p14:creationId xmlns:p14="http://schemas.microsoft.com/office/powerpoint/2010/main" val="92837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hlinkClick r:id="rId2" action="ppaction://hlinksldjump"/>
            <a:extLst>
              <a:ext uri="{FF2B5EF4-FFF2-40B4-BE49-F238E27FC236}">
                <a16:creationId xmlns:a16="http://schemas.microsoft.com/office/drawing/2014/main" id="{5E8D8FAC-3A12-4B23-B786-47F71E26EBAA}"/>
              </a:ext>
            </a:extLst>
          </p:cNvPr>
          <p:cNvSpPr txBox="1"/>
          <p:nvPr/>
        </p:nvSpPr>
        <p:spPr>
          <a:xfrm>
            <a:off x="1259632" y="1095914"/>
            <a:ext cx="1909754" cy="530915"/>
          </a:xfrm>
          <a:prstGeom prst="rect">
            <a:avLst/>
          </a:prstGeom>
          <a:noFill/>
        </p:spPr>
        <p:txBody>
          <a:bodyPr wrap="none" rtlCol="0">
            <a:spAutoFit/>
          </a:bodyPr>
          <a:lstStyle/>
          <a:p>
            <a:r>
              <a:rPr lang="es-CO" dirty="0"/>
              <a:t>Formas de Trabajo</a:t>
            </a:r>
          </a:p>
          <a:p>
            <a:pPr algn="ctr"/>
            <a:r>
              <a:rPr lang="es-CO" sz="1050" dirty="0"/>
              <a:t>(Estrategia)</a:t>
            </a:r>
          </a:p>
        </p:txBody>
      </p:sp>
      <p:sp>
        <p:nvSpPr>
          <p:cNvPr id="5" name="CuadroTexto 4">
            <a:extLst>
              <a:ext uri="{FF2B5EF4-FFF2-40B4-BE49-F238E27FC236}">
                <a16:creationId xmlns:a16="http://schemas.microsoft.com/office/drawing/2014/main" id="{296B0C67-3BAD-47DB-8A80-3868FBB292D8}"/>
              </a:ext>
            </a:extLst>
          </p:cNvPr>
          <p:cNvSpPr txBox="1"/>
          <p:nvPr/>
        </p:nvSpPr>
        <p:spPr>
          <a:xfrm>
            <a:off x="6444208" y="1095914"/>
            <a:ext cx="1800200" cy="530915"/>
          </a:xfrm>
          <a:prstGeom prst="rect">
            <a:avLst/>
          </a:prstGeom>
          <a:noFill/>
        </p:spPr>
        <p:txBody>
          <a:bodyPr wrap="square" rtlCol="0">
            <a:spAutoFit/>
          </a:bodyPr>
          <a:lstStyle/>
          <a:p>
            <a:pPr algn="ctr"/>
            <a:r>
              <a:rPr lang="es-ES" dirty="0"/>
              <a:t>M</a:t>
            </a:r>
            <a:r>
              <a:rPr lang="es-CO" dirty="0" err="1"/>
              <a:t>otor</a:t>
            </a:r>
            <a:endParaRPr lang="es-CO" dirty="0"/>
          </a:p>
          <a:p>
            <a:pPr algn="ctr"/>
            <a:r>
              <a:rPr lang="es-CO" sz="1050" dirty="0"/>
              <a:t>(</a:t>
            </a:r>
            <a:r>
              <a:rPr lang="es-CO" sz="1050" dirty="0" err="1"/>
              <a:t>Frameworks</a:t>
            </a:r>
            <a:r>
              <a:rPr lang="es-CO" sz="1050" dirty="0"/>
              <a:t> / Herramientas)</a:t>
            </a:r>
          </a:p>
        </p:txBody>
      </p:sp>
      <p:sp>
        <p:nvSpPr>
          <p:cNvPr id="6" name="CuadroTexto 5">
            <a:extLst>
              <a:ext uri="{FF2B5EF4-FFF2-40B4-BE49-F238E27FC236}">
                <a16:creationId xmlns:a16="http://schemas.microsoft.com/office/drawing/2014/main" id="{18AF2E43-5216-4358-ABAA-AD91577C0C0E}"/>
              </a:ext>
            </a:extLst>
          </p:cNvPr>
          <p:cNvSpPr txBox="1"/>
          <p:nvPr/>
        </p:nvSpPr>
        <p:spPr>
          <a:xfrm>
            <a:off x="1683370" y="3885616"/>
            <a:ext cx="1062278" cy="369332"/>
          </a:xfrm>
          <a:prstGeom prst="rect">
            <a:avLst/>
          </a:prstGeom>
          <a:noFill/>
        </p:spPr>
        <p:txBody>
          <a:bodyPr wrap="none" rtlCol="0">
            <a:spAutoFit/>
          </a:bodyPr>
          <a:lstStyle/>
          <a:p>
            <a:r>
              <a:rPr lang="es-CO" dirty="0"/>
              <a:t>Eficiencia</a:t>
            </a:r>
          </a:p>
        </p:txBody>
      </p:sp>
      <p:sp>
        <p:nvSpPr>
          <p:cNvPr id="7" name="CuadroTexto 6">
            <a:extLst>
              <a:ext uri="{FF2B5EF4-FFF2-40B4-BE49-F238E27FC236}">
                <a16:creationId xmlns:a16="http://schemas.microsoft.com/office/drawing/2014/main" id="{59866B8F-0CF5-44CB-985A-75C15DD35756}"/>
              </a:ext>
            </a:extLst>
          </p:cNvPr>
          <p:cNvSpPr txBox="1"/>
          <p:nvPr/>
        </p:nvSpPr>
        <p:spPr>
          <a:xfrm>
            <a:off x="3966319" y="4318295"/>
            <a:ext cx="1132105" cy="369332"/>
          </a:xfrm>
          <a:prstGeom prst="rect">
            <a:avLst/>
          </a:prstGeom>
          <a:noFill/>
        </p:spPr>
        <p:txBody>
          <a:bodyPr wrap="none" rtlCol="0">
            <a:spAutoFit/>
          </a:bodyPr>
          <a:lstStyle/>
          <a:p>
            <a:r>
              <a:rPr lang="es-CO" dirty="0"/>
              <a:t>Cobertura</a:t>
            </a:r>
          </a:p>
        </p:txBody>
      </p:sp>
      <p:sp>
        <p:nvSpPr>
          <p:cNvPr id="8" name="CuadroTexto 7">
            <a:extLst>
              <a:ext uri="{FF2B5EF4-FFF2-40B4-BE49-F238E27FC236}">
                <a16:creationId xmlns:a16="http://schemas.microsoft.com/office/drawing/2014/main" id="{3AA3B8D7-50E9-452E-BE65-06DB399C336D}"/>
              </a:ext>
            </a:extLst>
          </p:cNvPr>
          <p:cNvSpPr txBox="1"/>
          <p:nvPr/>
        </p:nvSpPr>
        <p:spPr>
          <a:xfrm>
            <a:off x="6504156" y="3832006"/>
            <a:ext cx="1388522" cy="369332"/>
          </a:xfrm>
          <a:prstGeom prst="rect">
            <a:avLst/>
          </a:prstGeom>
          <a:noFill/>
        </p:spPr>
        <p:txBody>
          <a:bodyPr wrap="none" rtlCol="0">
            <a:spAutoFit/>
          </a:bodyPr>
          <a:lstStyle/>
          <a:p>
            <a:r>
              <a:rPr lang="es-CO" dirty="0"/>
              <a:t>Oportunidad</a:t>
            </a:r>
          </a:p>
        </p:txBody>
      </p:sp>
      <p:cxnSp>
        <p:nvCxnSpPr>
          <p:cNvPr id="11" name="Conector recto de flecha 10">
            <a:extLst>
              <a:ext uri="{FF2B5EF4-FFF2-40B4-BE49-F238E27FC236}">
                <a16:creationId xmlns:a16="http://schemas.microsoft.com/office/drawing/2014/main" id="{0941549B-ABAF-441C-BD17-588AEFBFF789}"/>
              </a:ext>
            </a:extLst>
          </p:cNvPr>
          <p:cNvCxnSpPr>
            <a:cxnSpLocks/>
            <a:stCxn id="4" idx="2"/>
            <a:endCxn id="19" idx="1"/>
          </p:cNvCxnSpPr>
          <p:nvPr/>
        </p:nvCxnSpPr>
        <p:spPr>
          <a:xfrm>
            <a:off x="2214509" y="1626829"/>
            <a:ext cx="2008323" cy="880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D491856D-6408-4E19-9674-DF3043B03DCF}"/>
              </a:ext>
            </a:extLst>
          </p:cNvPr>
          <p:cNvCxnSpPr>
            <a:cxnSpLocks/>
            <a:stCxn id="5" idx="2"/>
            <a:endCxn id="19" idx="3"/>
          </p:cNvCxnSpPr>
          <p:nvPr/>
        </p:nvCxnSpPr>
        <p:spPr>
          <a:xfrm flipH="1">
            <a:off x="4825883" y="1626829"/>
            <a:ext cx="2518425" cy="880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096EA8A4-D8E9-4350-ACD7-DCBEF70093E0}"/>
              </a:ext>
            </a:extLst>
          </p:cNvPr>
          <p:cNvCxnSpPr>
            <a:cxnSpLocks/>
            <a:stCxn id="17" idx="1"/>
            <a:endCxn id="6" idx="0"/>
          </p:cNvCxnSpPr>
          <p:nvPr/>
        </p:nvCxnSpPr>
        <p:spPr>
          <a:xfrm flipH="1">
            <a:off x="2214509" y="2964623"/>
            <a:ext cx="2008323" cy="92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C245F7C2-0AE7-4520-97AC-D0237E4600CC}"/>
              </a:ext>
            </a:extLst>
          </p:cNvPr>
          <p:cNvCxnSpPr>
            <a:cxnSpLocks/>
            <a:stCxn id="17" idx="2"/>
            <a:endCxn id="7" idx="0"/>
          </p:cNvCxnSpPr>
          <p:nvPr/>
        </p:nvCxnSpPr>
        <p:spPr>
          <a:xfrm>
            <a:off x="4532372" y="3091581"/>
            <a:ext cx="0" cy="122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5D4622C2-6BF7-47ED-96C8-3E8A5834B64E}"/>
              </a:ext>
            </a:extLst>
          </p:cNvPr>
          <p:cNvCxnSpPr>
            <a:cxnSpLocks/>
            <a:stCxn id="17" idx="3"/>
            <a:endCxn id="8" idx="0"/>
          </p:cNvCxnSpPr>
          <p:nvPr/>
        </p:nvCxnSpPr>
        <p:spPr>
          <a:xfrm>
            <a:off x="4841912" y="2964623"/>
            <a:ext cx="2356505" cy="86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83 Grupo">
            <a:extLst>
              <a:ext uri="{FF2B5EF4-FFF2-40B4-BE49-F238E27FC236}">
                <a16:creationId xmlns:a16="http://schemas.microsoft.com/office/drawing/2014/main" id="{4643CA75-7FBC-4FCB-86C7-885189C67D16}"/>
              </a:ext>
            </a:extLst>
          </p:cNvPr>
          <p:cNvGrpSpPr/>
          <p:nvPr/>
        </p:nvGrpSpPr>
        <p:grpSpPr>
          <a:xfrm>
            <a:off x="4222832" y="2205883"/>
            <a:ext cx="619080" cy="885698"/>
            <a:chOff x="1513967" y="970332"/>
            <a:chExt cx="619080" cy="885698"/>
          </a:xfrm>
        </p:grpSpPr>
        <p:sp>
          <p:nvSpPr>
            <p:cNvPr id="17" name="84 CuadroTexto">
              <a:extLst>
                <a:ext uri="{FF2B5EF4-FFF2-40B4-BE49-F238E27FC236}">
                  <a16:creationId xmlns:a16="http://schemas.microsoft.com/office/drawing/2014/main" id="{7A863781-B1B0-4C15-B37D-9E6851CE1D09}"/>
                </a:ext>
              </a:extLst>
            </p:cNvPr>
            <p:cNvSpPr txBox="1"/>
            <p:nvPr/>
          </p:nvSpPr>
          <p:spPr>
            <a:xfrm>
              <a:off x="1513967" y="1602114"/>
              <a:ext cx="619080" cy="253916"/>
            </a:xfrm>
            <a:prstGeom prst="rect">
              <a:avLst/>
            </a:prstGeom>
            <a:noFill/>
          </p:spPr>
          <p:txBody>
            <a:bodyPr wrap="none" rtlCol="0">
              <a:spAutoFit/>
            </a:bodyPr>
            <a:lstStyle/>
            <a:p>
              <a:r>
                <a:rPr lang="es-CO" sz="1050" b="1" dirty="0">
                  <a:latin typeface="Univers 57 Condensed" panose="020B0606020202060204" pitchFamily="34" charset="0"/>
                </a:rPr>
                <a:t>Modelo</a:t>
              </a:r>
            </a:p>
          </p:txBody>
        </p:sp>
        <p:pic>
          <p:nvPicPr>
            <p:cNvPr id="19" name="85 Imagen">
              <a:extLst>
                <a:ext uri="{FF2B5EF4-FFF2-40B4-BE49-F238E27FC236}">
                  <a16:creationId xmlns:a16="http://schemas.microsoft.com/office/drawing/2014/main" id="{645ACA32-CC16-4912-BE85-B70A64CD4F72}"/>
                </a:ext>
              </a:extLst>
            </p:cNvPr>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4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513967" y="970332"/>
              <a:ext cx="603051" cy="603051"/>
            </a:xfrm>
            <a:prstGeom prst="rect">
              <a:avLst/>
            </a:prstGeom>
            <a:effectLst>
              <a:innerShdw blurRad="50800">
                <a:prstClr val="black"/>
              </a:innerShdw>
            </a:effectLst>
          </p:spPr>
        </p:pic>
      </p:grpSp>
      <p:pic>
        <p:nvPicPr>
          <p:cNvPr id="24" name="Imagen 23">
            <a:extLst>
              <a:ext uri="{FF2B5EF4-FFF2-40B4-BE49-F238E27FC236}">
                <a16:creationId xmlns:a16="http://schemas.microsoft.com/office/drawing/2014/main" id="{781AE6FE-6193-48CA-83F2-299FFBBF683E}"/>
              </a:ext>
            </a:extLst>
          </p:cNvPr>
          <p:cNvPicPr>
            <a:picLocks noChangeAspect="1"/>
          </p:cNvPicPr>
          <p:nvPr/>
        </p:nvPicPr>
        <p:blipFill>
          <a:blip r:embed="rId5"/>
          <a:stretch>
            <a:fillRect/>
          </a:stretch>
        </p:blipFill>
        <p:spPr>
          <a:xfrm>
            <a:off x="2077558" y="4233036"/>
            <a:ext cx="346243" cy="302280"/>
          </a:xfrm>
          <a:prstGeom prst="rect">
            <a:avLst/>
          </a:prstGeom>
        </p:spPr>
      </p:pic>
      <p:pic>
        <p:nvPicPr>
          <p:cNvPr id="25" name="Imagen 24">
            <a:extLst>
              <a:ext uri="{FF2B5EF4-FFF2-40B4-BE49-F238E27FC236}">
                <a16:creationId xmlns:a16="http://schemas.microsoft.com/office/drawing/2014/main" id="{D975EF75-3A46-4859-89F2-B8E8A8F5B6DC}"/>
              </a:ext>
            </a:extLst>
          </p:cNvPr>
          <p:cNvPicPr>
            <a:picLocks noChangeAspect="1"/>
          </p:cNvPicPr>
          <p:nvPr/>
        </p:nvPicPr>
        <p:blipFill>
          <a:blip r:embed="rId6"/>
          <a:stretch>
            <a:fillRect/>
          </a:stretch>
        </p:blipFill>
        <p:spPr>
          <a:xfrm>
            <a:off x="4394851" y="4584287"/>
            <a:ext cx="321166" cy="309230"/>
          </a:xfrm>
          <a:prstGeom prst="rect">
            <a:avLst/>
          </a:prstGeom>
        </p:spPr>
      </p:pic>
      <p:pic>
        <p:nvPicPr>
          <p:cNvPr id="29" name="Imagen 28">
            <a:extLst>
              <a:ext uri="{FF2B5EF4-FFF2-40B4-BE49-F238E27FC236}">
                <a16:creationId xmlns:a16="http://schemas.microsoft.com/office/drawing/2014/main" id="{74423361-589B-4E59-BB76-5844277E8746}"/>
              </a:ext>
            </a:extLst>
          </p:cNvPr>
          <p:cNvPicPr>
            <a:picLocks noChangeAspect="1"/>
          </p:cNvPicPr>
          <p:nvPr/>
        </p:nvPicPr>
        <p:blipFill>
          <a:blip r:embed="rId7"/>
          <a:stretch>
            <a:fillRect/>
          </a:stretch>
        </p:blipFill>
        <p:spPr>
          <a:xfrm>
            <a:off x="7004205" y="4117770"/>
            <a:ext cx="388424" cy="342900"/>
          </a:xfrm>
          <a:prstGeom prst="rect">
            <a:avLst/>
          </a:prstGeom>
        </p:spPr>
      </p:pic>
      <p:pic>
        <p:nvPicPr>
          <p:cNvPr id="30" name="111 Imagen">
            <a:hlinkClick r:id="rId8" action="ppaction://hlinksldjump"/>
            <a:extLst>
              <a:ext uri="{FF2B5EF4-FFF2-40B4-BE49-F238E27FC236}">
                <a16:creationId xmlns:a16="http://schemas.microsoft.com/office/drawing/2014/main" id="{D6B163C1-CEF1-4D81-AF63-47FCF87EDD9A}"/>
              </a:ext>
            </a:extLst>
          </p:cNvPr>
          <p:cNvPicPr>
            <a:picLocks noChangeAspect="1"/>
          </p:cNvPicPr>
          <p:nvPr/>
        </p:nvPicPr>
        <p:blipFill>
          <a:blip r:embed="rId9" cstate="print">
            <a:biLevel thresh="75000"/>
            <a:extLst>
              <a:ext uri="{BEBA8EAE-BF5A-486C-A8C5-ECC9F3942E4B}">
                <a14:imgProps xmlns:a14="http://schemas.microsoft.com/office/drawing/2010/main">
                  <a14:imgLayer r:embed="rId10">
                    <a14:imgEffect>
                      <a14:sharpenSoften amount="10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115246" y="645512"/>
            <a:ext cx="458124" cy="458124"/>
          </a:xfrm>
          <a:prstGeom prst="rect">
            <a:avLst/>
          </a:prstGeom>
          <a:effectLst>
            <a:innerShdw blurRad="38100">
              <a:prstClr val="black"/>
            </a:innerShdw>
          </a:effectLst>
        </p:spPr>
      </p:pic>
      <p:pic>
        <p:nvPicPr>
          <p:cNvPr id="1026" name="Picture 2" descr="https://upload.wikimedia.org/wikipedia/commons/thumb/b/b5/Devops.svg/220px-Devops.svg.png">
            <a:extLst>
              <a:ext uri="{FF2B5EF4-FFF2-40B4-BE49-F238E27FC236}">
                <a16:creationId xmlns:a16="http://schemas.microsoft.com/office/drawing/2014/main" id="{C45C46E1-45F1-4649-BD71-68790A0F183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86318" y="555526"/>
            <a:ext cx="656382" cy="623563"/>
          </a:xfrm>
          <a:prstGeom prst="rect">
            <a:avLst/>
          </a:prstGeom>
          <a:noFill/>
          <a:extLst>
            <a:ext uri="{909E8E84-426E-40DD-AFC4-6F175D3DCCD1}">
              <a14:hiddenFill xmlns:a14="http://schemas.microsoft.com/office/drawing/2010/main">
                <a:solidFill>
                  <a:srgbClr val="FFFFFF"/>
                </a:solidFill>
              </a14:hiddenFill>
            </a:ext>
          </a:extLst>
        </p:spPr>
      </p:pic>
      <p:sp>
        <p:nvSpPr>
          <p:cNvPr id="37" name="CuadroTexto 36">
            <a:hlinkClick r:id="rId2" action="ppaction://hlinksldjump"/>
            <a:extLst>
              <a:ext uri="{FF2B5EF4-FFF2-40B4-BE49-F238E27FC236}">
                <a16:creationId xmlns:a16="http://schemas.microsoft.com/office/drawing/2014/main" id="{D8EA19E4-99CA-4C09-9489-61E73694C82B}"/>
              </a:ext>
            </a:extLst>
          </p:cNvPr>
          <p:cNvSpPr txBox="1"/>
          <p:nvPr/>
        </p:nvSpPr>
        <p:spPr>
          <a:xfrm>
            <a:off x="4042398" y="587312"/>
            <a:ext cx="963918" cy="530915"/>
          </a:xfrm>
          <a:prstGeom prst="rect">
            <a:avLst/>
          </a:prstGeom>
          <a:noFill/>
        </p:spPr>
        <p:txBody>
          <a:bodyPr wrap="none" rtlCol="0">
            <a:spAutoFit/>
          </a:bodyPr>
          <a:lstStyle/>
          <a:p>
            <a:r>
              <a:rPr lang="es-CO" dirty="0"/>
              <a:t>Enfoque</a:t>
            </a:r>
          </a:p>
          <a:p>
            <a:pPr algn="ctr"/>
            <a:r>
              <a:rPr lang="es-CO" sz="1050" dirty="0"/>
              <a:t>(</a:t>
            </a:r>
            <a:r>
              <a:rPr lang="es-CO" sz="1050" dirty="0">
                <a:hlinkClick r:id="rId12" action="ppaction://hlinksldjump"/>
              </a:rPr>
              <a:t>Alcance</a:t>
            </a:r>
            <a:r>
              <a:rPr lang="es-CO" sz="1050" dirty="0"/>
              <a:t>)</a:t>
            </a:r>
          </a:p>
        </p:txBody>
      </p:sp>
      <p:cxnSp>
        <p:nvCxnSpPr>
          <p:cNvPr id="38" name="Conector recto de flecha 37">
            <a:extLst>
              <a:ext uri="{FF2B5EF4-FFF2-40B4-BE49-F238E27FC236}">
                <a16:creationId xmlns:a16="http://schemas.microsoft.com/office/drawing/2014/main" id="{B60D0C80-3D1B-4D6C-A633-B2E3C9411AD0}"/>
              </a:ext>
            </a:extLst>
          </p:cNvPr>
          <p:cNvCxnSpPr>
            <a:cxnSpLocks/>
            <a:stCxn id="37" idx="2"/>
            <a:endCxn id="19" idx="0"/>
          </p:cNvCxnSpPr>
          <p:nvPr/>
        </p:nvCxnSpPr>
        <p:spPr>
          <a:xfrm>
            <a:off x="4524357" y="1118227"/>
            <a:ext cx="1" cy="108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09DA7497-D335-4EB5-A5EF-6DC43B46F95A}"/>
              </a:ext>
            </a:extLst>
          </p:cNvPr>
          <p:cNvSpPr txBox="1"/>
          <p:nvPr/>
        </p:nvSpPr>
        <p:spPr>
          <a:xfrm>
            <a:off x="-1" y="0"/>
            <a:ext cx="7489373" cy="369332"/>
          </a:xfrm>
          <a:prstGeom prst="rect">
            <a:avLst/>
          </a:prstGeom>
          <a:noFill/>
        </p:spPr>
        <p:txBody>
          <a:bodyPr wrap="square" rtlCol="0">
            <a:spAutoFit/>
          </a:bodyPr>
          <a:lstStyle/>
          <a:p>
            <a:r>
              <a:rPr lang="es-MX" b="1" dirty="0"/>
              <a:t>Componentes del Modelo</a:t>
            </a:r>
            <a:endParaRPr lang="es-CO" b="1" dirty="0"/>
          </a:p>
        </p:txBody>
      </p:sp>
    </p:spTree>
    <p:extLst>
      <p:ext uri="{BB962C8B-B14F-4D97-AF65-F5344CB8AC3E}">
        <p14:creationId xmlns:p14="http://schemas.microsoft.com/office/powerpoint/2010/main" val="71635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A1154506-51CC-44F3-9035-A43A8DF20F18}"/>
              </a:ext>
            </a:extLst>
          </p:cNvPr>
          <p:cNvSpPr txBox="1"/>
          <p:nvPr/>
        </p:nvSpPr>
        <p:spPr>
          <a:xfrm>
            <a:off x="-27322" y="10577"/>
            <a:ext cx="9171322" cy="369332"/>
          </a:xfrm>
          <a:prstGeom prst="rect">
            <a:avLst/>
          </a:prstGeom>
          <a:noFill/>
        </p:spPr>
        <p:txBody>
          <a:bodyPr wrap="square" rtlCol="0">
            <a:spAutoFit/>
          </a:bodyPr>
          <a:lstStyle/>
          <a:p>
            <a:r>
              <a:rPr lang="es-CO" dirty="0"/>
              <a:t>Formas de Trabajo / Estrategia</a:t>
            </a:r>
          </a:p>
        </p:txBody>
      </p:sp>
      <p:grpSp>
        <p:nvGrpSpPr>
          <p:cNvPr id="5" name="Grupo 4">
            <a:extLst>
              <a:ext uri="{FF2B5EF4-FFF2-40B4-BE49-F238E27FC236}">
                <a16:creationId xmlns:a16="http://schemas.microsoft.com/office/drawing/2014/main" id="{A5C4E01D-5480-4928-AA4A-C70131DE8A88}"/>
              </a:ext>
            </a:extLst>
          </p:cNvPr>
          <p:cNvGrpSpPr/>
          <p:nvPr/>
        </p:nvGrpSpPr>
        <p:grpSpPr>
          <a:xfrm>
            <a:off x="1499432" y="993531"/>
            <a:ext cx="1526775" cy="1971272"/>
            <a:chOff x="2519764" y="881593"/>
            <a:chExt cx="1526775" cy="1892358"/>
          </a:xfrm>
        </p:grpSpPr>
        <p:sp>
          <p:nvSpPr>
            <p:cNvPr id="10" name="Rectángulo 9">
              <a:extLst>
                <a:ext uri="{FF2B5EF4-FFF2-40B4-BE49-F238E27FC236}">
                  <a16:creationId xmlns:a16="http://schemas.microsoft.com/office/drawing/2014/main" id="{9CE9460C-C0B4-4CE9-AB0F-FC4DCE4BDDF4}"/>
                </a:ext>
              </a:extLst>
            </p:cNvPr>
            <p:cNvSpPr/>
            <p:nvPr/>
          </p:nvSpPr>
          <p:spPr>
            <a:xfrm>
              <a:off x="2519764" y="881593"/>
              <a:ext cx="1526775" cy="1892358"/>
            </a:xfrm>
            <a:prstGeom prst="rect">
              <a:avLst/>
            </a:prstGeom>
            <a:no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CO" sz="1200" dirty="0">
                  <a:solidFill>
                    <a:srgbClr val="FF0000"/>
                  </a:solidFill>
                </a:rPr>
                <a:t>EQUIPO TRANSVERSAL</a:t>
              </a:r>
            </a:p>
          </p:txBody>
        </p:sp>
        <p:sp>
          <p:nvSpPr>
            <p:cNvPr id="20" name="CuadroTexto 19">
              <a:extLst>
                <a:ext uri="{FF2B5EF4-FFF2-40B4-BE49-F238E27FC236}">
                  <a16:creationId xmlns:a16="http://schemas.microsoft.com/office/drawing/2014/main" id="{48BB3A5C-DD17-455C-9131-D95BAAE6ED63}"/>
                </a:ext>
              </a:extLst>
            </p:cNvPr>
            <p:cNvSpPr txBox="1"/>
            <p:nvPr/>
          </p:nvSpPr>
          <p:spPr>
            <a:xfrm>
              <a:off x="2533001" y="1385528"/>
              <a:ext cx="1500299" cy="1323439"/>
            </a:xfrm>
            <a:prstGeom prst="rect">
              <a:avLst/>
            </a:prstGeom>
            <a:noFill/>
          </p:spPr>
          <p:txBody>
            <a:bodyPr wrap="square" rtlCol="0">
              <a:spAutoFit/>
            </a:bodyPr>
            <a:lstStyle/>
            <a:p>
              <a:r>
                <a:rPr lang="es-ES" sz="800" dirty="0"/>
                <a:t>Equipo Especializado que opera de forma Transversal,</a:t>
              </a:r>
              <a:r>
                <a:rPr lang="es-CO" sz="800" dirty="0"/>
                <a:t> dando soporte a las ejecuciones de pruebas funcionales (</a:t>
              </a:r>
              <a:r>
                <a:rPr lang="es-CO" sz="800" dirty="0" err="1"/>
                <a:t>x+y</a:t>
              </a:r>
              <a:r>
                <a:rPr lang="es-CO" sz="800" dirty="0"/>
                <a:t>), Performance, Móviles, AFT, entre otras.</a:t>
              </a:r>
            </a:p>
            <a:p>
              <a:endParaRPr lang="es-CO" sz="800" dirty="0"/>
            </a:p>
            <a:p>
              <a:pPr marL="171450" indent="-171450">
                <a:buFont typeface="Arial" panose="020B0604020202020204" pitchFamily="34" charset="0"/>
                <a:buChar char="•"/>
              </a:pPr>
              <a:r>
                <a:rPr lang="es-ES" sz="800" dirty="0"/>
                <a:t>A</a:t>
              </a:r>
              <a:r>
                <a:rPr lang="es-CO" sz="800" dirty="0" err="1"/>
                <a:t>dministración</a:t>
              </a:r>
              <a:r>
                <a:rPr lang="es-CO" sz="800" dirty="0"/>
                <a:t> del Modelo</a:t>
              </a:r>
            </a:p>
            <a:p>
              <a:pPr marL="171450" indent="-171450">
                <a:buFont typeface="Arial" panose="020B0604020202020204" pitchFamily="34" charset="0"/>
                <a:buChar char="•"/>
              </a:pPr>
              <a:r>
                <a:rPr lang="es-ES" sz="800" dirty="0"/>
                <a:t>C</a:t>
              </a:r>
              <a:r>
                <a:rPr lang="es-CO" sz="800" dirty="0" err="1"/>
                <a:t>onstrucción</a:t>
              </a:r>
              <a:endParaRPr lang="es-CO" sz="800" dirty="0"/>
            </a:p>
            <a:p>
              <a:pPr marL="171450" indent="-171450">
                <a:buFont typeface="Arial" panose="020B0604020202020204" pitchFamily="34" charset="0"/>
                <a:buChar char="•"/>
              </a:pPr>
              <a:r>
                <a:rPr lang="es-ES" sz="800" dirty="0"/>
                <a:t>M</a:t>
              </a:r>
              <a:r>
                <a:rPr lang="es-CO" sz="800" dirty="0" err="1"/>
                <a:t>antenimiento</a:t>
              </a:r>
              <a:endParaRPr lang="es-CO" sz="800" dirty="0"/>
            </a:p>
          </p:txBody>
        </p:sp>
      </p:grpSp>
      <p:grpSp>
        <p:nvGrpSpPr>
          <p:cNvPr id="37" name="Grupo 36">
            <a:extLst>
              <a:ext uri="{FF2B5EF4-FFF2-40B4-BE49-F238E27FC236}">
                <a16:creationId xmlns:a16="http://schemas.microsoft.com/office/drawing/2014/main" id="{9D32F5C3-5E6B-4151-A953-4D6E6CB1BA48}"/>
              </a:ext>
            </a:extLst>
          </p:cNvPr>
          <p:cNvGrpSpPr/>
          <p:nvPr/>
        </p:nvGrpSpPr>
        <p:grpSpPr>
          <a:xfrm>
            <a:off x="5292080" y="987574"/>
            <a:ext cx="1456164" cy="1971272"/>
            <a:chOff x="6323109" y="875636"/>
            <a:chExt cx="1456164" cy="1971272"/>
          </a:xfrm>
        </p:grpSpPr>
        <p:sp>
          <p:nvSpPr>
            <p:cNvPr id="13" name="Rectángulo 12">
              <a:extLst>
                <a:ext uri="{FF2B5EF4-FFF2-40B4-BE49-F238E27FC236}">
                  <a16:creationId xmlns:a16="http://schemas.microsoft.com/office/drawing/2014/main" id="{C5F6289B-E6BC-455E-B058-25C216E0361A}"/>
                </a:ext>
              </a:extLst>
            </p:cNvPr>
            <p:cNvSpPr/>
            <p:nvPr/>
          </p:nvSpPr>
          <p:spPr>
            <a:xfrm>
              <a:off x="6323109" y="875636"/>
              <a:ext cx="1440000" cy="197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200" dirty="0">
                  <a:solidFill>
                    <a:srgbClr val="FF0000"/>
                  </a:solidFill>
                </a:rPr>
                <a:t>CONTINOUS X </a:t>
              </a:r>
              <a:endParaRPr lang="es-CO" sz="1200" dirty="0">
                <a:solidFill>
                  <a:srgbClr val="FF0000"/>
                </a:solidFill>
              </a:endParaRPr>
            </a:p>
          </p:txBody>
        </p:sp>
        <p:sp>
          <p:nvSpPr>
            <p:cNvPr id="21" name="CuadroTexto 20">
              <a:extLst>
                <a:ext uri="{FF2B5EF4-FFF2-40B4-BE49-F238E27FC236}">
                  <a16:creationId xmlns:a16="http://schemas.microsoft.com/office/drawing/2014/main" id="{B1F5C647-4928-457E-A14C-EC89249287FD}"/>
                </a:ext>
              </a:extLst>
            </p:cNvPr>
            <p:cNvSpPr txBox="1"/>
            <p:nvPr/>
          </p:nvSpPr>
          <p:spPr>
            <a:xfrm>
              <a:off x="6362434" y="1372582"/>
              <a:ext cx="1416839" cy="1446550"/>
            </a:xfrm>
            <a:prstGeom prst="rect">
              <a:avLst/>
            </a:prstGeom>
            <a:noFill/>
          </p:spPr>
          <p:txBody>
            <a:bodyPr wrap="square" rtlCol="0">
              <a:spAutoFit/>
            </a:bodyPr>
            <a:lstStyle/>
            <a:p>
              <a:r>
                <a:rPr lang="es-ES" sz="800" dirty="0"/>
                <a:t>Operación de pruebas especializada, con alto grado de automatización en todas las etapas del ciclo de vida del desarrollo</a:t>
              </a:r>
              <a:endParaRPr lang="es-CO" sz="800" dirty="0"/>
            </a:p>
            <a:p>
              <a:pPr marL="171450" indent="-171450">
                <a:buFont typeface="Arial" panose="020B0604020202020204" pitchFamily="34" charset="0"/>
                <a:buChar char="•"/>
              </a:pPr>
              <a:r>
                <a:rPr lang="es-ES" sz="800" dirty="0"/>
                <a:t>I</a:t>
              </a:r>
              <a:r>
                <a:rPr lang="es-CO" sz="800" dirty="0" err="1"/>
                <a:t>ntegración</a:t>
              </a:r>
              <a:r>
                <a:rPr lang="es-CO" sz="800" dirty="0"/>
                <a:t> Continua</a:t>
              </a:r>
            </a:p>
            <a:p>
              <a:pPr marL="171450" indent="-171450">
                <a:buFont typeface="Arial" panose="020B0604020202020204" pitchFamily="34" charset="0"/>
                <a:buChar char="•"/>
              </a:pPr>
              <a:r>
                <a:rPr lang="es-CO" sz="800" dirty="0"/>
                <a:t>Despliegue Continuo</a:t>
              </a:r>
            </a:p>
            <a:p>
              <a:pPr marL="171450" indent="-171450">
                <a:buFont typeface="Arial" panose="020B0604020202020204" pitchFamily="34" charset="0"/>
                <a:buChar char="•"/>
              </a:pPr>
              <a:r>
                <a:rPr lang="es-ES" sz="800" dirty="0" err="1"/>
                <a:t>Testing</a:t>
              </a:r>
              <a:r>
                <a:rPr lang="es-CO" sz="800" dirty="0"/>
                <a:t> Continuo</a:t>
              </a:r>
            </a:p>
            <a:p>
              <a:pPr marL="171450" indent="-171450">
                <a:buFont typeface="Arial" panose="020B0604020202020204" pitchFamily="34" charset="0"/>
                <a:buChar char="•"/>
              </a:pPr>
              <a:r>
                <a:rPr lang="es-CO" sz="800" dirty="0"/>
                <a:t>Entrega Continua</a:t>
              </a:r>
            </a:p>
            <a:p>
              <a:r>
                <a:rPr lang="es-ES" sz="800" dirty="0"/>
                <a:t>En todos los niveles y atributos</a:t>
              </a:r>
              <a:endParaRPr lang="es-CO" sz="800" dirty="0"/>
            </a:p>
          </p:txBody>
        </p:sp>
      </p:grpSp>
      <p:grpSp>
        <p:nvGrpSpPr>
          <p:cNvPr id="2" name="Grupo 1">
            <a:extLst>
              <a:ext uri="{FF2B5EF4-FFF2-40B4-BE49-F238E27FC236}">
                <a16:creationId xmlns:a16="http://schemas.microsoft.com/office/drawing/2014/main" id="{408E2305-4EB3-4F98-8BC9-9BA848D8EA6B}"/>
              </a:ext>
            </a:extLst>
          </p:cNvPr>
          <p:cNvGrpSpPr/>
          <p:nvPr/>
        </p:nvGrpSpPr>
        <p:grpSpPr>
          <a:xfrm>
            <a:off x="3389032" y="993530"/>
            <a:ext cx="1526776" cy="1971273"/>
            <a:chOff x="4887448" y="592875"/>
            <a:chExt cx="1526776" cy="1958232"/>
          </a:xfrm>
        </p:grpSpPr>
        <p:sp>
          <p:nvSpPr>
            <p:cNvPr id="12" name="Rectángulo 11">
              <a:extLst>
                <a:ext uri="{FF2B5EF4-FFF2-40B4-BE49-F238E27FC236}">
                  <a16:creationId xmlns:a16="http://schemas.microsoft.com/office/drawing/2014/main" id="{E4D37CE1-74F9-4643-B551-6D12E619BA83}"/>
                </a:ext>
              </a:extLst>
            </p:cNvPr>
            <p:cNvSpPr/>
            <p:nvPr/>
          </p:nvSpPr>
          <p:spPr>
            <a:xfrm>
              <a:off x="4887448" y="592875"/>
              <a:ext cx="1526776" cy="1958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CO" sz="1200" dirty="0">
                  <a:solidFill>
                    <a:srgbClr val="FF0000"/>
                  </a:solidFill>
                </a:rPr>
                <a:t>EQUIPO DE </a:t>
              </a:r>
              <a:r>
                <a:rPr lang="es-ES" sz="1200" dirty="0">
                  <a:solidFill>
                    <a:srgbClr val="FF0000"/>
                  </a:solidFill>
                </a:rPr>
                <a:t>P</a:t>
              </a:r>
              <a:r>
                <a:rPr lang="es-CO" sz="1200" dirty="0">
                  <a:solidFill>
                    <a:srgbClr val="FF0000"/>
                  </a:solidFill>
                </a:rPr>
                <a:t>RUEBAS</a:t>
              </a:r>
            </a:p>
            <a:p>
              <a:pPr algn="ctr"/>
              <a:r>
                <a:rPr lang="es-CO" sz="1200" dirty="0">
                  <a:solidFill>
                    <a:srgbClr val="FF0000"/>
                  </a:solidFill>
                </a:rPr>
                <a:t>(</a:t>
              </a:r>
              <a:r>
                <a:rPr lang="es-ES" sz="1200" dirty="0">
                  <a:solidFill>
                    <a:srgbClr val="FF0000"/>
                  </a:solidFill>
                </a:rPr>
                <a:t>PITT)</a:t>
              </a:r>
              <a:endParaRPr lang="es-CO" sz="1200" dirty="0">
                <a:solidFill>
                  <a:srgbClr val="FF0000"/>
                </a:solidFill>
              </a:endParaRPr>
            </a:p>
          </p:txBody>
        </p:sp>
        <p:sp>
          <p:nvSpPr>
            <p:cNvPr id="22" name="CuadroTexto 21">
              <a:extLst>
                <a:ext uri="{FF2B5EF4-FFF2-40B4-BE49-F238E27FC236}">
                  <a16:creationId xmlns:a16="http://schemas.microsoft.com/office/drawing/2014/main" id="{12356E61-9B35-4220-B0EB-D58A732E0453}"/>
                </a:ext>
              </a:extLst>
            </p:cNvPr>
            <p:cNvSpPr txBox="1"/>
            <p:nvPr/>
          </p:nvSpPr>
          <p:spPr>
            <a:xfrm>
              <a:off x="4962122" y="1202913"/>
              <a:ext cx="1440000" cy="1314684"/>
            </a:xfrm>
            <a:prstGeom prst="rect">
              <a:avLst/>
            </a:prstGeom>
            <a:noFill/>
          </p:spPr>
          <p:txBody>
            <a:bodyPr wrap="square" rtlCol="0">
              <a:spAutoFit/>
            </a:bodyPr>
            <a:lstStyle/>
            <a:p>
              <a:r>
                <a:rPr lang="es-ES" sz="800" dirty="0"/>
                <a:t>Equipo de Pruebas que opera de forma paralela e independiente con capacidad de automatización</a:t>
              </a:r>
            </a:p>
            <a:p>
              <a:endParaRPr lang="es-CO" sz="800" dirty="0"/>
            </a:p>
            <a:p>
              <a:pPr marL="171450" indent="-171450">
                <a:buFont typeface="Arial" panose="020B0604020202020204" pitchFamily="34" charset="0"/>
                <a:buChar char="•"/>
              </a:pPr>
              <a:r>
                <a:rPr lang="es-CO" sz="800" dirty="0"/>
                <a:t>UAT.</a:t>
              </a:r>
            </a:p>
            <a:p>
              <a:pPr marL="171450" indent="-171450">
                <a:buFont typeface="Arial" panose="020B0604020202020204" pitchFamily="34" charset="0"/>
                <a:buChar char="•"/>
              </a:pPr>
              <a:r>
                <a:rPr lang="es-CO" sz="800" dirty="0"/>
                <a:t>Enfoque de Negocio.</a:t>
              </a:r>
            </a:p>
            <a:p>
              <a:pPr marL="171450" indent="-171450">
                <a:buFont typeface="Arial" panose="020B0604020202020204" pitchFamily="34" charset="0"/>
                <a:buChar char="•"/>
              </a:pPr>
              <a:r>
                <a:rPr lang="es-ES" sz="800" dirty="0" err="1"/>
                <a:t>End</a:t>
              </a:r>
              <a:r>
                <a:rPr lang="es-ES" sz="800" dirty="0"/>
                <a:t> </a:t>
              </a:r>
              <a:r>
                <a:rPr lang="es-ES" sz="800" dirty="0" err="1"/>
                <a:t>to</a:t>
              </a:r>
              <a:r>
                <a:rPr lang="es-ES" sz="800" dirty="0"/>
                <a:t> </a:t>
              </a:r>
              <a:r>
                <a:rPr lang="es-ES" sz="800" dirty="0" err="1"/>
                <a:t>End</a:t>
              </a:r>
              <a:r>
                <a:rPr lang="es-ES" sz="800" dirty="0"/>
                <a:t>.</a:t>
              </a:r>
            </a:p>
            <a:p>
              <a:pPr marL="171450" indent="-171450">
                <a:buFont typeface="Arial" panose="020B0604020202020204" pitchFamily="34" charset="0"/>
                <a:buChar char="•"/>
              </a:pPr>
              <a:r>
                <a:rPr lang="es-ES" sz="800" dirty="0" err="1"/>
                <a:t>Moviles</a:t>
              </a:r>
              <a:endParaRPr lang="es-ES" sz="800" dirty="0"/>
            </a:p>
            <a:p>
              <a:pPr marL="171450" indent="-171450">
                <a:buFont typeface="Arial" panose="020B0604020202020204" pitchFamily="34" charset="0"/>
                <a:buChar char="•"/>
              </a:pPr>
              <a:r>
                <a:rPr lang="es-ES" sz="800" dirty="0" err="1"/>
                <a:t>Peformance</a:t>
              </a:r>
              <a:endParaRPr lang="es-CO" sz="800" dirty="0"/>
            </a:p>
          </p:txBody>
        </p:sp>
      </p:grpSp>
      <p:sp>
        <p:nvSpPr>
          <p:cNvPr id="26" name="CuadroTexto 25">
            <a:extLst>
              <a:ext uri="{FF2B5EF4-FFF2-40B4-BE49-F238E27FC236}">
                <a16:creationId xmlns:a16="http://schemas.microsoft.com/office/drawing/2014/main" id="{922D87FE-0D59-4A20-A20F-A2A121F13155}"/>
              </a:ext>
            </a:extLst>
          </p:cNvPr>
          <p:cNvSpPr txBox="1"/>
          <p:nvPr/>
        </p:nvSpPr>
        <p:spPr>
          <a:xfrm>
            <a:off x="1475656" y="3088867"/>
            <a:ext cx="1526776" cy="1508105"/>
          </a:xfrm>
          <a:prstGeom prst="rect">
            <a:avLst/>
          </a:prstGeom>
          <a:noFill/>
        </p:spPr>
        <p:txBody>
          <a:bodyPr wrap="square" tIns="0" bIns="0" rtlCol="0">
            <a:spAutoFit/>
          </a:bodyPr>
          <a:lstStyle/>
          <a:p>
            <a:pPr marL="171450" indent="-171450">
              <a:buFont typeface="Wingdings" panose="05000000000000000000" pitchFamily="2" charset="2"/>
              <a:buChar char="ü"/>
            </a:pPr>
            <a:r>
              <a:rPr lang="es-ES" sz="700" dirty="0"/>
              <a:t>Implementación transversal e integrada a </a:t>
            </a:r>
            <a:r>
              <a:rPr lang="es-ES" sz="700" dirty="0" err="1"/>
              <a:t>Continous</a:t>
            </a:r>
            <a:r>
              <a:rPr lang="es-ES" sz="700" dirty="0"/>
              <a:t> X</a:t>
            </a:r>
          </a:p>
          <a:p>
            <a:pPr marL="171450" indent="-171450">
              <a:buFont typeface="Wingdings" panose="05000000000000000000" pitchFamily="2" charset="2"/>
              <a:buChar char="ü"/>
            </a:pPr>
            <a:r>
              <a:rPr lang="es-ES" sz="700" dirty="0"/>
              <a:t>Facilita el Gobierno de Pruebas</a:t>
            </a:r>
          </a:p>
          <a:p>
            <a:pPr marL="171450" indent="-171450">
              <a:buFont typeface="Wingdings" panose="05000000000000000000" pitchFamily="2" charset="2"/>
              <a:buChar char="ü"/>
            </a:pPr>
            <a:r>
              <a:rPr lang="es-ES" sz="700" dirty="0"/>
              <a:t>Centralización de Artefactos</a:t>
            </a:r>
          </a:p>
          <a:p>
            <a:pPr marL="171450" indent="-171450">
              <a:buFont typeface="Wingdings" panose="05000000000000000000" pitchFamily="2" charset="2"/>
              <a:buChar char="ü"/>
            </a:pPr>
            <a:r>
              <a:rPr lang="es-ES" sz="700" dirty="0"/>
              <a:t>Facilita el Mantenimiento</a:t>
            </a:r>
          </a:p>
          <a:p>
            <a:pPr marL="171450" indent="-171450">
              <a:buFont typeface="Wingdings" panose="05000000000000000000" pitchFamily="2" charset="2"/>
              <a:buChar char="ü"/>
            </a:pPr>
            <a:r>
              <a:rPr lang="es-ES" sz="700" dirty="0"/>
              <a:t>Apalanca el reúso</a:t>
            </a:r>
          </a:p>
          <a:p>
            <a:pPr marL="171450" indent="-171450">
              <a:buFont typeface="Wingdings" panose="05000000000000000000" pitchFamily="2" charset="2"/>
              <a:buChar char="ü"/>
            </a:pPr>
            <a:r>
              <a:rPr lang="es-ES" sz="700" dirty="0"/>
              <a:t>Minimizar esfuerzo en la construcción con soluciones genéricas</a:t>
            </a:r>
          </a:p>
          <a:p>
            <a:pPr marL="171450" indent="-171450">
              <a:buFont typeface="Wingdings" panose="05000000000000000000" pitchFamily="2" charset="2"/>
              <a:buChar char="ü"/>
            </a:pPr>
            <a:r>
              <a:rPr lang="es-ES" sz="700" b="1" i="1" dirty="0"/>
              <a:t>Control del proceso de certificación</a:t>
            </a:r>
          </a:p>
          <a:p>
            <a:endParaRPr lang="es-CO" sz="700" dirty="0"/>
          </a:p>
          <a:p>
            <a:pPr marL="171450" indent="-171450">
              <a:buFont typeface="Calibri" panose="020F0502020204030204" pitchFamily="34" charset="0"/>
              <a:buChar char="ꭗ"/>
            </a:pPr>
            <a:r>
              <a:rPr lang="es-CO" sz="700" dirty="0"/>
              <a:t>Mayor Enfoque técnico que de Negocio.</a:t>
            </a:r>
          </a:p>
        </p:txBody>
      </p:sp>
      <p:sp>
        <p:nvSpPr>
          <p:cNvPr id="29" name="CuadroTexto 28">
            <a:extLst>
              <a:ext uri="{FF2B5EF4-FFF2-40B4-BE49-F238E27FC236}">
                <a16:creationId xmlns:a16="http://schemas.microsoft.com/office/drawing/2014/main" id="{B3B5D40B-D3AA-45D6-B245-5B474F78A0C2}"/>
              </a:ext>
            </a:extLst>
          </p:cNvPr>
          <p:cNvSpPr txBox="1"/>
          <p:nvPr/>
        </p:nvSpPr>
        <p:spPr>
          <a:xfrm>
            <a:off x="7457087" y="4912668"/>
            <a:ext cx="1686913" cy="230832"/>
          </a:xfrm>
          <a:prstGeom prst="rect">
            <a:avLst/>
          </a:prstGeom>
          <a:noFill/>
        </p:spPr>
        <p:txBody>
          <a:bodyPr wrap="square" rtlCol="0">
            <a:spAutoFit/>
          </a:bodyPr>
          <a:lstStyle/>
          <a:p>
            <a:r>
              <a:rPr lang="es-ES" sz="900" dirty="0" err="1"/>
              <a:t>Continous</a:t>
            </a:r>
            <a:r>
              <a:rPr lang="es-ES" sz="900" dirty="0"/>
              <a:t> X: CI / CD / CT / CPT</a:t>
            </a:r>
            <a:endParaRPr lang="es-CO" sz="900" dirty="0"/>
          </a:p>
        </p:txBody>
      </p:sp>
      <p:sp>
        <p:nvSpPr>
          <p:cNvPr id="30" name="CuadroTexto 29">
            <a:extLst>
              <a:ext uri="{FF2B5EF4-FFF2-40B4-BE49-F238E27FC236}">
                <a16:creationId xmlns:a16="http://schemas.microsoft.com/office/drawing/2014/main" id="{C8FD2909-0362-4365-B4AE-DF6142295A46}"/>
              </a:ext>
            </a:extLst>
          </p:cNvPr>
          <p:cNvSpPr txBox="1"/>
          <p:nvPr/>
        </p:nvSpPr>
        <p:spPr>
          <a:xfrm>
            <a:off x="3419872" y="3116260"/>
            <a:ext cx="1526776" cy="1292662"/>
          </a:xfrm>
          <a:prstGeom prst="rect">
            <a:avLst/>
          </a:prstGeom>
          <a:noFill/>
        </p:spPr>
        <p:txBody>
          <a:bodyPr wrap="square" tIns="0" bIns="0" rtlCol="0">
            <a:spAutoFit/>
          </a:bodyPr>
          <a:lstStyle/>
          <a:p>
            <a:pPr marL="171450" indent="-171450">
              <a:buFont typeface="Wingdings" panose="05000000000000000000" pitchFamily="2" charset="2"/>
              <a:buChar char="ü"/>
            </a:pPr>
            <a:r>
              <a:rPr lang="es-ES" sz="700" dirty="0"/>
              <a:t>Enfoque de Negocio</a:t>
            </a:r>
          </a:p>
          <a:p>
            <a:pPr marL="171450" indent="-171450">
              <a:buFont typeface="Wingdings" panose="05000000000000000000" pitchFamily="2" charset="2"/>
              <a:buChar char="ü"/>
            </a:pPr>
            <a:r>
              <a:rPr lang="es-ES" sz="700" dirty="0"/>
              <a:t>Responsabilidad a nivel de UAT</a:t>
            </a:r>
          </a:p>
          <a:p>
            <a:pPr marL="171450" indent="-171450">
              <a:buFont typeface="Wingdings" panose="05000000000000000000" pitchFamily="2" charset="2"/>
              <a:buChar char="ü"/>
            </a:pPr>
            <a:r>
              <a:rPr lang="es-ES" sz="700" dirty="0"/>
              <a:t>Modelado y Automatización y Ejecución de flujos </a:t>
            </a:r>
            <a:r>
              <a:rPr lang="es-ES" sz="700" dirty="0" err="1"/>
              <a:t>End</a:t>
            </a:r>
            <a:r>
              <a:rPr lang="es-ES" sz="700" dirty="0"/>
              <a:t> </a:t>
            </a:r>
            <a:r>
              <a:rPr lang="es-ES" sz="700" dirty="0" err="1"/>
              <a:t>to</a:t>
            </a:r>
            <a:r>
              <a:rPr lang="es-ES" sz="700" dirty="0"/>
              <a:t> </a:t>
            </a:r>
            <a:r>
              <a:rPr lang="es-ES" sz="700" dirty="0" err="1"/>
              <a:t>End</a:t>
            </a:r>
            <a:r>
              <a:rPr lang="es-ES" sz="700" dirty="0"/>
              <a:t> y rutas críticas de negocio.</a:t>
            </a:r>
          </a:p>
          <a:p>
            <a:pPr marL="171450" indent="-171450">
              <a:buFont typeface="Wingdings" panose="05000000000000000000" pitchFamily="2" charset="2"/>
              <a:buChar char="ü"/>
            </a:pPr>
            <a:r>
              <a:rPr lang="es-ES" sz="700" dirty="0"/>
              <a:t>Apalanca el Continuos </a:t>
            </a:r>
            <a:r>
              <a:rPr lang="es-ES" sz="700" dirty="0" err="1"/>
              <a:t>Deployment</a:t>
            </a:r>
            <a:r>
              <a:rPr lang="es-ES" sz="700" dirty="0"/>
              <a:t>.</a:t>
            </a:r>
          </a:p>
          <a:p>
            <a:endParaRPr lang="es-CO" sz="700" dirty="0"/>
          </a:p>
          <a:p>
            <a:pPr marL="171450" indent="-171450">
              <a:buFont typeface="Calibri" panose="020F0502020204030204" pitchFamily="34" charset="0"/>
              <a:buChar char="ꭗ"/>
            </a:pPr>
            <a:r>
              <a:rPr lang="es-CO" sz="700" dirty="0"/>
              <a:t>Requiere madurar el proceso de desarrollo y pruebas.</a:t>
            </a:r>
          </a:p>
          <a:p>
            <a:pPr marL="171450" indent="-171450">
              <a:buFont typeface="Calibri" panose="020F0502020204030204" pitchFamily="34" charset="0"/>
              <a:buChar char="ꭗ"/>
            </a:pPr>
            <a:r>
              <a:rPr lang="es-ES" sz="700" dirty="0"/>
              <a:t>R</a:t>
            </a:r>
            <a:r>
              <a:rPr lang="es-CO" sz="700" dirty="0" err="1"/>
              <a:t>equiere</a:t>
            </a:r>
            <a:r>
              <a:rPr lang="es-CO" sz="700" dirty="0"/>
              <a:t> de un modelo transversal de Automatización</a:t>
            </a:r>
          </a:p>
        </p:txBody>
      </p:sp>
      <p:sp>
        <p:nvSpPr>
          <p:cNvPr id="31" name="CuadroTexto 30">
            <a:extLst>
              <a:ext uri="{FF2B5EF4-FFF2-40B4-BE49-F238E27FC236}">
                <a16:creationId xmlns:a16="http://schemas.microsoft.com/office/drawing/2014/main" id="{C4C7BB7B-7BAB-43AF-BC2F-E7D4DD13C437}"/>
              </a:ext>
            </a:extLst>
          </p:cNvPr>
          <p:cNvSpPr txBox="1"/>
          <p:nvPr/>
        </p:nvSpPr>
        <p:spPr>
          <a:xfrm>
            <a:off x="5292080" y="3075806"/>
            <a:ext cx="1526776" cy="1400383"/>
          </a:xfrm>
          <a:prstGeom prst="rect">
            <a:avLst/>
          </a:prstGeom>
          <a:noFill/>
        </p:spPr>
        <p:txBody>
          <a:bodyPr wrap="square" tIns="0" bIns="0" rtlCol="0">
            <a:spAutoFit/>
          </a:bodyPr>
          <a:lstStyle/>
          <a:p>
            <a:pPr marL="171450" indent="-171450">
              <a:buFont typeface="Wingdings" panose="05000000000000000000" pitchFamily="2" charset="2"/>
              <a:buChar char="ü"/>
            </a:pPr>
            <a:r>
              <a:rPr lang="es-ES" sz="700" dirty="0"/>
              <a:t>Cobertura Alta, participación en todos los niveles de prueba.</a:t>
            </a:r>
          </a:p>
          <a:p>
            <a:pPr marL="171450" indent="-171450">
              <a:buFont typeface="Wingdings" panose="05000000000000000000" pitchFamily="2" charset="2"/>
              <a:buChar char="ü"/>
            </a:pPr>
            <a:r>
              <a:rPr lang="es-ES" sz="700" dirty="0"/>
              <a:t>Altos niveles de integración y eficiencia.</a:t>
            </a:r>
          </a:p>
          <a:p>
            <a:pPr marL="171450" indent="-171450">
              <a:buFont typeface="Wingdings" panose="05000000000000000000" pitchFamily="2" charset="2"/>
              <a:buChar char="ü"/>
            </a:pPr>
            <a:r>
              <a:rPr lang="es-ES" sz="700" dirty="0"/>
              <a:t>Facilita la evolución a DEVOPS</a:t>
            </a:r>
          </a:p>
          <a:p>
            <a:endParaRPr lang="es-CO" sz="700" dirty="0"/>
          </a:p>
          <a:p>
            <a:pPr marL="171450" indent="-171450">
              <a:buFont typeface="Calibri" panose="020F0502020204030204" pitchFamily="34" charset="0"/>
              <a:buChar char="ꭗ"/>
            </a:pPr>
            <a:r>
              <a:rPr lang="es-CO" sz="700" dirty="0"/>
              <a:t>Requiere mayor nivel de madurez en los procesos.</a:t>
            </a:r>
          </a:p>
          <a:p>
            <a:pPr marL="171450" indent="-171450">
              <a:buFont typeface="Calibri" panose="020F0502020204030204" pitchFamily="34" charset="0"/>
              <a:buChar char="ꭗ"/>
            </a:pPr>
            <a:r>
              <a:rPr lang="es-ES" sz="700" dirty="0"/>
              <a:t>R</a:t>
            </a:r>
            <a:r>
              <a:rPr lang="es-CO" sz="700" dirty="0" err="1"/>
              <a:t>equiere</a:t>
            </a:r>
            <a:r>
              <a:rPr lang="es-CO" sz="700" dirty="0"/>
              <a:t> de un modelo transversal de Automatización</a:t>
            </a:r>
          </a:p>
          <a:p>
            <a:pPr marL="171450" indent="-171450">
              <a:buFont typeface="Calibri" panose="020F0502020204030204" pitchFamily="34" charset="0"/>
              <a:buChar char="ꭗ"/>
            </a:pPr>
            <a:r>
              <a:rPr lang="es-ES" sz="700" dirty="0"/>
              <a:t>P</a:t>
            </a:r>
            <a:r>
              <a:rPr lang="es-CO" sz="700" dirty="0" err="1"/>
              <a:t>ersonal</a:t>
            </a:r>
            <a:r>
              <a:rPr lang="es-CO" sz="700" dirty="0"/>
              <a:t> con altos </a:t>
            </a:r>
            <a:r>
              <a:rPr lang="es-CO" sz="700" dirty="0" err="1"/>
              <a:t>concocimientos</a:t>
            </a:r>
            <a:r>
              <a:rPr lang="es-CO" sz="700" dirty="0"/>
              <a:t> técnicos (desarrollo – herramientas)</a:t>
            </a:r>
          </a:p>
        </p:txBody>
      </p:sp>
      <p:sp>
        <p:nvSpPr>
          <p:cNvPr id="33" name="Flecha: a la derecha 32">
            <a:extLst>
              <a:ext uri="{FF2B5EF4-FFF2-40B4-BE49-F238E27FC236}">
                <a16:creationId xmlns:a16="http://schemas.microsoft.com/office/drawing/2014/main" id="{0ABC238C-4182-4B2B-806B-BEA76B8B48C7}"/>
              </a:ext>
            </a:extLst>
          </p:cNvPr>
          <p:cNvSpPr/>
          <p:nvPr/>
        </p:nvSpPr>
        <p:spPr>
          <a:xfrm>
            <a:off x="3115768" y="1820195"/>
            <a:ext cx="16008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34" name="Flecha: a la derecha 33">
            <a:extLst>
              <a:ext uri="{FF2B5EF4-FFF2-40B4-BE49-F238E27FC236}">
                <a16:creationId xmlns:a16="http://schemas.microsoft.com/office/drawing/2014/main" id="{DD0E212C-D4B4-4B6E-8E64-206E9A012F34}"/>
              </a:ext>
            </a:extLst>
          </p:cNvPr>
          <p:cNvSpPr/>
          <p:nvPr/>
        </p:nvSpPr>
        <p:spPr>
          <a:xfrm>
            <a:off x="4987976" y="1820195"/>
            <a:ext cx="16008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35" name="Flecha: a la derecha 34">
            <a:extLst>
              <a:ext uri="{FF2B5EF4-FFF2-40B4-BE49-F238E27FC236}">
                <a16:creationId xmlns:a16="http://schemas.microsoft.com/office/drawing/2014/main" id="{A64B3F2A-F49A-4EF7-A125-82E798F0A0CC}"/>
              </a:ext>
            </a:extLst>
          </p:cNvPr>
          <p:cNvSpPr/>
          <p:nvPr/>
        </p:nvSpPr>
        <p:spPr>
          <a:xfrm>
            <a:off x="6804248" y="1820195"/>
            <a:ext cx="16008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36" name="Flecha: a la derecha 35">
            <a:hlinkClick r:id="rId2" action="ppaction://hlinksldjump"/>
            <a:extLst>
              <a:ext uri="{FF2B5EF4-FFF2-40B4-BE49-F238E27FC236}">
                <a16:creationId xmlns:a16="http://schemas.microsoft.com/office/drawing/2014/main" id="{B48F9BE2-649D-4ECD-AFF8-FA11E7D38F03}"/>
              </a:ext>
            </a:extLst>
          </p:cNvPr>
          <p:cNvSpPr/>
          <p:nvPr/>
        </p:nvSpPr>
        <p:spPr>
          <a:xfrm rot="16200000">
            <a:off x="8563358" y="4585489"/>
            <a:ext cx="16008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2050" name="Picture 2" descr="DevOps | Office of the Chief Software Officer, U.S Air Force">
            <a:extLst>
              <a:ext uri="{FF2B5EF4-FFF2-40B4-BE49-F238E27FC236}">
                <a16:creationId xmlns:a16="http://schemas.microsoft.com/office/drawing/2014/main" id="{733C4B08-1721-4DFC-8A6B-AABF2321D4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1117" y="1843267"/>
            <a:ext cx="973536" cy="46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06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1EC8513-1923-4A02-8F0A-9D8B4EDEF4A8}"/>
              </a:ext>
            </a:extLst>
          </p:cNvPr>
          <p:cNvSpPr txBox="1"/>
          <p:nvPr/>
        </p:nvSpPr>
        <p:spPr>
          <a:xfrm>
            <a:off x="1194840" y="2495012"/>
            <a:ext cx="1581297" cy="1800493"/>
          </a:xfrm>
          <a:prstGeom prst="rect">
            <a:avLst/>
          </a:prstGeom>
          <a:noFill/>
        </p:spPr>
        <p:txBody>
          <a:bodyPr wrap="square" tIns="0" bIns="0" rtlCol="0">
            <a:spAutoFit/>
          </a:bodyPr>
          <a:lstStyle/>
          <a:p>
            <a:pPr marL="171450" indent="-171450">
              <a:buFont typeface="Wingdings" panose="05000000000000000000" pitchFamily="2" charset="2"/>
              <a:buChar char="ü"/>
            </a:pPr>
            <a:r>
              <a:rPr lang="es-ES" sz="900" dirty="0"/>
              <a:t>No requiere Implementación </a:t>
            </a:r>
          </a:p>
          <a:p>
            <a:pPr marL="171450" indent="-171450">
              <a:buFont typeface="Wingdings" panose="05000000000000000000" pitchFamily="2" charset="2"/>
              <a:buChar char="ü"/>
            </a:pPr>
            <a:r>
              <a:rPr lang="es-ES" sz="900" dirty="0"/>
              <a:t>Resultados rápidos y puntuales</a:t>
            </a:r>
          </a:p>
          <a:p>
            <a:endParaRPr lang="es-CO" sz="900" dirty="0"/>
          </a:p>
          <a:p>
            <a:pPr marL="171450" indent="-171450">
              <a:buFont typeface="Calibri" panose="020F0502020204030204" pitchFamily="34" charset="0"/>
              <a:buChar char="ꭗ"/>
            </a:pPr>
            <a:r>
              <a:rPr lang="es-CO" sz="900" dirty="0"/>
              <a:t>Poco Eficiente</a:t>
            </a:r>
          </a:p>
          <a:p>
            <a:pPr marL="171450" indent="-171450">
              <a:buFont typeface="Calibri" panose="020F0502020204030204" pitchFamily="34" charset="0"/>
              <a:buChar char="ꭗ"/>
            </a:pPr>
            <a:r>
              <a:rPr lang="es-CO" sz="900" dirty="0"/>
              <a:t>Cobertura limitada</a:t>
            </a:r>
          </a:p>
          <a:p>
            <a:r>
              <a:rPr lang="es-CO" sz="900" dirty="0"/>
              <a:t>-Presencia en aplicativos</a:t>
            </a:r>
          </a:p>
          <a:p>
            <a:r>
              <a:rPr lang="es-CO" sz="900" dirty="0"/>
              <a:t>-de regresiones de negocio </a:t>
            </a:r>
          </a:p>
          <a:p>
            <a:pPr marL="171450" indent="-171450">
              <a:buFont typeface="Calibri" panose="020F0502020204030204" pitchFamily="34" charset="0"/>
              <a:buChar char="ꭗ"/>
            </a:pPr>
            <a:r>
              <a:rPr lang="es-ES" sz="900" dirty="0"/>
              <a:t>Dificulta </a:t>
            </a:r>
            <a:r>
              <a:rPr lang="es-CO" sz="900" dirty="0"/>
              <a:t>prácticas continuas</a:t>
            </a:r>
          </a:p>
          <a:p>
            <a:pPr marL="171450" indent="-171450">
              <a:buFont typeface="Calibri" panose="020F0502020204030204" pitchFamily="34" charset="0"/>
              <a:buChar char="ꭗ"/>
            </a:pPr>
            <a:r>
              <a:rPr lang="es-ES" sz="900" dirty="0"/>
              <a:t>M</a:t>
            </a:r>
            <a:r>
              <a:rPr lang="es-CO" sz="900" dirty="0" err="1"/>
              <a:t>antenimiento</a:t>
            </a:r>
            <a:r>
              <a:rPr lang="es-CO" sz="900" dirty="0"/>
              <a:t> complejo</a:t>
            </a:r>
          </a:p>
          <a:p>
            <a:pPr marL="171450" indent="-171450">
              <a:buFont typeface="Calibri" panose="020F0502020204030204" pitchFamily="34" charset="0"/>
              <a:buChar char="ꭗ"/>
            </a:pPr>
            <a:r>
              <a:rPr lang="es-ES" sz="900" dirty="0"/>
              <a:t>B</a:t>
            </a:r>
            <a:r>
              <a:rPr lang="es-CO" sz="900" dirty="0"/>
              <a:t>ajo Reúso</a:t>
            </a:r>
          </a:p>
        </p:txBody>
      </p:sp>
      <p:sp>
        <p:nvSpPr>
          <p:cNvPr id="8" name="Rectángulo 7">
            <a:extLst>
              <a:ext uri="{FF2B5EF4-FFF2-40B4-BE49-F238E27FC236}">
                <a16:creationId xmlns:a16="http://schemas.microsoft.com/office/drawing/2014/main" id="{FEEAB7BC-610B-4A3F-9E29-948C65401621}"/>
              </a:ext>
            </a:extLst>
          </p:cNvPr>
          <p:cNvSpPr/>
          <p:nvPr/>
        </p:nvSpPr>
        <p:spPr>
          <a:xfrm>
            <a:off x="1194840" y="1704016"/>
            <a:ext cx="1503997" cy="668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FF0000"/>
                </a:solidFill>
              </a:rPr>
              <a:t>Por Proyecto</a:t>
            </a:r>
          </a:p>
        </p:txBody>
      </p:sp>
      <p:sp>
        <p:nvSpPr>
          <p:cNvPr id="10" name="Rectángulo 9">
            <a:extLst>
              <a:ext uri="{FF2B5EF4-FFF2-40B4-BE49-F238E27FC236}">
                <a16:creationId xmlns:a16="http://schemas.microsoft.com/office/drawing/2014/main" id="{BF7B6013-D563-4A83-9CE5-704474AB643B}"/>
              </a:ext>
            </a:extLst>
          </p:cNvPr>
          <p:cNvSpPr/>
          <p:nvPr/>
        </p:nvSpPr>
        <p:spPr>
          <a:xfrm>
            <a:off x="3635896" y="1707654"/>
            <a:ext cx="1503997" cy="668462"/>
          </a:xfrm>
          <a:prstGeom prst="rect">
            <a:avLst/>
          </a:prstGeom>
          <a:no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FF0000"/>
                </a:solidFill>
              </a:rPr>
              <a:t>Priorización de Aplicaciones</a:t>
            </a:r>
          </a:p>
        </p:txBody>
      </p:sp>
      <p:sp>
        <p:nvSpPr>
          <p:cNvPr id="13" name="Rectángulo 12">
            <a:extLst>
              <a:ext uri="{FF2B5EF4-FFF2-40B4-BE49-F238E27FC236}">
                <a16:creationId xmlns:a16="http://schemas.microsoft.com/office/drawing/2014/main" id="{BF33FD38-7FA8-431C-B638-F134E914A3BE}"/>
              </a:ext>
            </a:extLst>
          </p:cNvPr>
          <p:cNvSpPr/>
          <p:nvPr/>
        </p:nvSpPr>
        <p:spPr>
          <a:xfrm>
            <a:off x="6154205" y="1707654"/>
            <a:ext cx="1503997" cy="668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err="1">
                <a:solidFill>
                  <a:srgbClr val="FF0000"/>
                </a:solidFill>
              </a:rPr>
              <a:t>End</a:t>
            </a:r>
            <a:r>
              <a:rPr lang="es-CO" sz="1200" dirty="0">
                <a:solidFill>
                  <a:srgbClr val="FF0000"/>
                </a:solidFill>
              </a:rPr>
              <a:t> </a:t>
            </a:r>
            <a:r>
              <a:rPr lang="es-CO" sz="1200" dirty="0" err="1">
                <a:solidFill>
                  <a:srgbClr val="FF0000"/>
                </a:solidFill>
              </a:rPr>
              <a:t>to</a:t>
            </a:r>
            <a:r>
              <a:rPr lang="es-CO" sz="1200" dirty="0">
                <a:solidFill>
                  <a:srgbClr val="FF0000"/>
                </a:solidFill>
              </a:rPr>
              <a:t> </a:t>
            </a:r>
            <a:r>
              <a:rPr lang="es-CO" sz="1200" dirty="0" err="1">
                <a:solidFill>
                  <a:srgbClr val="FF0000"/>
                </a:solidFill>
              </a:rPr>
              <a:t>End</a:t>
            </a:r>
            <a:endParaRPr lang="es-CO" sz="1200" dirty="0">
              <a:solidFill>
                <a:srgbClr val="FF0000"/>
              </a:solidFill>
            </a:endParaRPr>
          </a:p>
        </p:txBody>
      </p:sp>
      <p:sp>
        <p:nvSpPr>
          <p:cNvPr id="14" name="CuadroTexto 13">
            <a:extLst>
              <a:ext uri="{FF2B5EF4-FFF2-40B4-BE49-F238E27FC236}">
                <a16:creationId xmlns:a16="http://schemas.microsoft.com/office/drawing/2014/main" id="{7A28F115-5B6D-4313-B9EE-98450F4C5D93}"/>
              </a:ext>
            </a:extLst>
          </p:cNvPr>
          <p:cNvSpPr txBox="1"/>
          <p:nvPr/>
        </p:nvSpPr>
        <p:spPr>
          <a:xfrm>
            <a:off x="3542545" y="1045908"/>
            <a:ext cx="1854113" cy="584775"/>
          </a:xfrm>
          <a:prstGeom prst="rect">
            <a:avLst/>
          </a:prstGeom>
          <a:noFill/>
        </p:spPr>
        <p:txBody>
          <a:bodyPr wrap="square" rtlCol="0">
            <a:spAutoFit/>
          </a:bodyPr>
          <a:lstStyle>
            <a:defPPr>
              <a:defRPr lang="es-ES"/>
            </a:defPPr>
            <a:lvl1pPr>
              <a:defRPr sz="800"/>
            </a:lvl1pPr>
          </a:lstStyle>
          <a:p>
            <a:pPr algn="just"/>
            <a:r>
              <a:rPr lang="es-CO" dirty="0"/>
              <a:t>Selección y priorización de Aplicaciones, de acuerdo a su criticidad, permanencia</a:t>
            </a:r>
          </a:p>
          <a:p>
            <a:pPr algn="just"/>
            <a:r>
              <a:rPr lang="es-CO" dirty="0"/>
              <a:t>Con un Enfoque de automatización sobre las rutas críticas.</a:t>
            </a:r>
          </a:p>
        </p:txBody>
      </p:sp>
      <p:sp>
        <p:nvSpPr>
          <p:cNvPr id="15" name="CuadroTexto 14">
            <a:extLst>
              <a:ext uri="{FF2B5EF4-FFF2-40B4-BE49-F238E27FC236}">
                <a16:creationId xmlns:a16="http://schemas.microsoft.com/office/drawing/2014/main" id="{A6F82D9A-F2E9-4762-98E9-409DA463F2F3}"/>
              </a:ext>
            </a:extLst>
          </p:cNvPr>
          <p:cNvSpPr txBox="1"/>
          <p:nvPr/>
        </p:nvSpPr>
        <p:spPr>
          <a:xfrm>
            <a:off x="-27322" y="10577"/>
            <a:ext cx="9171322" cy="369332"/>
          </a:xfrm>
          <a:prstGeom prst="rect">
            <a:avLst/>
          </a:prstGeom>
          <a:noFill/>
        </p:spPr>
        <p:txBody>
          <a:bodyPr wrap="square" rtlCol="0">
            <a:spAutoFit/>
          </a:bodyPr>
          <a:lstStyle/>
          <a:p>
            <a:r>
              <a:rPr lang="es-CO" dirty="0"/>
              <a:t>Enfoque / Alcance</a:t>
            </a:r>
          </a:p>
        </p:txBody>
      </p:sp>
      <p:sp>
        <p:nvSpPr>
          <p:cNvPr id="16" name="CuadroTexto 15">
            <a:extLst>
              <a:ext uri="{FF2B5EF4-FFF2-40B4-BE49-F238E27FC236}">
                <a16:creationId xmlns:a16="http://schemas.microsoft.com/office/drawing/2014/main" id="{5E83C562-9B35-4BAA-ADF7-CE20952DCAB2}"/>
              </a:ext>
            </a:extLst>
          </p:cNvPr>
          <p:cNvSpPr txBox="1"/>
          <p:nvPr/>
        </p:nvSpPr>
        <p:spPr>
          <a:xfrm>
            <a:off x="6069425" y="1103825"/>
            <a:ext cx="1729435" cy="461665"/>
          </a:xfrm>
          <a:prstGeom prst="rect">
            <a:avLst/>
          </a:prstGeom>
          <a:noFill/>
        </p:spPr>
        <p:txBody>
          <a:bodyPr wrap="square" rtlCol="0">
            <a:spAutoFit/>
          </a:bodyPr>
          <a:lstStyle/>
          <a:p>
            <a:pPr algn="just"/>
            <a:r>
              <a:rPr lang="es-CO" sz="800" dirty="0"/>
              <a:t>Enfoque de automatización a los flujos de negocio de punta a punta, integrando distintas aplicaciones.</a:t>
            </a:r>
          </a:p>
        </p:txBody>
      </p:sp>
      <p:sp>
        <p:nvSpPr>
          <p:cNvPr id="18" name="CuadroTexto 17">
            <a:extLst>
              <a:ext uri="{FF2B5EF4-FFF2-40B4-BE49-F238E27FC236}">
                <a16:creationId xmlns:a16="http://schemas.microsoft.com/office/drawing/2014/main" id="{D4EB8C61-6C72-435A-98A2-76EBFA1558BA}"/>
              </a:ext>
            </a:extLst>
          </p:cNvPr>
          <p:cNvSpPr txBox="1"/>
          <p:nvPr/>
        </p:nvSpPr>
        <p:spPr>
          <a:xfrm>
            <a:off x="1121544" y="1165381"/>
            <a:ext cx="1727888" cy="338554"/>
          </a:xfrm>
          <a:prstGeom prst="rect">
            <a:avLst/>
          </a:prstGeom>
          <a:noFill/>
        </p:spPr>
        <p:txBody>
          <a:bodyPr wrap="square" rtlCol="0">
            <a:spAutoFit/>
          </a:bodyPr>
          <a:lstStyle/>
          <a:p>
            <a:pPr algn="just"/>
            <a:r>
              <a:rPr lang="es-CO" sz="800" dirty="0"/>
              <a:t>Solución a necesidades con alcances fijos y acotados</a:t>
            </a:r>
          </a:p>
        </p:txBody>
      </p:sp>
      <p:sp>
        <p:nvSpPr>
          <p:cNvPr id="19" name="CuadroTexto 18">
            <a:extLst>
              <a:ext uri="{FF2B5EF4-FFF2-40B4-BE49-F238E27FC236}">
                <a16:creationId xmlns:a16="http://schemas.microsoft.com/office/drawing/2014/main" id="{C1FCDFD0-B477-453A-8C8A-5ACCAB96E63F}"/>
              </a:ext>
            </a:extLst>
          </p:cNvPr>
          <p:cNvSpPr txBox="1"/>
          <p:nvPr/>
        </p:nvSpPr>
        <p:spPr>
          <a:xfrm>
            <a:off x="3635897" y="2519370"/>
            <a:ext cx="1897168" cy="2077492"/>
          </a:xfrm>
          <a:prstGeom prst="rect">
            <a:avLst/>
          </a:prstGeom>
          <a:noFill/>
        </p:spPr>
        <p:txBody>
          <a:bodyPr wrap="square" tIns="0" bIns="0" rtlCol="0">
            <a:spAutoFit/>
          </a:bodyPr>
          <a:lstStyle/>
          <a:p>
            <a:pPr marL="171450" indent="-171450">
              <a:buFont typeface="Wingdings" panose="05000000000000000000" pitchFamily="2" charset="2"/>
              <a:buChar char="ü"/>
            </a:pPr>
            <a:r>
              <a:rPr lang="es-ES" sz="900" i="1" dirty="0"/>
              <a:t>Requiere Modelo Implementado</a:t>
            </a:r>
          </a:p>
          <a:p>
            <a:pPr marL="171450" indent="-171450">
              <a:buFont typeface="Wingdings" panose="05000000000000000000" pitchFamily="2" charset="2"/>
              <a:buChar char="ü"/>
            </a:pPr>
            <a:r>
              <a:rPr lang="es-ES" sz="900" i="1" dirty="0"/>
              <a:t>Resultados rápidos y con valor al negocio</a:t>
            </a:r>
          </a:p>
          <a:p>
            <a:pPr marL="171450" indent="-171450">
              <a:buFont typeface="Wingdings" panose="05000000000000000000" pitchFamily="2" charset="2"/>
              <a:buChar char="ü"/>
            </a:pPr>
            <a:r>
              <a:rPr lang="es-ES" sz="900" dirty="0"/>
              <a:t>Eficiencia en la ejecución de las rutas críticas de las aplicaciones.</a:t>
            </a:r>
          </a:p>
          <a:p>
            <a:pPr marL="171450" indent="-171450">
              <a:buFont typeface="Wingdings" panose="05000000000000000000" pitchFamily="2" charset="2"/>
              <a:buChar char="ü"/>
            </a:pPr>
            <a:r>
              <a:rPr lang="es-CO" sz="900" dirty="0"/>
              <a:t>Mayor Cobertura </a:t>
            </a:r>
          </a:p>
          <a:p>
            <a:r>
              <a:rPr lang="es-CO" sz="900" dirty="0"/>
              <a:t>-Presencia en aplicativos</a:t>
            </a:r>
          </a:p>
          <a:p>
            <a:r>
              <a:rPr lang="es-CO" sz="900" dirty="0"/>
              <a:t>-de regresiones de negocio </a:t>
            </a:r>
          </a:p>
          <a:p>
            <a:pPr marL="171450" indent="-171450">
              <a:buFont typeface="Wingdings" panose="05000000000000000000" pitchFamily="2" charset="2"/>
              <a:buChar char="ü"/>
            </a:pPr>
            <a:r>
              <a:rPr lang="es-CO" sz="900" dirty="0"/>
              <a:t>Disminución del Riesgo</a:t>
            </a:r>
          </a:p>
          <a:p>
            <a:pPr marL="171450" indent="-171450">
              <a:buFont typeface="Wingdings" panose="05000000000000000000" pitchFamily="2" charset="2"/>
              <a:buChar char="ü"/>
            </a:pPr>
            <a:r>
              <a:rPr lang="es-CO" sz="900" dirty="0"/>
              <a:t>Mejora la Mantenibilidad y la escalabilidad</a:t>
            </a:r>
          </a:p>
          <a:p>
            <a:pPr marL="171450" indent="-171450">
              <a:buFont typeface="Wingdings" panose="05000000000000000000" pitchFamily="2" charset="2"/>
              <a:buChar char="ü"/>
            </a:pPr>
            <a:r>
              <a:rPr lang="es-ES" sz="900" dirty="0"/>
              <a:t>Facilita </a:t>
            </a:r>
            <a:r>
              <a:rPr lang="es-CO" sz="900" dirty="0"/>
              <a:t>prácticas continuas</a:t>
            </a:r>
          </a:p>
          <a:p>
            <a:pPr marL="171450" indent="-171450">
              <a:buFont typeface="Wingdings" panose="05000000000000000000" pitchFamily="2" charset="2"/>
              <a:buChar char="ü"/>
            </a:pPr>
            <a:r>
              <a:rPr lang="es-CO" sz="900" dirty="0"/>
              <a:t>Apalanca el modelado de flujos </a:t>
            </a:r>
            <a:r>
              <a:rPr lang="es-CO" sz="900" dirty="0" err="1"/>
              <a:t>end</a:t>
            </a:r>
            <a:r>
              <a:rPr lang="es-CO" sz="900" dirty="0"/>
              <a:t> </a:t>
            </a:r>
            <a:r>
              <a:rPr lang="es-CO" sz="900" dirty="0" err="1"/>
              <a:t>to</a:t>
            </a:r>
            <a:r>
              <a:rPr lang="es-CO" sz="900" dirty="0"/>
              <a:t> </a:t>
            </a:r>
            <a:r>
              <a:rPr lang="es-CO" sz="900" dirty="0" err="1"/>
              <a:t>end</a:t>
            </a:r>
            <a:endParaRPr lang="es-CO" sz="900" dirty="0"/>
          </a:p>
          <a:p>
            <a:endParaRPr lang="es-CO" sz="900" dirty="0"/>
          </a:p>
        </p:txBody>
      </p:sp>
      <p:sp>
        <p:nvSpPr>
          <p:cNvPr id="20" name="CuadroTexto 19">
            <a:extLst>
              <a:ext uri="{FF2B5EF4-FFF2-40B4-BE49-F238E27FC236}">
                <a16:creationId xmlns:a16="http://schemas.microsoft.com/office/drawing/2014/main" id="{5546669E-C623-4371-B460-F09887DA373E}"/>
              </a:ext>
            </a:extLst>
          </p:cNvPr>
          <p:cNvSpPr txBox="1"/>
          <p:nvPr/>
        </p:nvSpPr>
        <p:spPr>
          <a:xfrm>
            <a:off x="6143506" y="2495012"/>
            <a:ext cx="1854113" cy="2077492"/>
          </a:xfrm>
          <a:prstGeom prst="rect">
            <a:avLst/>
          </a:prstGeom>
          <a:noFill/>
        </p:spPr>
        <p:txBody>
          <a:bodyPr wrap="square" tIns="0" bIns="0" rtlCol="0">
            <a:spAutoFit/>
          </a:bodyPr>
          <a:lstStyle/>
          <a:p>
            <a:pPr marL="171450" indent="-171450">
              <a:buFont typeface="Wingdings" panose="05000000000000000000" pitchFamily="2" charset="2"/>
              <a:buChar char="ü"/>
            </a:pPr>
            <a:r>
              <a:rPr lang="es-ES" sz="900" dirty="0"/>
              <a:t>Eficiencia en las pruebas con enfoque de Negocio.</a:t>
            </a:r>
          </a:p>
          <a:p>
            <a:pPr marL="171450" indent="-171450">
              <a:buFont typeface="Wingdings" panose="05000000000000000000" pitchFamily="2" charset="2"/>
              <a:buChar char="ü"/>
            </a:pPr>
            <a:r>
              <a:rPr lang="es-CO" sz="900" dirty="0"/>
              <a:t>Mayor cobertura transversal de flujos de negocio.</a:t>
            </a:r>
          </a:p>
          <a:p>
            <a:pPr marL="171450" indent="-171450">
              <a:buFont typeface="Wingdings" panose="05000000000000000000" pitchFamily="2" charset="2"/>
              <a:buChar char="ü"/>
            </a:pPr>
            <a:r>
              <a:rPr lang="es-ES" sz="900" dirty="0"/>
              <a:t>Facilita </a:t>
            </a:r>
            <a:r>
              <a:rPr lang="es-CO" sz="900" dirty="0"/>
              <a:t>prácticas continuas</a:t>
            </a:r>
          </a:p>
          <a:p>
            <a:pPr marL="171450" indent="-171450">
              <a:buFont typeface="Wingdings" panose="05000000000000000000" pitchFamily="2" charset="2"/>
              <a:buChar char="ü"/>
            </a:pPr>
            <a:r>
              <a:rPr lang="es-CO" sz="900" dirty="0"/>
              <a:t>Disminuye Riesgo de fallas en el negocio.</a:t>
            </a:r>
          </a:p>
          <a:p>
            <a:pPr marL="171450" indent="-171450">
              <a:buFont typeface="Wingdings" panose="05000000000000000000" pitchFamily="2" charset="2"/>
              <a:buChar char="ü"/>
            </a:pPr>
            <a:r>
              <a:rPr lang="es-CO" sz="900" dirty="0"/>
              <a:t>Apoya en la aceleración del proceso de pruebas UAT.</a:t>
            </a:r>
          </a:p>
          <a:p>
            <a:endParaRPr lang="es-CO" sz="900" dirty="0"/>
          </a:p>
          <a:p>
            <a:pPr marL="171450" indent="-171450">
              <a:buFont typeface="Calibri" panose="020F0502020204030204" pitchFamily="34" charset="0"/>
              <a:buChar char="ꭗ"/>
            </a:pPr>
            <a:r>
              <a:rPr lang="es-CO" sz="900" dirty="0"/>
              <a:t>Requiere de un alto conocimiento de Negocio.</a:t>
            </a:r>
          </a:p>
          <a:p>
            <a:pPr marL="171450" indent="-171450">
              <a:buFont typeface="Calibri" panose="020F0502020204030204" pitchFamily="34" charset="0"/>
              <a:buChar char="ꭗ"/>
            </a:pPr>
            <a:r>
              <a:rPr lang="es-CO" sz="900" dirty="0"/>
              <a:t>Alta complejidad en el modelado de los flujos.</a:t>
            </a:r>
          </a:p>
          <a:p>
            <a:endParaRPr lang="es-CO" sz="900" dirty="0"/>
          </a:p>
        </p:txBody>
      </p:sp>
      <p:sp>
        <p:nvSpPr>
          <p:cNvPr id="21" name="CuadroTexto 20">
            <a:extLst>
              <a:ext uri="{FF2B5EF4-FFF2-40B4-BE49-F238E27FC236}">
                <a16:creationId xmlns:a16="http://schemas.microsoft.com/office/drawing/2014/main" id="{6C9B3767-1072-4F74-A5E4-8D43B98FEC16}"/>
              </a:ext>
            </a:extLst>
          </p:cNvPr>
          <p:cNvSpPr txBox="1"/>
          <p:nvPr/>
        </p:nvSpPr>
        <p:spPr>
          <a:xfrm>
            <a:off x="12917" y="4803998"/>
            <a:ext cx="2687836" cy="215444"/>
          </a:xfrm>
          <a:prstGeom prst="rect">
            <a:avLst/>
          </a:prstGeom>
          <a:noFill/>
        </p:spPr>
        <p:txBody>
          <a:bodyPr wrap="square" rtlCol="0">
            <a:spAutoFit/>
          </a:bodyPr>
          <a:lstStyle/>
          <a:p>
            <a:pPr algn="just"/>
            <a:r>
              <a:rPr lang="es-CO" sz="800" dirty="0"/>
              <a:t>*Nota: es posible la Atención en paralelo</a:t>
            </a:r>
          </a:p>
        </p:txBody>
      </p:sp>
      <p:sp>
        <p:nvSpPr>
          <p:cNvPr id="22" name="Flecha: a la derecha 21">
            <a:hlinkClick r:id="rId2" action="ppaction://hlinksldjump"/>
            <a:extLst>
              <a:ext uri="{FF2B5EF4-FFF2-40B4-BE49-F238E27FC236}">
                <a16:creationId xmlns:a16="http://schemas.microsoft.com/office/drawing/2014/main" id="{9941FAD7-DBF6-4DBE-8AF6-3ABF229D323C}"/>
              </a:ext>
            </a:extLst>
          </p:cNvPr>
          <p:cNvSpPr/>
          <p:nvPr/>
        </p:nvSpPr>
        <p:spPr>
          <a:xfrm rot="16200000">
            <a:off x="8563358" y="4585489"/>
            <a:ext cx="16008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93276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B5C16F8-0169-4B56-8384-A93991C55A9A}"/>
              </a:ext>
            </a:extLst>
          </p:cNvPr>
          <p:cNvSpPr txBox="1"/>
          <p:nvPr/>
        </p:nvSpPr>
        <p:spPr>
          <a:xfrm>
            <a:off x="3088997" y="279948"/>
            <a:ext cx="2966005" cy="369332"/>
          </a:xfrm>
          <a:prstGeom prst="rect">
            <a:avLst/>
          </a:prstGeom>
          <a:noFill/>
        </p:spPr>
        <p:txBody>
          <a:bodyPr wrap="none" rtlCol="0">
            <a:spAutoFit/>
          </a:bodyPr>
          <a:lstStyle/>
          <a:p>
            <a:r>
              <a:rPr lang="es-CO" dirty="0"/>
              <a:t>PLAN DE ACCION PROPUESTO</a:t>
            </a:r>
          </a:p>
        </p:txBody>
      </p:sp>
      <p:sp>
        <p:nvSpPr>
          <p:cNvPr id="4" name="CuadroTexto 3">
            <a:extLst>
              <a:ext uri="{FF2B5EF4-FFF2-40B4-BE49-F238E27FC236}">
                <a16:creationId xmlns:a16="http://schemas.microsoft.com/office/drawing/2014/main" id="{BE1EE30D-EC45-4C3A-AF05-75E00C700E0D}"/>
              </a:ext>
            </a:extLst>
          </p:cNvPr>
          <p:cNvSpPr txBox="1"/>
          <p:nvPr/>
        </p:nvSpPr>
        <p:spPr>
          <a:xfrm>
            <a:off x="359531" y="693213"/>
            <a:ext cx="8424936" cy="646331"/>
          </a:xfrm>
          <a:prstGeom prst="rect">
            <a:avLst/>
          </a:prstGeom>
          <a:noFill/>
        </p:spPr>
        <p:txBody>
          <a:bodyPr wrap="square" rtlCol="0">
            <a:spAutoFit/>
          </a:bodyPr>
          <a:lstStyle/>
          <a:p>
            <a:r>
              <a:rPr lang="es-CO" dirty="0"/>
              <a:t>Con base en el entendimiento del estado actual de los procesos de prueba en Banco ITAU, nos permitimos sugerir:</a:t>
            </a:r>
          </a:p>
        </p:txBody>
      </p:sp>
      <p:sp>
        <p:nvSpPr>
          <p:cNvPr id="5" name="CuadroTexto 4">
            <a:hlinkClick r:id="rId2" action="ppaction://hlinksldjump"/>
            <a:extLst>
              <a:ext uri="{FF2B5EF4-FFF2-40B4-BE49-F238E27FC236}">
                <a16:creationId xmlns:a16="http://schemas.microsoft.com/office/drawing/2014/main" id="{BD2FE87A-7EDC-4AAA-97E3-18BC7CCA4F63}"/>
              </a:ext>
            </a:extLst>
          </p:cNvPr>
          <p:cNvSpPr txBox="1"/>
          <p:nvPr/>
        </p:nvSpPr>
        <p:spPr>
          <a:xfrm>
            <a:off x="168042" y="1902635"/>
            <a:ext cx="1909754" cy="530915"/>
          </a:xfrm>
          <a:prstGeom prst="rect">
            <a:avLst/>
          </a:prstGeom>
          <a:noFill/>
        </p:spPr>
        <p:txBody>
          <a:bodyPr wrap="none" rtlCol="0">
            <a:spAutoFit/>
          </a:bodyPr>
          <a:lstStyle/>
          <a:p>
            <a:r>
              <a:rPr lang="es-CO" dirty="0"/>
              <a:t>Formas de Trabajo</a:t>
            </a:r>
          </a:p>
          <a:p>
            <a:pPr algn="ctr"/>
            <a:r>
              <a:rPr lang="es-CO" sz="1050" dirty="0"/>
              <a:t>(Estrategia)</a:t>
            </a:r>
          </a:p>
        </p:txBody>
      </p:sp>
      <p:pic>
        <p:nvPicPr>
          <p:cNvPr id="6" name="Picture 2" descr="https://upload.wikimedia.org/wikipedia/commons/thumb/b/b5/Devops.svg/220px-Devops.svg.png">
            <a:extLst>
              <a:ext uri="{FF2B5EF4-FFF2-40B4-BE49-F238E27FC236}">
                <a16:creationId xmlns:a16="http://schemas.microsoft.com/office/drawing/2014/main" id="{A8354B9B-649A-4253-9CA1-056299B488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728" y="1362247"/>
            <a:ext cx="656382" cy="62356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hlinkClick r:id="rId2" action="ppaction://hlinksldjump"/>
            <a:extLst>
              <a:ext uri="{FF2B5EF4-FFF2-40B4-BE49-F238E27FC236}">
                <a16:creationId xmlns:a16="http://schemas.microsoft.com/office/drawing/2014/main" id="{98F43ADA-117F-4B3E-AB1D-C97D68D95EBC}"/>
              </a:ext>
            </a:extLst>
          </p:cNvPr>
          <p:cNvSpPr txBox="1"/>
          <p:nvPr/>
        </p:nvSpPr>
        <p:spPr>
          <a:xfrm>
            <a:off x="3364908" y="1862160"/>
            <a:ext cx="963918" cy="530915"/>
          </a:xfrm>
          <a:prstGeom prst="rect">
            <a:avLst/>
          </a:prstGeom>
          <a:noFill/>
        </p:spPr>
        <p:txBody>
          <a:bodyPr wrap="none" rtlCol="0">
            <a:spAutoFit/>
          </a:bodyPr>
          <a:lstStyle/>
          <a:p>
            <a:r>
              <a:rPr lang="es-CO" dirty="0"/>
              <a:t>Enfoque</a:t>
            </a:r>
          </a:p>
          <a:p>
            <a:pPr algn="ctr"/>
            <a:r>
              <a:rPr lang="es-CO" sz="1050" dirty="0"/>
              <a:t>(</a:t>
            </a:r>
            <a:r>
              <a:rPr lang="es-CO" sz="1050" dirty="0">
                <a:hlinkClick r:id="rId4" action="ppaction://hlinksldjump"/>
              </a:rPr>
              <a:t>Alcance</a:t>
            </a:r>
            <a:r>
              <a:rPr lang="es-CO" sz="1050" dirty="0"/>
              <a:t>)</a:t>
            </a:r>
          </a:p>
        </p:txBody>
      </p:sp>
      <p:sp>
        <p:nvSpPr>
          <p:cNvPr id="8" name="CuadroTexto 7">
            <a:extLst>
              <a:ext uri="{FF2B5EF4-FFF2-40B4-BE49-F238E27FC236}">
                <a16:creationId xmlns:a16="http://schemas.microsoft.com/office/drawing/2014/main" id="{8227D14D-87D1-4047-A85F-18AC5B3271CB}"/>
              </a:ext>
            </a:extLst>
          </p:cNvPr>
          <p:cNvSpPr txBox="1"/>
          <p:nvPr/>
        </p:nvSpPr>
        <p:spPr>
          <a:xfrm>
            <a:off x="6172869" y="1939874"/>
            <a:ext cx="1800200" cy="530915"/>
          </a:xfrm>
          <a:prstGeom prst="rect">
            <a:avLst/>
          </a:prstGeom>
          <a:noFill/>
        </p:spPr>
        <p:txBody>
          <a:bodyPr wrap="square" rtlCol="0">
            <a:spAutoFit/>
          </a:bodyPr>
          <a:lstStyle/>
          <a:p>
            <a:pPr algn="ctr"/>
            <a:r>
              <a:rPr lang="es-ES" dirty="0"/>
              <a:t>M</a:t>
            </a:r>
            <a:r>
              <a:rPr lang="es-CO" dirty="0" err="1"/>
              <a:t>otor</a:t>
            </a:r>
            <a:endParaRPr lang="es-CO" dirty="0"/>
          </a:p>
          <a:p>
            <a:pPr algn="ctr"/>
            <a:r>
              <a:rPr lang="es-CO" sz="1050" dirty="0"/>
              <a:t>(</a:t>
            </a:r>
            <a:r>
              <a:rPr lang="es-CO" sz="1050" dirty="0" err="1"/>
              <a:t>Frameworks</a:t>
            </a:r>
            <a:r>
              <a:rPr lang="es-CO" sz="1050" dirty="0"/>
              <a:t> / Herramientas)</a:t>
            </a:r>
          </a:p>
        </p:txBody>
      </p:sp>
      <p:pic>
        <p:nvPicPr>
          <p:cNvPr id="9" name="111 Imagen">
            <a:hlinkClick r:id="rId5" action="ppaction://hlinksldjump"/>
            <a:extLst>
              <a:ext uri="{FF2B5EF4-FFF2-40B4-BE49-F238E27FC236}">
                <a16:creationId xmlns:a16="http://schemas.microsoft.com/office/drawing/2014/main" id="{E078696C-4D54-47E3-835B-5FA67608C1A9}"/>
              </a:ext>
            </a:extLst>
          </p:cNvPr>
          <p:cNvPicPr>
            <a:picLocks noChangeAspect="1"/>
          </p:cNvPicPr>
          <p:nvPr/>
        </p:nvPicPr>
        <p:blipFill>
          <a:blip r:embed="rId6" cstate="print">
            <a:biLevel thresh="75000"/>
            <a:extLst>
              <a:ext uri="{BEBA8EAE-BF5A-486C-A8C5-ECC9F3942E4B}">
                <a14:imgProps xmlns:a14="http://schemas.microsoft.com/office/drawing/2010/main">
                  <a14:imgLayer r:embed="rId7">
                    <a14:imgEffect>
                      <a14:sharpenSoften amount="10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829785" y="1509604"/>
            <a:ext cx="458124" cy="458124"/>
          </a:xfrm>
          <a:prstGeom prst="rect">
            <a:avLst/>
          </a:prstGeom>
          <a:effectLst>
            <a:innerShdw blurRad="38100">
              <a:prstClr val="black"/>
            </a:innerShdw>
          </a:effectLst>
        </p:spPr>
      </p:pic>
      <p:sp>
        <p:nvSpPr>
          <p:cNvPr id="11" name="Rectángulo 10">
            <a:extLst>
              <a:ext uri="{FF2B5EF4-FFF2-40B4-BE49-F238E27FC236}">
                <a16:creationId xmlns:a16="http://schemas.microsoft.com/office/drawing/2014/main" id="{F8294976-0D0B-4A00-A8B1-950856D6E708}"/>
              </a:ext>
            </a:extLst>
          </p:cNvPr>
          <p:cNvSpPr/>
          <p:nvPr/>
        </p:nvSpPr>
        <p:spPr>
          <a:xfrm>
            <a:off x="359531" y="2851177"/>
            <a:ext cx="1526775" cy="707642"/>
          </a:xfrm>
          <a:prstGeom prst="rect">
            <a:avLst/>
          </a:prstGeom>
          <a:no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FF0000"/>
                </a:solidFill>
              </a:rPr>
              <a:t>EQUIPO TRANSVERSAL</a:t>
            </a:r>
          </a:p>
        </p:txBody>
      </p:sp>
      <p:sp>
        <p:nvSpPr>
          <p:cNvPr id="13" name="Rectángulo 12">
            <a:extLst>
              <a:ext uri="{FF2B5EF4-FFF2-40B4-BE49-F238E27FC236}">
                <a16:creationId xmlns:a16="http://schemas.microsoft.com/office/drawing/2014/main" id="{2EBC483C-1A92-4C1A-9B4D-DAF7C415A3A7}"/>
              </a:ext>
            </a:extLst>
          </p:cNvPr>
          <p:cNvSpPr/>
          <p:nvPr/>
        </p:nvSpPr>
        <p:spPr>
          <a:xfrm>
            <a:off x="3094868" y="2810703"/>
            <a:ext cx="1503997" cy="668462"/>
          </a:xfrm>
          <a:prstGeom prst="rect">
            <a:avLst/>
          </a:prstGeom>
          <a:no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FF0000"/>
                </a:solidFill>
              </a:rPr>
              <a:t>Priorización de Aplicaciones</a:t>
            </a:r>
          </a:p>
        </p:txBody>
      </p:sp>
      <p:grpSp>
        <p:nvGrpSpPr>
          <p:cNvPr id="16" name="Grupo 15">
            <a:extLst>
              <a:ext uri="{FF2B5EF4-FFF2-40B4-BE49-F238E27FC236}">
                <a16:creationId xmlns:a16="http://schemas.microsoft.com/office/drawing/2014/main" id="{F7763182-693B-4D20-8DFB-2199EF72B29A}"/>
              </a:ext>
            </a:extLst>
          </p:cNvPr>
          <p:cNvGrpSpPr/>
          <p:nvPr/>
        </p:nvGrpSpPr>
        <p:grpSpPr>
          <a:xfrm>
            <a:off x="5413584" y="3023035"/>
            <a:ext cx="877945" cy="243798"/>
            <a:chOff x="7013982" y="3192048"/>
            <a:chExt cx="877945" cy="243798"/>
          </a:xfrm>
        </p:grpSpPr>
        <p:sp>
          <p:nvSpPr>
            <p:cNvPr id="14" name="16 Rectángulo redondeado">
              <a:extLst>
                <a:ext uri="{FF2B5EF4-FFF2-40B4-BE49-F238E27FC236}">
                  <a16:creationId xmlns:a16="http://schemas.microsoft.com/office/drawing/2014/main" id="{0B2D6878-F6BD-4161-9AA6-465485F64A15}"/>
                </a:ext>
              </a:extLst>
            </p:cNvPr>
            <p:cNvSpPr/>
            <p:nvPr/>
          </p:nvSpPr>
          <p:spPr>
            <a:xfrm>
              <a:off x="7013982" y="3192048"/>
              <a:ext cx="870386" cy="243798"/>
            </a:xfrm>
            <a:prstGeom prst="round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700" dirty="0">
                  <a:solidFill>
                    <a:schemeClr val="bg1"/>
                  </a:solidFill>
                </a:rPr>
                <a:t>Framework</a:t>
              </a:r>
            </a:p>
          </p:txBody>
        </p:sp>
        <p:pic>
          <p:nvPicPr>
            <p:cNvPr id="15" name="55 Imagen">
              <a:extLst>
                <a:ext uri="{FF2B5EF4-FFF2-40B4-BE49-F238E27FC236}">
                  <a16:creationId xmlns:a16="http://schemas.microsoft.com/office/drawing/2014/main" id="{E5845763-D00B-4B76-929B-DF2CC3C9CEF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54608" y="3207011"/>
              <a:ext cx="237319" cy="196040"/>
            </a:xfrm>
            <a:prstGeom prst="ellipse">
              <a:avLst/>
            </a:prstGeom>
          </p:spPr>
        </p:pic>
      </p:grpSp>
      <p:sp>
        <p:nvSpPr>
          <p:cNvPr id="17" name="Rectángulo 16">
            <a:extLst>
              <a:ext uri="{FF2B5EF4-FFF2-40B4-BE49-F238E27FC236}">
                <a16:creationId xmlns:a16="http://schemas.microsoft.com/office/drawing/2014/main" id="{E5E6AEAB-F21B-44A0-886E-2A27000ADB79}"/>
              </a:ext>
            </a:extLst>
          </p:cNvPr>
          <p:cNvSpPr/>
          <p:nvPr/>
        </p:nvSpPr>
        <p:spPr>
          <a:xfrm>
            <a:off x="6158086" y="3396627"/>
            <a:ext cx="1254459" cy="261610"/>
          </a:xfrm>
          <a:prstGeom prst="rect">
            <a:avLst/>
          </a:prstGeom>
        </p:spPr>
        <p:txBody>
          <a:bodyPr wrap="square">
            <a:spAutoFit/>
          </a:bodyPr>
          <a:lstStyle/>
          <a:p>
            <a:pPr algn="r"/>
            <a:r>
              <a:rPr lang="es-CO" sz="1100" b="1" dirty="0">
                <a:solidFill>
                  <a:srgbClr val="009CAA"/>
                </a:solidFill>
              </a:rPr>
              <a:t>STARC / XCELERA</a:t>
            </a:r>
          </a:p>
        </p:txBody>
      </p:sp>
      <p:pic>
        <p:nvPicPr>
          <p:cNvPr id="18" name="Picture 2" descr="D:\Sync Marketing NAS\Logo\Inovação Tecnológicas em Qualidade\HDI_MKT_Logo_GrupoHDI_Slogan_PT_Corel12.png">
            <a:extLst>
              <a:ext uri="{FF2B5EF4-FFF2-40B4-BE49-F238E27FC236}">
                <a16:creationId xmlns:a16="http://schemas.microsoft.com/office/drawing/2014/main" id="{86448986-161A-443D-9151-C1C33A585C7F}"/>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6477" b="12122"/>
          <a:stretch/>
        </p:blipFill>
        <p:spPr bwMode="auto">
          <a:xfrm>
            <a:off x="6560882" y="2951015"/>
            <a:ext cx="537807" cy="44561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F12FAAB1-69E3-4FD1-8DA1-8D08638FE3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2545" y="3054036"/>
            <a:ext cx="1438275" cy="219075"/>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51FD9551-6C18-4674-AD72-2CB3798D52B4}"/>
              </a:ext>
            </a:extLst>
          </p:cNvPr>
          <p:cNvSpPr txBox="1"/>
          <p:nvPr/>
        </p:nvSpPr>
        <p:spPr>
          <a:xfrm>
            <a:off x="7740352" y="4897279"/>
            <a:ext cx="1297150" cy="246221"/>
          </a:xfrm>
          <a:prstGeom prst="rect">
            <a:avLst/>
          </a:prstGeom>
          <a:noFill/>
        </p:spPr>
        <p:txBody>
          <a:bodyPr wrap="none" rtlCol="0">
            <a:spAutoFit/>
          </a:bodyPr>
          <a:lstStyle/>
          <a:p>
            <a:r>
              <a:rPr lang="es-CO" sz="1000" i="1" dirty="0"/>
              <a:t>*Presentar portafolio</a:t>
            </a:r>
          </a:p>
        </p:txBody>
      </p:sp>
      <p:sp>
        <p:nvSpPr>
          <p:cNvPr id="21" name="CuadroTexto 20">
            <a:extLst>
              <a:ext uri="{FF2B5EF4-FFF2-40B4-BE49-F238E27FC236}">
                <a16:creationId xmlns:a16="http://schemas.microsoft.com/office/drawing/2014/main" id="{1171F950-CD98-4866-81EF-6A7822B9A52B}"/>
              </a:ext>
            </a:extLst>
          </p:cNvPr>
          <p:cNvSpPr txBox="1"/>
          <p:nvPr/>
        </p:nvSpPr>
        <p:spPr>
          <a:xfrm>
            <a:off x="6948576" y="2827904"/>
            <a:ext cx="248786" cy="246221"/>
          </a:xfrm>
          <a:prstGeom prst="rect">
            <a:avLst/>
          </a:prstGeom>
          <a:noFill/>
        </p:spPr>
        <p:txBody>
          <a:bodyPr wrap="none" rtlCol="0">
            <a:spAutoFit/>
          </a:bodyPr>
          <a:lstStyle/>
          <a:p>
            <a:r>
              <a:rPr lang="es-CO" sz="1000" i="1" dirty="0"/>
              <a:t>*</a:t>
            </a:r>
          </a:p>
        </p:txBody>
      </p:sp>
      <p:sp>
        <p:nvSpPr>
          <p:cNvPr id="22" name="CuadroTexto 21">
            <a:extLst>
              <a:ext uri="{FF2B5EF4-FFF2-40B4-BE49-F238E27FC236}">
                <a16:creationId xmlns:a16="http://schemas.microsoft.com/office/drawing/2014/main" id="{90377E7A-E893-4AEB-89D5-53307FB78B6F}"/>
              </a:ext>
            </a:extLst>
          </p:cNvPr>
          <p:cNvSpPr txBox="1"/>
          <p:nvPr/>
        </p:nvSpPr>
        <p:spPr>
          <a:xfrm>
            <a:off x="8726427" y="2889797"/>
            <a:ext cx="248786" cy="246221"/>
          </a:xfrm>
          <a:prstGeom prst="rect">
            <a:avLst/>
          </a:prstGeom>
          <a:noFill/>
        </p:spPr>
        <p:txBody>
          <a:bodyPr wrap="none" rtlCol="0">
            <a:spAutoFit/>
          </a:bodyPr>
          <a:lstStyle/>
          <a:p>
            <a:r>
              <a:rPr lang="es-CO" sz="1000" i="1" dirty="0"/>
              <a:t>*</a:t>
            </a:r>
          </a:p>
        </p:txBody>
      </p:sp>
    </p:spTree>
    <p:extLst>
      <p:ext uri="{BB962C8B-B14F-4D97-AF65-F5344CB8AC3E}">
        <p14:creationId xmlns:p14="http://schemas.microsoft.com/office/powerpoint/2010/main" val="176233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4EAEA44-F884-4D04-B64C-DEA718593C81}"/>
              </a:ext>
            </a:extLst>
          </p:cNvPr>
          <p:cNvSpPr txBox="1"/>
          <p:nvPr/>
        </p:nvSpPr>
        <p:spPr>
          <a:xfrm>
            <a:off x="323528" y="2387084"/>
            <a:ext cx="8352927" cy="369332"/>
          </a:xfrm>
          <a:prstGeom prst="rect">
            <a:avLst/>
          </a:prstGeom>
          <a:noFill/>
        </p:spPr>
        <p:txBody>
          <a:bodyPr wrap="square" rtlCol="0">
            <a:spAutoFit/>
          </a:bodyPr>
          <a:lstStyle/>
          <a:p>
            <a:r>
              <a:rPr lang="es-CO" dirty="0"/>
              <a:t>Modelo Open </a:t>
            </a:r>
            <a:r>
              <a:rPr lang="es-CO" dirty="0" err="1"/>
              <a:t>Source</a:t>
            </a:r>
            <a:endParaRPr lang="es-CO" dirty="0"/>
          </a:p>
        </p:txBody>
      </p:sp>
    </p:spTree>
    <p:extLst>
      <p:ext uri="{BB962C8B-B14F-4D97-AF65-F5344CB8AC3E}">
        <p14:creationId xmlns:p14="http://schemas.microsoft.com/office/powerpoint/2010/main" val="419282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23AEE7E-18B8-4451-AE9B-275C199F58FB}"/>
              </a:ext>
            </a:extLst>
          </p:cNvPr>
          <p:cNvSpPr txBox="1"/>
          <p:nvPr/>
        </p:nvSpPr>
        <p:spPr>
          <a:xfrm>
            <a:off x="539552" y="256456"/>
            <a:ext cx="7704856" cy="3539430"/>
          </a:xfrm>
          <a:prstGeom prst="rect">
            <a:avLst/>
          </a:prstGeom>
          <a:noFill/>
        </p:spPr>
        <p:txBody>
          <a:bodyPr wrap="square" rtlCol="0">
            <a:spAutoFit/>
          </a:bodyPr>
          <a:lstStyle/>
          <a:p>
            <a:r>
              <a:rPr lang="es-CO" sz="1400" b="1" dirty="0">
                <a:latin typeface="Arial Narrow" panose="020B0606020202030204" pitchFamily="34" charset="0"/>
              </a:rPr>
              <a:t>Plan de Acción </a:t>
            </a:r>
          </a:p>
          <a:p>
            <a:pPr marL="171450" indent="-171450">
              <a:buFont typeface="Wingdings" panose="05000000000000000000" pitchFamily="2" charset="2"/>
              <a:buChar char="§"/>
            </a:pPr>
            <a:r>
              <a:rPr lang="es-CO" sz="1000" dirty="0"/>
              <a:t>Con base en el </a:t>
            </a:r>
            <a:r>
              <a:rPr lang="es-CO" sz="1000" b="1" i="1" dirty="0"/>
              <a:t>mapa de aplicaciones </a:t>
            </a:r>
            <a:r>
              <a:rPr lang="es-CO" sz="1000" dirty="0"/>
              <a:t>existentes, realizar un proceso de análisis funcional que permita identificar procesos críticos que por sus características de repetibilidad, esfuerzos de prueba y de preparación de datos, nivel de importancia para el negocio y su panorama de desarrollo sean susceptibles a ser automatizadas.</a:t>
            </a:r>
          </a:p>
          <a:p>
            <a:pPr marL="171450" indent="-171450">
              <a:buFont typeface="Wingdings" panose="05000000000000000000" pitchFamily="2" charset="2"/>
              <a:buChar char="§"/>
            </a:pPr>
            <a:r>
              <a:rPr lang="es-CO" sz="1000" dirty="0"/>
              <a:t>Establecer un </a:t>
            </a:r>
            <a:r>
              <a:rPr lang="es-CO" sz="1000" b="1" i="1" dirty="0" err="1"/>
              <a:t>Roadmap</a:t>
            </a:r>
            <a:r>
              <a:rPr lang="es-CO" sz="1000" b="1" i="1" dirty="0"/>
              <a:t> de automatización </a:t>
            </a:r>
            <a:r>
              <a:rPr lang="es-CO" sz="1000" dirty="0"/>
              <a:t>tendiente a Automatizar la ruta crítica de las aplicaciones seleccionadas para efecto de apoyar los procesos de regresión de pruebas.</a:t>
            </a:r>
          </a:p>
          <a:p>
            <a:pPr marL="171450" indent="-171450">
              <a:buFont typeface="Wingdings" panose="05000000000000000000" pitchFamily="2" charset="2"/>
              <a:buChar char="§"/>
            </a:pPr>
            <a:r>
              <a:rPr lang="es-CO" sz="1000" dirty="0"/>
              <a:t>Con base en el </a:t>
            </a:r>
            <a:r>
              <a:rPr lang="es-CO" sz="1000" dirty="0" err="1"/>
              <a:t>Roadmap</a:t>
            </a:r>
            <a:r>
              <a:rPr lang="es-CO" sz="1000" dirty="0"/>
              <a:t> establecido se procederá a la administración y priorización de forma colaborativa con el Banco </a:t>
            </a:r>
            <a:r>
              <a:rPr lang="es-CO" sz="1000" dirty="0" err="1"/>
              <a:t>Itau</a:t>
            </a:r>
            <a:r>
              <a:rPr lang="es-CO" sz="1000" dirty="0"/>
              <a:t>, mediante un </a:t>
            </a:r>
            <a:r>
              <a:rPr lang="es-CO" sz="1000" b="1" i="1" dirty="0"/>
              <a:t>Backlog de Automatización.</a:t>
            </a:r>
          </a:p>
          <a:p>
            <a:pPr marL="171450" indent="-171450">
              <a:buFont typeface="Wingdings" panose="05000000000000000000" pitchFamily="2" charset="2"/>
              <a:buChar char="§"/>
            </a:pPr>
            <a:r>
              <a:rPr lang="es-CO" sz="1000" dirty="0"/>
              <a:t>Choucair dispondrá de </a:t>
            </a:r>
            <a:r>
              <a:rPr lang="es-CO" sz="1000" b="1" i="1" dirty="0"/>
              <a:t>una capacidad de automatización base</a:t>
            </a:r>
            <a:r>
              <a:rPr lang="es-CO" sz="1000" dirty="0"/>
              <a:t> (1 </a:t>
            </a:r>
            <a:r>
              <a:rPr lang="es-CO" sz="1000" dirty="0" err="1"/>
              <a:t>Automatizador</a:t>
            </a:r>
            <a:r>
              <a:rPr lang="es-CO" sz="1000" dirty="0"/>
              <a:t> + Arquitecto de apoyo) que opere de forma </a:t>
            </a:r>
            <a:r>
              <a:rPr lang="es-CO" sz="1000" b="1" i="1" dirty="0"/>
              <a:t>transversal</a:t>
            </a:r>
            <a:r>
              <a:rPr lang="es-CO" sz="1000" dirty="0"/>
              <a:t> y de forma sincronizada y colaborativa con el </a:t>
            </a:r>
            <a:r>
              <a:rPr lang="es-CO" sz="1000" dirty="0" err="1"/>
              <a:t>Lider</a:t>
            </a:r>
            <a:r>
              <a:rPr lang="es-CO" sz="1000" dirty="0"/>
              <a:t> de Pruebas Especializadas.</a:t>
            </a:r>
          </a:p>
          <a:p>
            <a:pPr marL="171450" indent="-171450">
              <a:buFont typeface="Wingdings" panose="05000000000000000000" pitchFamily="2" charset="2"/>
              <a:buChar char="§"/>
            </a:pPr>
            <a:r>
              <a:rPr lang="es-CO" sz="1000" dirty="0"/>
              <a:t>Con el equipo transversal, se procederá a desarrollar el backlog de automatización en cuanto a la atención de solicitudes de Mantenimiento y Construcción de nuevas soluciones automatizadas de forma Ágil (iterativa e incremental); es de anotar que de acuerdo al análisis de esfuerzos y fechas, podrán surgir requerimientos de capacidad adicional que en todo caso deberán ser evaluados y autorizados por Banco ITAU.</a:t>
            </a:r>
          </a:p>
          <a:p>
            <a:pPr marL="171450" indent="-171450">
              <a:buFont typeface="Wingdings" panose="05000000000000000000" pitchFamily="2" charset="2"/>
              <a:buChar char="§"/>
            </a:pPr>
            <a:r>
              <a:rPr lang="es-CO" sz="1000" dirty="0"/>
              <a:t>A medida que se construyen y liberan los artefactos de automatización serán publicados en el </a:t>
            </a:r>
            <a:r>
              <a:rPr lang="es-CO" sz="1000" b="1" i="1" dirty="0"/>
              <a:t>Inventario de Automatización</a:t>
            </a:r>
            <a:r>
              <a:rPr lang="es-CO" sz="1000" dirty="0"/>
              <a:t>, custodiados en el repositorio de versiones y desplegado para su ejecución en el Orquestador de Ejecuciones Jenkins.</a:t>
            </a:r>
          </a:p>
          <a:p>
            <a:pPr marL="171450" indent="-171450">
              <a:buFont typeface="Wingdings" panose="05000000000000000000" pitchFamily="2" charset="2"/>
              <a:buChar char="§"/>
            </a:pPr>
            <a:r>
              <a:rPr lang="es-CO" sz="1000" dirty="0"/>
              <a:t>Es indispensable gestionar por parte del Banco ITAU el servidor con la herramienta orquestadora de ejecuciones, con acceso global a la operación para que los analistas puedan acceder a las ejecuciones.</a:t>
            </a:r>
          </a:p>
          <a:p>
            <a:pPr marL="171450" indent="-171450">
              <a:buFont typeface="Wingdings" panose="05000000000000000000" pitchFamily="2" charset="2"/>
              <a:buChar char="§"/>
            </a:pPr>
            <a:r>
              <a:rPr lang="es-CO" sz="1000" dirty="0"/>
              <a:t>En paralelo Choucair irá entrenando a los analistas en el uso (Alistamiento, Ejecución, Análisis de Resultados).</a:t>
            </a:r>
          </a:p>
          <a:p>
            <a:pPr marL="171450" indent="-171450">
              <a:buFont typeface="Wingdings" panose="05000000000000000000" pitchFamily="2" charset="2"/>
              <a:buChar char="§"/>
            </a:pPr>
            <a:r>
              <a:rPr lang="es-CO" sz="1000" dirty="0"/>
              <a:t>Durante las ejecuciones por parte de la operación, los analistas contarán con el apoyo técnico y acompañamiento necesario para el desarrollo exitoso del proceso.</a:t>
            </a:r>
          </a:p>
          <a:p>
            <a:pPr marL="171450" indent="-171450">
              <a:buFont typeface="Wingdings" panose="05000000000000000000" pitchFamily="2" charset="2"/>
              <a:buChar char="§"/>
            </a:pPr>
            <a:r>
              <a:rPr lang="es-CO" sz="1000" dirty="0"/>
              <a:t>El equipo transversal de Automatización entregará mensualmente o en el momento en que lo requiera, informes e indicadores del proceso (Eficiencia, Cobertura, Ahorro) y los adicionales que se acuerden con Banco ITAU.</a:t>
            </a:r>
            <a:endParaRPr lang="es-CO" sz="1100" dirty="0"/>
          </a:p>
        </p:txBody>
      </p:sp>
      <p:sp>
        <p:nvSpPr>
          <p:cNvPr id="5" name="Rectángulo 4">
            <a:extLst>
              <a:ext uri="{FF2B5EF4-FFF2-40B4-BE49-F238E27FC236}">
                <a16:creationId xmlns:a16="http://schemas.microsoft.com/office/drawing/2014/main" id="{2FAB4BBB-9C35-4AD2-9E43-A35F67EFF8D5}"/>
              </a:ext>
            </a:extLst>
          </p:cNvPr>
          <p:cNvSpPr/>
          <p:nvPr/>
        </p:nvSpPr>
        <p:spPr>
          <a:xfrm>
            <a:off x="467544" y="3732584"/>
            <a:ext cx="8424936" cy="1384995"/>
          </a:xfrm>
          <a:prstGeom prst="rect">
            <a:avLst/>
          </a:prstGeom>
          <a:noFill/>
        </p:spPr>
        <p:txBody>
          <a:bodyPr wrap="square" rtlCol="0">
            <a:spAutoFit/>
          </a:bodyPr>
          <a:lstStyle/>
          <a:p>
            <a:r>
              <a:rPr lang="es-CO" sz="1400" b="1" dirty="0">
                <a:latin typeface="Arial Narrow" panose="020B0606020202030204" pitchFamily="34" charset="0"/>
              </a:rPr>
              <a:t>REQUISITOS</a:t>
            </a:r>
          </a:p>
          <a:p>
            <a:pPr marL="171450" indent="-171450">
              <a:buFont typeface="Arial" panose="020B0604020202020204" pitchFamily="34" charset="0"/>
              <a:buChar char="•"/>
            </a:pPr>
            <a:r>
              <a:rPr lang="es-CO" sz="1000" dirty="0">
                <a:latin typeface="Arial Narrow" panose="020B0606020202030204" pitchFamily="34" charset="0"/>
              </a:rPr>
              <a:t>Banco Itaú deberá disponer de la </a:t>
            </a:r>
            <a:r>
              <a:rPr lang="es-CO" sz="1000" b="1" dirty="0">
                <a:latin typeface="Arial Narrow" panose="020B0606020202030204" pitchFamily="34" charset="0"/>
              </a:rPr>
              <a:t>Herramienta de Orquestación de Ejecuciones </a:t>
            </a:r>
            <a:r>
              <a:rPr lang="es-CO" sz="1000" dirty="0">
                <a:latin typeface="Arial Narrow" panose="020B0606020202030204" pitchFamily="34" charset="0"/>
              </a:rPr>
              <a:t>con acceso general, Choucair apoya con la configuración de los pipeline.</a:t>
            </a:r>
          </a:p>
          <a:p>
            <a:pPr marL="171450" indent="-171450">
              <a:buFont typeface="Arial" panose="020B0604020202020204" pitchFamily="34" charset="0"/>
              <a:buChar char="•"/>
            </a:pPr>
            <a:r>
              <a:rPr lang="es-CO" sz="1000" dirty="0">
                <a:latin typeface="Arial Narrow" panose="020B0606020202030204" pitchFamily="34" charset="0"/>
              </a:rPr>
              <a:t>La gestión de atención del </a:t>
            </a:r>
            <a:r>
              <a:rPr lang="es-CO" sz="1000" b="1" dirty="0">
                <a:latin typeface="Arial Narrow" panose="020B0606020202030204" pitchFamily="34" charset="0"/>
              </a:rPr>
              <a:t>Backlog</a:t>
            </a:r>
            <a:r>
              <a:rPr lang="es-CO" sz="1000" dirty="0">
                <a:latin typeface="Arial Narrow" panose="020B0606020202030204" pitchFamily="34" charset="0"/>
              </a:rPr>
              <a:t> será liderado por el Banco ITAU por intermedio del equipo de pruebas especializadas.</a:t>
            </a:r>
          </a:p>
          <a:p>
            <a:pPr marL="171450" indent="-171450">
              <a:buFont typeface="Arial" panose="020B0604020202020204" pitchFamily="34" charset="0"/>
              <a:buChar char="•"/>
            </a:pPr>
            <a:r>
              <a:rPr lang="es-CO" sz="1000" dirty="0">
                <a:latin typeface="Arial Narrow" panose="020B0606020202030204" pitchFamily="34" charset="0"/>
              </a:rPr>
              <a:t>Las solicitudes de Construcción y Mantenimiento deberán anexar la documentación necesaria para el entendimiento de la necesidad (Definición detallada, paso a paso, puntos de verificación, data requerida, </a:t>
            </a:r>
            <a:r>
              <a:rPr lang="es-CO" sz="1000" dirty="0" err="1">
                <a:latin typeface="Arial Narrow" panose="020B0606020202030204" pitchFamily="34" charset="0"/>
              </a:rPr>
              <a:t>etc</a:t>
            </a:r>
            <a:r>
              <a:rPr lang="es-CO" sz="1000" dirty="0">
                <a:latin typeface="Arial Narrow" panose="020B0606020202030204" pitchFamily="34" charset="0"/>
              </a:rPr>
              <a:t>)</a:t>
            </a:r>
          </a:p>
          <a:p>
            <a:pPr marL="171450" indent="-171450">
              <a:buFont typeface="Arial" panose="020B0604020202020204" pitchFamily="34" charset="0"/>
              <a:buChar char="•"/>
            </a:pPr>
            <a:r>
              <a:rPr lang="es-CO" sz="1000" dirty="0">
                <a:latin typeface="Arial Narrow" panose="020B0606020202030204" pitchFamily="34" charset="0"/>
              </a:rPr>
              <a:t>Una vez se finalicen los artefactos, serán entregados al Analista que lo solicitó para su recepción y aceptación.</a:t>
            </a:r>
          </a:p>
          <a:p>
            <a:pPr marL="171450" indent="-171450">
              <a:buFont typeface="Arial" panose="020B0604020202020204" pitchFamily="34" charset="0"/>
              <a:buChar char="•"/>
            </a:pPr>
            <a:r>
              <a:rPr lang="es-CO" sz="1000" dirty="0">
                <a:latin typeface="Arial Narrow" panose="020B0606020202030204" pitchFamily="34" charset="0"/>
              </a:rPr>
              <a:t>Todos los artefactos de automatización deberán ser almacenados en el repositorio destinado por Banco ITAU, y publicados en el Inventario online.</a:t>
            </a:r>
          </a:p>
          <a:p>
            <a:pPr marL="171450" indent="-171450">
              <a:buFont typeface="Arial" panose="020B0604020202020204" pitchFamily="34" charset="0"/>
              <a:buChar char="•"/>
            </a:pPr>
            <a:r>
              <a:rPr lang="es-CO" sz="1000" dirty="0">
                <a:latin typeface="Arial Narrow" panose="020B0606020202030204" pitchFamily="34" charset="0"/>
              </a:rPr>
              <a:t>Es responsabilidad de los equipos de prueba, suministrar la data necesaria para la correcta ejecución de los escenarios automatizados.</a:t>
            </a:r>
          </a:p>
        </p:txBody>
      </p:sp>
      <p:sp>
        <p:nvSpPr>
          <p:cNvPr id="6" name="3 Marcador de texto">
            <a:extLst>
              <a:ext uri="{FF2B5EF4-FFF2-40B4-BE49-F238E27FC236}">
                <a16:creationId xmlns:a16="http://schemas.microsoft.com/office/drawing/2014/main" id="{0973CBCA-735B-466A-966C-8178ECD4E3B2}"/>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O" sz="1400" b="1" dirty="0">
                <a:latin typeface="Arial Narrow" panose="020B0606020202030204" pitchFamily="34" charset="0"/>
              </a:rPr>
              <a:t>Automatización &gt; Modelo Open </a:t>
            </a:r>
            <a:r>
              <a:rPr lang="es-CO" sz="1400" b="1" dirty="0" err="1">
                <a:latin typeface="Arial Narrow" panose="020B0606020202030204" pitchFamily="34" charset="0"/>
              </a:rPr>
              <a:t>Source</a:t>
            </a:r>
            <a:endParaRPr lang="es-CO" sz="1400" b="1" dirty="0">
              <a:latin typeface="Arial Narrow" panose="020B0606020202030204" pitchFamily="34" charset="0"/>
            </a:endParaRPr>
          </a:p>
        </p:txBody>
      </p:sp>
    </p:spTree>
    <p:extLst>
      <p:ext uri="{BB962C8B-B14F-4D97-AF65-F5344CB8AC3E}">
        <p14:creationId xmlns:p14="http://schemas.microsoft.com/office/powerpoint/2010/main" val="1365502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3D30F43-5D7E-4270-9334-931A2AAF4F17}"/>
              </a:ext>
            </a:extLst>
          </p:cNvPr>
          <p:cNvSpPr/>
          <p:nvPr/>
        </p:nvSpPr>
        <p:spPr>
          <a:xfrm>
            <a:off x="3480648" y="411510"/>
            <a:ext cx="1296144" cy="216024"/>
          </a:xfrm>
          <a:prstGeom prst="rect">
            <a:avLst/>
          </a:prstGeom>
          <a:solidFill>
            <a:schemeClr val="accent1">
              <a:lumMod val="7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00" dirty="0">
                <a:solidFill>
                  <a:schemeClr val="bg1"/>
                </a:solidFill>
              </a:rPr>
              <a:t>Sprint 1</a:t>
            </a:r>
          </a:p>
        </p:txBody>
      </p:sp>
      <p:sp>
        <p:nvSpPr>
          <p:cNvPr id="7" name="Rectángulo 6">
            <a:extLst>
              <a:ext uri="{FF2B5EF4-FFF2-40B4-BE49-F238E27FC236}">
                <a16:creationId xmlns:a16="http://schemas.microsoft.com/office/drawing/2014/main" id="{9A20AC8F-33F8-4102-9A82-722D4E5E28F2}"/>
              </a:ext>
            </a:extLst>
          </p:cNvPr>
          <p:cNvSpPr/>
          <p:nvPr/>
        </p:nvSpPr>
        <p:spPr>
          <a:xfrm>
            <a:off x="4796324" y="411510"/>
            <a:ext cx="1296144" cy="216024"/>
          </a:xfrm>
          <a:prstGeom prst="rect">
            <a:avLst/>
          </a:prstGeom>
          <a:solidFill>
            <a:schemeClr val="accent1">
              <a:lumMod val="7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00" dirty="0">
                <a:solidFill>
                  <a:schemeClr val="bg1"/>
                </a:solidFill>
              </a:rPr>
              <a:t>Sprint 2</a:t>
            </a:r>
          </a:p>
        </p:txBody>
      </p:sp>
      <p:sp>
        <p:nvSpPr>
          <p:cNvPr id="8" name="Rectángulo 7">
            <a:extLst>
              <a:ext uri="{FF2B5EF4-FFF2-40B4-BE49-F238E27FC236}">
                <a16:creationId xmlns:a16="http://schemas.microsoft.com/office/drawing/2014/main" id="{F0B2F124-CEEF-4877-B7CE-D3EFE3416D47}"/>
              </a:ext>
            </a:extLst>
          </p:cNvPr>
          <p:cNvSpPr/>
          <p:nvPr/>
        </p:nvSpPr>
        <p:spPr>
          <a:xfrm>
            <a:off x="6106778" y="411510"/>
            <a:ext cx="1296144" cy="216024"/>
          </a:xfrm>
          <a:prstGeom prst="rect">
            <a:avLst/>
          </a:prstGeom>
          <a:solidFill>
            <a:schemeClr val="accent1">
              <a:lumMod val="7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00" dirty="0">
                <a:solidFill>
                  <a:schemeClr val="bg1"/>
                </a:solidFill>
              </a:rPr>
              <a:t>Sprint 3</a:t>
            </a:r>
          </a:p>
        </p:txBody>
      </p:sp>
      <p:sp>
        <p:nvSpPr>
          <p:cNvPr id="9" name="Rectángulo 8">
            <a:extLst>
              <a:ext uri="{FF2B5EF4-FFF2-40B4-BE49-F238E27FC236}">
                <a16:creationId xmlns:a16="http://schemas.microsoft.com/office/drawing/2014/main" id="{60EC705C-06ED-4DA4-A226-8E0292D4D09E}"/>
              </a:ext>
            </a:extLst>
          </p:cNvPr>
          <p:cNvSpPr/>
          <p:nvPr/>
        </p:nvSpPr>
        <p:spPr>
          <a:xfrm>
            <a:off x="7417232" y="411510"/>
            <a:ext cx="1296144" cy="216024"/>
          </a:xfrm>
          <a:prstGeom prst="rect">
            <a:avLst/>
          </a:prstGeom>
          <a:solidFill>
            <a:schemeClr val="accent1">
              <a:lumMod val="7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00" dirty="0">
                <a:solidFill>
                  <a:schemeClr val="bg1"/>
                </a:solidFill>
              </a:rPr>
              <a:t>Sprint 4</a:t>
            </a:r>
          </a:p>
        </p:txBody>
      </p:sp>
      <p:sp>
        <p:nvSpPr>
          <p:cNvPr id="10" name="Rectángulo 9">
            <a:extLst>
              <a:ext uri="{FF2B5EF4-FFF2-40B4-BE49-F238E27FC236}">
                <a16:creationId xmlns:a16="http://schemas.microsoft.com/office/drawing/2014/main" id="{98981BD7-B076-48C9-9413-2D74B7CA6F2B}"/>
              </a:ext>
            </a:extLst>
          </p:cNvPr>
          <p:cNvSpPr/>
          <p:nvPr/>
        </p:nvSpPr>
        <p:spPr>
          <a:xfrm>
            <a:off x="504464" y="687594"/>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Disponer Servicio Jenkins</a:t>
            </a:r>
          </a:p>
        </p:txBody>
      </p:sp>
      <p:pic>
        <p:nvPicPr>
          <p:cNvPr id="15" name="92 Imagen">
            <a:extLst>
              <a:ext uri="{FF2B5EF4-FFF2-40B4-BE49-F238E27FC236}">
                <a16:creationId xmlns:a16="http://schemas.microsoft.com/office/drawing/2014/main" id="{E6789F23-D426-4EB7-A268-5C0FADC956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5202" y="1351704"/>
            <a:ext cx="144000" cy="144000"/>
          </a:xfrm>
          <a:prstGeom prst="ellipse">
            <a:avLst/>
          </a:prstGeom>
        </p:spPr>
      </p:pic>
      <p:pic>
        <p:nvPicPr>
          <p:cNvPr id="16" name="Imagen 15">
            <a:extLst>
              <a:ext uri="{FF2B5EF4-FFF2-40B4-BE49-F238E27FC236}">
                <a16:creationId xmlns:a16="http://schemas.microsoft.com/office/drawing/2014/main" id="{107BEDC0-A60B-4069-B72E-012F67B592CA}"/>
              </a:ext>
            </a:extLst>
          </p:cNvPr>
          <p:cNvPicPr>
            <a:picLocks noChangeAspect="1"/>
          </p:cNvPicPr>
          <p:nvPr/>
        </p:nvPicPr>
        <p:blipFill>
          <a:blip r:embed="rId3"/>
          <a:stretch>
            <a:fillRect/>
          </a:stretch>
        </p:blipFill>
        <p:spPr>
          <a:xfrm>
            <a:off x="3076460" y="737311"/>
            <a:ext cx="146717" cy="144000"/>
          </a:xfrm>
          <a:prstGeom prst="rect">
            <a:avLst/>
          </a:prstGeom>
        </p:spPr>
      </p:pic>
      <p:pic>
        <p:nvPicPr>
          <p:cNvPr id="17" name="92 Imagen">
            <a:extLst>
              <a:ext uri="{FF2B5EF4-FFF2-40B4-BE49-F238E27FC236}">
                <a16:creationId xmlns:a16="http://schemas.microsoft.com/office/drawing/2014/main" id="{B3640434-6B90-449F-AAD3-1A6C0E4009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0459" y="1129326"/>
            <a:ext cx="144000" cy="144000"/>
          </a:xfrm>
          <a:prstGeom prst="ellipse">
            <a:avLst/>
          </a:prstGeom>
        </p:spPr>
      </p:pic>
      <p:pic>
        <p:nvPicPr>
          <p:cNvPr id="19" name="92 Imagen">
            <a:extLst>
              <a:ext uri="{FF2B5EF4-FFF2-40B4-BE49-F238E27FC236}">
                <a16:creationId xmlns:a16="http://schemas.microsoft.com/office/drawing/2014/main" id="{76E5FADE-AFF0-4594-8B87-6F3A116D46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0459" y="1809175"/>
            <a:ext cx="144000" cy="144000"/>
          </a:xfrm>
          <a:prstGeom prst="ellipse">
            <a:avLst/>
          </a:prstGeom>
        </p:spPr>
      </p:pic>
      <p:pic>
        <p:nvPicPr>
          <p:cNvPr id="21" name="92 Imagen">
            <a:extLst>
              <a:ext uri="{FF2B5EF4-FFF2-40B4-BE49-F238E27FC236}">
                <a16:creationId xmlns:a16="http://schemas.microsoft.com/office/drawing/2014/main" id="{0456328D-BE46-4D34-86A1-C4E30FEABE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0459" y="2029139"/>
            <a:ext cx="144000" cy="144000"/>
          </a:xfrm>
          <a:prstGeom prst="ellipse">
            <a:avLst/>
          </a:prstGeom>
        </p:spPr>
      </p:pic>
      <p:pic>
        <p:nvPicPr>
          <p:cNvPr id="23" name="92 Imagen">
            <a:extLst>
              <a:ext uri="{FF2B5EF4-FFF2-40B4-BE49-F238E27FC236}">
                <a16:creationId xmlns:a16="http://schemas.microsoft.com/office/drawing/2014/main" id="{8567116A-A01B-4A53-A9EE-8683A1C77F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0459" y="1584854"/>
            <a:ext cx="144000" cy="144000"/>
          </a:xfrm>
          <a:prstGeom prst="ellipse">
            <a:avLst/>
          </a:prstGeom>
        </p:spPr>
      </p:pic>
      <p:sp>
        <p:nvSpPr>
          <p:cNvPr id="25" name="Rectángulo 24">
            <a:extLst>
              <a:ext uri="{FF2B5EF4-FFF2-40B4-BE49-F238E27FC236}">
                <a16:creationId xmlns:a16="http://schemas.microsoft.com/office/drawing/2014/main" id="{0ABB55F2-9DBC-468F-A171-048C1B5687ED}"/>
              </a:ext>
            </a:extLst>
          </p:cNvPr>
          <p:cNvSpPr/>
          <p:nvPr/>
        </p:nvSpPr>
        <p:spPr>
          <a:xfrm>
            <a:off x="502690" y="902545"/>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Configuración Orquestador de Ejecuciones</a:t>
            </a:r>
          </a:p>
        </p:txBody>
      </p:sp>
      <p:sp>
        <p:nvSpPr>
          <p:cNvPr id="26" name="Rectángulo 25">
            <a:extLst>
              <a:ext uri="{FF2B5EF4-FFF2-40B4-BE49-F238E27FC236}">
                <a16:creationId xmlns:a16="http://schemas.microsoft.com/office/drawing/2014/main" id="{D92D751B-DCA3-4656-90AD-269547A5DEB4}"/>
              </a:ext>
            </a:extLst>
          </p:cNvPr>
          <p:cNvSpPr/>
          <p:nvPr/>
        </p:nvSpPr>
        <p:spPr>
          <a:xfrm>
            <a:off x="502690" y="1114706"/>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Levantamiento Mapa de Aplicaciones – Análisis Funcional</a:t>
            </a:r>
          </a:p>
        </p:txBody>
      </p:sp>
      <p:sp>
        <p:nvSpPr>
          <p:cNvPr id="27" name="Rectángulo 26">
            <a:extLst>
              <a:ext uri="{FF2B5EF4-FFF2-40B4-BE49-F238E27FC236}">
                <a16:creationId xmlns:a16="http://schemas.microsoft.com/office/drawing/2014/main" id="{07101388-CF16-43B3-8B88-1C042A9C1A27}"/>
              </a:ext>
            </a:extLst>
          </p:cNvPr>
          <p:cNvSpPr/>
          <p:nvPr/>
        </p:nvSpPr>
        <p:spPr>
          <a:xfrm>
            <a:off x="502690" y="1326902"/>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Creación Backlog de Automatización</a:t>
            </a:r>
          </a:p>
        </p:txBody>
      </p:sp>
      <p:sp>
        <p:nvSpPr>
          <p:cNvPr id="28" name="Rectángulo 27">
            <a:extLst>
              <a:ext uri="{FF2B5EF4-FFF2-40B4-BE49-F238E27FC236}">
                <a16:creationId xmlns:a16="http://schemas.microsoft.com/office/drawing/2014/main" id="{DAE4BEFD-1121-470F-873D-F70B5DCAAC91}"/>
              </a:ext>
            </a:extLst>
          </p:cNvPr>
          <p:cNvSpPr/>
          <p:nvPr/>
        </p:nvSpPr>
        <p:spPr>
          <a:xfrm>
            <a:off x="502690" y="1546446"/>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Socialización Modelo a la Operación</a:t>
            </a:r>
          </a:p>
        </p:txBody>
      </p:sp>
      <p:sp>
        <p:nvSpPr>
          <p:cNvPr id="29" name="Rectángulo 28">
            <a:extLst>
              <a:ext uri="{FF2B5EF4-FFF2-40B4-BE49-F238E27FC236}">
                <a16:creationId xmlns:a16="http://schemas.microsoft.com/office/drawing/2014/main" id="{5B0E42EC-75F8-4CCF-A8FF-C5E48494A0F5}"/>
              </a:ext>
            </a:extLst>
          </p:cNvPr>
          <p:cNvSpPr/>
          <p:nvPr/>
        </p:nvSpPr>
        <p:spPr>
          <a:xfrm>
            <a:off x="502690" y="1767371"/>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Instalación Herramientas Máquinas Analistas</a:t>
            </a:r>
          </a:p>
        </p:txBody>
      </p:sp>
      <p:sp>
        <p:nvSpPr>
          <p:cNvPr id="30" name="Rectángulo 29">
            <a:extLst>
              <a:ext uri="{FF2B5EF4-FFF2-40B4-BE49-F238E27FC236}">
                <a16:creationId xmlns:a16="http://schemas.microsoft.com/office/drawing/2014/main" id="{1C9C3A31-D25C-45C8-B686-EB29E0DD19D6}"/>
              </a:ext>
            </a:extLst>
          </p:cNvPr>
          <p:cNvSpPr/>
          <p:nvPr/>
        </p:nvSpPr>
        <p:spPr>
          <a:xfrm>
            <a:off x="502690" y="1988296"/>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Entrenamiento en Proceso de Ejecución</a:t>
            </a:r>
          </a:p>
        </p:txBody>
      </p:sp>
      <p:sp>
        <p:nvSpPr>
          <p:cNvPr id="31" name="Rectángulo 30">
            <a:extLst>
              <a:ext uri="{FF2B5EF4-FFF2-40B4-BE49-F238E27FC236}">
                <a16:creationId xmlns:a16="http://schemas.microsoft.com/office/drawing/2014/main" id="{67286D65-182E-49D2-BC6F-3FF90BAE53B2}"/>
              </a:ext>
            </a:extLst>
          </p:cNvPr>
          <p:cNvSpPr/>
          <p:nvPr/>
        </p:nvSpPr>
        <p:spPr>
          <a:xfrm>
            <a:off x="502690" y="2209221"/>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Desarrollo Backlog de Automatización</a:t>
            </a:r>
          </a:p>
        </p:txBody>
      </p:sp>
      <p:sp>
        <p:nvSpPr>
          <p:cNvPr id="32" name="Rectángulo 31">
            <a:extLst>
              <a:ext uri="{FF2B5EF4-FFF2-40B4-BE49-F238E27FC236}">
                <a16:creationId xmlns:a16="http://schemas.microsoft.com/office/drawing/2014/main" id="{28B6ACBB-0632-4A4C-AD58-0956B81DAE88}"/>
              </a:ext>
            </a:extLst>
          </p:cNvPr>
          <p:cNvSpPr/>
          <p:nvPr/>
        </p:nvSpPr>
        <p:spPr>
          <a:xfrm>
            <a:off x="502689" y="2640320"/>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Ejecución Pruebas Automatizadas</a:t>
            </a:r>
          </a:p>
        </p:txBody>
      </p:sp>
      <p:sp>
        <p:nvSpPr>
          <p:cNvPr id="33" name="Rectángulo 32">
            <a:extLst>
              <a:ext uri="{FF2B5EF4-FFF2-40B4-BE49-F238E27FC236}">
                <a16:creationId xmlns:a16="http://schemas.microsoft.com/office/drawing/2014/main" id="{6882E9F2-7DEB-43BE-A398-DE7C663750D6}"/>
              </a:ext>
            </a:extLst>
          </p:cNvPr>
          <p:cNvSpPr/>
          <p:nvPr/>
        </p:nvSpPr>
        <p:spPr>
          <a:xfrm>
            <a:off x="502689" y="2854562"/>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Soporte y Acompañamiento</a:t>
            </a:r>
          </a:p>
        </p:txBody>
      </p:sp>
      <p:sp>
        <p:nvSpPr>
          <p:cNvPr id="34" name="Rectángulo 33">
            <a:extLst>
              <a:ext uri="{FF2B5EF4-FFF2-40B4-BE49-F238E27FC236}">
                <a16:creationId xmlns:a16="http://schemas.microsoft.com/office/drawing/2014/main" id="{5C1996ED-BB89-4A3B-97E5-0DE23D0D6592}"/>
              </a:ext>
            </a:extLst>
          </p:cNvPr>
          <p:cNvSpPr/>
          <p:nvPr/>
        </p:nvSpPr>
        <p:spPr>
          <a:xfrm>
            <a:off x="502689" y="3071066"/>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Presentación de Informes e Indicadores</a:t>
            </a:r>
          </a:p>
        </p:txBody>
      </p:sp>
      <p:pic>
        <p:nvPicPr>
          <p:cNvPr id="35" name="Imagen 34">
            <a:extLst>
              <a:ext uri="{FF2B5EF4-FFF2-40B4-BE49-F238E27FC236}">
                <a16:creationId xmlns:a16="http://schemas.microsoft.com/office/drawing/2014/main" id="{C2935B34-9B08-4921-ADBD-0AB3F2F9138D}"/>
              </a:ext>
            </a:extLst>
          </p:cNvPr>
          <p:cNvPicPr>
            <a:picLocks noChangeAspect="1"/>
          </p:cNvPicPr>
          <p:nvPr/>
        </p:nvPicPr>
        <p:blipFill>
          <a:blip r:embed="rId3"/>
          <a:stretch>
            <a:fillRect/>
          </a:stretch>
        </p:blipFill>
        <p:spPr>
          <a:xfrm>
            <a:off x="3076460" y="1362458"/>
            <a:ext cx="146717" cy="144000"/>
          </a:xfrm>
          <a:prstGeom prst="rect">
            <a:avLst/>
          </a:prstGeom>
        </p:spPr>
      </p:pic>
      <p:pic>
        <p:nvPicPr>
          <p:cNvPr id="36" name="92 Imagen">
            <a:extLst>
              <a:ext uri="{FF2B5EF4-FFF2-40B4-BE49-F238E27FC236}">
                <a16:creationId xmlns:a16="http://schemas.microsoft.com/office/drawing/2014/main" id="{537BC01E-8259-410B-8966-348F6E3A8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0459" y="919906"/>
            <a:ext cx="144000" cy="144000"/>
          </a:xfrm>
          <a:prstGeom prst="ellipse">
            <a:avLst/>
          </a:prstGeom>
        </p:spPr>
      </p:pic>
      <p:pic>
        <p:nvPicPr>
          <p:cNvPr id="37" name="Imagen 36">
            <a:extLst>
              <a:ext uri="{FF2B5EF4-FFF2-40B4-BE49-F238E27FC236}">
                <a16:creationId xmlns:a16="http://schemas.microsoft.com/office/drawing/2014/main" id="{E550A859-5F9D-4BD2-BCE3-A647DA0C7E9D}"/>
              </a:ext>
            </a:extLst>
          </p:cNvPr>
          <p:cNvPicPr>
            <a:picLocks noChangeAspect="1"/>
          </p:cNvPicPr>
          <p:nvPr/>
        </p:nvPicPr>
        <p:blipFill>
          <a:blip r:embed="rId3"/>
          <a:stretch>
            <a:fillRect/>
          </a:stretch>
        </p:blipFill>
        <p:spPr>
          <a:xfrm>
            <a:off x="3076460" y="928532"/>
            <a:ext cx="146717" cy="144000"/>
          </a:xfrm>
          <a:prstGeom prst="rect">
            <a:avLst/>
          </a:prstGeom>
        </p:spPr>
      </p:pic>
      <p:pic>
        <p:nvPicPr>
          <p:cNvPr id="38" name="92 Imagen">
            <a:extLst>
              <a:ext uri="{FF2B5EF4-FFF2-40B4-BE49-F238E27FC236}">
                <a16:creationId xmlns:a16="http://schemas.microsoft.com/office/drawing/2014/main" id="{6F2CEA21-02A5-4429-BFF4-F7BEF8826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0459" y="2234064"/>
            <a:ext cx="144000" cy="144000"/>
          </a:xfrm>
          <a:prstGeom prst="ellipse">
            <a:avLst/>
          </a:prstGeom>
        </p:spPr>
      </p:pic>
      <p:pic>
        <p:nvPicPr>
          <p:cNvPr id="39" name="Imagen 38">
            <a:extLst>
              <a:ext uri="{FF2B5EF4-FFF2-40B4-BE49-F238E27FC236}">
                <a16:creationId xmlns:a16="http://schemas.microsoft.com/office/drawing/2014/main" id="{60C4C736-1AC5-4C95-A12B-6AD142C49FE9}"/>
              </a:ext>
            </a:extLst>
          </p:cNvPr>
          <p:cNvPicPr>
            <a:picLocks noChangeAspect="1"/>
          </p:cNvPicPr>
          <p:nvPr/>
        </p:nvPicPr>
        <p:blipFill>
          <a:blip r:embed="rId3"/>
          <a:stretch>
            <a:fillRect/>
          </a:stretch>
        </p:blipFill>
        <p:spPr>
          <a:xfrm>
            <a:off x="3071717" y="2244818"/>
            <a:ext cx="146717" cy="144000"/>
          </a:xfrm>
          <a:prstGeom prst="rect">
            <a:avLst/>
          </a:prstGeom>
        </p:spPr>
      </p:pic>
      <p:pic>
        <p:nvPicPr>
          <p:cNvPr id="40" name="92 Imagen">
            <a:extLst>
              <a:ext uri="{FF2B5EF4-FFF2-40B4-BE49-F238E27FC236}">
                <a16:creationId xmlns:a16="http://schemas.microsoft.com/office/drawing/2014/main" id="{37911D6F-048F-4398-A3EC-4C8B997BCE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7747" y="2679233"/>
            <a:ext cx="144000" cy="144000"/>
          </a:xfrm>
          <a:prstGeom prst="ellipse">
            <a:avLst/>
          </a:prstGeom>
        </p:spPr>
      </p:pic>
      <p:pic>
        <p:nvPicPr>
          <p:cNvPr id="41" name="92 Imagen">
            <a:extLst>
              <a:ext uri="{FF2B5EF4-FFF2-40B4-BE49-F238E27FC236}">
                <a16:creationId xmlns:a16="http://schemas.microsoft.com/office/drawing/2014/main" id="{DC0446BD-B899-4E8F-8D9F-8E56BB09D7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5571" y="2886999"/>
            <a:ext cx="144000" cy="144000"/>
          </a:xfrm>
          <a:prstGeom prst="ellipse">
            <a:avLst/>
          </a:prstGeom>
        </p:spPr>
      </p:pic>
      <p:pic>
        <p:nvPicPr>
          <p:cNvPr id="42" name="92 Imagen">
            <a:extLst>
              <a:ext uri="{FF2B5EF4-FFF2-40B4-BE49-F238E27FC236}">
                <a16:creationId xmlns:a16="http://schemas.microsoft.com/office/drawing/2014/main" id="{1469F6D3-20A8-403F-85C5-98427A8992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7747" y="3101241"/>
            <a:ext cx="144000" cy="144000"/>
          </a:xfrm>
          <a:prstGeom prst="ellipse">
            <a:avLst/>
          </a:prstGeom>
        </p:spPr>
      </p:pic>
      <p:pic>
        <p:nvPicPr>
          <p:cNvPr id="43" name="Imagen 42">
            <a:extLst>
              <a:ext uri="{FF2B5EF4-FFF2-40B4-BE49-F238E27FC236}">
                <a16:creationId xmlns:a16="http://schemas.microsoft.com/office/drawing/2014/main" id="{9F625F00-81BC-4575-A584-D8331108E994}"/>
              </a:ext>
            </a:extLst>
          </p:cNvPr>
          <p:cNvPicPr>
            <a:picLocks noChangeAspect="1"/>
          </p:cNvPicPr>
          <p:nvPr/>
        </p:nvPicPr>
        <p:blipFill>
          <a:blip r:embed="rId3"/>
          <a:stretch>
            <a:fillRect/>
          </a:stretch>
        </p:blipFill>
        <p:spPr>
          <a:xfrm>
            <a:off x="3069005" y="3111995"/>
            <a:ext cx="146717" cy="144000"/>
          </a:xfrm>
          <a:prstGeom prst="rect">
            <a:avLst/>
          </a:prstGeom>
        </p:spPr>
      </p:pic>
      <p:sp>
        <p:nvSpPr>
          <p:cNvPr id="44" name="Rectángulo 43">
            <a:extLst>
              <a:ext uri="{FF2B5EF4-FFF2-40B4-BE49-F238E27FC236}">
                <a16:creationId xmlns:a16="http://schemas.microsoft.com/office/drawing/2014/main" id="{AC2D7623-663D-433A-AB8A-5A85157D127C}"/>
              </a:ext>
            </a:extLst>
          </p:cNvPr>
          <p:cNvSpPr/>
          <p:nvPr/>
        </p:nvSpPr>
        <p:spPr>
          <a:xfrm>
            <a:off x="3480648" y="778063"/>
            <a:ext cx="648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45" name="Rectángulo 44">
            <a:extLst>
              <a:ext uri="{FF2B5EF4-FFF2-40B4-BE49-F238E27FC236}">
                <a16:creationId xmlns:a16="http://schemas.microsoft.com/office/drawing/2014/main" id="{54788E94-5CF0-4A06-A562-37F5DB73E17E}"/>
              </a:ext>
            </a:extLst>
          </p:cNvPr>
          <p:cNvSpPr/>
          <p:nvPr/>
        </p:nvSpPr>
        <p:spPr>
          <a:xfrm>
            <a:off x="4128648" y="971231"/>
            <a:ext cx="648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46" name="Rectángulo 45">
            <a:extLst>
              <a:ext uri="{FF2B5EF4-FFF2-40B4-BE49-F238E27FC236}">
                <a16:creationId xmlns:a16="http://schemas.microsoft.com/office/drawing/2014/main" id="{4DB08557-F072-411F-8EE0-1AA11A068B21}"/>
              </a:ext>
            </a:extLst>
          </p:cNvPr>
          <p:cNvSpPr/>
          <p:nvPr/>
        </p:nvSpPr>
        <p:spPr>
          <a:xfrm>
            <a:off x="3480648" y="1192297"/>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47" name="Rectángulo 46">
            <a:extLst>
              <a:ext uri="{FF2B5EF4-FFF2-40B4-BE49-F238E27FC236}">
                <a16:creationId xmlns:a16="http://schemas.microsoft.com/office/drawing/2014/main" id="{C9632A16-82E5-4A2A-A9D6-2FF77AAD1247}"/>
              </a:ext>
            </a:extLst>
          </p:cNvPr>
          <p:cNvSpPr/>
          <p:nvPr/>
        </p:nvSpPr>
        <p:spPr>
          <a:xfrm>
            <a:off x="4796396" y="1192114"/>
            <a:ext cx="648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48" name="Rectángulo 47">
            <a:extLst>
              <a:ext uri="{FF2B5EF4-FFF2-40B4-BE49-F238E27FC236}">
                <a16:creationId xmlns:a16="http://schemas.microsoft.com/office/drawing/2014/main" id="{7E117B1A-C84E-4301-B37F-6B62FBAE90FE}"/>
              </a:ext>
            </a:extLst>
          </p:cNvPr>
          <p:cNvSpPr/>
          <p:nvPr/>
        </p:nvSpPr>
        <p:spPr>
          <a:xfrm>
            <a:off x="5443714" y="1420354"/>
            <a:ext cx="648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49" name="Rectángulo 48">
            <a:extLst>
              <a:ext uri="{FF2B5EF4-FFF2-40B4-BE49-F238E27FC236}">
                <a16:creationId xmlns:a16="http://schemas.microsoft.com/office/drawing/2014/main" id="{00E78567-FEDA-4A2D-8A71-509AC5197486}"/>
              </a:ext>
            </a:extLst>
          </p:cNvPr>
          <p:cNvSpPr/>
          <p:nvPr/>
        </p:nvSpPr>
        <p:spPr>
          <a:xfrm>
            <a:off x="4822228" y="1626056"/>
            <a:ext cx="1260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50" name="Rectángulo 49">
            <a:extLst>
              <a:ext uri="{FF2B5EF4-FFF2-40B4-BE49-F238E27FC236}">
                <a16:creationId xmlns:a16="http://schemas.microsoft.com/office/drawing/2014/main" id="{F9220F0B-684E-466D-867E-5B51B36975EA}"/>
              </a:ext>
            </a:extLst>
          </p:cNvPr>
          <p:cNvSpPr/>
          <p:nvPr/>
        </p:nvSpPr>
        <p:spPr>
          <a:xfrm>
            <a:off x="6127194" y="1626056"/>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51" name="Rectángulo 50">
            <a:extLst>
              <a:ext uri="{FF2B5EF4-FFF2-40B4-BE49-F238E27FC236}">
                <a16:creationId xmlns:a16="http://schemas.microsoft.com/office/drawing/2014/main" id="{C218BB75-742A-4BCD-9A46-CE08DBDD3B4E}"/>
              </a:ext>
            </a:extLst>
          </p:cNvPr>
          <p:cNvSpPr/>
          <p:nvPr/>
        </p:nvSpPr>
        <p:spPr>
          <a:xfrm>
            <a:off x="6106778" y="2275441"/>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52" name="Rectángulo 51">
            <a:extLst>
              <a:ext uri="{FF2B5EF4-FFF2-40B4-BE49-F238E27FC236}">
                <a16:creationId xmlns:a16="http://schemas.microsoft.com/office/drawing/2014/main" id="{7919DCE0-050B-4E67-B389-D95A47F02579}"/>
              </a:ext>
            </a:extLst>
          </p:cNvPr>
          <p:cNvSpPr/>
          <p:nvPr/>
        </p:nvSpPr>
        <p:spPr>
          <a:xfrm>
            <a:off x="7417376" y="2275441"/>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53" name="Rectángulo 52">
            <a:extLst>
              <a:ext uri="{FF2B5EF4-FFF2-40B4-BE49-F238E27FC236}">
                <a16:creationId xmlns:a16="http://schemas.microsoft.com/office/drawing/2014/main" id="{838530DD-D648-4589-8A83-0442C2C3F8FF}"/>
              </a:ext>
            </a:extLst>
          </p:cNvPr>
          <p:cNvSpPr/>
          <p:nvPr/>
        </p:nvSpPr>
        <p:spPr>
          <a:xfrm>
            <a:off x="7417231" y="2711441"/>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54" name="Rectángulo 53">
            <a:extLst>
              <a:ext uri="{FF2B5EF4-FFF2-40B4-BE49-F238E27FC236}">
                <a16:creationId xmlns:a16="http://schemas.microsoft.com/office/drawing/2014/main" id="{63AD3A3E-4929-43C0-B5D2-BE7CF1E847BA}"/>
              </a:ext>
            </a:extLst>
          </p:cNvPr>
          <p:cNvSpPr/>
          <p:nvPr/>
        </p:nvSpPr>
        <p:spPr>
          <a:xfrm>
            <a:off x="7408601" y="2931883"/>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55" name="Rectángulo 54">
            <a:extLst>
              <a:ext uri="{FF2B5EF4-FFF2-40B4-BE49-F238E27FC236}">
                <a16:creationId xmlns:a16="http://schemas.microsoft.com/office/drawing/2014/main" id="{4B8A193A-7063-42FB-9569-A5D1AE9450D1}"/>
              </a:ext>
            </a:extLst>
          </p:cNvPr>
          <p:cNvSpPr/>
          <p:nvPr/>
        </p:nvSpPr>
        <p:spPr>
          <a:xfrm>
            <a:off x="8524601" y="3173241"/>
            <a:ext cx="180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56" name="CuadroTexto 55">
            <a:extLst>
              <a:ext uri="{FF2B5EF4-FFF2-40B4-BE49-F238E27FC236}">
                <a16:creationId xmlns:a16="http://schemas.microsoft.com/office/drawing/2014/main" id="{FBFB7BAF-CE4E-4BC1-98F6-D47F29E4ABC0}"/>
              </a:ext>
            </a:extLst>
          </p:cNvPr>
          <p:cNvSpPr txBox="1"/>
          <p:nvPr/>
        </p:nvSpPr>
        <p:spPr>
          <a:xfrm>
            <a:off x="2900813" y="432467"/>
            <a:ext cx="644728" cy="200055"/>
          </a:xfrm>
          <a:prstGeom prst="rect">
            <a:avLst/>
          </a:prstGeom>
          <a:noFill/>
        </p:spPr>
        <p:txBody>
          <a:bodyPr wrap="none" rtlCol="0">
            <a:spAutoFit/>
          </a:bodyPr>
          <a:lstStyle/>
          <a:p>
            <a:r>
              <a:rPr lang="es-CO" sz="700" dirty="0"/>
              <a:t>Responsable</a:t>
            </a:r>
          </a:p>
        </p:txBody>
      </p:sp>
      <p:sp>
        <p:nvSpPr>
          <p:cNvPr id="57" name="CuadroTexto 56">
            <a:extLst>
              <a:ext uri="{FF2B5EF4-FFF2-40B4-BE49-F238E27FC236}">
                <a16:creationId xmlns:a16="http://schemas.microsoft.com/office/drawing/2014/main" id="{D715F4D0-2D92-44C8-993E-CA6AEC63E0CE}"/>
              </a:ext>
            </a:extLst>
          </p:cNvPr>
          <p:cNvSpPr txBox="1"/>
          <p:nvPr/>
        </p:nvSpPr>
        <p:spPr>
          <a:xfrm>
            <a:off x="502689" y="426112"/>
            <a:ext cx="2398123" cy="246221"/>
          </a:xfrm>
          <a:prstGeom prst="rect">
            <a:avLst/>
          </a:prstGeom>
          <a:noFill/>
        </p:spPr>
        <p:txBody>
          <a:bodyPr wrap="square" rtlCol="0">
            <a:spAutoFit/>
          </a:bodyPr>
          <a:lstStyle/>
          <a:p>
            <a:pPr algn="ctr"/>
            <a:r>
              <a:rPr lang="es-CO" sz="1000" dirty="0"/>
              <a:t>Actividades</a:t>
            </a:r>
          </a:p>
        </p:txBody>
      </p:sp>
      <p:sp>
        <p:nvSpPr>
          <p:cNvPr id="58" name="Flecha: a la derecha 57">
            <a:extLst>
              <a:ext uri="{FF2B5EF4-FFF2-40B4-BE49-F238E27FC236}">
                <a16:creationId xmlns:a16="http://schemas.microsoft.com/office/drawing/2014/main" id="{A6961F9A-73AA-4E5E-A15E-407BF8991C52}"/>
              </a:ext>
            </a:extLst>
          </p:cNvPr>
          <p:cNvSpPr/>
          <p:nvPr/>
        </p:nvSpPr>
        <p:spPr>
          <a:xfrm>
            <a:off x="8761288" y="2234016"/>
            <a:ext cx="144016" cy="144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59" name="Flecha: a la derecha 58">
            <a:extLst>
              <a:ext uri="{FF2B5EF4-FFF2-40B4-BE49-F238E27FC236}">
                <a16:creationId xmlns:a16="http://schemas.microsoft.com/office/drawing/2014/main" id="{54885586-D662-4876-99E0-A694938BFD48}"/>
              </a:ext>
            </a:extLst>
          </p:cNvPr>
          <p:cNvSpPr/>
          <p:nvPr/>
        </p:nvSpPr>
        <p:spPr>
          <a:xfrm>
            <a:off x="8761287" y="2641393"/>
            <a:ext cx="144016" cy="144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60" name="Flecha: a la derecha 59">
            <a:extLst>
              <a:ext uri="{FF2B5EF4-FFF2-40B4-BE49-F238E27FC236}">
                <a16:creationId xmlns:a16="http://schemas.microsoft.com/office/drawing/2014/main" id="{121317F9-68E9-46BA-BF2E-368994CADBA5}"/>
              </a:ext>
            </a:extLst>
          </p:cNvPr>
          <p:cNvSpPr/>
          <p:nvPr/>
        </p:nvSpPr>
        <p:spPr>
          <a:xfrm>
            <a:off x="8769360" y="2859871"/>
            <a:ext cx="144016" cy="144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61" name="Flecha: a la derecha 60">
            <a:extLst>
              <a:ext uri="{FF2B5EF4-FFF2-40B4-BE49-F238E27FC236}">
                <a16:creationId xmlns:a16="http://schemas.microsoft.com/office/drawing/2014/main" id="{1C2DA5A0-0E8E-4AB9-8FDD-DA94A079EBAB}"/>
              </a:ext>
            </a:extLst>
          </p:cNvPr>
          <p:cNvSpPr/>
          <p:nvPr/>
        </p:nvSpPr>
        <p:spPr>
          <a:xfrm>
            <a:off x="8759835" y="3078349"/>
            <a:ext cx="144016" cy="144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grpSp>
        <p:nvGrpSpPr>
          <p:cNvPr id="62" name="Grupo 61">
            <a:extLst>
              <a:ext uri="{FF2B5EF4-FFF2-40B4-BE49-F238E27FC236}">
                <a16:creationId xmlns:a16="http://schemas.microsoft.com/office/drawing/2014/main" id="{740AA7CE-BC43-49F5-AB39-32BDCC4B9F87}"/>
              </a:ext>
            </a:extLst>
          </p:cNvPr>
          <p:cNvGrpSpPr/>
          <p:nvPr/>
        </p:nvGrpSpPr>
        <p:grpSpPr>
          <a:xfrm>
            <a:off x="841615" y="3718046"/>
            <a:ext cx="1022849" cy="842364"/>
            <a:chOff x="247330" y="3493020"/>
            <a:chExt cx="1022849" cy="842364"/>
          </a:xfrm>
        </p:grpSpPr>
        <p:grpSp>
          <p:nvGrpSpPr>
            <p:cNvPr id="63" name="Grupo 62">
              <a:extLst>
                <a:ext uri="{FF2B5EF4-FFF2-40B4-BE49-F238E27FC236}">
                  <a16:creationId xmlns:a16="http://schemas.microsoft.com/office/drawing/2014/main" id="{BD11DE65-03EB-43C1-AA48-71CA29A8CD84}"/>
                </a:ext>
              </a:extLst>
            </p:cNvPr>
            <p:cNvGrpSpPr/>
            <p:nvPr/>
          </p:nvGrpSpPr>
          <p:grpSpPr>
            <a:xfrm>
              <a:off x="426152" y="3493020"/>
              <a:ext cx="665206" cy="619067"/>
              <a:chOff x="6074166" y="2139702"/>
              <a:chExt cx="1080120" cy="1143151"/>
            </a:xfrm>
          </p:grpSpPr>
          <p:sp>
            <p:nvSpPr>
              <p:cNvPr id="65" name="Rectángulo: esquinas redondeadas 133">
                <a:extLst>
                  <a:ext uri="{FF2B5EF4-FFF2-40B4-BE49-F238E27FC236}">
                    <a16:creationId xmlns:a16="http://schemas.microsoft.com/office/drawing/2014/main" id="{C0CCEDCC-77A6-4C9F-AA2F-8BDB7A60B305}"/>
                  </a:ext>
                </a:extLst>
              </p:cNvPr>
              <p:cNvSpPr/>
              <p:nvPr/>
            </p:nvSpPr>
            <p:spPr>
              <a:xfrm>
                <a:off x="6074166" y="2139702"/>
                <a:ext cx="1080120" cy="216024"/>
              </a:xfrm>
              <a:prstGeom prst="round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Rectángulo: esquinas redondeadas 134">
                <a:extLst>
                  <a:ext uri="{FF2B5EF4-FFF2-40B4-BE49-F238E27FC236}">
                    <a16:creationId xmlns:a16="http://schemas.microsoft.com/office/drawing/2014/main" id="{C7C8C3C2-9C96-49E9-9886-6072B8F5D251}"/>
                  </a:ext>
                </a:extLst>
              </p:cNvPr>
              <p:cNvSpPr/>
              <p:nvPr/>
            </p:nvSpPr>
            <p:spPr>
              <a:xfrm>
                <a:off x="6074166" y="2371023"/>
                <a:ext cx="1080120" cy="216024"/>
              </a:xfrm>
              <a:prstGeom prst="roundRect">
                <a:avLst/>
              </a:prstGeom>
              <a:solidFill>
                <a:srgbClr val="296F82"/>
              </a:solidFill>
              <a:ln>
                <a:solidFill>
                  <a:srgbClr val="296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Rectángulo: esquinas redondeadas 135">
                <a:extLst>
                  <a:ext uri="{FF2B5EF4-FFF2-40B4-BE49-F238E27FC236}">
                    <a16:creationId xmlns:a16="http://schemas.microsoft.com/office/drawing/2014/main" id="{DB67A6DD-AF9C-428C-BF25-5087ABF1783A}"/>
                  </a:ext>
                </a:extLst>
              </p:cNvPr>
              <p:cNvSpPr/>
              <p:nvPr/>
            </p:nvSpPr>
            <p:spPr>
              <a:xfrm>
                <a:off x="6074166" y="2602344"/>
                <a:ext cx="1080120" cy="216024"/>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Rectángulo: esquinas redondeadas 136">
                <a:extLst>
                  <a:ext uri="{FF2B5EF4-FFF2-40B4-BE49-F238E27FC236}">
                    <a16:creationId xmlns:a16="http://schemas.microsoft.com/office/drawing/2014/main" id="{A800A609-E875-4788-9465-D0F4E4B49E87}"/>
                  </a:ext>
                </a:extLst>
              </p:cNvPr>
              <p:cNvSpPr/>
              <p:nvPr/>
            </p:nvSpPr>
            <p:spPr>
              <a:xfrm>
                <a:off x="6074166" y="2833665"/>
                <a:ext cx="1080120" cy="216024"/>
              </a:xfrm>
              <a:prstGeom prst="roundRect">
                <a:avLst/>
              </a:prstGeom>
              <a:solidFill>
                <a:srgbClr val="62AEC6"/>
              </a:solidFill>
              <a:ln>
                <a:solidFill>
                  <a:srgbClr val="62AE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Rectángulo: esquinas redondeadas 137">
                <a:extLst>
                  <a:ext uri="{FF2B5EF4-FFF2-40B4-BE49-F238E27FC236}">
                    <a16:creationId xmlns:a16="http://schemas.microsoft.com/office/drawing/2014/main" id="{17A162AC-7452-49A9-8D00-C77ABBBD5115}"/>
                  </a:ext>
                </a:extLst>
              </p:cNvPr>
              <p:cNvSpPr/>
              <p:nvPr/>
            </p:nvSpPr>
            <p:spPr>
              <a:xfrm>
                <a:off x="6074166" y="3066829"/>
                <a:ext cx="1080120" cy="216024"/>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64" name="Rectángulo: esquinas redondeadas 49">
              <a:extLst>
                <a:ext uri="{FF2B5EF4-FFF2-40B4-BE49-F238E27FC236}">
                  <a16:creationId xmlns:a16="http://schemas.microsoft.com/office/drawing/2014/main" id="{914CEBFA-124E-44BC-A13F-C779E284C0F5}"/>
                </a:ext>
              </a:extLst>
            </p:cNvPr>
            <p:cNvSpPr/>
            <p:nvPr/>
          </p:nvSpPr>
          <p:spPr>
            <a:xfrm>
              <a:off x="247330" y="4112087"/>
              <a:ext cx="1022849" cy="22329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s-CO" sz="1000" dirty="0">
                  <a:solidFill>
                    <a:schemeClr val="tx1"/>
                  </a:solidFill>
                  <a:latin typeface="Tw Cen MT Condensed" panose="020B0606020104020203" pitchFamily="34" charset="0"/>
                  <a:cs typeface="Segoe UI" panose="020B0502040204020203" pitchFamily="34" charset="0"/>
                </a:rPr>
                <a:t>Backlog de Automatización</a:t>
              </a:r>
            </a:p>
          </p:txBody>
        </p:sp>
      </p:grpSp>
      <p:grpSp>
        <p:nvGrpSpPr>
          <p:cNvPr id="75" name="Grupo 166">
            <a:extLst>
              <a:ext uri="{FF2B5EF4-FFF2-40B4-BE49-F238E27FC236}">
                <a16:creationId xmlns:a16="http://schemas.microsoft.com/office/drawing/2014/main" id="{E82E7CA4-980B-4A12-B32D-52C5FEC77F29}"/>
              </a:ext>
            </a:extLst>
          </p:cNvPr>
          <p:cNvGrpSpPr/>
          <p:nvPr/>
        </p:nvGrpSpPr>
        <p:grpSpPr>
          <a:xfrm>
            <a:off x="2386656" y="3482164"/>
            <a:ext cx="1430273" cy="1200329"/>
            <a:chOff x="4863415" y="2292102"/>
            <a:chExt cx="1080120" cy="1143151"/>
          </a:xfrm>
        </p:grpSpPr>
        <p:sp>
          <p:nvSpPr>
            <p:cNvPr id="80" name="Rectángulo: esquinas redondeadas 167">
              <a:extLst>
                <a:ext uri="{FF2B5EF4-FFF2-40B4-BE49-F238E27FC236}">
                  <a16:creationId xmlns:a16="http://schemas.microsoft.com/office/drawing/2014/main" id="{875509A0-82EA-4E4C-B9AA-8E6CEEF201AE}"/>
                </a:ext>
              </a:extLst>
            </p:cNvPr>
            <p:cNvSpPr/>
            <p:nvPr/>
          </p:nvSpPr>
          <p:spPr>
            <a:xfrm>
              <a:off x="4863415" y="2292102"/>
              <a:ext cx="1080120" cy="216024"/>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800"/>
            </a:p>
          </p:txBody>
        </p:sp>
        <p:sp>
          <p:nvSpPr>
            <p:cNvPr id="81" name="Rectángulo: esquinas redondeadas 168">
              <a:extLst>
                <a:ext uri="{FF2B5EF4-FFF2-40B4-BE49-F238E27FC236}">
                  <a16:creationId xmlns:a16="http://schemas.microsoft.com/office/drawing/2014/main" id="{1F0D7BCE-7B38-4B5C-8F8A-07FEDD5D81D7}"/>
                </a:ext>
              </a:extLst>
            </p:cNvPr>
            <p:cNvSpPr/>
            <p:nvPr/>
          </p:nvSpPr>
          <p:spPr>
            <a:xfrm>
              <a:off x="4863415" y="2523423"/>
              <a:ext cx="1080120" cy="216024"/>
            </a:xfrm>
            <a:prstGeom prst="roundRect">
              <a:avLst/>
            </a:prstGeom>
            <a:solidFill>
              <a:srgbClr val="BE5A09"/>
            </a:solidFill>
            <a:ln>
              <a:solidFill>
                <a:srgbClr val="BE5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800"/>
            </a:p>
          </p:txBody>
        </p:sp>
        <p:sp>
          <p:nvSpPr>
            <p:cNvPr id="82" name="Rectángulo: esquinas redondeadas 169">
              <a:extLst>
                <a:ext uri="{FF2B5EF4-FFF2-40B4-BE49-F238E27FC236}">
                  <a16:creationId xmlns:a16="http://schemas.microsoft.com/office/drawing/2014/main" id="{5A6A803B-166F-4EE2-966D-F78CA0EF45BF}"/>
                </a:ext>
              </a:extLst>
            </p:cNvPr>
            <p:cNvSpPr/>
            <p:nvPr/>
          </p:nvSpPr>
          <p:spPr>
            <a:xfrm>
              <a:off x="4863415" y="2754744"/>
              <a:ext cx="1080120" cy="216024"/>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800"/>
            </a:p>
          </p:txBody>
        </p:sp>
        <p:sp>
          <p:nvSpPr>
            <p:cNvPr id="83" name="Rectángulo: esquinas redondeadas 170">
              <a:extLst>
                <a:ext uri="{FF2B5EF4-FFF2-40B4-BE49-F238E27FC236}">
                  <a16:creationId xmlns:a16="http://schemas.microsoft.com/office/drawing/2014/main" id="{3A71B4F0-2F41-41B1-8F4A-41796EF41C4B}"/>
                </a:ext>
              </a:extLst>
            </p:cNvPr>
            <p:cNvSpPr/>
            <p:nvPr/>
          </p:nvSpPr>
          <p:spPr>
            <a:xfrm>
              <a:off x="4863415" y="2986065"/>
              <a:ext cx="1080120" cy="216024"/>
            </a:xfrm>
            <a:prstGeom prst="roundRect">
              <a:avLst/>
            </a:prstGeom>
            <a:solidFill>
              <a:srgbClr val="EF964D"/>
            </a:solidFill>
            <a:ln>
              <a:solidFill>
                <a:srgbClr val="EF96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a:t>Construcción</a:t>
              </a:r>
            </a:p>
          </p:txBody>
        </p:sp>
        <p:sp>
          <p:nvSpPr>
            <p:cNvPr id="84" name="Rectángulo: esquinas redondeadas 171">
              <a:extLst>
                <a:ext uri="{FF2B5EF4-FFF2-40B4-BE49-F238E27FC236}">
                  <a16:creationId xmlns:a16="http://schemas.microsoft.com/office/drawing/2014/main" id="{D386ADC4-62A9-4396-BE9E-79BD87C500EB}"/>
                </a:ext>
              </a:extLst>
            </p:cNvPr>
            <p:cNvSpPr/>
            <p:nvPr/>
          </p:nvSpPr>
          <p:spPr>
            <a:xfrm>
              <a:off x="4863415" y="3219229"/>
              <a:ext cx="1080120" cy="216024"/>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800"/>
            </a:p>
          </p:txBody>
        </p:sp>
      </p:grpSp>
      <p:sp>
        <p:nvSpPr>
          <p:cNvPr id="76" name="28 CuadroTexto">
            <a:extLst>
              <a:ext uri="{FF2B5EF4-FFF2-40B4-BE49-F238E27FC236}">
                <a16:creationId xmlns:a16="http://schemas.microsoft.com/office/drawing/2014/main" id="{C7DDF03D-4F9A-4E79-A3DA-963C551A6EEB}"/>
              </a:ext>
            </a:extLst>
          </p:cNvPr>
          <p:cNvSpPr txBox="1"/>
          <p:nvPr/>
        </p:nvSpPr>
        <p:spPr>
          <a:xfrm>
            <a:off x="2402068" y="3486817"/>
            <a:ext cx="1410805" cy="144816"/>
          </a:xfrm>
          <a:prstGeom prst="rect">
            <a:avLst/>
          </a:prstGeom>
          <a:noFill/>
        </p:spPr>
        <p:txBody>
          <a:bodyPr wrap="square" rtlCol="0">
            <a:spAutoFit/>
          </a:bodyPr>
          <a:lstStyle/>
          <a:p>
            <a:pPr algn="ctr"/>
            <a:r>
              <a:rPr lang="es-MX" sz="1100" dirty="0">
                <a:solidFill>
                  <a:schemeClr val="bg1"/>
                </a:solidFill>
              </a:rPr>
              <a:t>Entendimiento</a:t>
            </a:r>
            <a:endParaRPr lang="es-CO" sz="1100" dirty="0">
              <a:solidFill>
                <a:schemeClr val="bg1"/>
              </a:solidFill>
            </a:endParaRPr>
          </a:p>
        </p:txBody>
      </p:sp>
      <p:sp>
        <p:nvSpPr>
          <p:cNvPr id="77" name="57 CuadroTexto">
            <a:extLst>
              <a:ext uri="{FF2B5EF4-FFF2-40B4-BE49-F238E27FC236}">
                <a16:creationId xmlns:a16="http://schemas.microsoft.com/office/drawing/2014/main" id="{6098EC4E-44F3-42B1-B3AF-44B31A532D1C}"/>
              </a:ext>
            </a:extLst>
          </p:cNvPr>
          <p:cNvSpPr txBox="1"/>
          <p:nvPr/>
        </p:nvSpPr>
        <p:spPr>
          <a:xfrm>
            <a:off x="2402068" y="3731825"/>
            <a:ext cx="1379612" cy="261610"/>
          </a:xfrm>
          <a:prstGeom prst="rect">
            <a:avLst/>
          </a:prstGeom>
          <a:noFill/>
        </p:spPr>
        <p:txBody>
          <a:bodyPr wrap="square" rtlCol="0">
            <a:spAutoFit/>
          </a:bodyPr>
          <a:lstStyle/>
          <a:p>
            <a:pPr algn="ctr"/>
            <a:r>
              <a:rPr lang="es-MX" sz="1100" dirty="0">
                <a:solidFill>
                  <a:schemeClr val="bg1"/>
                </a:solidFill>
              </a:rPr>
              <a:t>Diseño</a:t>
            </a:r>
            <a:endParaRPr lang="es-CO" sz="1050" dirty="0">
              <a:solidFill>
                <a:schemeClr val="bg1"/>
              </a:solidFill>
            </a:endParaRPr>
          </a:p>
        </p:txBody>
      </p:sp>
      <p:sp>
        <p:nvSpPr>
          <p:cNvPr id="78" name="58 CuadroTexto">
            <a:extLst>
              <a:ext uri="{FF2B5EF4-FFF2-40B4-BE49-F238E27FC236}">
                <a16:creationId xmlns:a16="http://schemas.microsoft.com/office/drawing/2014/main" id="{D3BD3D92-99FB-4DA5-AB0C-D49EA90F2A78}"/>
              </a:ext>
            </a:extLst>
          </p:cNvPr>
          <p:cNvSpPr txBox="1"/>
          <p:nvPr/>
        </p:nvSpPr>
        <p:spPr>
          <a:xfrm>
            <a:off x="2402068" y="3985443"/>
            <a:ext cx="1410805" cy="144816"/>
          </a:xfrm>
          <a:prstGeom prst="rect">
            <a:avLst/>
          </a:prstGeom>
          <a:noFill/>
        </p:spPr>
        <p:txBody>
          <a:bodyPr wrap="square" rtlCol="0">
            <a:spAutoFit/>
          </a:bodyPr>
          <a:lstStyle/>
          <a:p>
            <a:pPr algn="ctr"/>
            <a:r>
              <a:rPr lang="es-MX" sz="1100" dirty="0">
                <a:solidFill>
                  <a:schemeClr val="bg1"/>
                </a:solidFill>
              </a:rPr>
              <a:t>Preparación Datos</a:t>
            </a:r>
            <a:endParaRPr lang="es-CO" sz="1100" dirty="0">
              <a:solidFill>
                <a:schemeClr val="bg1"/>
              </a:solidFill>
            </a:endParaRPr>
          </a:p>
        </p:txBody>
      </p:sp>
      <p:sp>
        <p:nvSpPr>
          <p:cNvPr id="79" name="60 CuadroTexto">
            <a:extLst>
              <a:ext uri="{FF2B5EF4-FFF2-40B4-BE49-F238E27FC236}">
                <a16:creationId xmlns:a16="http://schemas.microsoft.com/office/drawing/2014/main" id="{9E809B33-181E-404E-8B3A-AE83D77A0137}"/>
              </a:ext>
            </a:extLst>
          </p:cNvPr>
          <p:cNvSpPr txBox="1"/>
          <p:nvPr/>
        </p:nvSpPr>
        <p:spPr>
          <a:xfrm>
            <a:off x="2402068" y="4459522"/>
            <a:ext cx="1414861" cy="153334"/>
          </a:xfrm>
          <a:prstGeom prst="rect">
            <a:avLst/>
          </a:prstGeom>
          <a:noFill/>
        </p:spPr>
        <p:txBody>
          <a:bodyPr wrap="square" rtlCol="0">
            <a:spAutoFit/>
          </a:bodyPr>
          <a:lstStyle/>
          <a:p>
            <a:pPr algn="ctr"/>
            <a:r>
              <a:rPr lang="es-MX" sz="1200" dirty="0">
                <a:solidFill>
                  <a:schemeClr val="bg1"/>
                </a:solidFill>
              </a:rPr>
              <a:t>Liberación</a:t>
            </a:r>
            <a:endParaRPr lang="es-CO" sz="1200" dirty="0">
              <a:solidFill>
                <a:schemeClr val="bg1"/>
              </a:solidFill>
            </a:endParaRPr>
          </a:p>
        </p:txBody>
      </p:sp>
      <p:grpSp>
        <p:nvGrpSpPr>
          <p:cNvPr id="70" name="64 Grupo">
            <a:extLst>
              <a:ext uri="{FF2B5EF4-FFF2-40B4-BE49-F238E27FC236}">
                <a16:creationId xmlns:a16="http://schemas.microsoft.com/office/drawing/2014/main" id="{B8E6BCC5-9ABE-40E5-A494-0AEDA277AE88}"/>
              </a:ext>
            </a:extLst>
          </p:cNvPr>
          <p:cNvGrpSpPr/>
          <p:nvPr/>
        </p:nvGrpSpPr>
        <p:grpSpPr>
          <a:xfrm>
            <a:off x="1802762" y="3395456"/>
            <a:ext cx="2754735" cy="1733433"/>
            <a:chOff x="3353646" y="1933895"/>
            <a:chExt cx="4298226" cy="2717564"/>
          </a:xfrm>
          <a:solidFill>
            <a:schemeClr val="accent6">
              <a:lumMod val="40000"/>
              <a:lumOff val="60000"/>
              <a:alpha val="65000"/>
            </a:schemeClr>
          </a:solidFill>
        </p:grpSpPr>
        <p:sp>
          <p:nvSpPr>
            <p:cNvPr id="71" name="Flecha: a la derecha 130">
              <a:extLst>
                <a:ext uri="{FF2B5EF4-FFF2-40B4-BE49-F238E27FC236}">
                  <a16:creationId xmlns:a16="http://schemas.microsoft.com/office/drawing/2014/main" id="{85439D5D-A104-4261-99FF-6E1694776096}"/>
                </a:ext>
              </a:extLst>
            </p:cNvPr>
            <p:cNvSpPr/>
            <p:nvPr/>
          </p:nvSpPr>
          <p:spPr>
            <a:xfrm>
              <a:off x="5060268" y="4028682"/>
              <a:ext cx="2591604" cy="622777"/>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Rectángulo: esquinas redondeadas 129">
              <a:extLst>
                <a:ext uri="{FF2B5EF4-FFF2-40B4-BE49-F238E27FC236}">
                  <a16:creationId xmlns:a16="http://schemas.microsoft.com/office/drawing/2014/main" id="{39C5550A-55DE-481B-ACB1-7C18E1080267}"/>
                </a:ext>
              </a:extLst>
            </p:cNvPr>
            <p:cNvSpPr/>
            <p:nvPr/>
          </p:nvSpPr>
          <p:spPr>
            <a:xfrm>
              <a:off x="3353646" y="4182560"/>
              <a:ext cx="2203254" cy="31141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Círculo: vacío 126">
              <a:extLst>
                <a:ext uri="{FF2B5EF4-FFF2-40B4-BE49-F238E27FC236}">
                  <a16:creationId xmlns:a16="http://schemas.microsoft.com/office/drawing/2014/main" id="{5A20B834-974C-43E5-9A91-4C207ED111C0}"/>
                </a:ext>
              </a:extLst>
            </p:cNvPr>
            <p:cNvSpPr/>
            <p:nvPr/>
          </p:nvSpPr>
          <p:spPr>
            <a:xfrm>
              <a:off x="4065363" y="1933895"/>
              <a:ext cx="2656545" cy="2556982"/>
            </a:xfrm>
            <a:prstGeom prst="donut">
              <a:avLst>
                <a:gd name="adj" fmla="val 132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nvGrpSpPr>
          <p:cNvPr id="85" name="Grupo 84">
            <a:extLst>
              <a:ext uri="{FF2B5EF4-FFF2-40B4-BE49-F238E27FC236}">
                <a16:creationId xmlns:a16="http://schemas.microsoft.com/office/drawing/2014/main" id="{90CF9845-C4D9-452A-B42A-7065B886C3BC}"/>
              </a:ext>
            </a:extLst>
          </p:cNvPr>
          <p:cNvGrpSpPr/>
          <p:nvPr/>
        </p:nvGrpSpPr>
        <p:grpSpPr>
          <a:xfrm>
            <a:off x="4231841" y="3937978"/>
            <a:ext cx="1180773" cy="487321"/>
            <a:chOff x="1484040" y="4092302"/>
            <a:chExt cx="1929213" cy="792088"/>
          </a:xfrm>
        </p:grpSpPr>
        <p:sp>
          <p:nvSpPr>
            <p:cNvPr id="86" name="Rectángulo 85">
              <a:extLst>
                <a:ext uri="{FF2B5EF4-FFF2-40B4-BE49-F238E27FC236}">
                  <a16:creationId xmlns:a16="http://schemas.microsoft.com/office/drawing/2014/main" id="{315CF6CE-1563-4A7E-A8A0-811CC5D3C7E3}"/>
                </a:ext>
              </a:extLst>
            </p:cNvPr>
            <p:cNvSpPr/>
            <p:nvPr/>
          </p:nvSpPr>
          <p:spPr>
            <a:xfrm>
              <a:off x="1484040" y="4092302"/>
              <a:ext cx="643071" cy="216024"/>
            </a:xfrm>
            <a:prstGeom prst="rect">
              <a:avLst/>
            </a:prstGeom>
            <a:solidFill>
              <a:schemeClr val="accent5">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O" sz="800" b="1" dirty="0" err="1">
                  <a:latin typeface="Tw Cen MT Condensed" panose="020B0606020104020203" pitchFamily="34" charset="0"/>
                </a:rPr>
                <a:t>To</a:t>
              </a:r>
              <a:r>
                <a:rPr lang="es-CO" sz="800" b="1" dirty="0">
                  <a:latin typeface="Tw Cen MT Condensed" panose="020B0606020104020203" pitchFamily="34" charset="0"/>
                </a:rPr>
                <a:t> do</a:t>
              </a:r>
            </a:p>
          </p:txBody>
        </p:sp>
        <p:sp>
          <p:nvSpPr>
            <p:cNvPr id="87" name="Rectángulo 86">
              <a:extLst>
                <a:ext uri="{FF2B5EF4-FFF2-40B4-BE49-F238E27FC236}">
                  <a16:creationId xmlns:a16="http://schemas.microsoft.com/office/drawing/2014/main" id="{0F62CAED-315E-4027-8BE8-F6D2CA6B339D}"/>
                </a:ext>
              </a:extLst>
            </p:cNvPr>
            <p:cNvSpPr/>
            <p:nvPr/>
          </p:nvSpPr>
          <p:spPr>
            <a:xfrm>
              <a:off x="2127111" y="4092302"/>
              <a:ext cx="643071" cy="216024"/>
            </a:xfrm>
            <a:prstGeom prst="rect">
              <a:avLst/>
            </a:prstGeom>
            <a:solidFill>
              <a:schemeClr val="accent5">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O" sz="800" b="1" dirty="0" err="1">
                  <a:latin typeface="Tw Cen MT Condensed" panose="020B0606020104020203" pitchFamily="34" charset="0"/>
                </a:rPr>
                <a:t>Doing</a:t>
              </a:r>
              <a:endParaRPr lang="es-CO" sz="800" b="1" dirty="0">
                <a:latin typeface="Tw Cen MT Condensed" panose="020B0606020104020203" pitchFamily="34" charset="0"/>
              </a:endParaRPr>
            </a:p>
          </p:txBody>
        </p:sp>
        <p:sp>
          <p:nvSpPr>
            <p:cNvPr id="88" name="Rectángulo 87">
              <a:extLst>
                <a:ext uri="{FF2B5EF4-FFF2-40B4-BE49-F238E27FC236}">
                  <a16:creationId xmlns:a16="http://schemas.microsoft.com/office/drawing/2014/main" id="{9851D9E4-7005-486B-AB36-B1C9B73DB87F}"/>
                </a:ext>
              </a:extLst>
            </p:cNvPr>
            <p:cNvSpPr/>
            <p:nvPr/>
          </p:nvSpPr>
          <p:spPr>
            <a:xfrm>
              <a:off x="2770182" y="4092302"/>
              <a:ext cx="643071" cy="216024"/>
            </a:xfrm>
            <a:prstGeom prst="rect">
              <a:avLst/>
            </a:prstGeom>
            <a:solidFill>
              <a:schemeClr val="accent5">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O" sz="800" b="1" dirty="0">
                  <a:latin typeface="Tw Cen MT Condensed" panose="020B0606020104020203" pitchFamily="34" charset="0"/>
                </a:rPr>
                <a:t>Done</a:t>
              </a:r>
            </a:p>
          </p:txBody>
        </p:sp>
        <p:cxnSp>
          <p:nvCxnSpPr>
            <p:cNvPr id="89" name="Conector recto 88">
              <a:extLst>
                <a:ext uri="{FF2B5EF4-FFF2-40B4-BE49-F238E27FC236}">
                  <a16:creationId xmlns:a16="http://schemas.microsoft.com/office/drawing/2014/main" id="{5C8BDDD3-37A5-467A-98B5-326782E4AF66}"/>
                </a:ext>
              </a:extLst>
            </p:cNvPr>
            <p:cNvCxnSpPr>
              <a:cxnSpLocks/>
              <a:stCxn id="87" idx="1"/>
            </p:cNvCxnSpPr>
            <p:nvPr/>
          </p:nvCxnSpPr>
          <p:spPr>
            <a:xfrm>
              <a:off x="2127111" y="4200314"/>
              <a:ext cx="0" cy="684076"/>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47D47717-CF70-467C-9B2D-7DFF437A0717}"/>
                </a:ext>
              </a:extLst>
            </p:cNvPr>
            <p:cNvCxnSpPr>
              <a:cxnSpLocks/>
              <a:stCxn id="88" idx="1"/>
            </p:cNvCxnSpPr>
            <p:nvPr/>
          </p:nvCxnSpPr>
          <p:spPr>
            <a:xfrm>
              <a:off x="2770182" y="4200314"/>
              <a:ext cx="0" cy="684076"/>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1" name="Rectángulo 90">
              <a:extLst>
                <a:ext uri="{FF2B5EF4-FFF2-40B4-BE49-F238E27FC236}">
                  <a16:creationId xmlns:a16="http://schemas.microsoft.com/office/drawing/2014/main" id="{5C43B4F3-72F4-4C1D-B47B-0F1DCA50E387}"/>
                </a:ext>
              </a:extLst>
            </p:cNvPr>
            <p:cNvSpPr/>
            <p:nvPr/>
          </p:nvSpPr>
          <p:spPr>
            <a:xfrm>
              <a:off x="1499050" y="4364259"/>
              <a:ext cx="216022"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sp>
          <p:nvSpPr>
            <p:cNvPr id="92" name="Rectángulo 91">
              <a:extLst>
                <a:ext uri="{FF2B5EF4-FFF2-40B4-BE49-F238E27FC236}">
                  <a16:creationId xmlns:a16="http://schemas.microsoft.com/office/drawing/2014/main" id="{CEBE6498-A9D4-4986-82A5-C63FA629799C}"/>
                </a:ext>
              </a:extLst>
            </p:cNvPr>
            <p:cNvSpPr/>
            <p:nvPr/>
          </p:nvSpPr>
          <p:spPr>
            <a:xfrm>
              <a:off x="1805575" y="4364259"/>
              <a:ext cx="216022"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sp>
          <p:nvSpPr>
            <p:cNvPr id="93" name="Rectángulo 92">
              <a:extLst>
                <a:ext uri="{FF2B5EF4-FFF2-40B4-BE49-F238E27FC236}">
                  <a16:creationId xmlns:a16="http://schemas.microsoft.com/office/drawing/2014/main" id="{C3ED8824-76A3-4090-BB6F-70F914B29E04}"/>
                </a:ext>
              </a:extLst>
            </p:cNvPr>
            <p:cNvSpPr/>
            <p:nvPr/>
          </p:nvSpPr>
          <p:spPr>
            <a:xfrm>
              <a:off x="1640095" y="4636216"/>
              <a:ext cx="216022"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Te</a:t>
              </a:r>
            </a:p>
          </p:txBody>
        </p:sp>
        <p:sp>
          <p:nvSpPr>
            <p:cNvPr id="94" name="Rectángulo 93">
              <a:extLst>
                <a:ext uri="{FF2B5EF4-FFF2-40B4-BE49-F238E27FC236}">
                  <a16:creationId xmlns:a16="http://schemas.microsoft.com/office/drawing/2014/main" id="{12440B18-0304-4432-B565-FFD1277B2B3C}"/>
                </a:ext>
              </a:extLst>
            </p:cNvPr>
            <p:cNvSpPr/>
            <p:nvPr/>
          </p:nvSpPr>
          <p:spPr>
            <a:xfrm>
              <a:off x="2349142" y="4380994"/>
              <a:ext cx="216022"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Te</a:t>
              </a:r>
            </a:p>
          </p:txBody>
        </p:sp>
        <p:sp>
          <p:nvSpPr>
            <p:cNvPr id="95" name="Rectángulo 94">
              <a:extLst>
                <a:ext uri="{FF2B5EF4-FFF2-40B4-BE49-F238E27FC236}">
                  <a16:creationId xmlns:a16="http://schemas.microsoft.com/office/drawing/2014/main" id="{E63E0C45-AA48-456B-86BA-FF7B3179B37C}"/>
                </a:ext>
              </a:extLst>
            </p:cNvPr>
            <p:cNvSpPr/>
            <p:nvPr/>
          </p:nvSpPr>
          <p:spPr>
            <a:xfrm>
              <a:off x="2983706" y="4380994"/>
              <a:ext cx="216022"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sp>
          <p:nvSpPr>
            <p:cNvPr id="96" name="Rectángulo 95">
              <a:extLst>
                <a:ext uri="{FF2B5EF4-FFF2-40B4-BE49-F238E27FC236}">
                  <a16:creationId xmlns:a16="http://schemas.microsoft.com/office/drawing/2014/main" id="{1B72B768-19E1-4878-8197-6E934A5F2509}"/>
                </a:ext>
              </a:extLst>
            </p:cNvPr>
            <p:cNvSpPr/>
            <p:nvPr/>
          </p:nvSpPr>
          <p:spPr>
            <a:xfrm>
              <a:off x="3028627" y="4636215"/>
              <a:ext cx="216022"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sp>
          <p:nvSpPr>
            <p:cNvPr id="97" name="Rectángulo 96">
              <a:extLst>
                <a:ext uri="{FF2B5EF4-FFF2-40B4-BE49-F238E27FC236}">
                  <a16:creationId xmlns:a16="http://schemas.microsoft.com/office/drawing/2014/main" id="{4D95C5AA-6FDA-4DD3-A111-5E544F9C587B}"/>
                </a:ext>
              </a:extLst>
            </p:cNvPr>
            <p:cNvSpPr/>
            <p:nvPr/>
          </p:nvSpPr>
          <p:spPr>
            <a:xfrm>
              <a:off x="2349039" y="4636216"/>
              <a:ext cx="216022"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grpSp>
      <p:grpSp>
        <p:nvGrpSpPr>
          <p:cNvPr id="116" name="Grupo 115">
            <a:extLst>
              <a:ext uri="{FF2B5EF4-FFF2-40B4-BE49-F238E27FC236}">
                <a16:creationId xmlns:a16="http://schemas.microsoft.com/office/drawing/2014/main" id="{8C8FAC16-333C-4D73-ABA4-E6D31EDB8756}"/>
              </a:ext>
            </a:extLst>
          </p:cNvPr>
          <p:cNvGrpSpPr/>
          <p:nvPr/>
        </p:nvGrpSpPr>
        <p:grpSpPr>
          <a:xfrm>
            <a:off x="6068893" y="3477568"/>
            <a:ext cx="905083" cy="485782"/>
            <a:chOff x="6964690" y="3496774"/>
            <a:chExt cx="905083" cy="485782"/>
          </a:xfrm>
        </p:grpSpPr>
        <p:sp>
          <p:nvSpPr>
            <p:cNvPr id="99" name="Rectángulo: esquinas redondeadas 98">
              <a:extLst>
                <a:ext uri="{FF2B5EF4-FFF2-40B4-BE49-F238E27FC236}">
                  <a16:creationId xmlns:a16="http://schemas.microsoft.com/office/drawing/2014/main" id="{043D148D-7B33-48F4-B834-050E7EA80E03}"/>
                </a:ext>
              </a:extLst>
            </p:cNvPr>
            <p:cNvSpPr/>
            <p:nvPr/>
          </p:nvSpPr>
          <p:spPr>
            <a:xfrm>
              <a:off x="6964690" y="3496774"/>
              <a:ext cx="905083" cy="485782"/>
            </a:xfrm>
            <a:prstGeom prst="roundRect">
              <a:avLst>
                <a:gd name="adj" fmla="val 5516"/>
              </a:avLst>
            </a:prstGeom>
            <a:solidFill>
              <a:schemeClr val="accent6">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CO" sz="800" b="1" dirty="0">
                  <a:solidFill>
                    <a:sysClr val="windowText" lastClr="000000"/>
                  </a:solidFill>
                  <a:latin typeface="+mj-lt"/>
                </a:rPr>
                <a:t>Inventario de Automatización</a:t>
              </a:r>
            </a:p>
          </p:txBody>
        </p:sp>
        <p:sp>
          <p:nvSpPr>
            <p:cNvPr id="100" name="Rectángulo: esquinas redondeadas 99">
              <a:extLst>
                <a:ext uri="{FF2B5EF4-FFF2-40B4-BE49-F238E27FC236}">
                  <a16:creationId xmlns:a16="http://schemas.microsoft.com/office/drawing/2014/main" id="{465FB42C-30BC-46FB-B014-280B6F79E86E}"/>
                </a:ext>
              </a:extLst>
            </p:cNvPr>
            <p:cNvSpPr/>
            <p:nvPr/>
          </p:nvSpPr>
          <p:spPr>
            <a:xfrm>
              <a:off x="7431338" y="3777768"/>
              <a:ext cx="253936" cy="36000"/>
            </a:xfrm>
            <a:prstGeom prst="roundRect">
              <a:avLst/>
            </a:prstGeom>
            <a:solidFill>
              <a:schemeClr val="accent6">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101" name="Rectángulo: esquinas redondeadas 100">
              <a:extLst>
                <a:ext uri="{FF2B5EF4-FFF2-40B4-BE49-F238E27FC236}">
                  <a16:creationId xmlns:a16="http://schemas.microsoft.com/office/drawing/2014/main" id="{FA4CE5F5-20CE-4B9A-B867-811E21EB98B5}"/>
                </a:ext>
              </a:extLst>
            </p:cNvPr>
            <p:cNvSpPr/>
            <p:nvPr/>
          </p:nvSpPr>
          <p:spPr>
            <a:xfrm>
              <a:off x="7130378" y="3777768"/>
              <a:ext cx="253936" cy="36000"/>
            </a:xfrm>
            <a:prstGeom prst="roundRect">
              <a:avLst/>
            </a:prstGeom>
            <a:solidFill>
              <a:schemeClr val="accent6">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102" name="Rectángulo: esquinas redondeadas 101">
              <a:extLst>
                <a:ext uri="{FF2B5EF4-FFF2-40B4-BE49-F238E27FC236}">
                  <a16:creationId xmlns:a16="http://schemas.microsoft.com/office/drawing/2014/main" id="{17599D18-23BA-41B3-B831-8B5CD14B94A3}"/>
                </a:ext>
              </a:extLst>
            </p:cNvPr>
            <p:cNvSpPr/>
            <p:nvPr/>
          </p:nvSpPr>
          <p:spPr>
            <a:xfrm>
              <a:off x="7431338" y="3831894"/>
              <a:ext cx="253936" cy="36000"/>
            </a:xfrm>
            <a:prstGeom prst="roundRect">
              <a:avLst/>
            </a:prstGeom>
            <a:solidFill>
              <a:schemeClr val="accent6">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103" name="Rectángulo: esquinas redondeadas 102">
              <a:extLst>
                <a:ext uri="{FF2B5EF4-FFF2-40B4-BE49-F238E27FC236}">
                  <a16:creationId xmlns:a16="http://schemas.microsoft.com/office/drawing/2014/main" id="{A3D21FFB-E84D-4C61-B2AD-199D0279B066}"/>
                </a:ext>
              </a:extLst>
            </p:cNvPr>
            <p:cNvSpPr/>
            <p:nvPr/>
          </p:nvSpPr>
          <p:spPr>
            <a:xfrm>
              <a:off x="7130378" y="3831894"/>
              <a:ext cx="253936" cy="36000"/>
            </a:xfrm>
            <a:prstGeom prst="roundRect">
              <a:avLst/>
            </a:prstGeom>
            <a:solidFill>
              <a:schemeClr val="accent6">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104" name="Rectángulo: esquinas redondeadas 103">
              <a:extLst>
                <a:ext uri="{FF2B5EF4-FFF2-40B4-BE49-F238E27FC236}">
                  <a16:creationId xmlns:a16="http://schemas.microsoft.com/office/drawing/2014/main" id="{ECDA775C-657D-4968-961A-311FCA7D00B8}"/>
                </a:ext>
              </a:extLst>
            </p:cNvPr>
            <p:cNvSpPr/>
            <p:nvPr/>
          </p:nvSpPr>
          <p:spPr>
            <a:xfrm>
              <a:off x="7431338" y="3886917"/>
              <a:ext cx="253936" cy="36000"/>
            </a:xfrm>
            <a:prstGeom prst="roundRect">
              <a:avLst/>
            </a:prstGeom>
            <a:solidFill>
              <a:schemeClr val="accent6">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105" name="Rectángulo: esquinas redondeadas 104">
              <a:extLst>
                <a:ext uri="{FF2B5EF4-FFF2-40B4-BE49-F238E27FC236}">
                  <a16:creationId xmlns:a16="http://schemas.microsoft.com/office/drawing/2014/main" id="{C55917FE-A94E-4322-957B-60783B3864D1}"/>
                </a:ext>
              </a:extLst>
            </p:cNvPr>
            <p:cNvSpPr/>
            <p:nvPr/>
          </p:nvSpPr>
          <p:spPr>
            <a:xfrm>
              <a:off x="7130378" y="3886917"/>
              <a:ext cx="253936" cy="36000"/>
            </a:xfrm>
            <a:prstGeom prst="roundRect">
              <a:avLst/>
            </a:prstGeom>
            <a:solidFill>
              <a:schemeClr val="accent6">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grpSp>
      <p:grpSp>
        <p:nvGrpSpPr>
          <p:cNvPr id="115" name="Grupo 114">
            <a:extLst>
              <a:ext uri="{FF2B5EF4-FFF2-40B4-BE49-F238E27FC236}">
                <a16:creationId xmlns:a16="http://schemas.microsoft.com/office/drawing/2014/main" id="{1DE39552-D4AE-404D-8631-3B8B10269BFE}"/>
              </a:ext>
            </a:extLst>
          </p:cNvPr>
          <p:cNvGrpSpPr/>
          <p:nvPr/>
        </p:nvGrpSpPr>
        <p:grpSpPr>
          <a:xfrm>
            <a:off x="5912946" y="4324252"/>
            <a:ext cx="1216976" cy="679916"/>
            <a:chOff x="7579198" y="3473179"/>
            <a:chExt cx="1363887" cy="679916"/>
          </a:xfrm>
        </p:grpSpPr>
        <p:sp>
          <p:nvSpPr>
            <p:cNvPr id="106" name="Rectángulo 105">
              <a:extLst>
                <a:ext uri="{FF2B5EF4-FFF2-40B4-BE49-F238E27FC236}">
                  <a16:creationId xmlns:a16="http://schemas.microsoft.com/office/drawing/2014/main" id="{6ADE99B4-6B86-4E48-8CE7-8CC9DC4DF2D9}"/>
                </a:ext>
              </a:extLst>
            </p:cNvPr>
            <p:cNvSpPr/>
            <p:nvPr/>
          </p:nvSpPr>
          <p:spPr>
            <a:xfrm>
              <a:off x="7602732" y="3473179"/>
              <a:ext cx="1315985" cy="679916"/>
            </a:xfrm>
            <a:prstGeom prst="rect">
              <a:avLst/>
            </a:prstGeom>
            <a:ln w="3175"/>
          </p:spPr>
          <p:style>
            <a:lnRef idx="2">
              <a:schemeClr val="dk1"/>
            </a:lnRef>
            <a:fillRef idx="1">
              <a:schemeClr val="lt1"/>
            </a:fillRef>
            <a:effectRef idx="0">
              <a:schemeClr val="dk1"/>
            </a:effectRef>
            <a:fontRef idx="minor">
              <a:schemeClr val="dk1"/>
            </a:fontRef>
          </p:style>
          <p:txBody>
            <a:bodyPr rtlCol="0" anchor="t"/>
            <a:lstStyle/>
            <a:p>
              <a:pPr algn="ctr"/>
              <a:r>
                <a:rPr lang="es-CO" sz="800" dirty="0"/>
                <a:t>Esquema de Ejecución</a:t>
              </a:r>
            </a:p>
          </p:txBody>
        </p:sp>
        <p:sp>
          <p:nvSpPr>
            <p:cNvPr id="107" name="Elipse 106">
              <a:extLst>
                <a:ext uri="{FF2B5EF4-FFF2-40B4-BE49-F238E27FC236}">
                  <a16:creationId xmlns:a16="http://schemas.microsoft.com/office/drawing/2014/main" id="{8FB0E8B0-68FB-401C-AE3C-1EED614F7413}"/>
                </a:ext>
              </a:extLst>
            </p:cNvPr>
            <p:cNvSpPr/>
            <p:nvPr/>
          </p:nvSpPr>
          <p:spPr>
            <a:xfrm>
              <a:off x="7698268" y="3710566"/>
              <a:ext cx="209550" cy="228600"/>
            </a:xfrm>
            <a:prstGeom prst="ellipse">
              <a:avLst/>
            </a:prstGeom>
            <a:gradFill flip="none" rotWithShape="1">
              <a:gsLst>
                <a:gs pos="0">
                  <a:schemeClr val="accent1">
                    <a:lumMod val="0"/>
                    <a:lumOff val="100000"/>
                  </a:schemeClr>
                </a:gs>
                <a:gs pos="16000">
                  <a:schemeClr val="accent1">
                    <a:lumMod val="0"/>
                    <a:lumOff val="100000"/>
                  </a:schemeClr>
                </a:gs>
                <a:gs pos="100000">
                  <a:schemeClr val="accent1">
                    <a:lumMod val="10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800"/>
            </a:p>
          </p:txBody>
        </p:sp>
        <p:sp>
          <p:nvSpPr>
            <p:cNvPr id="108" name="Elipse 107">
              <a:extLst>
                <a:ext uri="{FF2B5EF4-FFF2-40B4-BE49-F238E27FC236}">
                  <a16:creationId xmlns:a16="http://schemas.microsoft.com/office/drawing/2014/main" id="{019DE2F0-7763-49F2-B99F-CF5A2390E8B5}"/>
                </a:ext>
              </a:extLst>
            </p:cNvPr>
            <p:cNvSpPr/>
            <p:nvPr/>
          </p:nvSpPr>
          <p:spPr>
            <a:xfrm>
              <a:off x="7996718" y="3710566"/>
              <a:ext cx="209550" cy="228600"/>
            </a:xfrm>
            <a:prstGeom prst="ellipse">
              <a:avLst/>
            </a:prstGeom>
            <a:gradFill>
              <a:gsLst>
                <a:gs pos="0">
                  <a:schemeClr val="accent1">
                    <a:lumMod val="0"/>
                    <a:lumOff val="100000"/>
                  </a:schemeClr>
                </a:gs>
                <a:gs pos="16000">
                  <a:schemeClr val="accent1">
                    <a:lumMod val="0"/>
                    <a:lumOff val="100000"/>
                  </a:schemeClr>
                </a:gs>
                <a:gs pos="100000">
                  <a:schemeClr val="accent1">
                    <a:lumMod val="100000"/>
                  </a:schemeClr>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800"/>
            </a:p>
          </p:txBody>
        </p:sp>
        <p:sp>
          <p:nvSpPr>
            <p:cNvPr id="109" name="Elipse 108">
              <a:extLst>
                <a:ext uri="{FF2B5EF4-FFF2-40B4-BE49-F238E27FC236}">
                  <a16:creationId xmlns:a16="http://schemas.microsoft.com/office/drawing/2014/main" id="{A4CD2801-2307-4C51-8597-BFD702018D75}"/>
                </a:ext>
              </a:extLst>
            </p:cNvPr>
            <p:cNvSpPr/>
            <p:nvPr/>
          </p:nvSpPr>
          <p:spPr>
            <a:xfrm>
              <a:off x="8304693" y="3710566"/>
              <a:ext cx="209550" cy="228600"/>
            </a:xfrm>
            <a:prstGeom prst="ellipse">
              <a:avLst/>
            </a:prstGeom>
            <a:gradFill>
              <a:gsLst>
                <a:gs pos="0">
                  <a:schemeClr val="accent1">
                    <a:lumMod val="0"/>
                    <a:lumOff val="100000"/>
                  </a:schemeClr>
                </a:gs>
                <a:gs pos="16000">
                  <a:schemeClr val="accent1">
                    <a:lumMod val="0"/>
                    <a:lumOff val="100000"/>
                  </a:schemeClr>
                </a:gs>
                <a:gs pos="100000">
                  <a:schemeClr val="accent1">
                    <a:lumMod val="100000"/>
                  </a:schemeClr>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800"/>
            </a:p>
          </p:txBody>
        </p:sp>
        <p:sp>
          <p:nvSpPr>
            <p:cNvPr id="110" name="Elipse 109">
              <a:extLst>
                <a:ext uri="{FF2B5EF4-FFF2-40B4-BE49-F238E27FC236}">
                  <a16:creationId xmlns:a16="http://schemas.microsoft.com/office/drawing/2014/main" id="{43995BF2-F17D-4D9F-8D31-B2490E4A556E}"/>
                </a:ext>
              </a:extLst>
            </p:cNvPr>
            <p:cNvSpPr/>
            <p:nvPr/>
          </p:nvSpPr>
          <p:spPr>
            <a:xfrm>
              <a:off x="8612668" y="3710566"/>
              <a:ext cx="209550" cy="228600"/>
            </a:xfrm>
            <a:prstGeom prst="ellipse">
              <a:avLst/>
            </a:prstGeom>
            <a:gradFill>
              <a:gsLst>
                <a:gs pos="0">
                  <a:schemeClr val="accent1">
                    <a:lumMod val="0"/>
                    <a:lumOff val="100000"/>
                  </a:schemeClr>
                </a:gs>
                <a:gs pos="16000">
                  <a:schemeClr val="accent1">
                    <a:lumMod val="0"/>
                    <a:lumOff val="100000"/>
                  </a:schemeClr>
                </a:gs>
                <a:gs pos="100000">
                  <a:schemeClr val="accent1">
                    <a:lumMod val="100000"/>
                  </a:schemeClr>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800"/>
            </a:p>
          </p:txBody>
        </p:sp>
        <p:sp>
          <p:nvSpPr>
            <p:cNvPr id="111" name="CuadroTexto 135">
              <a:extLst>
                <a:ext uri="{FF2B5EF4-FFF2-40B4-BE49-F238E27FC236}">
                  <a16:creationId xmlns:a16="http://schemas.microsoft.com/office/drawing/2014/main" id="{D2136960-8BDB-4549-AF38-33D7C3C27754}"/>
                </a:ext>
              </a:extLst>
            </p:cNvPr>
            <p:cNvSpPr txBox="1"/>
            <p:nvPr/>
          </p:nvSpPr>
          <p:spPr>
            <a:xfrm>
              <a:off x="7579198" y="3928996"/>
              <a:ext cx="447691" cy="21544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800" dirty="0"/>
                <a:t>Job 1</a:t>
              </a:r>
            </a:p>
          </p:txBody>
        </p:sp>
        <p:sp>
          <p:nvSpPr>
            <p:cNvPr id="112" name="CuadroTexto 138">
              <a:extLst>
                <a:ext uri="{FF2B5EF4-FFF2-40B4-BE49-F238E27FC236}">
                  <a16:creationId xmlns:a16="http://schemas.microsoft.com/office/drawing/2014/main" id="{2A33CB5C-3BF6-44CD-A7D0-B853D6AE690F}"/>
                </a:ext>
              </a:extLst>
            </p:cNvPr>
            <p:cNvSpPr txBox="1"/>
            <p:nvPr/>
          </p:nvSpPr>
          <p:spPr>
            <a:xfrm>
              <a:off x="7877649" y="3928996"/>
              <a:ext cx="447691" cy="21544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800"/>
                <a:t>Job 2</a:t>
              </a:r>
            </a:p>
          </p:txBody>
        </p:sp>
        <p:sp>
          <p:nvSpPr>
            <p:cNvPr id="113" name="CuadroTexto 141">
              <a:extLst>
                <a:ext uri="{FF2B5EF4-FFF2-40B4-BE49-F238E27FC236}">
                  <a16:creationId xmlns:a16="http://schemas.microsoft.com/office/drawing/2014/main" id="{84523FBA-B841-4533-A4DF-349E40BC5CDA}"/>
                </a:ext>
              </a:extLst>
            </p:cNvPr>
            <p:cNvSpPr txBox="1"/>
            <p:nvPr/>
          </p:nvSpPr>
          <p:spPr>
            <a:xfrm>
              <a:off x="8185623" y="3928996"/>
              <a:ext cx="447691" cy="21544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800"/>
                <a:t>Job 3</a:t>
              </a:r>
            </a:p>
          </p:txBody>
        </p:sp>
        <p:sp>
          <p:nvSpPr>
            <p:cNvPr id="114" name="CuadroTexto 144">
              <a:extLst>
                <a:ext uri="{FF2B5EF4-FFF2-40B4-BE49-F238E27FC236}">
                  <a16:creationId xmlns:a16="http://schemas.microsoft.com/office/drawing/2014/main" id="{24A5AA9C-18BD-4EBC-9C6B-C1CB1C877944}"/>
                </a:ext>
              </a:extLst>
            </p:cNvPr>
            <p:cNvSpPr txBox="1"/>
            <p:nvPr/>
          </p:nvSpPr>
          <p:spPr>
            <a:xfrm>
              <a:off x="8491801" y="3928996"/>
              <a:ext cx="451284" cy="21544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800"/>
                <a:t>Job n</a:t>
              </a:r>
            </a:p>
          </p:txBody>
        </p:sp>
      </p:grpSp>
      <p:grpSp>
        <p:nvGrpSpPr>
          <p:cNvPr id="117" name="Grupo 116">
            <a:extLst>
              <a:ext uri="{FF2B5EF4-FFF2-40B4-BE49-F238E27FC236}">
                <a16:creationId xmlns:a16="http://schemas.microsoft.com/office/drawing/2014/main" id="{6BF46DEF-4EDA-416C-BC0D-10CD9B382523}"/>
              </a:ext>
            </a:extLst>
          </p:cNvPr>
          <p:cNvGrpSpPr/>
          <p:nvPr/>
        </p:nvGrpSpPr>
        <p:grpSpPr>
          <a:xfrm>
            <a:off x="8045941" y="3803818"/>
            <a:ext cx="668759" cy="732371"/>
            <a:chOff x="5190061" y="3417374"/>
            <a:chExt cx="668759" cy="732371"/>
          </a:xfrm>
        </p:grpSpPr>
        <p:pic>
          <p:nvPicPr>
            <p:cNvPr id="118" name="73 Imagen">
              <a:extLst>
                <a:ext uri="{FF2B5EF4-FFF2-40B4-BE49-F238E27FC236}">
                  <a16:creationId xmlns:a16="http://schemas.microsoft.com/office/drawing/2014/main" id="{A466699E-7EDA-48EC-B5D6-C70F1DA85762}"/>
                </a:ext>
              </a:extLst>
            </p:cNvPr>
            <p:cNvPicPr>
              <a:picLocks noChangeAspect="1"/>
            </p:cNvPicPr>
            <p:nvPr/>
          </p:nvPicPr>
          <p:blipFill rotWithShape="1">
            <a:blip r:embed="rId4">
              <a:extLst>
                <a:ext uri="{28A0092B-C50C-407E-A947-70E740481C1C}">
                  <a14:useLocalDpi xmlns:a14="http://schemas.microsoft.com/office/drawing/2010/main" val="0"/>
                </a:ext>
              </a:extLst>
            </a:blip>
            <a:srcRect t="2466" r="60886" b="43301"/>
            <a:stretch/>
          </p:blipFill>
          <p:spPr>
            <a:xfrm>
              <a:off x="5317965" y="3417374"/>
              <a:ext cx="467557" cy="519154"/>
            </a:xfrm>
            <a:prstGeom prst="ellipse">
              <a:avLst/>
            </a:prstGeom>
            <a:noFill/>
          </p:spPr>
        </p:pic>
        <p:sp>
          <p:nvSpPr>
            <p:cNvPr id="119" name="71 CuadroTexto">
              <a:extLst>
                <a:ext uri="{FF2B5EF4-FFF2-40B4-BE49-F238E27FC236}">
                  <a16:creationId xmlns:a16="http://schemas.microsoft.com/office/drawing/2014/main" id="{EB0FA5DA-ECD7-4907-B0DE-BFDE320EC309}"/>
                </a:ext>
              </a:extLst>
            </p:cNvPr>
            <p:cNvSpPr txBox="1"/>
            <p:nvPr/>
          </p:nvSpPr>
          <p:spPr>
            <a:xfrm>
              <a:off x="5190061" y="3899292"/>
              <a:ext cx="668759" cy="250453"/>
            </a:xfrm>
            <a:prstGeom prst="rect">
              <a:avLst/>
            </a:prstGeom>
            <a:no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s-CO" sz="700" dirty="0" err="1"/>
                <a:t>Development</a:t>
              </a:r>
              <a:r>
                <a:rPr lang="es-CO" sz="700" dirty="0"/>
                <a:t> </a:t>
              </a:r>
              <a:r>
                <a:rPr lang="es-CO" sz="700" dirty="0" err="1"/>
                <a:t>Team</a:t>
              </a:r>
              <a:endParaRPr lang="es-CO" sz="700" dirty="0"/>
            </a:p>
          </p:txBody>
        </p:sp>
      </p:grpSp>
      <p:cxnSp>
        <p:nvCxnSpPr>
          <p:cNvPr id="121" name="Conector: curvado 120">
            <a:extLst>
              <a:ext uri="{FF2B5EF4-FFF2-40B4-BE49-F238E27FC236}">
                <a16:creationId xmlns:a16="http://schemas.microsoft.com/office/drawing/2014/main" id="{AAA25C9B-B2E1-4815-AB0F-5B43FB214610}"/>
              </a:ext>
            </a:extLst>
          </p:cNvPr>
          <p:cNvCxnSpPr>
            <a:stCxn id="88" idx="0"/>
            <a:endCxn id="99" idx="1"/>
          </p:cNvCxnSpPr>
          <p:nvPr/>
        </p:nvCxnSpPr>
        <p:spPr>
          <a:xfrm rot="5400000" flipH="1" flipV="1">
            <a:off x="5533597" y="3402682"/>
            <a:ext cx="217519" cy="8530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Conector: curvado 121">
            <a:extLst>
              <a:ext uri="{FF2B5EF4-FFF2-40B4-BE49-F238E27FC236}">
                <a16:creationId xmlns:a16="http://schemas.microsoft.com/office/drawing/2014/main" id="{6215E9DB-0DD5-4529-9FB2-BBE8CF1B45D5}"/>
              </a:ext>
            </a:extLst>
          </p:cNvPr>
          <p:cNvCxnSpPr>
            <a:cxnSpLocks/>
            <a:stCxn id="96" idx="2"/>
            <a:endCxn id="106" idx="1"/>
          </p:cNvCxnSpPr>
          <p:nvPr/>
        </p:nvCxnSpPr>
        <p:spPr>
          <a:xfrm rot="16200000" flipH="1">
            <a:off x="5459283" y="4189547"/>
            <a:ext cx="258691" cy="6906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ector: curvado 124">
            <a:extLst>
              <a:ext uri="{FF2B5EF4-FFF2-40B4-BE49-F238E27FC236}">
                <a16:creationId xmlns:a16="http://schemas.microsoft.com/office/drawing/2014/main" id="{EF2DEBCF-11C1-49CC-8D5E-625226DC3CB4}"/>
              </a:ext>
            </a:extLst>
          </p:cNvPr>
          <p:cNvCxnSpPr>
            <a:cxnSpLocks/>
            <a:stCxn id="106" idx="3"/>
            <a:endCxn id="118" idx="2"/>
          </p:cNvCxnSpPr>
          <p:nvPr/>
        </p:nvCxnSpPr>
        <p:spPr>
          <a:xfrm flipV="1">
            <a:off x="7108179" y="4063395"/>
            <a:ext cx="1065666" cy="60081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3 Marcador de texto">
            <a:extLst>
              <a:ext uri="{FF2B5EF4-FFF2-40B4-BE49-F238E27FC236}">
                <a16:creationId xmlns:a16="http://schemas.microsoft.com/office/drawing/2014/main" id="{17D13A74-D5A9-4426-8B42-AA0C7C4F9B72}"/>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O" sz="1400" b="1" dirty="0">
                <a:latin typeface="Arial Narrow" panose="020B0606020202030204" pitchFamily="34" charset="0"/>
              </a:rPr>
              <a:t>Automatización &gt; Modelo Open </a:t>
            </a:r>
            <a:r>
              <a:rPr lang="es-CO" sz="1400" b="1" dirty="0" err="1">
                <a:latin typeface="Arial Narrow" panose="020B0606020202030204" pitchFamily="34" charset="0"/>
              </a:rPr>
              <a:t>Source</a:t>
            </a:r>
            <a:r>
              <a:rPr lang="es-CO" sz="1400" b="1" dirty="0">
                <a:latin typeface="Arial Narrow" panose="020B0606020202030204" pitchFamily="34" charset="0"/>
              </a:rPr>
              <a:t> - Panorama</a:t>
            </a:r>
          </a:p>
        </p:txBody>
      </p:sp>
      <p:sp>
        <p:nvSpPr>
          <p:cNvPr id="129" name="Rectángulo 128">
            <a:extLst>
              <a:ext uri="{FF2B5EF4-FFF2-40B4-BE49-F238E27FC236}">
                <a16:creationId xmlns:a16="http://schemas.microsoft.com/office/drawing/2014/main" id="{B79BC6CD-422A-4B57-B96A-768A63AEE101}"/>
              </a:ext>
            </a:extLst>
          </p:cNvPr>
          <p:cNvSpPr/>
          <p:nvPr/>
        </p:nvSpPr>
        <p:spPr>
          <a:xfrm>
            <a:off x="6099272" y="1833591"/>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130" name="Rectángulo 129">
            <a:extLst>
              <a:ext uri="{FF2B5EF4-FFF2-40B4-BE49-F238E27FC236}">
                <a16:creationId xmlns:a16="http://schemas.microsoft.com/office/drawing/2014/main" id="{7EF83206-5DE6-4CE3-AF12-203891D1C065}"/>
              </a:ext>
            </a:extLst>
          </p:cNvPr>
          <p:cNvSpPr/>
          <p:nvPr/>
        </p:nvSpPr>
        <p:spPr>
          <a:xfrm>
            <a:off x="6099272" y="2073013"/>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131" name="Rectángulo 130">
            <a:extLst>
              <a:ext uri="{FF2B5EF4-FFF2-40B4-BE49-F238E27FC236}">
                <a16:creationId xmlns:a16="http://schemas.microsoft.com/office/drawing/2014/main" id="{5CACDC4E-8A77-486E-AC02-3827E7AF211D}"/>
              </a:ext>
            </a:extLst>
          </p:cNvPr>
          <p:cNvSpPr/>
          <p:nvPr/>
        </p:nvSpPr>
        <p:spPr>
          <a:xfrm>
            <a:off x="7417232" y="2073013"/>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120" name="Rectángulo 119">
            <a:extLst>
              <a:ext uri="{FF2B5EF4-FFF2-40B4-BE49-F238E27FC236}">
                <a16:creationId xmlns:a16="http://schemas.microsoft.com/office/drawing/2014/main" id="{3D06C3C0-CC12-4F84-9A35-6D03447E420C}"/>
              </a:ext>
            </a:extLst>
          </p:cNvPr>
          <p:cNvSpPr/>
          <p:nvPr/>
        </p:nvSpPr>
        <p:spPr>
          <a:xfrm>
            <a:off x="502690" y="2426395"/>
            <a:ext cx="824400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s-CO" sz="800" dirty="0">
                <a:solidFill>
                  <a:schemeClr val="bg2">
                    <a:lumMod val="50000"/>
                  </a:schemeClr>
                </a:solidFill>
              </a:rPr>
              <a:t>Ejecución Pruebas Automatizadas</a:t>
            </a:r>
          </a:p>
        </p:txBody>
      </p:sp>
      <p:pic>
        <p:nvPicPr>
          <p:cNvPr id="123" name="92 Imagen">
            <a:extLst>
              <a:ext uri="{FF2B5EF4-FFF2-40B4-BE49-F238E27FC236}">
                <a16:creationId xmlns:a16="http://schemas.microsoft.com/office/drawing/2014/main" id="{C7AD01FA-F80F-440F-9FFC-A7A1801F09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7748" y="2465308"/>
            <a:ext cx="144000" cy="144000"/>
          </a:xfrm>
          <a:prstGeom prst="ellipse">
            <a:avLst/>
          </a:prstGeom>
        </p:spPr>
      </p:pic>
      <p:sp>
        <p:nvSpPr>
          <p:cNvPr id="124" name="Rectángulo 123">
            <a:extLst>
              <a:ext uri="{FF2B5EF4-FFF2-40B4-BE49-F238E27FC236}">
                <a16:creationId xmlns:a16="http://schemas.microsoft.com/office/drawing/2014/main" id="{608DE473-B02D-4102-A5D9-E5983CB7D8E8}"/>
              </a:ext>
            </a:extLst>
          </p:cNvPr>
          <p:cNvSpPr/>
          <p:nvPr/>
        </p:nvSpPr>
        <p:spPr>
          <a:xfrm>
            <a:off x="7417232" y="2497516"/>
            <a:ext cx="1296000" cy="72000"/>
          </a:xfrm>
          <a:prstGeom prst="rect">
            <a:avLst/>
          </a:prstGeom>
          <a:solidFill>
            <a:srgbClr val="00B05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800" dirty="0">
              <a:solidFill>
                <a:schemeClr val="bg1"/>
              </a:solidFill>
            </a:endParaRPr>
          </a:p>
        </p:txBody>
      </p:sp>
      <p:sp>
        <p:nvSpPr>
          <p:cNvPr id="126" name="Flecha: a la derecha 125">
            <a:extLst>
              <a:ext uri="{FF2B5EF4-FFF2-40B4-BE49-F238E27FC236}">
                <a16:creationId xmlns:a16="http://schemas.microsoft.com/office/drawing/2014/main" id="{D9CD09C6-B3EC-4908-9F77-A6E3CBB64967}"/>
              </a:ext>
            </a:extLst>
          </p:cNvPr>
          <p:cNvSpPr/>
          <p:nvPr/>
        </p:nvSpPr>
        <p:spPr>
          <a:xfrm>
            <a:off x="8761288" y="2427468"/>
            <a:ext cx="144016" cy="144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94252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esquinas redondeadas 22">
            <a:extLst>
              <a:ext uri="{FF2B5EF4-FFF2-40B4-BE49-F238E27FC236}">
                <a16:creationId xmlns:a16="http://schemas.microsoft.com/office/drawing/2014/main" id="{DF3D6E85-572E-4F25-9755-5923B179EDEF}"/>
              </a:ext>
            </a:extLst>
          </p:cNvPr>
          <p:cNvSpPr/>
          <p:nvPr/>
        </p:nvSpPr>
        <p:spPr>
          <a:xfrm>
            <a:off x="5840366" y="3738957"/>
            <a:ext cx="2765182" cy="818280"/>
          </a:xfrm>
          <a:prstGeom prst="roundRect">
            <a:avLst>
              <a:gd name="adj" fmla="val 643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800" b="1" dirty="0">
                <a:solidFill>
                  <a:schemeClr val="tx1"/>
                </a:solidFill>
              </a:rPr>
              <a:t>Disponer de un modelo y un Ecosistema de automatización estándar que permita Administrar (Custodiar, Construir, Mantener y Usar) los activos de Automatización de forma Eficiente</a:t>
            </a:r>
          </a:p>
        </p:txBody>
      </p:sp>
      <p:sp>
        <p:nvSpPr>
          <p:cNvPr id="24" name="Rectángulo: esquinas redondeadas 23">
            <a:extLst>
              <a:ext uri="{FF2B5EF4-FFF2-40B4-BE49-F238E27FC236}">
                <a16:creationId xmlns:a16="http://schemas.microsoft.com/office/drawing/2014/main" id="{3C79FB63-EACD-4B82-B274-1E9470E6C405}"/>
              </a:ext>
            </a:extLst>
          </p:cNvPr>
          <p:cNvSpPr/>
          <p:nvPr/>
        </p:nvSpPr>
        <p:spPr>
          <a:xfrm>
            <a:off x="2585533" y="2368061"/>
            <a:ext cx="3608118" cy="596903"/>
          </a:xfrm>
          <a:prstGeom prst="roundRect">
            <a:avLst>
              <a:gd name="adj" fmla="val 6430"/>
            </a:avLst>
          </a:prstGeom>
          <a:solidFill>
            <a:schemeClr val="bg2"/>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000" b="1" i="0" u="none" strike="noStrike" kern="1200" cap="none" spc="0" normalizeH="0" baseline="0" noProof="0" dirty="0">
                <a:ln>
                  <a:noFill/>
                </a:ln>
                <a:solidFill>
                  <a:prstClr val="black"/>
                </a:solidFill>
                <a:effectLst/>
                <a:uLnTx/>
                <a:uFillTx/>
                <a:latin typeface="Calibri"/>
                <a:ea typeface="+mn-ea"/>
                <a:cs typeface="+mn-cs"/>
              </a:rPr>
              <a:t>Habilitando la automatización como una capacidad transversal en la operación de pruebas que permita generar eficiencia, cobertura y oportunidad con soluciones costo / efectivas</a:t>
            </a:r>
          </a:p>
        </p:txBody>
      </p:sp>
      <p:sp>
        <p:nvSpPr>
          <p:cNvPr id="25" name="Rectángulo: esquinas redondeadas 24">
            <a:extLst>
              <a:ext uri="{FF2B5EF4-FFF2-40B4-BE49-F238E27FC236}">
                <a16:creationId xmlns:a16="http://schemas.microsoft.com/office/drawing/2014/main" id="{0D2138EC-EDA4-4242-8924-73647DAA6C22}"/>
              </a:ext>
            </a:extLst>
          </p:cNvPr>
          <p:cNvSpPr/>
          <p:nvPr/>
        </p:nvSpPr>
        <p:spPr>
          <a:xfrm>
            <a:off x="3039156" y="3746133"/>
            <a:ext cx="2698178" cy="803927"/>
          </a:xfrm>
          <a:prstGeom prst="roundRect">
            <a:avLst>
              <a:gd name="adj" fmla="val 497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800" b="1" dirty="0">
                <a:solidFill>
                  <a:schemeClr val="tx1"/>
                </a:solidFill>
              </a:rPr>
              <a:t>Aumentar la cobertura de Regresiones Automatizadas sobre los aplicativos de alta prioridad de negocio.</a:t>
            </a:r>
          </a:p>
        </p:txBody>
      </p:sp>
      <p:sp>
        <p:nvSpPr>
          <p:cNvPr id="26" name="Rectángulo: esquinas redondeadas 25">
            <a:extLst>
              <a:ext uri="{FF2B5EF4-FFF2-40B4-BE49-F238E27FC236}">
                <a16:creationId xmlns:a16="http://schemas.microsoft.com/office/drawing/2014/main" id="{0FCDAC42-9C5E-427F-A594-FB5E597B4C5B}"/>
              </a:ext>
            </a:extLst>
          </p:cNvPr>
          <p:cNvSpPr/>
          <p:nvPr/>
        </p:nvSpPr>
        <p:spPr>
          <a:xfrm>
            <a:off x="344369" y="3738957"/>
            <a:ext cx="2591755" cy="771877"/>
          </a:xfrm>
          <a:prstGeom prst="roundRect">
            <a:avLst>
              <a:gd name="adj" fmla="val 5935"/>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800" b="1" dirty="0">
                <a:solidFill>
                  <a:schemeClr val="tx1"/>
                </a:solidFill>
              </a:rPr>
              <a:t>Aumentar la Eficiencia y la Oportunidad de la puesta en producción de las soluciones de negocio.</a:t>
            </a:r>
          </a:p>
        </p:txBody>
      </p:sp>
      <p:cxnSp>
        <p:nvCxnSpPr>
          <p:cNvPr id="46" name="Conector: angular 45">
            <a:extLst>
              <a:ext uri="{FF2B5EF4-FFF2-40B4-BE49-F238E27FC236}">
                <a16:creationId xmlns:a16="http://schemas.microsoft.com/office/drawing/2014/main" id="{463D1CBD-CD41-4D39-B104-A8EC959E7065}"/>
              </a:ext>
            </a:extLst>
          </p:cNvPr>
          <p:cNvCxnSpPr>
            <a:cxnSpLocks/>
            <a:stCxn id="24" idx="2"/>
            <a:endCxn id="26" idx="0"/>
          </p:cNvCxnSpPr>
          <p:nvPr/>
        </p:nvCxnSpPr>
        <p:spPr>
          <a:xfrm rot="5400000">
            <a:off x="2627924" y="1977288"/>
            <a:ext cx="773993" cy="2749345"/>
          </a:xfrm>
          <a:prstGeom prst="bentConnector3">
            <a:avLst>
              <a:gd name="adj1" fmla="val 50000"/>
            </a:avLst>
          </a:prstGeom>
          <a:ln>
            <a:tailEnd type="oval"/>
          </a:ln>
        </p:spPr>
        <p:style>
          <a:lnRef idx="1">
            <a:schemeClr val="accent1"/>
          </a:lnRef>
          <a:fillRef idx="0">
            <a:schemeClr val="accent1"/>
          </a:fillRef>
          <a:effectRef idx="0">
            <a:schemeClr val="accent1"/>
          </a:effectRef>
          <a:fontRef idx="minor">
            <a:schemeClr val="tx1"/>
          </a:fontRef>
        </p:style>
      </p:cxnSp>
      <p:sp>
        <p:nvSpPr>
          <p:cNvPr id="85" name="Rectángulo: esquinas redondeadas 84">
            <a:extLst>
              <a:ext uri="{FF2B5EF4-FFF2-40B4-BE49-F238E27FC236}">
                <a16:creationId xmlns:a16="http://schemas.microsoft.com/office/drawing/2014/main" id="{FDCA5147-61B4-4ACC-85C1-DD7CF3490788}"/>
              </a:ext>
            </a:extLst>
          </p:cNvPr>
          <p:cNvSpPr/>
          <p:nvPr/>
        </p:nvSpPr>
        <p:spPr>
          <a:xfrm>
            <a:off x="2585533" y="329564"/>
            <a:ext cx="3608118" cy="537965"/>
          </a:xfrm>
          <a:prstGeom prst="roundRect">
            <a:avLst>
              <a:gd name="adj" fmla="val 6430"/>
            </a:avLst>
          </a:prstGeom>
          <a:solidFill>
            <a:schemeClr val="bg2"/>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000" b="1" i="0" u="none" strike="noStrike" kern="1200" cap="none" spc="0" normalizeH="0" baseline="0" noProof="0" dirty="0">
                <a:ln>
                  <a:noFill/>
                </a:ln>
                <a:solidFill>
                  <a:prstClr val="black"/>
                </a:solidFill>
                <a:effectLst/>
                <a:uLnTx/>
                <a:uFillTx/>
                <a:latin typeface="Calibri"/>
                <a:ea typeface="+mn-ea"/>
                <a:cs typeface="+mn-cs"/>
              </a:rPr>
              <a:t>El Banco Itaú requiere </a:t>
            </a:r>
            <a:r>
              <a:rPr lang="es-CO" sz="1000" b="1" dirty="0">
                <a:solidFill>
                  <a:prstClr val="black"/>
                </a:solidFill>
                <a:latin typeface="Calibri"/>
              </a:rPr>
              <a:t> realizar entregas</a:t>
            </a:r>
            <a:r>
              <a:rPr kumimoji="0" lang="es-CO" sz="1000" b="1" i="0" u="none" strike="noStrike" kern="1200" cap="none" spc="0" normalizeH="0" baseline="0" noProof="0" dirty="0">
                <a:ln>
                  <a:noFill/>
                </a:ln>
                <a:solidFill>
                  <a:prstClr val="black"/>
                </a:solidFill>
                <a:effectLst/>
                <a:uLnTx/>
                <a:uFillTx/>
                <a:latin typeface="Calibri"/>
                <a:ea typeface="+mn-ea"/>
                <a:cs typeface="+mn-cs"/>
              </a:rPr>
              <a:t> oportunas y con calidad de sus productos y servicios a los usuarios finales</a:t>
            </a:r>
          </a:p>
        </p:txBody>
      </p:sp>
      <p:sp>
        <p:nvSpPr>
          <p:cNvPr id="177" name="Rectángulo: esquinas redondeadas 176">
            <a:extLst>
              <a:ext uri="{FF2B5EF4-FFF2-40B4-BE49-F238E27FC236}">
                <a16:creationId xmlns:a16="http://schemas.microsoft.com/office/drawing/2014/main" id="{159D8E57-6C4F-4CF2-AB18-1C7E08D2D4EB}"/>
              </a:ext>
            </a:extLst>
          </p:cNvPr>
          <p:cNvSpPr/>
          <p:nvPr/>
        </p:nvSpPr>
        <p:spPr>
          <a:xfrm>
            <a:off x="1980113" y="1387690"/>
            <a:ext cx="2118919" cy="489679"/>
          </a:xfrm>
          <a:prstGeom prst="roundRect">
            <a:avLst>
              <a:gd name="adj" fmla="val 6430"/>
            </a:avLst>
          </a:prstGeom>
          <a:solidFill>
            <a:schemeClr val="bg2"/>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000" b="1" i="0" u="none" strike="noStrike" kern="1200" cap="none" spc="0" normalizeH="0" baseline="0" noProof="0" dirty="0">
                <a:ln>
                  <a:noFill/>
                </a:ln>
                <a:solidFill>
                  <a:prstClr val="black"/>
                </a:solidFill>
                <a:effectLst/>
                <a:uLnTx/>
                <a:uFillTx/>
                <a:latin typeface="Calibri"/>
                <a:ea typeface="+mn-ea"/>
                <a:cs typeface="+mn-cs"/>
              </a:rPr>
              <a:t>Apalancar a través de aplicativos eficientes la operación y la prestación de los servicios bancarios</a:t>
            </a:r>
          </a:p>
        </p:txBody>
      </p:sp>
      <p:sp>
        <p:nvSpPr>
          <p:cNvPr id="179" name="Rectángulo: esquinas redondeadas 178">
            <a:extLst>
              <a:ext uri="{FF2B5EF4-FFF2-40B4-BE49-F238E27FC236}">
                <a16:creationId xmlns:a16="http://schemas.microsoft.com/office/drawing/2014/main" id="{CE3C8C51-4868-4E05-BFAE-1A9B947C623B}"/>
              </a:ext>
            </a:extLst>
          </p:cNvPr>
          <p:cNvSpPr/>
          <p:nvPr/>
        </p:nvSpPr>
        <p:spPr>
          <a:xfrm>
            <a:off x="4389592" y="1394925"/>
            <a:ext cx="2118917" cy="489679"/>
          </a:xfrm>
          <a:prstGeom prst="roundRect">
            <a:avLst>
              <a:gd name="adj" fmla="val 6430"/>
            </a:avLst>
          </a:prstGeom>
          <a:solidFill>
            <a:schemeClr val="bg2"/>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000" b="1" i="0" u="none" strike="noStrike" kern="1200" cap="none" spc="0" normalizeH="0" baseline="0" noProof="0" dirty="0">
                <a:ln>
                  <a:noFill/>
                </a:ln>
                <a:solidFill>
                  <a:prstClr val="black"/>
                </a:solidFill>
                <a:effectLst/>
                <a:uLnTx/>
                <a:uFillTx/>
                <a:latin typeface="Calibri"/>
                <a:ea typeface="+mn-ea"/>
                <a:cs typeface="+mn-cs"/>
              </a:rPr>
              <a:t>M</a:t>
            </a:r>
            <a:r>
              <a:rPr lang="es-CO" sz="1000" b="1" dirty="0" err="1">
                <a:solidFill>
                  <a:prstClr val="black"/>
                </a:solidFill>
                <a:latin typeface="Calibri"/>
              </a:rPr>
              <a:t>ejorar</a:t>
            </a:r>
            <a:r>
              <a:rPr lang="es-CO" sz="1000" b="1" dirty="0">
                <a:solidFill>
                  <a:prstClr val="black"/>
                </a:solidFill>
                <a:latin typeface="Calibri"/>
              </a:rPr>
              <a:t> la rentabilidad</a:t>
            </a:r>
            <a:endParaRPr kumimoji="0" lang="es-CO" sz="1000" b="1" i="0" u="none" strike="noStrike" kern="1200" cap="none" spc="0" normalizeH="0" baseline="0" noProof="0" dirty="0">
              <a:ln>
                <a:noFill/>
              </a:ln>
              <a:solidFill>
                <a:prstClr val="black"/>
              </a:solidFill>
              <a:effectLst/>
              <a:uLnTx/>
              <a:uFillTx/>
              <a:latin typeface="Calibri"/>
              <a:ea typeface="+mn-ea"/>
              <a:cs typeface="+mn-cs"/>
            </a:endParaRPr>
          </a:p>
        </p:txBody>
      </p:sp>
      <p:sp>
        <p:nvSpPr>
          <p:cNvPr id="181" name="Rectángulo: esquinas redondeadas 180">
            <a:extLst>
              <a:ext uri="{FF2B5EF4-FFF2-40B4-BE49-F238E27FC236}">
                <a16:creationId xmlns:a16="http://schemas.microsoft.com/office/drawing/2014/main" id="{4EC95841-6C4A-4B24-9402-316B1FC8F3A3}"/>
              </a:ext>
            </a:extLst>
          </p:cNvPr>
          <p:cNvSpPr/>
          <p:nvPr/>
        </p:nvSpPr>
        <p:spPr>
          <a:xfrm>
            <a:off x="118078" y="1375025"/>
            <a:ext cx="1584176" cy="489679"/>
          </a:xfrm>
          <a:prstGeom prst="roundRect">
            <a:avLst>
              <a:gd name="adj" fmla="val 6430"/>
            </a:avLst>
          </a:prstGeom>
          <a:solidFill>
            <a:schemeClr val="bg2"/>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000" b="1" i="0" u="none" strike="noStrike" kern="1200" cap="none" spc="0" normalizeH="0" baseline="0" noProof="0" dirty="0">
                <a:ln>
                  <a:noFill/>
                </a:ln>
                <a:solidFill>
                  <a:prstClr val="black"/>
                </a:solidFill>
                <a:effectLst/>
                <a:uLnTx/>
                <a:uFillTx/>
                <a:latin typeface="Calibri"/>
                <a:ea typeface="+mn-ea"/>
                <a:cs typeface="+mn-cs"/>
              </a:rPr>
              <a:t>Satisfacer las necesidades de los usuarios </a:t>
            </a:r>
          </a:p>
        </p:txBody>
      </p:sp>
      <p:cxnSp>
        <p:nvCxnSpPr>
          <p:cNvPr id="223" name="Conector: angular 222">
            <a:extLst>
              <a:ext uri="{FF2B5EF4-FFF2-40B4-BE49-F238E27FC236}">
                <a16:creationId xmlns:a16="http://schemas.microsoft.com/office/drawing/2014/main" id="{17647A93-963F-474B-8CF0-F2B3ACCBDC83}"/>
              </a:ext>
            </a:extLst>
          </p:cNvPr>
          <p:cNvCxnSpPr>
            <a:cxnSpLocks/>
            <a:stCxn id="24" idx="2"/>
            <a:endCxn id="23" idx="0"/>
          </p:cNvCxnSpPr>
          <p:nvPr/>
        </p:nvCxnSpPr>
        <p:spPr>
          <a:xfrm rot="16200000" flipH="1">
            <a:off x="5419278" y="1935277"/>
            <a:ext cx="773993" cy="2833365"/>
          </a:xfrm>
          <a:prstGeom prst="bentConnector3">
            <a:avLst>
              <a:gd name="adj1" fmla="val 50000"/>
            </a:avLst>
          </a:prstGeom>
          <a:ln>
            <a:tailEnd type="oval"/>
          </a:ln>
        </p:spPr>
        <p:style>
          <a:lnRef idx="1">
            <a:schemeClr val="accent1"/>
          </a:lnRef>
          <a:fillRef idx="0">
            <a:schemeClr val="accent1"/>
          </a:fillRef>
          <a:effectRef idx="0">
            <a:schemeClr val="accent1"/>
          </a:effectRef>
          <a:fontRef idx="minor">
            <a:schemeClr val="tx1"/>
          </a:fontRef>
        </p:style>
      </p:cxnSp>
      <p:pic>
        <p:nvPicPr>
          <p:cNvPr id="235" name="Imagen 234">
            <a:extLst>
              <a:ext uri="{FF2B5EF4-FFF2-40B4-BE49-F238E27FC236}">
                <a16:creationId xmlns:a16="http://schemas.microsoft.com/office/drawing/2014/main" id="{C57625E3-EE26-42A5-B12A-29D8C835526E}"/>
              </a:ext>
            </a:extLst>
          </p:cNvPr>
          <p:cNvPicPr>
            <a:picLocks noChangeAspect="1"/>
          </p:cNvPicPr>
          <p:nvPr/>
        </p:nvPicPr>
        <p:blipFill>
          <a:blip r:embed="rId2"/>
          <a:stretch>
            <a:fillRect/>
          </a:stretch>
        </p:blipFill>
        <p:spPr>
          <a:xfrm>
            <a:off x="4421125" y="3448421"/>
            <a:ext cx="301749" cy="290535"/>
          </a:xfrm>
          <a:prstGeom prst="rect">
            <a:avLst/>
          </a:prstGeom>
        </p:spPr>
      </p:pic>
      <p:pic>
        <p:nvPicPr>
          <p:cNvPr id="237" name="Imagen 236">
            <a:extLst>
              <a:ext uri="{FF2B5EF4-FFF2-40B4-BE49-F238E27FC236}">
                <a16:creationId xmlns:a16="http://schemas.microsoft.com/office/drawing/2014/main" id="{EF8A6051-C91D-44A7-84AA-A66705B8783F}"/>
              </a:ext>
            </a:extLst>
          </p:cNvPr>
          <p:cNvPicPr>
            <a:picLocks noChangeAspect="1"/>
          </p:cNvPicPr>
          <p:nvPr/>
        </p:nvPicPr>
        <p:blipFill>
          <a:blip r:embed="rId3"/>
          <a:stretch>
            <a:fillRect/>
          </a:stretch>
        </p:blipFill>
        <p:spPr>
          <a:xfrm>
            <a:off x="2102228" y="3419637"/>
            <a:ext cx="354516" cy="312966"/>
          </a:xfrm>
          <a:prstGeom prst="rect">
            <a:avLst/>
          </a:prstGeom>
        </p:spPr>
      </p:pic>
      <p:pic>
        <p:nvPicPr>
          <p:cNvPr id="239" name="Imagen 238">
            <a:extLst>
              <a:ext uri="{FF2B5EF4-FFF2-40B4-BE49-F238E27FC236}">
                <a16:creationId xmlns:a16="http://schemas.microsoft.com/office/drawing/2014/main" id="{FE90BEED-C24F-4C08-9524-05BA00A8015C}"/>
              </a:ext>
            </a:extLst>
          </p:cNvPr>
          <p:cNvPicPr>
            <a:picLocks noChangeAspect="1"/>
          </p:cNvPicPr>
          <p:nvPr/>
        </p:nvPicPr>
        <p:blipFill>
          <a:blip r:embed="rId4"/>
          <a:stretch>
            <a:fillRect/>
          </a:stretch>
        </p:blipFill>
        <p:spPr>
          <a:xfrm>
            <a:off x="1739215" y="3419637"/>
            <a:ext cx="314222" cy="274325"/>
          </a:xfrm>
          <a:prstGeom prst="rect">
            <a:avLst/>
          </a:prstGeom>
        </p:spPr>
      </p:pic>
      <p:pic>
        <p:nvPicPr>
          <p:cNvPr id="3" name="Imagen 2">
            <a:extLst>
              <a:ext uri="{FF2B5EF4-FFF2-40B4-BE49-F238E27FC236}">
                <a16:creationId xmlns:a16="http://schemas.microsoft.com/office/drawing/2014/main" id="{5B6D1434-C674-426E-A9F9-9D7F66C4A316}"/>
              </a:ext>
            </a:extLst>
          </p:cNvPr>
          <p:cNvPicPr>
            <a:picLocks noChangeAspect="1"/>
          </p:cNvPicPr>
          <p:nvPr/>
        </p:nvPicPr>
        <p:blipFill>
          <a:blip r:embed="rId5"/>
          <a:stretch>
            <a:fillRect/>
          </a:stretch>
        </p:blipFill>
        <p:spPr>
          <a:xfrm>
            <a:off x="6325193" y="448631"/>
            <a:ext cx="2462455" cy="615614"/>
          </a:xfrm>
          <a:prstGeom prst="rect">
            <a:avLst/>
          </a:prstGeom>
        </p:spPr>
      </p:pic>
      <p:sp>
        <p:nvSpPr>
          <p:cNvPr id="7" name="Rectángulo: esquinas redondeadas 6">
            <a:extLst>
              <a:ext uri="{FF2B5EF4-FFF2-40B4-BE49-F238E27FC236}">
                <a16:creationId xmlns:a16="http://schemas.microsoft.com/office/drawing/2014/main" id="{B860DBD3-9F8A-43DA-AADA-3D252277AC34}"/>
              </a:ext>
            </a:extLst>
          </p:cNvPr>
          <p:cNvSpPr/>
          <p:nvPr/>
        </p:nvSpPr>
        <p:spPr>
          <a:xfrm>
            <a:off x="6696088" y="1367225"/>
            <a:ext cx="2118917" cy="489679"/>
          </a:xfrm>
          <a:prstGeom prst="roundRect">
            <a:avLst>
              <a:gd name="adj" fmla="val 6430"/>
            </a:avLst>
          </a:prstGeom>
          <a:solidFill>
            <a:schemeClr val="bg2"/>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000" b="1" i="0" u="none" strike="noStrike" kern="1200" cap="none" spc="0" normalizeH="0" baseline="0" noProof="0" dirty="0">
                <a:ln>
                  <a:noFill/>
                </a:ln>
                <a:solidFill>
                  <a:prstClr val="black"/>
                </a:solidFill>
                <a:effectLst/>
                <a:uLnTx/>
                <a:uFillTx/>
                <a:latin typeface="Calibri"/>
                <a:ea typeface="+mn-ea"/>
                <a:cs typeface="+mn-cs"/>
              </a:rPr>
              <a:t>Disminuir riesgos en la operación en la prestación del servicio</a:t>
            </a:r>
          </a:p>
        </p:txBody>
      </p:sp>
      <p:cxnSp>
        <p:nvCxnSpPr>
          <p:cNvPr id="40" name="Conector: angular 39">
            <a:extLst>
              <a:ext uri="{FF2B5EF4-FFF2-40B4-BE49-F238E27FC236}">
                <a16:creationId xmlns:a16="http://schemas.microsoft.com/office/drawing/2014/main" id="{C481A707-B116-439B-A416-19F17C004365}"/>
              </a:ext>
            </a:extLst>
          </p:cNvPr>
          <p:cNvCxnSpPr>
            <a:cxnSpLocks/>
            <a:stCxn id="85" idx="2"/>
            <a:endCxn id="181" idx="0"/>
          </p:cNvCxnSpPr>
          <p:nvPr/>
        </p:nvCxnSpPr>
        <p:spPr>
          <a:xfrm rot="5400000">
            <a:off x="2396131" y="-618436"/>
            <a:ext cx="507496" cy="3479426"/>
          </a:xfrm>
          <a:prstGeom prst="bentConnector3">
            <a:avLst>
              <a:gd name="adj1" fmla="val 50000"/>
            </a:avLst>
          </a:prstGeom>
          <a:ln>
            <a:tailEnd type="oval"/>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82B0A950-E960-41B0-98D8-F3580AAD805A}"/>
              </a:ext>
            </a:extLst>
          </p:cNvPr>
          <p:cNvCxnSpPr>
            <a:cxnSpLocks/>
            <a:stCxn id="85" idx="2"/>
            <a:endCxn id="177" idx="0"/>
          </p:cNvCxnSpPr>
          <p:nvPr/>
        </p:nvCxnSpPr>
        <p:spPr>
          <a:xfrm rot="5400000">
            <a:off x="3454503" y="452600"/>
            <a:ext cx="520161" cy="1350019"/>
          </a:xfrm>
          <a:prstGeom prst="bentConnector3">
            <a:avLst>
              <a:gd name="adj1" fmla="val 50000"/>
            </a:avLst>
          </a:prstGeom>
          <a:ln>
            <a:tailEnd type="oval"/>
          </a:ln>
        </p:spPr>
        <p:style>
          <a:lnRef idx="1">
            <a:schemeClr val="accent1"/>
          </a:lnRef>
          <a:fillRef idx="0">
            <a:schemeClr val="accent1"/>
          </a:fillRef>
          <a:effectRef idx="0">
            <a:schemeClr val="accent1"/>
          </a:effectRef>
          <a:fontRef idx="minor">
            <a:schemeClr val="tx1"/>
          </a:fontRef>
        </p:style>
      </p:cxnSp>
      <p:cxnSp>
        <p:nvCxnSpPr>
          <p:cNvPr id="59" name="Conector: angular 58">
            <a:extLst>
              <a:ext uri="{FF2B5EF4-FFF2-40B4-BE49-F238E27FC236}">
                <a16:creationId xmlns:a16="http://schemas.microsoft.com/office/drawing/2014/main" id="{41C24156-E340-4562-9EFE-48CB49F4122F}"/>
              </a:ext>
            </a:extLst>
          </p:cNvPr>
          <p:cNvCxnSpPr>
            <a:cxnSpLocks/>
            <a:stCxn id="85" idx="2"/>
            <a:endCxn id="7" idx="0"/>
          </p:cNvCxnSpPr>
          <p:nvPr/>
        </p:nvCxnSpPr>
        <p:spPr>
          <a:xfrm rot="16200000" flipH="1">
            <a:off x="5822721" y="-565601"/>
            <a:ext cx="499696" cy="3365955"/>
          </a:xfrm>
          <a:prstGeom prst="bentConnector3">
            <a:avLst>
              <a:gd name="adj1" fmla="val 50000"/>
            </a:avLst>
          </a:prstGeom>
          <a:ln>
            <a:tailEnd type="oval"/>
          </a:ln>
        </p:spPr>
        <p:style>
          <a:lnRef idx="1">
            <a:schemeClr val="accent1"/>
          </a:lnRef>
          <a:fillRef idx="0">
            <a:schemeClr val="accent1"/>
          </a:fillRef>
          <a:effectRef idx="0">
            <a:schemeClr val="accent1"/>
          </a:effectRef>
          <a:fontRef idx="minor">
            <a:schemeClr val="tx1"/>
          </a:fontRef>
        </p:style>
      </p:cxnSp>
      <p:cxnSp>
        <p:nvCxnSpPr>
          <p:cNvPr id="68" name="Conector: angular 67">
            <a:extLst>
              <a:ext uri="{FF2B5EF4-FFF2-40B4-BE49-F238E27FC236}">
                <a16:creationId xmlns:a16="http://schemas.microsoft.com/office/drawing/2014/main" id="{D6BD3FFF-8E0D-4F05-9BCB-4E9B86D51C85}"/>
              </a:ext>
            </a:extLst>
          </p:cNvPr>
          <p:cNvCxnSpPr>
            <a:cxnSpLocks/>
            <a:stCxn id="85" idx="2"/>
            <a:endCxn id="179" idx="0"/>
          </p:cNvCxnSpPr>
          <p:nvPr/>
        </p:nvCxnSpPr>
        <p:spPr>
          <a:xfrm rot="16200000" flipH="1">
            <a:off x="4655623" y="601497"/>
            <a:ext cx="527396" cy="1059459"/>
          </a:xfrm>
          <a:prstGeom prst="bentConnector3">
            <a:avLst>
              <a:gd name="adj1" fmla="val 50000"/>
            </a:avLst>
          </a:prstGeom>
          <a:ln>
            <a:tailEnd type="oval"/>
          </a:ln>
        </p:spPr>
        <p:style>
          <a:lnRef idx="1">
            <a:schemeClr val="accent1"/>
          </a:lnRef>
          <a:fillRef idx="0">
            <a:schemeClr val="accent1"/>
          </a:fillRef>
          <a:effectRef idx="0">
            <a:schemeClr val="accent1"/>
          </a:effectRef>
          <a:fontRef idx="minor">
            <a:schemeClr val="tx1"/>
          </a:fontRef>
        </p:style>
      </p:cxnSp>
      <p:cxnSp>
        <p:nvCxnSpPr>
          <p:cNvPr id="78" name="Conector: angular 77">
            <a:extLst>
              <a:ext uri="{FF2B5EF4-FFF2-40B4-BE49-F238E27FC236}">
                <a16:creationId xmlns:a16="http://schemas.microsoft.com/office/drawing/2014/main" id="{0478F027-08B5-4F58-BCEF-9FB3088EFCCF}"/>
              </a:ext>
            </a:extLst>
          </p:cNvPr>
          <p:cNvCxnSpPr>
            <a:cxnSpLocks/>
            <a:stCxn id="7" idx="2"/>
            <a:endCxn id="24" idx="3"/>
          </p:cNvCxnSpPr>
          <p:nvPr/>
        </p:nvCxnSpPr>
        <p:spPr>
          <a:xfrm rot="5400000">
            <a:off x="6569795" y="1480760"/>
            <a:ext cx="809609" cy="1561896"/>
          </a:xfrm>
          <a:prstGeom prst="bentConnector2">
            <a:avLst/>
          </a:prstGeom>
          <a:ln>
            <a:tailEnd type="oval"/>
          </a:ln>
        </p:spPr>
        <p:style>
          <a:lnRef idx="1">
            <a:schemeClr val="accent1"/>
          </a:lnRef>
          <a:fillRef idx="0">
            <a:schemeClr val="accent1"/>
          </a:fillRef>
          <a:effectRef idx="0">
            <a:schemeClr val="accent1"/>
          </a:effectRef>
          <a:fontRef idx="minor">
            <a:schemeClr val="tx1"/>
          </a:fontRef>
        </p:style>
      </p:cxnSp>
      <p:cxnSp>
        <p:nvCxnSpPr>
          <p:cNvPr id="83" name="Conector: angular 82">
            <a:extLst>
              <a:ext uri="{FF2B5EF4-FFF2-40B4-BE49-F238E27FC236}">
                <a16:creationId xmlns:a16="http://schemas.microsoft.com/office/drawing/2014/main" id="{81BAD8F1-A288-47F5-B9F9-0656674199B0}"/>
              </a:ext>
            </a:extLst>
          </p:cNvPr>
          <p:cNvCxnSpPr>
            <a:cxnSpLocks/>
            <a:stCxn id="181" idx="2"/>
            <a:endCxn id="24" idx="1"/>
          </p:cNvCxnSpPr>
          <p:nvPr/>
        </p:nvCxnSpPr>
        <p:spPr>
          <a:xfrm rot="16200000" flipH="1">
            <a:off x="1346945" y="1427924"/>
            <a:ext cx="801809" cy="1675367"/>
          </a:xfrm>
          <a:prstGeom prst="bentConnector2">
            <a:avLst/>
          </a:prstGeom>
          <a:ln>
            <a:tailEnd type="oval"/>
          </a:ln>
        </p:spPr>
        <p:style>
          <a:lnRef idx="1">
            <a:schemeClr val="accent1"/>
          </a:lnRef>
          <a:fillRef idx="0">
            <a:schemeClr val="accent1"/>
          </a:fillRef>
          <a:effectRef idx="0">
            <a:schemeClr val="accent1"/>
          </a:effectRef>
          <a:fontRef idx="minor">
            <a:schemeClr val="tx1"/>
          </a:fontRef>
        </p:style>
      </p:cxnSp>
      <p:cxnSp>
        <p:nvCxnSpPr>
          <p:cNvPr id="95" name="Conector: angular 94">
            <a:extLst>
              <a:ext uri="{FF2B5EF4-FFF2-40B4-BE49-F238E27FC236}">
                <a16:creationId xmlns:a16="http://schemas.microsoft.com/office/drawing/2014/main" id="{F29E9601-6D85-4CDD-A48A-BEB584758738}"/>
              </a:ext>
            </a:extLst>
          </p:cNvPr>
          <p:cNvCxnSpPr>
            <a:cxnSpLocks/>
            <a:stCxn id="177" idx="2"/>
            <a:endCxn id="24" idx="0"/>
          </p:cNvCxnSpPr>
          <p:nvPr/>
        </p:nvCxnSpPr>
        <p:spPr>
          <a:xfrm rot="16200000" flipH="1">
            <a:off x="3469236" y="1447705"/>
            <a:ext cx="490692" cy="1350019"/>
          </a:xfrm>
          <a:prstGeom prst="bentConnector3">
            <a:avLst>
              <a:gd name="adj1" fmla="val 50000"/>
            </a:avLst>
          </a:prstGeom>
          <a:ln>
            <a:tailEnd type="oval"/>
          </a:ln>
        </p:spPr>
        <p:style>
          <a:lnRef idx="1">
            <a:schemeClr val="accent1"/>
          </a:lnRef>
          <a:fillRef idx="0">
            <a:schemeClr val="accent1"/>
          </a:fillRef>
          <a:effectRef idx="0">
            <a:schemeClr val="accent1"/>
          </a:effectRef>
          <a:fontRef idx="minor">
            <a:schemeClr val="tx1"/>
          </a:fontRef>
        </p:style>
      </p:cxnSp>
      <p:cxnSp>
        <p:nvCxnSpPr>
          <p:cNvPr id="103" name="Conector: angular 102">
            <a:extLst>
              <a:ext uri="{FF2B5EF4-FFF2-40B4-BE49-F238E27FC236}">
                <a16:creationId xmlns:a16="http://schemas.microsoft.com/office/drawing/2014/main" id="{B2A6003C-158F-4DFA-B425-D1844385A0CD}"/>
              </a:ext>
            </a:extLst>
          </p:cNvPr>
          <p:cNvCxnSpPr>
            <a:cxnSpLocks/>
            <a:stCxn id="179" idx="2"/>
            <a:endCxn id="24" idx="0"/>
          </p:cNvCxnSpPr>
          <p:nvPr/>
        </p:nvCxnSpPr>
        <p:spPr>
          <a:xfrm rot="5400000">
            <a:off x="4677594" y="1596603"/>
            <a:ext cx="483457" cy="1059459"/>
          </a:xfrm>
          <a:prstGeom prst="bentConnector3">
            <a:avLst>
              <a:gd name="adj1" fmla="val 50000"/>
            </a:avLst>
          </a:prstGeom>
          <a:ln>
            <a:tailEnd type="oval"/>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63105A2D-5DCF-4ABF-81D4-FFCE1F7F4142}"/>
              </a:ext>
            </a:extLst>
          </p:cNvPr>
          <p:cNvCxnSpPr>
            <a:cxnSpLocks/>
            <a:stCxn id="24" idx="2"/>
            <a:endCxn id="25" idx="0"/>
          </p:cNvCxnSpPr>
          <p:nvPr/>
        </p:nvCxnSpPr>
        <p:spPr>
          <a:xfrm rot="5400000">
            <a:off x="3998335" y="3354875"/>
            <a:ext cx="781169" cy="1347"/>
          </a:xfrm>
          <a:prstGeom prst="bentConnector3">
            <a:avLst>
              <a:gd name="adj1" fmla="val 50000"/>
            </a:avLst>
          </a:prstGeom>
          <a:ln>
            <a:tailEnd type="oval"/>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16D3BFB8-3FA3-4613-9C1F-422EC7D41610}"/>
              </a:ext>
            </a:extLst>
          </p:cNvPr>
          <p:cNvSpPr txBox="1"/>
          <p:nvPr/>
        </p:nvSpPr>
        <p:spPr>
          <a:xfrm>
            <a:off x="-1" y="0"/>
            <a:ext cx="7489373" cy="369332"/>
          </a:xfrm>
          <a:prstGeom prst="rect">
            <a:avLst/>
          </a:prstGeom>
          <a:noFill/>
        </p:spPr>
        <p:txBody>
          <a:bodyPr wrap="square" rtlCol="0">
            <a:spAutoFit/>
          </a:bodyPr>
          <a:lstStyle/>
          <a:p>
            <a:r>
              <a:rPr lang="es-MX" b="1" dirty="0"/>
              <a:t>Objetivos</a:t>
            </a:r>
            <a:endParaRPr lang="es-CO" b="1" dirty="0"/>
          </a:p>
        </p:txBody>
      </p:sp>
      <p:pic>
        <p:nvPicPr>
          <p:cNvPr id="38" name="85 Imagen">
            <a:extLst>
              <a:ext uri="{FF2B5EF4-FFF2-40B4-BE49-F238E27FC236}">
                <a16:creationId xmlns:a16="http://schemas.microsoft.com/office/drawing/2014/main" id="{3B31E347-E6C9-489F-AE66-C24174A19D11}"/>
              </a:ext>
            </a:extLst>
          </p:cNvPr>
          <p:cNvPicPr>
            <a:picLocks noChangeAspect="1"/>
          </p:cNvPicPr>
          <p:nvPr/>
        </p:nvPicPr>
        <p:blipFill>
          <a:blip r:embed="rId6" cstate="print">
            <a:extLst>
              <a:ext uri="{BEBA8EAE-BF5A-486C-A8C5-ECC9F3942E4B}">
                <a14:imgProps xmlns:a14="http://schemas.microsoft.com/office/drawing/2010/main">
                  <a14:imgLayer r:embed="rId7">
                    <a14:imgEffect>
                      <a14:sharpenSoften amount="50000"/>
                    </a14:imgEffect>
                    <a14:imgEffect>
                      <a14:colorTemperature colorTemp="4700"/>
                    </a14:imgEffect>
                    <a14:imgEffect>
                      <a14:saturation sat="4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280394" y="3482010"/>
            <a:ext cx="223358" cy="223358"/>
          </a:xfrm>
          <a:prstGeom prst="rect">
            <a:avLst/>
          </a:prstGeom>
          <a:effectLst>
            <a:innerShdw blurRad="50800">
              <a:prstClr val="black"/>
            </a:innerShdw>
          </a:effectLst>
        </p:spPr>
      </p:pic>
    </p:spTree>
    <p:extLst>
      <p:ext uri="{BB962C8B-B14F-4D97-AF65-F5344CB8AC3E}">
        <p14:creationId xmlns:p14="http://schemas.microsoft.com/office/powerpoint/2010/main" val="3648308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4EAEA44-F884-4D04-B64C-DEA718593C81}"/>
              </a:ext>
            </a:extLst>
          </p:cNvPr>
          <p:cNvSpPr txBox="1"/>
          <p:nvPr/>
        </p:nvSpPr>
        <p:spPr>
          <a:xfrm>
            <a:off x="323528" y="2387084"/>
            <a:ext cx="8352927" cy="369332"/>
          </a:xfrm>
          <a:prstGeom prst="rect">
            <a:avLst/>
          </a:prstGeom>
          <a:noFill/>
        </p:spPr>
        <p:txBody>
          <a:bodyPr wrap="square" rtlCol="0">
            <a:spAutoFit/>
          </a:bodyPr>
          <a:lstStyle/>
          <a:p>
            <a:r>
              <a:rPr lang="es-CO" dirty="0"/>
              <a:t>Modelo Alta Automatización (HDI)</a:t>
            </a:r>
          </a:p>
        </p:txBody>
      </p:sp>
    </p:spTree>
    <p:extLst>
      <p:ext uri="{BB962C8B-B14F-4D97-AF65-F5344CB8AC3E}">
        <p14:creationId xmlns:p14="http://schemas.microsoft.com/office/powerpoint/2010/main" val="193815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texto">
            <a:extLst>
              <a:ext uri="{FF2B5EF4-FFF2-40B4-BE49-F238E27FC236}">
                <a16:creationId xmlns:a16="http://schemas.microsoft.com/office/drawing/2014/main" id="{95A26044-BC26-491A-86CD-4AF11C4D9966}"/>
              </a:ext>
            </a:extLst>
          </p:cNvPr>
          <p:cNvSpPr txBox="1">
            <a:spLocks/>
          </p:cNvSpPr>
          <p:nvPr/>
        </p:nvSpPr>
        <p:spPr>
          <a:xfrm>
            <a:off x="179512" y="853586"/>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CO" sz="2800" b="1" dirty="0">
                <a:latin typeface="Arial Narrow" panose="020B0606020202030204" pitchFamily="34" charset="0"/>
              </a:rPr>
              <a:t>Modelo Alta Automatización </a:t>
            </a:r>
            <a:r>
              <a:rPr lang="es-CO" sz="2800" b="1" dirty="0" err="1">
                <a:latin typeface="Arial Narrow" panose="020B0606020202030204" pitchFamily="34" charset="0"/>
              </a:rPr>
              <a:t>Starc</a:t>
            </a:r>
            <a:r>
              <a:rPr lang="es-CO" sz="2800" b="1" dirty="0">
                <a:latin typeface="Arial Narrow" panose="020B0606020202030204" pitchFamily="34" charset="0"/>
              </a:rPr>
              <a:t>/</a:t>
            </a:r>
            <a:r>
              <a:rPr lang="es-CO" sz="2800" b="1" dirty="0" err="1">
                <a:latin typeface="Arial Narrow" panose="020B0606020202030204" pitchFamily="34" charset="0"/>
              </a:rPr>
              <a:t>Xcelera</a:t>
            </a:r>
            <a:endParaRPr lang="es-CO" sz="2800" b="1" dirty="0">
              <a:latin typeface="Arial Narrow" panose="020B0606020202030204" pitchFamily="34" charset="0"/>
            </a:endParaRPr>
          </a:p>
        </p:txBody>
      </p:sp>
      <p:pic>
        <p:nvPicPr>
          <p:cNvPr id="4" name="Picture 5">
            <a:extLst>
              <a:ext uri="{FF2B5EF4-FFF2-40B4-BE49-F238E27FC236}">
                <a16:creationId xmlns:a16="http://schemas.microsoft.com/office/drawing/2014/main" id="{B7FEA164-55CE-4272-8CA5-8C57F82FE0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95486"/>
            <a:ext cx="1468881" cy="1316200"/>
          </a:xfrm>
          <a:prstGeom prst="rect">
            <a:avLst/>
          </a:prstGeom>
        </p:spPr>
      </p:pic>
      <p:sp>
        <p:nvSpPr>
          <p:cNvPr id="5" name="TextBox 6">
            <a:extLst>
              <a:ext uri="{FF2B5EF4-FFF2-40B4-BE49-F238E27FC236}">
                <a16:creationId xmlns:a16="http://schemas.microsoft.com/office/drawing/2014/main" id="{E13CBE8D-A1CA-4233-B4D0-D4900DCF20BE}"/>
              </a:ext>
            </a:extLst>
          </p:cNvPr>
          <p:cNvSpPr txBox="1"/>
          <p:nvPr/>
        </p:nvSpPr>
        <p:spPr>
          <a:xfrm>
            <a:off x="179512" y="1189515"/>
            <a:ext cx="9133334" cy="954107"/>
          </a:xfrm>
          <a:prstGeom prst="rect">
            <a:avLst/>
          </a:prstGeom>
          <a:noFill/>
        </p:spPr>
        <p:txBody>
          <a:bodyPr wrap="square" rtlCol="0">
            <a:spAutoFit/>
          </a:bodyPr>
          <a:lstStyle/>
          <a:p>
            <a:pPr algn="ctr"/>
            <a:r>
              <a:rPr lang="en-US" sz="2800" b="1" dirty="0" err="1">
                <a:solidFill>
                  <a:srgbClr val="0E1B8D"/>
                </a:solidFill>
              </a:rPr>
              <a:t>Propuesta</a:t>
            </a:r>
            <a:r>
              <a:rPr lang="en-US" sz="2800" b="1" dirty="0">
                <a:solidFill>
                  <a:srgbClr val="0E1B8D"/>
                </a:solidFill>
              </a:rPr>
              <a:t> </a:t>
            </a:r>
            <a:r>
              <a:rPr lang="en-US" sz="2800" b="1" dirty="0" err="1">
                <a:solidFill>
                  <a:srgbClr val="0E1B8D"/>
                </a:solidFill>
              </a:rPr>
              <a:t>Referencial</a:t>
            </a:r>
            <a:r>
              <a:rPr lang="en-US" sz="2800" b="1" dirty="0">
                <a:solidFill>
                  <a:srgbClr val="0E1B8D"/>
                </a:solidFill>
              </a:rPr>
              <a:t> para </a:t>
            </a:r>
            <a:r>
              <a:rPr lang="en-US" sz="2800" b="1" dirty="0" err="1">
                <a:solidFill>
                  <a:srgbClr val="0E1B8D"/>
                </a:solidFill>
              </a:rPr>
              <a:t>Sistemas</a:t>
            </a:r>
            <a:r>
              <a:rPr lang="en-US" sz="2800" b="1" dirty="0">
                <a:solidFill>
                  <a:srgbClr val="0E1B8D"/>
                </a:solidFill>
              </a:rPr>
              <a:t>:</a:t>
            </a:r>
          </a:p>
          <a:p>
            <a:pPr algn="ctr"/>
            <a:r>
              <a:rPr lang="en-US" sz="2800" b="1" dirty="0" err="1">
                <a:solidFill>
                  <a:srgbClr val="0E1B8D"/>
                </a:solidFill>
              </a:rPr>
              <a:t>JPAT</a:t>
            </a:r>
            <a:r>
              <a:rPr lang="en-US" sz="2800" b="1" dirty="0">
                <a:solidFill>
                  <a:srgbClr val="0E1B8D"/>
                </a:solidFill>
              </a:rPr>
              <a:t> y Portal PJ.</a:t>
            </a:r>
          </a:p>
        </p:txBody>
      </p:sp>
      <p:sp>
        <p:nvSpPr>
          <p:cNvPr id="6" name="CuadroTexto 5">
            <a:extLst>
              <a:ext uri="{FF2B5EF4-FFF2-40B4-BE49-F238E27FC236}">
                <a16:creationId xmlns:a16="http://schemas.microsoft.com/office/drawing/2014/main" id="{858F4258-E4F6-49B8-A6FC-745C58F74D55}"/>
              </a:ext>
            </a:extLst>
          </p:cNvPr>
          <p:cNvSpPr txBox="1"/>
          <p:nvPr/>
        </p:nvSpPr>
        <p:spPr>
          <a:xfrm>
            <a:off x="893751" y="2507435"/>
            <a:ext cx="7704856" cy="2031325"/>
          </a:xfrm>
          <a:prstGeom prst="rect">
            <a:avLst/>
          </a:prstGeom>
          <a:noFill/>
        </p:spPr>
        <p:txBody>
          <a:bodyPr wrap="square" rtlCol="0">
            <a:spAutoFit/>
          </a:bodyPr>
          <a:lstStyle/>
          <a:p>
            <a:r>
              <a:rPr lang="es-CO" sz="1400" b="1" dirty="0">
                <a:latin typeface="Arial Narrow" panose="020B0606020202030204" pitchFamily="34" charset="0"/>
              </a:rPr>
              <a:t>Plan de Acción </a:t>
            </a:r>
          </a:p>
          <a:p>
            <a:endParaRPr lang="es-CO" sz="1400" b="1" dirty="0">
              <a:latin typeface="Arial Narrow" panose="020B0606020202030204" pitchFamily="34" charset="0"/>
            </a:endParaRPr>
          </a:p>
          <a:p>
            <a:pPr marL="171450" indent="-171450">
              <a:buFont typeface="Wingdings" panose="05000000000000000000" pitchFamily="2" charset="2"/>
              <a:buChar char="§"/>
            </a:pPr>
            <a:r>
              <a:rPr lang="es-CO" sz="1400" dirty="0"/>
              <a:t>Realizar un piloto de automatización sobre una o varias aplicaciones seleccionadas en conjunto.</a:t>
            </a:r>
          </a:p>
          <a:p>
            <a:pPr marL="171450" indent="-171450">
              <a:buFont typeface="Wingdings" panose="05000000000000000000" pitchFamily="2" charset="2"/>
              <a:buChar char="§"/>
            </a:pPr>
            <a:r>
              <a:rPr lang="es-CO" sz="1400" dirty="0"/>
              <a:t>Para efectos de referenciación de la propuesta se selecciona la aplicación JPAT.</a:t>
            </a:r>
          </a:p>
          <a:p>
            <a:pPr marL="171450" indent="-171450">
              <a:buFont typeface="Wingdings" panose="05000000000000000000" pitchFamily="2" charset="2"/>
              <a:buChar char="§"/>
            </a:pPr>
            <a:r>
              <a:rPr lang="es-CO" sz="1400" dirty="0"/>
              <a:t>El servicio se atenderá en dos etapas:</a:t>
            </a:r>
          </a:p>
          <a:p>
            <a:pPr marL="628650" lvl="1" indent="-171450">
              <a:buFont typeface="Wingdings" panose="05000000000000000000" pitchFamily="2" charset="2"/>
              <a:buChar char="Ø"/>
            </a:pPr>
            <a:r>
              <a:rPr lang="es-CO" sz="1400" dirty="0"/>
              <a:t>Construcción de la Automatización.</a:t>
            </a:r>
          </a:p>
          <a:p>
            <a:pPr marL="628650" lvl="1" indent="-171450">
              <a:buFont typeface="Wingdings" panose="05000000000000000000" pitchFamily="2" charset="2"/>
              <a:buChar char="Ø"/>
            </a:pPr>
            <a:r>
              <a:rPr lang="es-CO" sz="1400" dirty="0"/>
              <a:t>Mantenimiento y Ejecuciones de Regresiones.</a:t>
            </a:r>
          </a:p>
          <a:p>
            <a:pPr marL="171450" indent="-171450">
              <a:buFont typeface="Wingdings" panose="05000000000000000000" pitchFamily="2" charset="2"/>
              <a:buChar char="§"/>
            </a:pPr>
            <a:r>
              <a:rPr lang="es-CO" sz="1400" dirty="0"/>
              <a:t>Se considera la posibilidad de brindar una licencia adicional sin costo para que un Analista pueda acceder a las ejecuciones.</a:t>
            </a:r>
          </a:p>
        </p:txBody>
      </p:sp>
    </p:spTree>
    <p:extLst>
      <p:ext uri="{BB962C8B-B14F-4D97-AF65-F5344CB8AC3E}">
        <p14:creationId xmlns:p14="http://schemas.microsoft.com/office/powerpoint/2010/main" val="226670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97514" y="0"/>
            <a:ext cx="7886700" cy="598884"/>
          </a:xfrm>
          <a:prstGeom prst="rect">
            <a:avLst/>
          </a:prstGeom>
        </p:spPr>
        <p:txBody>
          <a:bodyPr>
            <a:normAutofit/>
          </a:bodyPr>
          <a:lstStyle/>
          <a:p>
            <a:pPr algn="l"/>
            <a:r>
              <a:rPr lang="en-SG" sz="2400" dirty="0" err="1"/>
              <a:t>Nuestro</a:t>
            </a:r>
            <a:r>
              <a:rPr lang="en-SG" sz="2400" dirty="0"/>
              <a:t> </a:t>
            </a:r>
            <a:r>
              <a:rPr lang="en-SG" sz="2400" dirty="0" err="1"/>
              <a:t>entendimiento</a:t>
            </a:r>
            <a:r>
              <a:rPr lang="en-SG" sz="2400" dirty="0"/>
              <a:t> (</a:t>
            </a:r>
            <a:r>
              <a:rPr lang="en-SG" sz="2400" dirty="0" err="1"/>
              <a:t>valores</a:t>
            </a:r>
            <a:r>
              <a:rPr lang="en-SG" sz="2400" dirty="0"/>
              <a:t> de </a:t>
            </a:r>
            <a:r>
              <a:rPr lang="en-SG" sz="2400" dirty="0" err="1"/>
              <a:t>referencia</a:t>
            </a:r>
            <a:r>
              <a:rPr lang="en-SG" sz="2400" dirty="0"/>
              <a:t>).</a:t>
            </a:r>
            <a:endParaRPr lang="en-GB" sz="2400" dirty="0"/>
          </a:p>
        </p:txBody>
      </p:sp>
      <p:sp>
        <p:nvSpPr>
          <p:cNvPr id="2" name="1 Marcador de contenido"/>
          <p:cNvSpPr>
            <a:spLocks noGrp="1"/>
          </p:cNvSpPr>
          <p:nvPr>
            <p:ph idx="4294967295"/>
          </p:nvPr>
        </p:nvSpPr>
        <p:spPr>
          <a:xfrm>
            <a:off x="143508" y="788194"/>
            <a:ext cx="8838474" cy="3889791"/>
          </a:xfrm>
          <a:prstGeom prst="rect">
            <a:avLst/>
          </a:prstGeom>
        </p:spPr>
        <p:txBody>
          <a:bodyPr/>
          <a:lstStyle/>
          <a:p>
            <a:pPr algn="just">
              <a:spcBef>
                <a:spcPts val="450"/>
              </a:spcBef>
            </a:pPr>
            <a:r>
              <a:rPr lang="es-CO" sz="1800" dirty="0"/>
              <a:t>Banco Itaú tiene dos sistemas que fueron los elegidos por Choucair como referencia para presentar una propuesta Alta Automatización: JPAT y Portal PJ.</a:t>
            </a:r>
          </a:p>
          <a:p>
            <a:pPr algn="just">
              <a:spcBef>
                <a:spcPts val="450"/>
              </a:spcBef>
            </a:pPr>
            <a:r>
              <a:rPr lang="es-CO" sz="1800" dirty="0"/>
              <a:t>La información base para la realización de la estimación de la automatización de este par de sistemas está contenida en los archivos:</a:t>
            </a:r>
          </a:p>
          <a:p>
            <a:pPr algn="just">
              <a:spcBef>
                <a:spcPts val="450"/>
              </a:spcBef>
            </a:pPr>
            <a:endParaRPr lang="es-CO" sz="1800" dirty="0"/>
          </a:p>
          <a:p>
            <a:pPr algn="just">
              <a:spcBef>
                <a:spcPts val="450"/>
              </a:spcBef>
            </a:pPr>
            <a:endParaRPr lang="es-CO" sz="1800" dirty="0"/>
          </a:p>
          <a:p>
            <a:pPr marL="0" indent="0" algn="just">
              <a:spcBef>
                <a:spcPts val="450"/>
              </a:spcBef>
              <a:buNone/>
            </a:pPr>
            <a:endParaRPr lang="es-CO" sz="1800" dirty="0"/>
          </a:p>
          <a:p>
            <a:pPr algn="just">
              <a:spcBef>
                <a:spcPts val="450"/>
              </a:spcBef>
            </a:pPr>
            <a:endParaRPr lang="es-CO" sz="1800" dirty="0"/>
          </a:p>
          <a:p>
            <a:pPr algn="just">
              <a:spcBef>
                <a:spcPts val="450"/>
              </a:spcBef>
            </a:pPr>
            <a:endParaRPr lang="es-CO" sz="1800" dirty="0"/>
          </a:p>
          <a:p>
            <a:pPr algn="just">
              <a:spcBef>
                <a:spcPts val="450"/>
              </a:spcBef>
            </a:pPr>
            <a:r>
              <a:rPr lang="es-CO" sz="1800" dirty="0"/>
              <a:t>El servicio incluye dos etapas:</a:t>
            </a:r>
          </a:p>
          <a:p>
            <a:pPr lvl="1" algn="just">
              <a:spcBef>
                <a:spcPts val="450"/>
              </a:spcBef>
            </a:pPr>
            <a:r>
              <a:rPr lang="es-CO" sz="1500" dirty="0"/>
              <a:t>Construcción de la automatización.</a:t>
            </a:r>
          </a:p>
          <a:p>
            <a:pPr lvl="1" algn="just">
              <a:spcBef>
                <a:spcPts val="450"/>
              </a:spcBef>
            </a:pPr>
            <a:r>
              <a:rPr lang="es-CO" sz="1500" dirty="0"/>
              <a:t>Mantenimiento y ejecuciones de regresiones.</a:t>
            </a:r>
          </a:p>
          <a:p>
            <a:pPr lvl="1" algn="just">
              <a:spcBef>
                <a:spcPts val="450"/>
              </a:spcBef>
            </a:pPr>
            <a:endParaRPr lang="es-CO" sz="1500" dirty="0"/>
          </a:p>
        </p:txBody>
      </p:sp>
      <p:sp>
        <p:nvSpPr>
          <p:cNvPr id="6" name="Footer Placeholder 2">
            <a:extLst>
              <a:ext uri="{FF2B5EF4-FFF2-40B4-BE49-F238E27FC236}">
                <a16:creationId xmlns:a16="http://schemas.microsoft.com/office/drawing/2014/main" id="{B1904C75-1ED2-4495-A5FD-F6985EECE0E9}"/>
              </a:ext>
            </a:extLst>
          </p:cNvPr>
          <p:cNvSpPr txBox="1">
            <a:spLocks/>
          </p:cNvSpPr>
          <p:nvPr/>
        </p:nvSpPr>
        <p:spPr>
          <a:xfrm>
            <a:off x="1273894" y="4888794"/>
            <a:ext cx="6025243" cy="273844"/>
          </a:xfrm>
          <a:prstGeom prst="rect">
            <a:avLst/>
          </a:prstGeom>
        </p:spPr>
        <p:txBody>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dirty="0"/>
              <a:t> </a:t>
            </a:r>
            <a:r>
              <a:rPr lang="en-IN" sz="750" dirty="0">
                <a:solidFill>
                  <a:schemeClr val="bg1"/>
                </a:solidFill>
              </a:rPr>
              <a:t>Grupo HDI : Strictly private and confidential.  No part of this document should be reproduced or distributed without the prior permission of Grupo HDI</a:t>
            </a:r>
          </a:p>
          <a:p>
            <a:endParaRPr lang="en-US" sz="750" dirty="0"/>
          </a:p>
        </p:txBody>
      </p:sp>
      <p:pic>
        <p:nvPicPr>
          <p:cNvPr id="4" name="Imagen 3">
            <a:extLst>
              <a:ext uri="{FF2B5EF4-FFF2-40B4-BE49-F238E27FC236}">
                <a16:creationId xmlns:a16="http://schemas.microsoft.com/office/drawing/2014/main" id="{EA9DE2FF-8A62-42D3-A642-03C6331B77A5}"/>
              </a:ext>
            </a:extLst>
          </p:cNvPr>
          <p:cNvPicPr>
            <a:picLocks noChangeAspect="1"/>
          </p:cNvPicPr>
          <p:nvPr/>
        </p:nvPicPr>
        <p:blipFill>
          <a:blip r:embed="rId2"/>
          <a:stretch>
            <a:fillRect/>
          </a:stretch>
        </p:blipFill>
        <p:spPr>
          <a:xfrm>
            <a:off x="413538" y="2135920"/>
            <a:ext cx="8509394" cy="435830"/>
          </a:xfrm>
          <a:prstGeom prst="rect">
            <a:avLst/>
          </a:prstGeom>
        </p:spPr>
      </p:pic>
      <p:pic>
        <p:nvPicPr>
          <p:cNvPr id="8" name="Imagen 7">
            <a:extLst>
              <a:ext uri="{FF2B5EF4-FFF2-40B4-BE49-F238E27FC236}">
                <a16:creationId xmlns:a16="http://schemas.microsoft.com/office/drawing/2014/main" id="{3B16C10F-B83F-4DB9-A12E-B2A8F6BB3C4F}"/>
              </a:ext>
            </a:extLst>
          </p:cNvPr>
          <p:cNvPicPr>
            <a:picLocks noChangeAspect="1"/>
          </p:cNvPicPr>
          <p:nvPr/>
        </p:nvPicPr>
        <p:blipFill>
          <a:blip r:embed="rId3"/>
          <a:stretch>
            <a:fillRect/>
          </a:stretch>
        </p:blipFill>
        <p:spPr>
          <a:xfrm>
            <a:off x="352273" y="2571751"/>
            <a:ext cx="2986505" cy="757343"/>
          </a:xfrm>
          <a:prstGeom prst="rect">
            <a:avLst/>
          </a:prstGeom>
        </p:spPr>
      </p:pic>
    </p:spTree>
    <p:extLst>
      <p:ext uri="{BB962C8B-B14F-4D97-AF65-F5344CB8AC3E}">
        <p14:creationId xmlns:p14="http://schemas.microsoft.com/office/powerpoint/2010/main" val="1342056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41684" y="33468"/>
            <a:ext cx="7886700" cy="598884"/>
          </a:xfrm>
          <a:prstGeom prst="rect">
            <a:avLst/>
          </a:prstGeom>
        </p:spPr>
        <p:txBody>
          <a:bodyPr>
            <a:normAutofit/>
          </a:bodyPr>
          <a:lstStyle/>
          <a:p>
            <a:pPr algn="l"/>
            <a:r>
              <a:rPr lang="en-SG" sz="2400" dirty="0"/>
              <a:t>Sistema </a:t>
            </a:r>
            <a:r>
              <a:rPr lang="en-SG" sz="2400" dirty="0" err="1"/>
              <a:t>JPAT</a:t>
            </a:r>
            <a:r>
              <a:rPr lang="en-SG" sz="2400" dirty="0"/>
              <a:t>. </a:t>
            </a:r>
            <a:r>
              <a:rPr lang="en-SG" sz="2400" dirty="0" err="1"/>
              <a:t>Alcance</a:t>
            </a:r>
            <a:r>
              <a:rPr lang="en-SG" sz="2400" dirty="0"/>
              <a:t> </a:t>
            </a:r>
            <a:r>
              <a:rPr lang="en-SG" sz="2400" dirty="0" err="1"/>
              <a:t>componentes</a:t>
            </a:r>
            <a:r>
              <a:rPr lang="en-SG" sz="2400" dirty="0"/>
              <a:t>.</a:t>
            </a:r>
            <a:endParaRPr lang="en-GB" sz="2400" dirty="0"/>
          </a:p>
        </p:txBody>
      </p:sp>
      <p:sp>
        <p:nvSpPr>
          <p:cNvPr id="5" name="CuadroTexto 4"/>
          <p:cNvSpPr txBox="1"/>
          <p:nvPr/>
        </p:nvSpPr>
        <p:spPr>
          <a:xfrm>
            <a:off x="200607" y="605079"/>
            <a:ext cx="8697974" cy="507831"/>
          </a:xfrm>
          <a:prstGeom prst="rect">
            <a:avLst/>
          </a:prstGeom>
          <a:noFill/>
        </p:spPr>
        <p:txBody>
          <a:bodyPr wrap="square" rtlCol="0">
            <a:spAutoFit/>
          </a:bodyPr>
          <a:lstStyle/>
          <a:p>
            <a:r>
              <a:rPr lang="es-ES" sz="1350" dirty="0">
                <a:latin typeface="Calibri" panose="020F0502020204030204" pitchFamily="34" charset="0"/>
                <a:ea typeface="Times New Roman" panose="02020603050405020304" pitchFamily="18" charset="0"/>
                <a:cs typeface="Arial" panose="020B0604020202020204" pitchFamily="34" charset="0"/>
              </a:rPr>
              <a:t>La aplicación </a:t>
            </a:r>
            <a:r>
              <a:rPr lang="es-ES" sz="1350" dirty="0" err="1">
                <a:latin typeface="Calibri" panose="020F0502020204030204" pitchFamily="34" charset="0"/>
                <a:ea typeface="Times New Roman" panose="02020603050405020304" pitchFamily="18" charset="0"/>
                <a:cs typeface="Arial" panose="020B0604020202020204" pitchFamily="34" charset="0"/>
              </a:rPr>
              <a:t>JPAT</a:t>
            </a:r>
            <a:r>
              <a:rPr lang="es-ES" sz="1350" dirty="0">
                <a:latin typeface="Calibri" panose="020F0502020204030204" pitchFamily="34" charset="0"/>
                <a:ea typeface="Times New Roman" panose="02020603050405020304" pitchFamily="18" charset="0"/>
                <a:cs typeface="Arial" panose="020B0604020202020204" pitchFamily="34" charset="0"/>
              </a:rPr>
              <a:t> corresponde a Herramienta de Pagos A Terceros: Con las funciones Front a clientes, Motor de pagos y envió y recibo a las cámaras de compensación (ACH y CENIT).</a:t>
            </a:r>
            <a:endParaRPr lang="es-CO" dirty="0"/>
          </a:p>
        </p:txBody>
      </p:sp>
      <p:sp>
        <p:nvSpPr>
          <p:cNvPr id="6" name="Rectangle 1">
            <a:extLst>
              <a:ext uri="{FF2B5EF4-FFF2-40B4-BE49-F238E27FC236}">
                <a16:creationId xmlns:a16="http://schemas.microsoft.com/office/drawing/2014/main" id="{8CBBF9DF-50B1-4646-BA5B-98E0325668FC}"/>
              </a:ext>
            </a:extLst>
          </p:cNvPr>
          <p:cNvSpPr>
            <a:spLocks noChangeArrowheads="1"/>
          </p:cNvSpPr>
          <p:nvPr/>
        </p:nvSpPr>
        <p:spPr bwMode="auto">
          <a:xfrm>
            <a:off x="197514" y="1302734"/>
            <a:ext cx="4214293" cy="357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algn="just" defTabSz="685800" eaLnBrk="0" fontAlgn="base" hangingPunct="0">
              <a:spcBef>
                <a:spcPct val="0"/>
              </a:spcBef>
              <a:spcAft>
                <a:spcPct val="0"/>
              </a:spcAft>
            </a:pPr>
            <a:r>
              <a:rPr lang="es-CO" altLang="es-CO" sz="1200" b="1" dirty="0">
                <a:latin typeface="Arial" panose="020B0604020202020204" pitchFamily="34" charset="0"/>
                <a:ea typeface="Calibri" panose="020F0502020204030204" pitchFamily="34" charset="0"/>
              </a:rPr>
              <a:t>El alcance incluye:</a:t>
            </a: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verificar que el aplicativo </a:t>
            </a:r>
            <a:r>
              <a:rPr lang="es-CO" altLang="es-CO" sz="1200" dirty="0" err="1">
                <a:latin typeface="Arial" panose="020B0604020202020204" pitchFamily="34" charset="0"/>
                <a:ea typeface="Calibri" panose="020F0502020204030204" pitchFamily="34" charset="0"/>
              </a:rPr>
              <a:t>JPAT</a:t>
            </a:r>
            <a:r>
              <a:rPr lang="es-CO" altLang="es-CO" sz="1200" dirty="0">
                <a:latin typeface="Arial" panose="020B0604020202020204" pitchFamily="34" charset="0"/>
                <a:ea typeface="Calibri" panose="020F0502020204030204" pitchFamily="34" charset="0"/>
              </a:rPr>
              <a:t>,  funcione acorde con lo establecido,  en la nueva versión de Java 1.8 y que en la migración a dicha versión no haya impactado el  funcionamiento del Portal </a:t>
            </a:r>
            <a:r>
              <a:rPr lang="es-CO" altLang="es-CO" sz="1200" dirty="0" err="1">
                <a:latin typeface="Arial" panose="020B0604020202020204" pitchFamily="34" charset="0"/>
                <a:ea typeface="Calibri" panose="020F0502020204030204" pitchFamily="34" charset="0"/>
              </a:rPr>
              <a:t>JPAT</a:t>
            </a:r>
            <a:r>
              <a:rPr lang="es-CO" altLang="es-CO" sz="1200" dirty="0">
                <a:latin typeface="Arial" panose="020B0604020202020204" pitchFamily="34" charset="0"/>
                <a:ea typeface="Calibri" panose="020F0502020204030204" pitchFamily="34" charset="0"/>
              </a:rPr>
              <a:t> ; para lo cual se probarán los componentes relacionados con:</a:t>
            </a:r>
          </a:p>
          <a:p>
            <a:pPr algn="just" defTabSz="685800" eaLnBrk="0" fontAlgn="base" hangingPunct="0">
              <a:spcBef>
                <a:spcPct val="0"/>
              </a:spcBef>
              <a:spcAft>
                <a:spcPct val="0"/>
              </a:spcAft>
            </a:pP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Enrolamiento.</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Itaú Maestro.</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Pagos.</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Administración.</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Débitos ACH. </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Arandas.</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CENIT.</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Quinto Ciclo. </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Ciclo Adicional.</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APP Persona Jurídica.</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Lotes.</a:t>
            </a:r>
            <a:endParaRPr lang="es-CO" altLang="es-CO" sz="1200" dirty="0">
              <a:latin typeface="Arial" panose="020B0604020202020204" pitchFamily="34" charset="0"/>
            </a:endParaRPr>
          </a:p>
          <a:p>
            <a:pPr algn="just"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Swift. </a:t>
            </a:r>
            <a:endParaRPr lang="es-CO" altLang="es-CO" sz="1200" dirty="0">
              <a:latin typeface="Arial" panose="020B0604020202020204" pitchFamily="34" charset="0"/>
            </a:endParaRPr>
          </a:p>
        </p:txBody>
      </p:sp>
      <p:sp>
        <p:nvSpPr>
          <p:cNvPr id="7" name="CuadroTexto 6">
            <a:extLst>
              <a:ext uri="{FF2B5EF4-FFF2-40B4-BE49-F238E27FC236}">
                <a16:creationId xmlns:a16="http://schemas.microsoft.com/office/drawing/2014/main" id="{CD219BF6-1A59-4A09-8481-5F5B9FD3DA64}"/>
              </a:ext>
            </a:extLst>
          </p:cNvPr>
          <p:cNvSpPr txBox="1"/>
          <p:nvPr/>
        </p:nvSpPr>
        <p:spPr>
          <a:xfrm>
            <a:off x="5378721" y="1314865"/>
            <a:ext cx="3078342" cy="3600986"/>
          </a:xfrm>
          <a:prstGeom prst="rect">
            <a:avLst/>
          </a:prstGeom>
          <a:noFill/>
        </p:spPr>
        <p:txBody>
          <a:bodyPr wrap="square" rtlCol="0">
            <a:spAutoFit/>
          </a:bodyPr>
          <a:lstStyle/>
          <a:p>
            <a:pPr defTabSz="685800" eaLnBrk="0" fontAlgn="base" hangingPunct="0">
              <a:spcBef>
                <a:spcPct val="0"/>
              </a:spcBef>
              <a:spcAft>
                <a:spcPct val="0"/>
              </a:spcAft>
            </a:pPr>
            <a:r>
              <a:rPr lang="es-CO" altLang="es-CO" sz="1200" b="1" dirty="0">
                <a:latin typeface="Arial" panose="020B0604020202020204" pitchFamily="34" charset="0"/>
                <a:ea typeface="Calibri" panose="020F0502020204030204" pitchFamily="34" charset="0"/>
              </a:rPr>
              <a:t>Fuera del alcance:</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Pruebas Contables</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Mantenimiento de Usuario</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Autorización de Estados</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Selección del Cliente </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Auditoria Empresa</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Mantenimiento de Tasas</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Inscripción de Productos</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Activación de Claves de Usuario </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Mantenimiento de ayudas</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Mantenimiento de preguntas frecuentes</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Mantenimiento contabilidad</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Parámetros sección WEB</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Activación Convenios</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Parametrización  CDT virtual</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Parametrización  claves de ingreso</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Contabilidad</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Comisión a Otras Plazas</a:t>
            </a:r>
            <a:endParaRPr lang="es-CO" altLang="es-CO" sz="1200" dirty="0">
              <a:latin typeface="Arial" panose="020B0604020202020204" pitchFamily="34" charset="0"/>
            </a:endParaRPr>
          </a:p>
          <a:p>
            <a:pPr defTabSz="685800" eaLnBrk="0" fontAlgn="base" hangingPunct="0">
              <a:spcBef>
                <a:spcPct val="0"/>
              </a:spcBef>
              <a:spcAft>
                <a:spcPct val="0"/>
              </a:spcAft>
            </a:pPr>
            <a:r>
              <a:rPr lang="es-CO" altLang="es-CO" sz="1200" dirty="0">
                <a:latin typeface="Arial" panose="020B0604020202020204" pitchFamily="34" charset="0"/>
                <a:ea typeface="Calibri" panose="020F0502020204030204" pitchFamily="34" charset="0"/>
              </a:rPr>
              <a:t>• Cambio Clave de Ingreso</a:t>
            </a:r>
            <a:endParaRPr lang="es-CO" sz="1200" dirty="0"/>
          </a:p>
        </p:txBody>
      </p:sp>
      <p:sp>
        <p:nvSpPr>
          <p:cNvPr id="9" name="Footer Placeholder 2">
            <a:extLst>
              <a:ext uri="{FF2B5EF4-FFF2-40B4-BE49-F238E27FC236}">
                <a16:creationId xmlns:a16="http://schemas.microsoft.com/office/drawing/2014/main" id="{B098B3D3-C615-41C1-8CE8-0F5D356FBED5}"/>
              </a:ext>
            </a:extLst>
          </p:cNvPr>
          <p:cNvSpPr txBox="1">
            <a:spLocks/>
          </p:cNvSpPr>
          <p:nvPr/>
        </p:nvSpPr>
        <p:spPr>
          <a:xfrm>
            <a:off x="1273894" y="4888794"/>
            <a:ext cx="6025243" cy="273844"/>
          </a:xfrm>
          <a:prstGeom prst="rect">
            <a:avLst/>
          </a:prstGeom>
        </p:spPr>
        <p:txBody>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dirty="0"/>
              <a:t> </a:t>
            </a:r>
            <a:r>
              <a:rPr lang="en-IN" sz="750" dirty="0">
                <a:solidFill>
                  <a:schemeClr val="bg1"/>
                </a:solidFill>
              </a:rPr>
              <a:t>Grupo HDI : Strictly private and confidential.  No part of this document should be reproduced or distributed without the prior permission of Grupo HDI</a:t>
            </a:r>
          </a:p>
          <a:p>
            <a:endParaRPr lang="en-US" sz="750" dirty="0"/>
          </a:p>
        </p:txBody>
      </p:sp>
    </p:spTree>
    <p:extLst>
      <p:ext uri="{BB962C8B-B14F-4D97-AF65-F5344CB8AC3E}">
        <p14:creationId xmlns:p14="http://schemas.microsoft.com/office/powerpoint/2010/main" val="3609390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41684" y="33468"/>
            <a:ext cx="6806580" cy="598884"/>
          </a:xfrm>
          <a:prstGeom prst="rect">
            <a:avLst/>
          </a:prstGeom>
        </p:spPr>
        <p:txBody>
          <a:bodyPr>
            <a:normAutofit/>
          </a:bodyPr>
          <a:lstStyle/>
          <a:p>
            <a:pPr algn="l"/>
            <a:r>
              <a:rPr lang="en-SG" sz="2400" dirty="0"/>
              <a:t>Sistema </a:t>
            </a:r>
            <a:r>
              <a:rPr lang="en-SG" sz="2400" dirty="0" err="1"/>
              <a:t>JPAT</a:t>
            </a:r>
            <a:r>
              <a:rPr lang="en-SG" sz="2400" dirty="0"/>
              <a:t>. </a:t>
            </a:r>
            <a:r>
              <a:rPr lang="en-SG" sz="2400" dirty="0" err="1"/>
              <a:t>Alcance</a:t>
            </a:r>
            <a:r>
              <a:rPr lang="en-SG" sz="2400" dirty="0"/>
              <a:t> </a:t>
            </a:r>
            <a:r>
              <a:rPr lang="en-SG" sz="2400" dirty="0" err="1"/>
              <a:t>casos</a:t>
            </a:r>
            <a:r>
              <a:rPr lang="en-SG" sz="2400" dirty="0"/>
              <a:t> de </a:t>
            </a:r>
            <a:r>
              <a:rPr lang="en-SG" sz="2400" dirty="0" err="1"/>
              <a:t>prueba</a:t>
            </a:r>
            <a:r>
              <a:rPr lang="en-SG" sz="2400" dirty="0"/>
              <a:t>.</a:t>
            </a:r>
            <a:endParaRPr lang="en-GB" sz="2400" dirty="0"/>
          </a:p>
        </p:txBody>
      </p:sp>
      <p:sp>
        <p:nvSpPr>
          <p:cNvPr id="9" name="Footer Placeholder 2">
            <a:extLst>
              <a:ext uri="{FF2B5EF4-FFF2-40B4-BE49-F238E27FC236}">
                <a16:creationId xmlns:a16="http://schemas.microsoft.com/office/drawing/2014/main" id="{B098B3D3-C615-41C1-8CE8-0F5D356FBED5}"/>
              </a:ext>
            </a:extLst>
          </p:cNvPr>
          <p:cNvSpPr txBox="1">
            <a:spLocks/>
          </p:cNvSpPr>
          <p:nvPr/>
        </p:nvSpPr>
        <p:spPr>
          <a:xfrm>
            <a:off x="1273894" y="4888794"/>
            <a:ext cx="6025243" cy="273844"/>
          </a:xfrm>
          <a:prstGeom prst="rect">
            <a:avLst/>
          </a:prstGeom>
        </p:spPr>
        <p:txBody>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dirty="0"/>
              <a:t> </a:t>
            </a:r>
            <a:r>
              <a:rPr lang="en-IN" sz="750" dirty="0">
                <a:solidFill>
                  <a:schemeClr val="bg1"/>
                </a:solidFill>
              </a:rPr>
              <a:t>Grupo HDI : Strictly private and confidential.  No part of this document should be reproduced or distributed without the prior permission of Grupo HDI</a:t>
            </a:r>
          </a:p>
          <a:p>
            <a:endParaRPr lang="en-US" sz="750" dirty="0"/>
          </a:p>
        </p:txBody>
      </p:sp>
      <p:pic>
        <p:nvPicPr>
          <p:cNvPr id="4" name="Imagen 3">
            <a:extLst>
              <a:ext uri="{FF2B5EF4-FFF2-40B4-BE49-F238E27FC236}">
                <a16:creationId xmlns:a16="http://schemas.microsoft.com/office/drawing/2014/main" id="{10D15C63-A25B-4268-9B13-42D44EF61D83}"/>
              </a:ext>
            </a:extLst>
          </p:cNvPr>
          <p:cNvPicPr>
            <a:picLocks noChangeAspect="1"/>
          </p:cNvPicPr>
          <p:nvPr/>
        </p:nvPicPr>
        <p:blipFill>
          <a:blip r:embed="rId2"/>
          <a:stretch>
            <a:fillRect/>
          </a:stretch>
        </p:blipFill>
        <p:spPr>
          <a:xfrm>
            <a:off x="141684" y="1297006"/>
            <a:ext cx="8509394" cy="435830"/>
          </a:xfrm>
          <a:prstGeom prst="rect">
            <a:avLst/>
          </a:prstGeom>
        </p:spPr>
      </p:pic>
      <p:sp>
        <p:nvSpPr>
          <p:cNvPr id="10" name="CuadroTexto 9">
            <a:extLst>
              <a:ext uri="{FF2B5EF4-FFF2-40B4-BE49-F238E27FC236}">
                <a16:creationId xmlns:a16="http://schemas.microsoft.com/office/drawing/2014/main" id="{D6FDFD1D-91D8-42D3-A917-23569C9390C4}"/>
              </a:ext>
            </a:extLst>
          </p:cNvPr>
          <p:cNvSpPr txBox="1"/>
          <p:nvPr/>
        </p:nvSpPr>
        <p:spPr>
          <a:xfrm>
            <a:off x="145549" y="783542"/>
            <a:ext cx="8368889" cy="507831"/>
          </a:xfrm>
          <a:prstGeom prst="rect">
            <a:avLst/>
          </a:prstGeom>
          <a:noFill/>
        </p:spPr>
        <p:txBody>
          <a:bodyPr wrap="square" rtlCol="0">
            <a:spAutoFit/>
          </a:bodyPr>
          <a:lstStyle/>
          <a:p>
            <a:pPr algn="just"/>
            <a:r>
              <a:rPr lang="es-CO" sz="1350" dirty="0"/>
              <a:t>Con base en la información entregada desde Choucair y Banco Itaú en estos archivos, se infirió el siguiente número de casos de prueba a ser incluidos en el alcance:</a:t>
            </a:r>
          </a:p>
        </p:txBody>
      </p:sp>
      <p:pic>
        <p:nvPicPr>
          <p:cNvPr id="11" name="Imagen 10">
            <a:extLst>
              <a:ext uri="{FF2B5EF4-FFF2-40B4-BE49-F238E27FC236}">
                <a16:creationId xmlns:a16="http://schemas.microsoft.com/office/drawing/2014/main" id="{CB21BAC5-FEE1-40C4-9C6E-B3D113D14C22}"/>
              </a:ext>
            </a:extLst>
          </p:cNvPr>
          <p:cNvPicPr>
            <a:picLocks noChangeAspect="1"/>
          </p:cNvPicPr>
          <p:nvPr/>
        </p:nvPicPr>
        <p:blipFill>
          <a:blip r:embed="rId3"/>
          <a:stretch>
            <a:fillRect/>
          </a:stretch>
        </p:blipFill>
        <p:spPr>
          <a:xfrm>
            <a:off x="167332" y="1882996"/>
            <a:ext cx="5139206" cy="2848994"/>
          </a:xfrm>
          <a:prstGeom prst="rect">
            <a:avLst/>
          </a:prstGeom>
        </p:spPr>
      </p:pic>
      <p:pic>
        <p:nvPicPr>
          <p:cNvPr id="13" name="Imagen 12">
            <a:extLst>
              <a:ext uri="{FF2B5EF4-FFF2-40B4-BE49-F238E27FC236}">
                <a16:creationId xmlns:a16="http://schemas.microsoft.com/office/drawing/2014/main" id="{FDC6234B-4928-4B6E-B08D-D0215ED25C1D}"/>
              </a:ext>
            </a:extLst>
          </p:cNvPr>
          <p:cNvPicPr>
            <a:picLocks noChangeAspect="1"/>
          </p:cNvPicPr>
          <p:nvPr/>
        </p:nvPicPr>
        <p:blipFill>
          <a:blip r:embed="rId4"/>
          <a:stretch>
            <a:fillRect/>
          </a:stretch>
        </p:blipFill>
        <p:spPr>
          <a:xfrm>
            <a:off x="5694210" y="4485040"/>
            <a:ext cx="3294366" cy="221176"/>
          </a:xfrm>
          <a:prstGeom prst="rect">
            <a:avLst/>
          </a:prstGeom>
        </p:spPr>
      </p:pic>
      <p:sp>
        <p:nvSpPr>
          <p:cNvPr id="14" name="CuadroTexto 13">
            <a:extLst>
              <a:ext uri="{FF2B5EF4-FFF2-40B4-BE49-F238E27FC236}">
                <a16:creationId xmlns:a16="http://schemas.microsoft.com/office/drawing/2014/main" id="{9A7F5C94-8880-4C51-8C8D-702B8F89656E}"/>
              </a:ext>
            </a:extLst>
          </p:cNvPr>
          <p:cNvSpPr txBox="1"/>
          <p:nvPr/>
        </p:nvSpPr>
        <p:spPr>
          <a:xfrm>
            <a:off x="5606774" y="3341245"/>
            <a:ext cx="3369894" cy="923330"/>
          </a:xfrm>
          <a:prstGeom prst="rect">
            <a:avLst/>
          </a:prstGeom>
          <a:noFill/>
        </p:spPr>
        <p:txBody>
          <a:bodyPr wrap="square" rtlCol="0">
            <a:spAutoFit/>
          </a:bodyPr>
          <a:lstStyle/>
          <a:p>
            <a:pPr algn="just"/>
            <a:r>
              <a:rPr lang="es-CO" sz="1350" dirty="0"/>
              <a:t>Los módulos en las filas resaltadas en color rosa, tuvieron un supuesto de 25 casos de prueba en cada uno. No se contó con información detallada.</a:t>
            </a:r>
          </a:p>
        </p:txBody>
      </p:sp>
      <p:pic>
        <p:nvPicPr>
          <p:cNvPr id="16" name="Imagen 15">
            <a:extLst>
              <a:ext uri="{FF2B5EF4-FFF2-40B4-BE49-F238E27FC236}">
                <a16:creationId xmlns:a16="http://schemas.microsoft.com/office/drawing/2014/main" id="{F60C5C4E-DB83-49B1-ACBA-D39A7EEA44F5}"/>
              </a:ext>
            </a:extLst>
          </p:cNvPr>
          <p:cNvPicPr>
            <a:picLocks noChangeAspect="1"/>
          </p:cNvPicPr>
          <p:nvPr/>
        </p:nvPicPr>
        <p:blipFill>
          <a:blip r:embed="rId5"/>
          <a:stretch>
            <a:fillRect/>
          </a:stretch>
        </p:blipFill>
        <p:spPr>
          <a:xfrm>
            <a:off x="5646239" y="1640146"/>
            <a:ext cx="3004839" cy="757343"/>
          </a:xfrm>
          <a:prstGeom prst="rect">
            <a:avLst/>
          </a:prstGeom>
        </p:spPr>
      </p:pic>
    </p:spTree>
    <p:extLst>
      <p:ext uri="{BB962C8B-B14F-4D97-AF65-F5344CB8AC3E}">
        <p14:creationId xmlns:p14="http://schemas.microsoft.com/office/powerpoint/2010/main" val="2991552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73694" y="30772"/>
            <a:ext cx="7886700" cy="598884"/>
          </a:xfrm>
          <a:prstGeom prst="rect">
            <a:avLst/>
          </a:prstGeom>
        </p:spPr>
        <p:txBody>
          <a:bodyPr>
            <a:normAutofit/>
          </a:bodyPr>
          <a:lstStyle/>
          <a:p>
            <a:pPr algn="l"/>
            <a:r>
              <a:rPr lang="en-SG" sz="2400" dirty="0"/>
              <a:t>Plan general Sistema JPAT. </a:t>
            </a:r>
            <a:endParaRPr lang="en-GB" sz="2400" dirty="0"/>
          </a:p>
        </p:txBody>
      </p:sp>
      <p:grpSp>
        <p:nvGrpSpPr>
          <p:cNvPr id="45" name="87 Grupo"/>
          <p:cNvGrpSpPr/>
          <p:nvPr/>
        </p:nvGrpSpPr>
        <p:grpSpPr>
          <a:xfrm>
            <a:off x="3135925" y="3968138"/>
            <a:ext cx="616193" cy="332110"/>
            <a:chOff x="6437178" y="1249147"/>
            <a:chExt cx="5565834" cy="3807763"/>
          </a:xfrm>
        </p:grpSpPr>
        <p:pic>
          <p:nvPicPr>
            <p:cNvPr id="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6575" y="2721983"/>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1242" y="2189592"/>
              <a:ext cx="974237" cy="78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93286" y="1546047"/>
              <a:ext cx="790770" cy="78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1301" y="3656306"/>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401" y="2777403"/>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6492" y="2250932"/>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1791" y="3642451"/>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95 Elipse"/>
            <p:cNvSpPr/>
            <p:nvPr/>
          </p:nvSpPr>
          <p:spPr>
            <a:xfrm>
              <a:off x="6437178" y="1763926"/>
              <a:ext cx="3219451" cy="329298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6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97558" y="1579686"/>
              <a:ext cx="679233" cy="78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07482" y="2339960"/>
              <a:ext cx="1171252" cy="1111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12049" y="3418682"/>
              <a:ext cx="10668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99 Elipse"/>
            <p:cNvSpPr/>
            <p:nvPr/>
          </p:nvSpPr>
          <p:spPr>
            <a:xfrm>
              <a:off x="8783561" y="1249147"/>
              <a:ext cx="3219451" cy="3292984"/>
            </a:xfrm>
            <a:prstGeom prst="ellipse">
              <a:avLst/>
            </a:prstGeom>
            <a:noFill/>
            <a:ln w="28575">
              <a:solidFill>
                <a:schemeClr val="accent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66"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41051" y="3076018"/>
              <a:ext cx="775026" cy="706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7" name="87 Grupo"/>
          <p:cNvGrpSpPr/>
          <p:nvPr/>
        </p:nvGrpSpPr>
        <p:grpSpPr>
          <a:xfrm>
            <a:off x="4085692" y="3979337"/>
            <a:ext cx="616193" cy="332110"/>
            <a:chOff x="6437178" y="1249147"/>
            <a:chExt cx="5565834" cy="3807763"/>
          </a:xfrm>
        </p:grpSpPr>
        <p:pic>
          <p:nvPicPr>
            <p:cNvPr id="6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6575" y="2721983"/>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1242" y="2189592"/>
              <a:ext cx="974237" cy="78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93286" y="1546047"/>
              <a:ext cx="790770" cy="78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1301" y="3656306"/>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401" y="2777403"/>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6492" y="2250932"/>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1791" y="3642451"/>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95 Elipse"/>
            <p:cNvSpPr/>
            <p:nvPr/>
          </p:nvSpPr>
          <p:spPr>
            <a:xfrm>
              <a:off x="6437178" y="1763926"/>
              <a:ext cx="3219451" cy="329298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7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97558" y="1579686"/>
              <a:ext cx="679233" cy="78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07482" y="2339960"/>
              <a:ext cx="1171252" cy="1111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12049" y="3418682"/>
              <a:ext cx="10668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99 Elipse"/>
            <p:cNvSpPr/>
            <p:nvPr/>
          </p:nvSpPr>
          <p:spPr>
            <a:xfrm>
              <a:off x="8783561" y="1249147"/>
              <a:ext cx="3219451" cy="3292984"/>
            </a:xfrm>
            <a:prstGeom prst="ellipse">
              <a:avLst/>
            </a:prstGeom>
            <a:noFill/>
            <a:ln w="28575">
              <a:solidFill>
                <a:schemeClr val="accent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80"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41051" y="3076018"/>
              <a:ext cx="775026" cy="706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1" name="87 Grupo"/>
          <p:cNvGrpSpPr/>
          <p:nvPr/>
        </p:nvGrpSpPr>
        <p:grpSpPr>
          <a:xfrm>
            <a:off x="5034289" y="3966296"/>
            <a:ext cx="616193" cy="332110"/>
            <a:chOff x="6437178" y="1249147"/>
            <a:chExt cx="5565834" cy="3807763"/>
          </a:xfrm>
        </p:grpSpPr>
        <p:pic>
          <p:nvPicPr>
            <p:cNvPr id="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6575" y="2721983"/>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1242" y="2189592"/>
              <a:ext cx="974237" cy="78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93286" y="1546047"/>
              <a:ext cx="790770" cy="78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1301" y="3656306"/>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401" y="2777403"/>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6492" y="2250932"/>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1791" y="3642451"/>
              <a:ext cx="990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95 Elipse"/>
            <p:cNvSpPr/>
            <p:nvPr/>
          </p:nvSpPr>
          <p:spPr>
            <a:xfrm>
              <a:off x="6437178" y="1763926"/>
              <a:ext cx="3219451" cy="329298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9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97558" y="1579686"/>
              <a:ext cx="679233" cy="78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07482" y="2339960"/>
              <a:ext cx="1171252" cy="1111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12049" y="3418682"/>
              <a:ext cx="10668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99 Elipse"/>
            <p:cNvSpPr/>
            <p:nvPr/>
          </p:nvSpPr>
          <p:spPr>
            <a:xfrm>
              <a:off x="8783561" y="1249147"/>
              <a:ext cx="3219451" cy="3292984"/>
            </a:xfrm>
            <a:prstGeom prst="ellipse">
              <a:avLst/>
            </a:prstGeom>
            <a:noFill/>
            <a:ln w="28575">
              <a:solidFill>
                <a:schemeClr val="accent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94"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41051" y="3076018"/>
              <a:ext cx="775026" cy="706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8" name="Footer Placeholder 2">
            <a:extLst>
              <a:ext uri="{FF2B5EF4-FFF2-40B4-BE49-F238E27FC236}">
                <a16:creationId xmlns:a16="http://schemas.microsoft.com/office/drawing/2014/main" id="{6C371FB7-7B23-4322-B351-8CC97F4644C8}"/>
              </a:ext>
            </a:extLst>
          </p:cNvPr>
          <p:cNvSpPr txBox="1">
            <a:spLocks/>
          </p:cNvSpPr>
          <p:nvPr/>
        </p:nvSpPr>
        <p:spPr>
          <a:xfrm>
            <a:off x="1273894" y="4888794"/>
            <a:ext cx="6025243" cy="273844"/>
          </a:xfrm>
          <a:prstGeom prst="rect">
            <a:avLst/>
          </a:prstGeom>
        </p:spPr>
        <p:txBody>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dirty="0"/>
              <a:t> </a:t>
            </a:r>
            <a:r>
              <a:rPr lang="en-IN" sz="750" dirty="0">
                <a:solidFill>
                  <a:schemeClr val="bg1"/>
                </a:solidFill>
              </a:rPr>
              <a:t>Grupo HDI : Strictly private and confidential.  No part of this document should be reproduced or distributed without the prior permission of Grupo HDI</a:t>
            </a:r>
          </a:p>
          <a:p>
            <a:endParaRPr lang="en-US" sz="750" dirty="0"/>
          </a:p>
        </p:txBody>
      </p:sp>
      <p:pic>
        <p:nvPicPr>
          <p:cNvPr id="4" name="Imagen 3">
            <a:extLst>
              <a:ext uri="{FF2B5EF4-FFF2-40B4-BE49-F238E27FC236}">
                <a16:creationId xmlns:a16="http://schemas.microsoft.com/office/drawing/2014/main" id="{2F986F57-CFFC-44BC-AF73-882DEA220A6E}"/>
              </a:ext>
            </a:extLst>
          </p:cNvPr>
          <p:cNvPicPr>
            <a:picLocks noChangeAspect="1"/>
          </p:cNvPicPr>
          <p:nvPr/>
        </p:nvPicPr>
        <p:blipFill>
          <a:blip r:embed="rId10"/>
          <a:stretch>
            <a:fillRect/>
          </a:stretch>
        </p:blipFill>
        <p:spPr>
          <a:xfrm>
            <a:off x="428625" y="1278731"/>
            <a:ext cx="8286750" cy="2586038"/>
          </a:xfrm>
          <a:prstGeom prst="rect">
            <a:avLst/>
          </a:prstGeom>
        </p:spPr>
      </p:pic>
    </p:spTree>
    <p:extLst>
      <p:ext uri="{BB962C8B-B14F-4D97-AF65-F5344CB8AC3E}">
        <p14:creationId xmlns:p14="http://schemas.microsoft.com/office/powerpoint/2010/main" val="315334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88701" y="160463"/>
            <a:ext cx="8857785" cy="598884"/>
          </a:xfrm>
          <a:prstGeom prst="rect">
            <a:avLst/>
          </a:prstGeom>
        </p:spPr>
        <p:txBody>
          <a:bodyPr>
            <a:noAutofit/>
          </a:bodyPr>
          <a:lstStyle/>
          <a:p>
            <a:pPr algn="l"/>
            <a:r>
              <a:rPr lang="en-SG" sz="1500" b="1" dirty="0" err="1"/>
              <a:t>Valor</a:t>
            </a:r>
            <a:r>
              <a:rPr lang="en-SG" sz="1500" b="1" dirty="0"/>
              <a:t> </a:t>
            </a:r>
            <a:r>
              <a:rPr lang="en-SG" sz="1500" b="1" dirty="0" err="1"/>
              <a:t>referencial</a:t>
            </a:r>
            <a:r>
              <a:rPr lang="en-SG" sz="1500" b="1" dirty="0"/>
              <a:t> del </a:t>
            </a:r>
            <a:r>
              <a:rPr lang="en-SG" sz="1500" b="1" dirty="0" err="1"/>
              <a:t>servicio</a:t>
            </a:r>
            <a:r>
              <a:rPr lang="en-SG" sz="1500" b="1" dirty="0"/>
              <a:t>. Proyecto </a:t>
            </a:r>
            <a:r>
              <a:rPr lang="en-SG" sz="1500" b="1" dirty="0" err="1"/>
              <a:t>JPAT</a:t>
            </a:r>
            <a:r>
              <a:rPr lang="en-SG" sz="1500" b="1" dirty="0"/>
              <a:t>. Etapa 1. </a:t>
            </a:r>
            <a:r>
              <a:rPr lang="es-CO" sz="1500" b="1" dirty="0"/>
              <a:t>Proyecto modelamiento y automatización.</a:t>
            </a:r>
            <a:br>
              <a:rPr lang="es-CO" sz="1500" b="1" dirty="0"/>
            </a:br>
            <a:endParaRPr lang="en-GB" sz="1500" b="1" dirty="0"/>
          </a:p>
        </p:txBody>
      </p:sp>
      <p:sp>
        <p:nvSpPr>
          <p:cNvPr id="2" name="CuadroTexto 1"/>
          <p:cNvSpPr txBox="1"/>
          <p:nvPr/>
        </p:nvSpPr>
        <p:spPr>
          <a:xfrm>
            <a:off x="197426" y="802039"/>
            <a:ext cx="8655627" cy="2885405"/>
          </a:xfrm>
          <a:prstGeom prst="rect">
            <a:avLst/>
          </a:prstGeom>
          <a:noFill/>
        </p:spPr>
        <p:txBody>
          <a:bodyPr wrap="square" rtlCol="0">
            <a:spAutoFit/>
          </a:bodyPr>
          <a:lstStyle/>
          <a:p>
            <a:pPr algn="just"/>
            <a:endParaRPr lang="es-CO" sz="1050" dirty="0"/>
          </a:p>
          <a:p>
            <a:pPr marL="214313" indent="-214313" algn="just">
              <a:buFont typeface="Arial" panose="020B0604020202020204" pitchFamily="34" charset="0"/>
              <a:buChar char="•"/>
            </a:pPr>
            <a:r>
              <a:rPr lang="es-CO" sz="1050" dirty="0"/>
              <a:t>Duración aproximada: 	</a:t>
            </a:r>
            <a:r>
              <a:rPr lang="es-CO" sz="1050" b="1" dirty="0"/>
              <a:t>1.5 meses a  2 meses.</a:t>
            </a:r>
          </a:p>
          <a:p>
            <a:pPr marL="214313" indent="-214313" algn="just">
              <a:buFont typeface="Arial" panose="020B0604020202020204" pitchFamily="34" charset="0"/>
              <a:buChar char="•"/>
            </a:pPr>
            <a:r>
              <a:rPr lang="es-CO" sz="1050" dirty="0"/>
              <a:t>Valor cada mes:	</a:t>
            </a:r>
            <a:r>
              <a:rPr lang="es-CO" sz="1050" b="1" dirty="0"/>
              <a:t>COP$52.121.504 / mes.</a:t>
            </a:r>
          </a:p>
          <a:p>
            <a:pPr marL="214313" indent="-214313" algn="just">
              <a:buFont typeface="Arial" panose="020B0604020202020204" pitchFamily="34" charset="0"/>
              <a:buChar char="•"/>
            </a:pPr>
            <a:r>
              <a:rPr lang="es-CO" sz="1050" dirty="0"/>
              <a:t>Recursos:</a:t>
            </a:r>
            <a:r>
              <a:rPr lang="es-CO" sz="1050" b="1" dirty="0"/>
              <a:t>		4 Automatizadores por mes. ( Valor por </a:t>
            </a:r>
            <a:r>
              <a:rPr lang="es-CO" sz="1050" b="1" dirty="0" err="1"/>
              <a:t>Automatizador</a:t>
            </a:r>
            <a:r>
              <a:rPr lang="es-CO" sz="1050" b="1" dirty="0"/>
              <a:t>: COP$13.030.376.oo / mes)</a:t>
            </a:r>
          </a:p>
          <a:p>
            <a:pPr marL="557213" lvl="1" indent="-214313" algn="just">
              <a:buFont typeface="Arial" panose="020B0604020202020204" pitchFamily="34" charset="0"/>
              <a:buChar char="•"/>
            </a:pPr>
            <a:endParaRPr lang="es-CO" sz="1350" dirty="0"/>
          </a:p>
          <a:p>
            <a:pPr algn="just"/>
            <a:r>
              <a:rPr lang="es-CL" sz="1050" b="1" dirty="0"/>
              <a:t>NOTAS RELEVANTES</a:t>
            </a:r>
          </a:p>
          <a:p>
            <a:pPr marL="257175" indent="-257175" algn="just">
              <a:buAutoNum type="arabicParenBoth"/>
            </a:pPr>
            <a:r>
              <a:rPr lang="es-CL" sz="1050" dirty="0"/>
              <a:t>Pago a 30 días presentación factura.</a:t>
            </a:r>
          </a:p>
          <a:p>
            <a:pPr marL="257175" indent="-257175" algn="just">
              <a:buFontTx/>
              <a:buAutoNum type="arabicParenBoth"/>
            </a:pPr>
            <a:r>
              <a:rPr lang="es-CL" sz="1050" b="1" dirty="0"/>
              <a:t>No incluye la solución licencias de la Alianza con </a:t>
            </a:r>
            <a:r>
              <a:rPr lang="es-CL" sz="1050" b="1" dirty="0" err="1"/>
              <a:t>Kobiton</a:t>
            </a:r>
            <a:r>
              <a:rPr lang="es-CL" sz="1050" b="1" dirty="0"/>
              <a:t>.</a:t>
            </a:r>
          </a:p>
          <a:p>
            <a:pPr marL="257175" indent="-257175" algn="just">
              <a:buAutoNum type="arabicParenBoth"/>
            </a:pPr>
            <a:r>
              <a:rPr lang="es-CL" sz="1050" dirty="0"/>
              <a:t>Al término del Servicio todos los productos del trabajo  identificados en el Plan de primer nivel son de propiedad de cliente, tales como Matriz de Requerimientos, Suite de Casos de Pruebas, Documentación técnica, Reportes, Diagramas, Procedimientos de prácticas instituidas, y otros activos resultantes del servicio.</a:t>
            </a:r>
          </a:p>
          <a:p>
            <a:pPr marL="257175" indent="-257175" algn="just">
              <a:buAutoNum type="arabicParenBoth"/>
            </a:pPr>
            <a:r>
              <a:rPr lang="es-CL" sz="1050" dirty="0"/>
              <a:t>Se puede trabajar de forma remota o en casa del cliente. </a:t>
            </a:r>
          </a:p>
          <a:p>
            <a:pPr marL="257175" indent="-257175" algn="just">
              <a:buAutoNum type="arabicParenBoth"/>
            </a:pPr>
            <a:r>
              <a:rPr lang="es-CL" sz="1050" dirty="0"/>
              <a:t>Los tiempos están calculados con base en las siguientes premisas:</a:t>
            </a:r>
          </a:p>
          <a:p>
            <a:pPr marL="557213" lvl="1" indent="-214313" algn="just">
              <a:buFont typeface="Arial" panose="020B0604020202020204" pitchFamily="34" charset="0"/>
              <a:buChar char="•"/>
            </a:pPr>
            <a:r>
              <a:rPr lang="es-CL" sz="1050" dirty="0"/>
              <a:t>Data disponible. </a:t>
            </a:r>
          </a:p>
          <a:p>
            <a:pPr marL="557213" lvl="1" indent="-214313" algn="just">
              <a:buFont typeface="Arial" panose="020B0604020202020204" pitchFamily="34" charset="0"/>
              <a:buChar char="•"/>
            </a:pPr>
            <a:r>
              <a:rPr lang="es-CL" sz="1050" dirty="0"/>
              <a:t>Entrega de los insumos del sistema por parte de los actores del proyecto acorde con cronograma.</a:t>
            </a:r>
          </a:p>
          <a:p>
            <a:pPr marL="557213" lvl="1" indent="-214313" algn="just">
              <a:buFont typeface="Arial" panose="020B0604020202020204" pitchFamily="34" charset="0"/>
              <a:buChar char="•"/>
            </a:pPr>
            <a:r>
              <a:rPr lang="es-CL" sz="1050" dirty="0"/>
              <a:t>Ambientes estables en los sistemas para la realización de modelamientos y ejecuciones.</a:t>
            </a:r>
          </a:p>
          <a:p>
            <a:pPr marL="257175" indent="-257175" algn="just">
              <a:buAutoNum type="arabicParenBoth"/>
            </a:pPr>
            <a:r>
              <a:rPr lang="es-CL" sz="1050" dirty="0"/>
              <a:t>La información base e insumo para esta estimación está contenida en los archivos: </a:t>
            </a:r>
          </a:p>
        </p:txBody>
      </p:sp>
      <p:sp>
        <p:nvSpPr>
          <p:cNvPr id="6" name="3 Marcador de contenido">
            <a:extLst>
              <a:ext uri="{FF2B5EF4-FFF2-40B4-BE49-F238E27FC236}">
                <a16:creationId xmlns:a16="http://schemas.microsoft.com/office/drawing/2014/main" id="{E9F726BF-5078-47F8-8879-3888EE25402F}"/>
              </a:ext>
            </a:extLst>
          </p:cNvPr>
          <p:cNvSpPr txBox="1">
            <a:spLocks/>
          </p:cNvSpPr>
          <p:nvPr/>
        </p:nvSpPr>
        <p:spPr>
          <a:xfrm>
            <a:off x="197426" y="4157728"/>
            <a:ext cx="8562107" cy="6809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None/>
            </a:pPr>
            <a:r>
              <a:rPr lang="es-CO" sz="825" i="1" dirty="0"/>
              <a:t>El presente documento se genera a título ilustrativo con el objetivo de presentar precios referenciales para efectos presupuestales del proyecto, con base en unas condiciones generales o supuestas.</a:t>
            </a:r>
            <a:endParaRPr lang="es-CO" sz="825" dirty="0"/>
          </a:p>
          <a:p>
            <a:pPr marL="0" indent="0" algn="just" fontAlgn="base">
              <a:buNone/>
            </a:pPr>
            <a:r>
              <a:rPr lang="es-CO" sz="825" i="1" dirty="0"/>
              <a:t>Los precios y tiempo estimados en este documento son una estimación de carácter preliminar, meramente referencial, y que se encuentra basada en los requerimientos y supuestos  preliminares informados por Banco Itaú y Choucair,  y en servicios similares prestados por Grupo HDI a otros clientes.</a:t>
            </a:r>
            <a:endParaRPr lang="es-CO" sz="825" dirty="0"/>
          </a:p>
          <a:p>
            <a:pPr marL="0" indent="0" algn="just" fontAlgn="base">
              <a:buNone/>
            </a:pPr>
            <a:r>
              <a:rPr lang="es-CO" sz="825" i="1" dirty="0"/>
              <a:t>Dicha estimación no constituye un compromiso por parte de Grupo HDI.  De acordar ambas partes continuar con este proceso, Grupo HDI formalizará las condiciones correspondientes, tanto financieras, como comerciales y jurídicas.</a:t>
            </a:r>
            <a:endParaRPr lang="es-CO" sz="825" dirty="0"/>
          </a:p>
        </p:txBody>
      </p:sp>
      <p:pic>
        <p:nvPicPr>
          <p:cNvPr id="5" name="Imagen 4">
            <a:extLst>
              <a:ext uri="{FF2B5EF4-FFF2-40B4-BE49-F238E27FC236}">
                <a16:creationId xmlns:a16="http://schemas.microsoft.com/office/drawing/2014/main" id="{16C5A41D-827F-4003-9013-EB84D4370029}"/>
              </a:ext>
            </a:extLst>
          </p:cNvPr>
          <p:cNvPicPr>
            <a:picLocks noChangeAspect="1"/>
          </p:cNvPicPr>
          <p:nvPr/>
        </p:nvPicPr>
        <p:blipFill>
          <a:blip r:embed="rId2"/>
          <a:stretch>
            <a:fillRect/>
          </a:stretch>
        </p:blipFill>
        <p:spPr>
          <a:xfrm>
            <a:off x="197426" y="3721897"/>
            <a:ext cx="8509394" cy="435830"/>
          </a:xfrm>
          <a:prstGeom prst="rect">
            <a:avLst/>
          </a:prstGeom>
        </p:spPr>
      </p:pic>
      <p:sp>
        <p:nvSpPr>
          <p:cNvPr id="8" name="Footer Placeholder 2">
            <a:extLst>
              <a:ext uri="{FF2B5EF4-FFF2-40B4-BE49-F238E27FC236}">
                <a16:creationId xmlns:a16="http://schemas.microsoft.com/office/drawing/2014/main" id="{3A2644D1-0E41-45AF-B180-63CCC0E1F9D7}"/>
              </a:ext>
            </a:extLst>
          </p:cNvPr>
          <p:cNvSpPr txBox="1">
            <a:spLocks/>
          </p:cNvSpPr>
          <p:nvPr/>
        </p:nvSpPr>
        <p:spPr>
          <a:xfrm>
            <a:off x="1273894" y="4888794"/>
            <a:ext cx="6025243" cy="273844"/>
          </a:xfrm>
          <a:prstGeom prst="rect">
            <a:avLst/>
          </a:prstGeom>
        </p:spPr>
        <p:txBody>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dirty="0"/>
              <a:t> </a:t>
            </a:r>
            <a:r>
              <a:rPr lang="en-IN" sz="750" dirty="0">
                <a:solidFill>
                  <a:schemeClr val="bg1"/>
                </a:solidFill>
              </a:rPr>
              <a:t>Grupo HDI : Strictly private and confidential.  No part of this document should be reproduced or distributed without the prior permission of Grupo HDI</a:t>
            </a:r>
          </a:p>
          <a:p>
            <a:endParaRPr lang="en-US" sz="750" dirty="0"/>
          </a:p>
        </p:txBody>
      </p:sp>
      <p:pic>
        <p:nvPicPr>
          <p:cNvPr id="4" name="Imagen 3">
            <a:extLst>
              <a:ext uri="{FF2B5EF4-FFF2-40B4-BE49-F238E27FC236}">
                <a16:creationId xmlns:a16="http://schemas.microsoft.com/office/drawing/2014/main" id="{82213503-3D29-45DA-A793-9F8366B5F037}"/>
              </a:ext>
            </a:extLst>
          </p:cNvPr>
          <p:cNvPicPr>
            <a:picLocks noChangeAspect="1"/>
          </p:cNvPicPr>
          <p:nvPr/>
        </p:nvPicPr>
        <p:blipFill>
          <a:blip r:embed="rId3"/>
          <a:stretch>
            <a:fillRect/>
          </a:stretch>
        </p:blipFill>
        <p:spPr>
          <a:xfrm>
            <a:off x="6192180" y="3111604"/>
            <a:ext cx="2406628" cy="610294"/>
          </a:xfrm>
          <a:prstGeom prst="rect">
            <a:avLst/>
          </a:prstGeom>
        </p:spPr>
      </p:pic>
    </p:spTree>
    <p:extLst>
      <p:ext uri="{BB962C8B-B14F-4D97-AF65-F5344CB8AC3E}">
        <p14:creationId xmlns:p14="http://schemas.microsoft.com/office/powerpoint/2010/main" val="293480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88701" y="160463"/>
            <a:ext cx="8857785" cy="598884"/>
          </a:xfrm>
          <a:prstGeom prst="rect">
            <a:avLst/>
          </a:prstGeom>
        </p:spPr>
        <p:txBody>
          <a:bodyPr>
            <a:noAutofit/>
          </a:bodyPr>
          <a:lstStyle/>
          <a:p>
            <a:pPr algn="l"/>
            <a:r>
              <a:rPr lang="en-SG" sz="1500" b="1" dirty="0" err="1"/>
              <a:t>Valor</a:t>
            </a:r>
            <a:r>
              <a:rPr lang="en-SG" sz="1500" b="1" dirty="0"/>
              <a:t> </a:t>
            </a:r>
            <a:r>
              <a:rPr lang="en-SG" sz="1500" b="1" dirty="0" err="1"/>
              <a:t>referencial</a:t>
            </a:r>
            <a:r>
              <a:rPr lang="en-SG" sz="1500" b="1" dirty="0"/>
              <a:t> del </a:t>
            </a:r>
            <a:r>
              <a:rPr lang="en-SG" sz="1500" b="1" dirty="0" err="1"/>
              <a:t>servicio</a:t>
            </a:r>
            <a:r>
              <a:rPr lang="en-SG" sz="1500" b="1" dirty="0"/>
              <a:t>. Proyecto </a:t>
            </a:r>
            <a:r>
              <a:rPr lang="en-SG" sz="1500" b="1" dirty="0" err="1"/>
              <a:t>JPAT</a:t>
            </a:r>
            <a:r>
              <a:rPr lang="en-SG" sz="1500" b="1" dirty="0"/>
              <a:t>. Etapa 2. </a:t>
            </a:r>
            <a:r>
              <a:rPr lang="en-SG" sz="1500" b="1" dirty="0" err="1"/>
              <a:t>Mantenimiento</a:t>
            </a:r>
            <a:r>
              <a:rPr lang="en-SG" sz="1500" b="1" dirty="0"/>
              <a:t> y </a:t>
            </a:r>
            <a:r>
              <a:rPr lang="en-SG" sz="1500" b="1" dirty="0" err="1"/>
              <a:t>ejecuciones</a:t>
            </a:r>
            <a:r>
              <a:rPr lang="en-SG" sz="1500" b="1" dirty="0"/>
              <a:t> de </a:t>
            </a:r>
            <a:r>
              <a:rPr lang="en-SG" sz="1500" b="1" dirty="0" err="1"/>
              <a:t>regresiones</a:t>
            </a:r>
            <a:r>
              <a:rPr lang="es-CO" sz="1500" b="1" dirty="0"/>
              <a:t>.</a:t>
            </a:r>
            <a:br>
              <a:rPr lang="es-CO" sz="1500" b="1" dirty="0"/>
            </a:br>
            <a:endParaRPr lang="en-GB" sz="1500" b="1" dirty="0"/>
          </a:p>
        </p:txBody>
      </p:sp>
      <p:sp>
        <p:nvSpPr>
          <p:cNvPr id="2" name="CuadroTexto 1"/>
          <p:cNvSpPr txBox="1"/>
          <p:nvPr/>
        </p:nvSpPr>
        <p:spPr>
          <a:xfrm>
            <a:off x="189780" y="661643"/>
            <a:ext cx="8655627" cy="2839239"/>
          </a:xfrm>
          <a:prstGeom prst="rect">
            <a:avLst/>
          </a:prstGeom>
          <a:noFill/>
        </p:spPr>
        <p:txBody>
          <a:bodyPr wrap="square" rtlCol="0">
            <a:spAutoFit/>
          </a:bodyPr>
          <a:lstStyle/>
          <a:p>
            <a:pPr marL="214313" indent="-214313" algn="just">
              <a:buFont typeface="Arial" panose="020B0604020202020204" pitchFamily="34" charset="0"/>
              <a:buChar char="•"/>
            </a:pPr>
            <a:r>
              <a:rPr lang="es-CO" sz="1050" dirty="0"/>
              <a:t>Duración:		</a:t>
            </a:r>
            <a:r>
              <a:rPr lang="es-CO" sz="1050" b="1" dirty="0"/>
              <a:t>12 meses.</a:t>
            </a:r>
          </a:p>
          <a:p>
            <a:pPr marL="214313" indent="-214313" algn="just">
              <a:buFont typeface="Arial" panose="020B0604020202020204" pitchFamily="34" charset="0"/>
              <a:buChar char="•"/>
            </a:pPr>
            <a:r>
              <a:rPr lang="es-CO" sz="1050" dirty="0"/>
              <a:t>Valor cada mes:	</a:t>
            </a:r>
            <a:r>
              <a:rPr lang="es-CO" sz="1050" b="1" dirty="0"/>
              <a:t>COP $13.030.376.oo / mes.</a:t>
            </a:r>
          </a:p>
          <a:p>
            <a:pPr marL="214313" indent="-214313" algn="just">
              <a:buFont typeface="Arial" panose="020B0604020202020204" pitchFamily="34" charset="0"/>
              <a:buChar char="•"/>
            </a:pPr>
            <a:r>
              <a:rPr lang="es-CO" sz="1050" dirty="0"/>
              <a:t>Recursos:</a:t>
            </a:r>
            <a:r>
              <a:rPr lang="es-CO" sz="1050" b="1" dirty="0"/>
              <a:t>		1 </a:t>
            </a:r>
            <a:r>
              <a:rPr lang="es-CO" sz="1050" b="1" dirty="0" err="1"/>
              <a:t>Automatizador</a:t>
            </a:r>
            <a:r>
              <a:rPr lang="es-CO" sz="1050" b="1" dirty="0"/>
              <a:t> / mes. ( Valor por </a:t>
            </a:r>
            <a:r>
              <a:rPr lang="es-CO" sz="1050" b="1" dirty="0" err="1"/>
              <a:t>Automatizador</a:t>
            </a:r>
            <a:r>
              <a:rPr lang="es-CO" sz="1050" b="1" dirty="0"/>
              <a:t>: COP $13.030.376.oo / mes).</a:t>
            </a:r>
          </a:p>
          <a:p>
            <a:pPr marL="214313" indent="-214313" algn="just">
              <a:buFont typeface="Arial" panose="020B0604020202020204" pitchFamily="34" charset="0"/>
              <a:buChar char="•"/>
            </a:pPr>
            <a:r>
              <a:rPr lang="es-CO" sz="1050" dirty="0"/>
              <a:t>Capacidad mantenimiento: </a:t>
            </a:r>
            <a:r>
              <a:rPr lang="es-CO" sz="1050" b="1" dirty="0"/>
              <a:t>	Rango de 7 a 10 cambios en casos de prueba por día.</a:t>
            </a:r>
          </a:p>
          <a:p>
            <a:pPr algn="just"/>
            <a:endParaRPr lang="es-CL" sz="1050" b="1" dirty="0"/>
          </a:p>
          <a:p>
            <a:pPr algn="just"/>
            <a:r>
              <a:rPr lang="es-CL" sz="1050" b="1" dirty="0"/>
              <a:t>NOTAS RELEVANTES:</a:t>
            </a:r>
          </a:p>
          <a:p>
            <a:pPr marL="257175" indent="-257175" algn="just">
              <a:buAutoNum type="arabicParenBoth"/>
            </a:pPr>
            <a:r>
              <a:rPr lang="es-CL" sz="1050" dirty="0"/>
              <a:t>Pago a 30 días presentación factura.</a:t>
            </a:r>
          </a:p>
          <a:p>
            <a:pPr marL="257175" indent="-257175" algn="just">
              <a:buFontTx/>
              <a:buAutoNum type="arabicParenBoth"/>
            </a:pPr>
            <a:r>
              <a:rPr lang="es-CL" sz="1050" b="1" dirty="0"/>
              <a:t>No incluye la solución licencias de la Alianza con </a:t>
            </a:r>
            <a:r>
              <a:rPr lang="es-CL" sz="1050" b="1" dirty="0" err="1"/>
              <a:t>Kobiton</a:t>
            </a:r>
            <a:r>
              <a:rPr lang="es-CL" sz="1050" b="1" dirty="0"/>
              <a:t>.</a:t>
            </a:r>
            <a:endParaRPr lang="es-CL" sz="1050" dirty="0"/>
          </a:p>
          <a:p>
            <a:pPr marL="257175" indent="-257175" algn="just">
              <a:buAutoNum type="arabicParenBoth"/>
            </a:pPr>
            <a:r>
              <a:rPr lang="es-CL" sz="1050" dirty="0"/>
              <a:t>Al término del Servicio todos los productos del trabajo  identificados en el Plan de primer nivel son de propiedad de cliente, tales como Matriz de Requerimientos, Suite de Casos de Pruebas, Documentación técnica, Reportes, Diagramas, Procedimientos de prácticas instituidas, y otros activos resultantes del servicio.</a:t>
            </a:r>
          </a:p>
          <a:p>
            <a:pPr marL="257175" indent="-257175" algn="just">
              <a:buAutoNum type="arabicParenBoth"/>
            </a:pPr>
            <a:r>
              <a:rPr lang="es-CL" sz="1050" dirty="0"/>
              <a:t>Se puede trabajar de forma remota o en casa del cliente. </a:t>
            </a:r>
          </a:p>
          <a:p>
            <a:pPr marL="257175" indent="-257175" algn="just">
              <a:buAutoNum type="arabicParenBoth"/>
            </a:pPr>
            <a:r>
              <a:rPr lang="es-CL" sz="1050" dirty="0"/>
              <a:t>Los tiempos están calculados con base en las siguientes premisas:</a:t>
            </a:r>
          </a:p>
          <a:p>
            <a:pPr marL="557213" lvl="1" indent="-214313" algn="just">
              <a:buFont typeface="Arial" panose="020B0604020202020204" pitchFamily="34" charset="0"/>
              <a:buChar char="•"/>
            </a:pPr>
            <a:r>
              <a:rPr lang="es-CL" sz="1050" dirty="0"/>
              <a:t>Data disponible. </a:t>
            </a:r>
          </a:p>
          <a:p>
            <a:pPr marL="557213" lvl="1" indent="-214313" algn="just">
              <a:buFont typeface="Arial" panose="020B0604020202020204" pitchFamily="34" charset="0"/>
              <a:buChar char="•"/>
            </a:pPr>
            <a:r>
              <a:rPr lang="es-CL" sz="1050" dirty="0"/>
              <a:t>Entrega de los insumos del sistema por parte de los actores del proyecto acorde con cronograma.</a:t>
            </a:r>
          </a:p>
          <a:p>
            <a:pPr marL="557213" lvl="1" indent="-214313" algn="just">
              <a:buFont typeface="Arial" panose="020B0604020202020204" pitchFamily="34" charset="0"/>
              <a:buChar char="•"/>
            </a:pPr>
            <a:r>
              <a:rPr lang="es-CL" sz="1050" dirty="0"/>
              <a:t>Ambientes estables en de los sistemas para la realización de modelamientos y ejecuciones.</a:t>
            </a:r>
          </a:p>
          <a:p>
            <a:pPr marL="257175" indent="-257175" algn="just">
              <a:buAutoNum type="arabicParenBoth"/>
            </a:pPr>
            <a:r>
              <a:rPr lang="es-CL" sz="1050" dirty="0"/>
              <a:t>La información base e insumo para esta estimación está contenida en los archivos: </a:t>
            </a:r>
          </a:p>
        </p:txBody>
      </p:sp>
      <p:sp>
        <p:nvSpPr>
          <p:cNvPr id="6" name="3 Marcador de contenido">
            <a:extLst>
              <a:ext uri="{FF2B5EF4-FFF2-40B4-BE49-F238E27FC236}">
                <a16:creationId xmlns:a16="http://schemas.microsoft.com/office/drawing/2014/main" id="{E9F726BF-5078-47F8-8879-3888EE25402F}"/>
              </a:ext>
            </a:extLst>
          </p:cNvPr>
          <p:cNvSpPr txBox="1">
            <a:spLocks/>
          </p:cNvSpPr>
          <p:nvPr/>
        </p:nvSpPr>
        <p:spPr>
          <a:xfrm>
            <a:off x="244186" y="4004023"/>
            <a:ext cx="8562107" cy="72106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None/>
            </a:pPr>
            <a:r>
              <a:rPr lang="es-CO" sz="825" i="1" dirty="0"/>
              <a:t>El presente documento se genera a título ilustrativo con el objetivo de presentar precios referenciales para efectos presupuestales del proyecto, con base en unas condiciones generales o supuestas.</a:t>
            </a:r>
            <a:endParaRPr lang="es-CO" sz="825" dirty="0"/>
          </a:p>
          <a:p>
            <a:pPr marL="0" indent="0" algn="just" fontAlgn="base">
              <a:buNone/>
            </a:pPr>
            <a:r>
              <a:rPr lang="es-CO" sz="825" i="1" dirty="0"/>
              <a:t>Los precios y tiempo estimados en este documento son una estimación de carácter preliminar, meramente referencial, y que se encuentra basada en los requerimientos y supuestos  preliminares informados por Banco Itaú y Choucair,  y en servicios similares prestados por Grupo HDI a otros clientes.</a:t>
            </a:r>
            <a:endParaRPr lang="es-CO" sz="825" dirty="0"/>
          </a:p>
          <a:p>
            <a:pPr marL="0" indent="0" algn="just" fontAlgn="base">
              <a:buNone/>
            </a:pPr>
            <a:r>
              <a:rPr lang="es-CO" sz="825" i="1" dirty="0"/>
              <a:t>Dicha estimación no constituye un compromiso por parte de Grupo HDI.  De acordar ambas partes continuar con este proceso, Grupo HDI formalizará las condiciones correspondientes, tanto financieras, como comerciales y jurídicas.</a:t>
            </a:r>
            <a:endParaRPr lang="es-CO" sz="825" dirty="0"/>
          </a:p>
        </p:txBody>
      </p:sp>
      <p:pic>
        <p:nvPicPr>
          <p:cNvPr id="5" name="Imagen 4">
            <a:extLst>
              <a:ext uri="{FF2B5EF4-FFF2-40B4-BE49-F238E27FC236}">
                <a16:creationId xmlns:a16="http://schemas.microsoft.com/office/drawing/2014/main" id="{575F3868-027C-4E75-BBBD-4C6C0EE0B098}"/>
              </a:ext>
            </a:extLst>
          </p:cNvPr>
          <p:cNvPicPr>
            <a:picLocks noChangeAspect="1"/>
          </p:cNvPicPr>
          <p:nvPr/>
        </p:nvPicPr>
        <p:blipFill>
          <a:blip r:embed="rId2"/>
          <a:stretch>
            <a:fillRect/>
          </a:stretch>
        </p:blipFill>
        <p:spPr>
          <a:xfrm>
            <a:off x="244186" y="3481831"/>
            <a:ext cx="8509394" cy="435830"/>
          </a:xfrm>
          <a:prstGeom prst="rect">
            <a:avLst/>
          </a:prstGeom>
        </p:spPr>
      </p:pic>
      <p:sp>
        <p:nvSpPr>
          <p:cNvPr id="9" name="Footer Placeholder 2">
            <a:extLst>
              <a:ext uri="{FF2B5EF4-FFF2-40B4-BE49-F238E27FC236}">
                <a16:creationId xmlns:a16="http://schemas.microsoft.com/office/drawing/2014/main" id="{C3CE3324-09E8-4251-A7BF-4F14DEF6B431}"/>
              </a:ext>
            </a:extLst>
          </p:cNvPr>
          <p:cNvSpPr txBox="1">
            <a:spLocks/>
          </p:cNvSpPr>
          <p:nvPr/>
        </p:nvSpPr>
        <p:spPr>
          <a:xfrm>
            <a:off x="1273894" y="4888794"/>
            <a:ext cx="6025243" cy="273844"/>
          </a:xfrm>
          <a:prstGeom prst="rect">
            <a:avLst/>
          </a:prstGeom>
        </p:spPr>
        <p:txBody>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dirty="0"/>
              <a:t> </a:t>
            </a:r>
            <a:r>
              <a:rPr lang="en-IN" sz="750" dirty="0">
                <a:solidFill>
                  <a:schemeClr val="bg1"/>
                </a:solidFill>
              </a:rPr>
              <a:t>Grupo HDI : Strictly private and confidential.  No part of this document should be reproduced or distributed without the prior permission of Grupo HDI</a:t>
            </a:r>
          </a:p>
          <a:p>
            <a:endParaRPr lang="en-US" sz="750" dirty="0"/>
          </a:p>
        </p:txBody>
      </p:sp>
      <p:pic>
        <p:nvPicPr>
          <p:cNvPr id="4" name="Imagen 3">
            <a:extLst>
              <a:ext uri="{FF2B5EF4-FFF2-40B4-BE49-F238E27FC236}">
                <a16:creationId xmlns:a16="http://schemas.microsoft.com/office/drawing/2014/main" id="{10B41995-F8B8-4633-BD89-673A5721349C}"/>
              </a:ext>
            </a:extLst>
          </p:cNvPr>
          <p:cNvPicPr>
            <a:picLocks noChangeAspect="1"/>
          </p:cNvPicPr>
          <p:nvPr/>
        </p:nvPicPr>
        <p:blipFill>
          <a:blip r:embed="rId3"/>
          <a:stretch>
            <a:fillRect/>
          </a:stretch>
        </p:blipFill>
        <p:spPr>
          <a:xfrm>
            <a:off x="6192180" y="2853651"/>
            <a:ext cx="2469649" cy="626275"/>
          </a:xfrm>
          <a:prstGeom prst="rect">
            <a:avLst/>
          </a:prstGeom>
        </p:spPr>
      </p:pic>
    </p:spTree>
    <p:extLst>
      <p:ext uri="{BB962C8B-B14F-4D97-AF65-F5344CB8AC3E}">
        <p14:creationId xmlns:p14="http://schemas.microsoft.com/office/powerpoint/2010/main" val="1048521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5DFFD6-B3C1-483D-875D-846199A02015}"/>
              </a:ext>
            </a:extLst>
          </p:cNvPr>
          <p:cNvSpPr txBox="1"/>
          <p:nvPr/>
        </p:nvSpPr>
        <p:spPr>
          <a:xfrm>
            <a:off x="2987824" y="2075097"/>
            <a:ext cx="4045744" cy="1231106"/>
          </a:xfrm>
          <a:prstGeom prst="rect">
            <a:avLst/>
          </a:prstGeom>
          <a:solidFill>
            <a:schemeClr val="bg1">
              <a:lumMod val="95000"/>
            </a:schemeClr>
          </a:solidFill>
          <a:ln>
            <a:solidFill>
              <a:schemeClr val="accent6">
                <a:lumMod val="75000"/>
              </a:schemeClr>
            </a:solidFill>
          </a:ln>
        </p:spPr>
        <p:txBody>
          <a:bodyPr wrap="square" rtlCol="0">
            <a:spAutoFit/>
          </a:bodyPr>
          <a:lstStyle/>
          <a:p>
            <a:pPr algn="ctr"/>
            <a:r>
              <a:rPr lang="es-CO" sz="1200" dirty="0"/>
              <a:t>Servicio Integral Alta Automatización:</a:t>
            </a:r>
          </a:p>
          <a:p>
            <a:pPr algn="ctr"/>
            <a:r>
              <a:rPr lang="es-CO" sz="1200" b="1" i="1" dirty="0"/>
              <a:t>Mantenimiento y Ejecución</a:t>
            </a:r>
          </a:p>
          <a:p>
            <a:pPr algn="ctr"/>
            <a:r>
              <a:rPr lang="es-CO" sz="1200" dirty="0"/>
              <a:t>Incluye (Analista </a:t>
            </a:r>
            <a:r>
              <a:rPr lang="es-CO" sz="1200" dirty="0" err="1"/>
              <a:t>Automatizador</a:t>
            </a:r>
            <a:r>
              <a:rPr lang="es-CO" sz="1200" dirty="0"/>
              <a:t> + STARC / </a:t>
            </a:r>
            <a:r>
              <a:rPr lang="es-CO" sz="1200" dirty="0" err="1"/>
              <a:t>Xcelera</a:t>
            </a:r>
            <a:r>
              <a:rPr lang="es-CO" sz="1200" dirty="0"/>
              <a:t>)</a:t>
            </a:r>
          </a:p>
          <a:p>
            <a:pPr algn="ctr"/>
            <a:r>
              <a:rPr lang="es-CO" sz="1600" dirty="0"/>
              <a:t>Tarifa Asignación Fijo Mes: $ 13.030.376</a:t>
            </a:r>
          </a:p>
          <a:p>
            <a:pPr algn="ctr"/>
            <a:r>
              <a:rPr lang="es-CO" sz="1400" dirty="0"/>
              <a:t>Licencia de Ejecución Adicional - Mes: $ 3.000.000</a:t>
            </a:r>
          </a:p>
          <a:p>
            <a:pPr algn="ctr"/>
            <a:r>
              <a:rPr lang="es-CO" sz="800" dirty="0"/>
              <a:t>*Si no hay contrato de mantenimiento</a:t>
            </a:r>
          </a:p>
        </p:txBody>
      </p:sp>
      <p:sp>
        <p:nvSpPr>
          <p:cNvPr id="4" name="CuadroTexto 3">
            <a:extLst>
              <a:ext uri="{FF2B5EF4-FFF2-40B4-BE49-F238E27FC236}">
                <a16:creationId xmlns:a16="http://schemas.microsoft.com/office/drawing/2014/main" id="{7421B201-3657-45D5-A144-1F728D8DD350}"/>
              </a:ext>
            </a:extLst>
          </p:cNvPr>
          <p:cNvSpPr txBox="1"/>
          <p:nvPr/>
        </p:nvSpPr>
        <p:spPr>
          <a:xfrm>
            <a:off x="2442978" y="406498"/>
            <a:ext cx="4086544" cy="1261884"/>
          </a:xfrm>
          <a:prstGeom prst="rect">
            <a:avLst/>
          </a:prstGeom>
          <a:solidFill>
            <a:schemeClr val="bg1">
              <a:lumMod val="95000"/>
            </a:schemeClr>
          </a:solidFill>
          <a:ln>
            <a:solidFill>
              <a:schemeClr val="accent6">
                <a:lumMod val="75000"/>
              </a:schemeClr>
            </a:solidFill>
          </a:ln>
        </p:spPr>
        <p:txBody>
          <a:bodyPr wrap="square" rtlCol="0">
            <a:spAutoFit/>
          </a:bodyPr>
          <a:lstStyle/>
          <a:p>
            <a:pPr algn="ctr"/>
            <a:r>
              <a:rPr lang="es-CO" sz="1200" dirty="0"/>
              <a:t>Servicio Automatización Transversal</a:t>
            </a:r>
          </a:p>
          <a:p>
            <a:pPr algn="ctr"/>
            <a:r>
              <a:rPr lang="es-CO" sz="1200" b="1" i="1" dirty="0"/>
              <a:t>Construcción y Mantenimiento</a:t>
            </a:r>
          </a:p>
          <a:p>
            <a:pPr algn="ctr"/>
            <a:r>
              <a:rPr lang="es-CO" sz="1200" dirty="0"/>
              <a:t>(Analista </a:t>
            </a:r>
            <a:r>
              <a:rPr lang="es-CO" sz="1200" dirty="0" err="1"/>
              <a:t>Automatizador</a:t>
            </a:r>
            <a:r>
              <a:rPr lang="es-CO" sz="1200" dirty="0"/>
              <a:t>)</a:t>
            </a:r>
          </a:p>
          <a:p>
            <a:pPr algn="ctr"/>
            <a:r>
              <a:rPr lang="es-CO" sz="1600" dirty="0"/>
              <a:t>Tarifa por Analista Fijo Mes: $ 11.027.882</a:t>
            </a:r>
          </a:p>
          <a:p>
            <a:pPr algn="ctr"/>
            <a:r>
              <a:rPr lang="es-CO" sz="1600" dirty="0"/>
              <a:t>Ejecución: Analista Generalista</a:t>
            </a:r>
          </a:p>
          <a:p>
            <a:pPr algn="ctr"/>
            <a:r>
              <a:rPr lang="es-CO" sz="800" dirty="0"/>
              <a:t>*Sin tarifa adicional</a:t>
            </a:r>
          </a:p>
        </p:txBody>
      </p:sp>
      <p:sp>
        <p:nvSpPr>
          <p:cNvPr id="5" name="CuadroTexto 4">
            <a:extLst>
              <a:ext uri="{FF2B5EF4-FFF2-40B4-BE49-F238E27FC236}">
                <a16:creationId xmlns:a16="http://schemas.microsoft.com/office/drawing/2014/main" id="{EB54F8A5-5730-4B70-9ADD-A18C6AA6368D}"/>
              </a:ext>
            </a:extLst>
          </p:cNvPr>
          <p:cNvSpPr txBox="1"/>
          <p:nvPr/>
        </p:nvSpPr>
        <p:spPr>
          <a:xfrm>
            <a:off x="314848" y="406498"/>
            <a:ext cx="2142328" cy="523220"/>
          </a:xfrm>
          <a:prstGeom prst="rect">
            <a:avLst/>
          </a:prstGeom>
          <a:solidFill>
            <a:schemeClr val="accent6">
              <a:lumMod val="75000"/>
            </a:schemeClr>
          </a:solidFill>
        </p:spPr>
        <p:txBody>
          <a:bodyPr wrap="square" rtlCol="0">
            <a:spAutoFit/>
          </a:bodyPr>
          <a:lstStyle/>
          <a:p>
            <a:pPr algn="ctr"/>
            <a:r>
              <a:rPr lang="es-CO" sz="1400" b="1" dirty="0"/>
              <a:t>Modelo Automatización</a:t>
            </a:r>
          </a:p>
          <a:p>
            <a:pPr algn="ctr"/>
            <a:r>
              <a:rPr lang="es-ES" sz="1400" b="1" dirty="0"/>
              <a:t>C</a:t>
            </a:r>
            <a:r>
              <a:rPr lang="es-CO" sz="1400" b="1" dirty="0" err="1"/>
              <a:t>houcair</a:t>
            </a:r>
            <a:r>
              <a:rPr lang="es-CO" sz="1400" b="1" dirty="0"/>
              <a:t> – </a:t>
            </a:r>
            <a:r>
              <a:rPr lang="es-CO" sz="1400" b="1" dirty="0" err="1"/>
              <a:t>OpenSource</a:t>
            </a:r>
            <a:endParaRPr lang="es-CO" sz="1400" b="1" dirty="0"/>
          </a:p>
        </p:txBody>
      </p:sp>
      <p:sp>
        <p:nvSpPr>
          <p:cNvPr id="6" name="CuadroTexto 5">
            <a:extLst>
              <a:ext uri="{FF2B5EF4-FFF2-40B4-BE49-F238E27FC236}">
                <a16:creationId xmlns:a16="http://schemas.microsoft.com/office/drawing/2014/main" id="{17805E01-CC01-4188-9F63-01DFD00F0DCE}"/>
              </a:ext>
            </a:extLst>
          </p:cNvPr>
          <p:cNvSpPr txBox="1"/>
          <p:nvPr/>
        </p:nvSpPr>
        <p:spPr>
          <a:xfrm>
            <a:off x="676672" y="2075097"/>
            <a:ext cx="2311152" cy="523220"/>
          </a:xfrm>
          <a:prstGeom prst="rect">
            <a:avLst/>
          </a:prstGeom>
          <a:solidFill>
            <a:schemeClr val="accent6">
              <a:lumMod val="75000"/>
            </a:schemeClr>
          </a:solidFill>
        </p:spPr>
        <p:txBody>
          <a:bodyPr wrap="square" rtlCol="0">
            <a:spAutoFit/>
          </a:bodyPr>
          <a:lstStyle/>
          <a:p>
            <a:pPr algn="ctr"/>
            <a:r>
              <a:rPr lang="es-CO" sz="1400" b="1" dirty="0"/>
              <a:t>Modelo Alta Automatización</a:t>
            </a:r>
          </a:p>
          <a:p>
            <a:pPr algn="ctr"/>
            <a:r>
              <a:rPr lang="es-CO" sz="1400" b="1" dirty="0"/>
              <a:t>HDI (STARC / </a:t>
            </a:r>
            <a:r>
              <a:rPr lang="es-CO" sz="1400" b="1" dirty="0" err="1"/>
              <a:t>Xcelera</a:t>
            </a:r>
            <a:r>
              <a:rPr lang="es-CO" sz="1400" b="1" dirty="0"/>
              <a:t>)</a:t>
            </a:r>
          </a:p>
        </p:txBody>
      </p:sp>
      <p:sp>
        <p:nvSpPr>
          <p:cNvPr id="8" name="3 Marcador de texto">
            <a:extLst>
              <a:ext uri="{FF2B5EF4-FFF2-40B4-BE49-F238E27FC236}">
                <a16:creationId xmlns:a16="http://schemas.microsoft.com/office/drawing/2014/main" id="{A5F00FF9-2660-4119-8E18-2B0607019E36}"/>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O" sz="1400" b="1" dirty="0">
                <a:latin typeface="Arial Narrow" panose="020B0606020202030204" pitchFamily="34" charset="0"/>
              </a:rPr>
              <a:t>Automatización &gt; Tarifas de Referencia</a:t>
            </a:r>
          </a:p>
        </p:txBody>
      </p:sp>
      <p:sp>
        <p:nvSpPr>
          <p:cNvPr id="7" name="CuadroTexto 6">
            <a:extLst>
              <a:ext uri="{FF2B5EF4-FFF2-40B4-BE49-F238E27FC236}">
                <a16:creationId xmlns:a16="http://schemas.microsoft.com/office/drawing/2014/main" id="{E8FF6E58-7E2E-4D04-A454-EE161809729B}"/>
              </a:ext>
            </a:extLst>
          </p:cNvPr>
          <p:cNvSpPr txBox="1"/>
          <p:nvPr/>
        </p:nvSpPr>
        <p:spPr>
          <a:xfrm>
            <a:off x="4788024" y="3579862"/>
            <a:ext cx="4045744" cy="1384995"/>
          </a:xfrm>
          <a:prstGeom prst="rect">
            <a:avLst/>
          </a:prstGeom>
          <a:solidFill>
            <a:schemeClr val="bg1">
              <a:lumMod val="95000"/>
            </a:schemeClr>
          </a:solidFill>
          <a:ln>
            <a:solidFill>
              <a:schemeClr val="accent6">
                <a:lumMod val="75000"/>
              </a:schemeClr>
            </a:solidFill>
          </a:ln>
        </p:spPr>
        <p:txBody>
          <a:bodyPr wrap="square" rtlCol="0">
            <a:spAutoFit/>
          </a:bodyPr>
          <a:lstStyle/>
          <a:p>
            <a:pPr algn="ctr"/>
            <a:r>
              <a:rPr lang="es-CO" sz="1200" dirty="0"/>
              <a:t>Servicio Automatización </a:t>
            </a:r>
            <a:r>
              <a:rPr lang="es-CO" sz="1200" dirty="0" err="1"/>
              <a:t>Tricentis</a:t>
            </a:r>
            <a:r>
              <a:rPr lang="es-CO" sz="1200" dirty="0"/>
              <a:t>(</a:t>
            </a:r>
            <a:r>
              <a:rPr lang="es-CO" sz="1200" dirty="0" err="1"/>
              <a:t>qtest</a:t>
            </a:r>
            <a:r>
              <a:rPr lang="es-CO" sz="1200" dirty="0"/>
              <a:t>, </a:t>
            </a:r>
            <a:r>
              <a:rPr lang="es-CO" sz="1200" dirty="0" err="1"/>
              <a:t>Virtualizador</a:t>
            </a:r>
            <a:r>
              <a:rPr lang="es-CO" sz="1200" dirty="0"/>
              <a:t>, Tosca)</a:t>
            </a:r>
          </a:p>
          <a:p>
            <a:pPr algn="ctr"/>
            <a:r>
              <a:rPr lang="es-CO" sz="1200" b="1" i="1" dirty="0"/>
              <a:t>Construcción, Mantenimiento y Ejecución</a:t>
            </a:r>
          </a:p>
          <a:p>
            <a:pPr algn="ctr"/>
            <a:r>
              <a:rPr lang="es-CO" sz="1200" dirty="0"/>
              <a:t>Incluye (</a:t>
            </a:r>
            <a:r>
              <a:rPr lang="es-CO" sz="1200" dirty="0" err="1"/>
              <a:t>Automatizador</a:t>
            </a:r>
            <a:r>
              <a:rPr lang="es-CO" sz="1200" dirty="0"/>
              <a:t> + Lic. Diseño + Lic. de Ejecución</a:t>
            </a:r>
          </a:p>
          <a:p>
            <a:pPr algn="ctr"/>
            <a:r>
              <a:rPr lang="es-CO" sz="1600" dirty="0"/>
              <a:t>Tarifa Servicio Acoplado: $ 14.500.000</a:t>
            </a:r>
          </a:p>
          <a:p>
            <a:pPr algn="ctr"/>
            <a:r>
              <a:rPr lang="es-CO" sz="1600" dirty="0"/>
              <a:t>Ejecución: Analista Generalista</a:t>
            </a:r>
          </a:p>
          <a:p>
            <a:pPr algn="ctr"/>
            <a:r>
              <a:rPr lang="es-CO" sz="800" dirty="0"/>
              <a:t>*Requiere licencia concurrente adicional de ejecución</a:t>
            </a:r>
          </a:p>
          <a:p>
            <a:pPr algn="ctr"/>
            <a:r>
              <a:rPr lang="es-CO" sz="800" dirty="0"/>
              <a:t>*Plan de licenciamiento varia acorde al modelo a implementar</a:t>
            </a:r>
          </a:p>
        </p:txBody>
      </p:sp>
      <p:sp>
        <p:nvSpPr>
          <p:cNvPr id="9" name="CuadroTexto 8">
            <a:extLst>
              <a:ext uri="{FF2B5EF4-FFF2-40B4-BE49-F238E27FC236}">
                <a16:creationId xmlns:a16="http://schemas.microsoft.com/office/drawing/2014/main" id="{03B4C4AB-8243-4C68-A14B-3EE7B3C5DE0D}"/>
              </a:ext>
            </a:extLst>
          </p:cNvPr>
          <p:cNvSpPr txBox="1"/>
          <p:nvPr/>
        </p:nvSpPr>
        <p:spPr>
          <a:xfrm>
            <a:off x="2987824" y="3579862"/>
            <a:ext cx="1800200" cy="307777"/>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s-CO" sz="1400" b="1" dirty="0"/>
              <a:t>Modelo - </a:t>
            </a:r>
            <a:r>
              <a:rPr lang="es-CO" sz="1400" b="1" dirty="0" err="1"/>
              <a:t>Tricentis</a:t>
            </a:r>
            <a:endParaRPr lang="es-CO" sz="1400" b="1" dirty="0"/>
          </a:p>
        </p:txBody>
      </p:sp>
      <p:sp>
        <p:nvSpPr>
          <p:cNvPr id="2" name="CuadroTexto 1">
            <a:extLst>
              <a:ext uri="{FF2B5EF4-FFF2-40B4-BE49-F238E27FC236}">
                <a16:creationId xmlns:a16="http://schemas.microsoft.com/office/drawing/2014/main" id="{8008B5F4-6353-4BAB-9E11-D3516E4AC04D}"/>
              </a:ext>
            </a:extLst>
          </p:cNvPr>
          <p:cNvSpPr txBox="1"/>
          <p:nvPr/>
        </p:nvSpPr>
        <p:spPr>
          <a:xfrm>
            <a:off x="638152" y="4056916"/>
            <a:ext cx="1989632" cy="523220"/>
          </a:xfrm>
          <a:prstGeom prst="rect">
            <a:avLst/>
          </a:prstGeom>
          <a:noFill/>
        </p:spPr>
        <p:txBody>
          <a:bodyPr wrap="square" rtlCol="0">
            <a:spAutoFit/>
          </a:bodyPr>
          <a:lstStyle/>
          <a:p>
            <a:pPr algn="ctr"/>
            <a:r>
              <a:rPr lang="es-ES" sz="1400" b="1" dirty="0"/>
              <a:t>Tarifas antes e IVA e impuestos</a:t>
            </a:r>
            <a:endParaRPr lang="es-CO" sz="1400" b="1" dirty="0"/>
          </a:p>
        </p:txBody>
      </p:sp>
    </p:spTree>
    <p:extLst>
      <p:ext uri="{BB962C8B-B14F-4D97-AF65-F5344CB8AC3E}">
        <p14:creationId xmlns:p14="http://schemas.microsoft.com/office/powerpoint/2010/main" val="2840359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esquinas redondeadas 21">
            <a:extLst>
              <a:ext uri="{FF2B5EF4-FFF2-40B4-BE49-F238E27FC236}">
                <a16:creationId xmlns:a16="http://schemas.microsoft.com/office/drawing/2014/main" id="{4792DDD8-5205-46F1-AA2F-71CAE7F9C1A8}"/>
              </a:ext>
            </a:extLst>
          </p:cNvPr>
          <p:cNvSpPr/>
          <p:nvPr/>
        </p:nvSpPr>
        <p:spPr>
          <a:xfrm rot="16200000">
            <a:off x="-1050234" y="1183838"/>
            <a:ext cx="2495047" cy="205611"/>
          </a:xfrm>
          <a:prstGeom prst="roundRect">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350" dirty="0"/>
              <a:t>Causa</a:t>
            </a:r>
          </a:p>
        </p:txBody>
      </p:sp>
      <p:sp>
        <p:nvSpPr>
          <p:cNvPr id="134" name="Rectángulo: esquinas redondeadas 133">
            <a:extLst>
              <a:ext uri="{FF2B5EF4-FFF2-40B4-BE49-F238E27FC236}">
                <a16:creationId xmlns:a16="http://schemas.microsoft.com/office/drawing/2014/main" id="{52592D3B-D5F0-43EC-BE19-C8C2E61B0078}"/>
              </a:ext>
            </a:extLst>
          </p:cNvPr>
          <p:cNvSpPr/>
          <p:nvPr/>
        </p:nvSpPr>
        <p:spPr>
          <a:xfrm rot="16200000">
            <a:off x="-833721" y="3658241"/>
            <a:ext cx="2062022" cy="205611"/>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350" dirty="0"/>
              <a:t>Impacto en el proceso</a:t>
            </a:r>
          </a:p>
        </p:txBody>
      </p:sp>
      <p:grpSp>
        <p:nvGrpSpPr>
          <p:cNvPr id="4" name="Grupo 3">
            <a:extLst>
              <a:ext uri="{FF2B5EF4-FFF2-40B4-BE49-F238E27FC236}">
                <a16:creationId xmlns:a16="http://schemas.microsoft.com/office/drawing/2014/main" id="{B6E39480-AC9D-4A62-99D0-D1688359EBE9}"/>
              </a:ext>
            </a:extLst>
          </p:cNvPr>
          <p:cNvGrpSpPr/>
          <p:nvPr/>
        </p:nvGrpSpPr>
        <p:grpSpPr>
          <a:xfrm>
            <a:off x="2232618" y="42304"/>
            <a:ext cx="6416785" cy="2455238"/>
            <a:chOff x="2976823" y="56405"/>
            <a:chExt cx="8555713" cy="3273651"/>
          </a:xfrm>
        </p:grpSpPr>
        <p:pic>
          <p:nvPicPr>
            <p:cNvPr id="103" name="Imagen 102">
              <a:extLst>
                <a:ext uri="{FF2B5EF4-FFF2-40B4-BE49-F238E27FC236}">
                  <a16:creationId xmlns:a16="http://schemas.microsoft.com/office/drawing/2014/main" id="{B8A69FA4-E73C-42BE-B838-7F407728FBE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10967" y="56405"/>
              <a:ext cx="6610350" cy="2895600"/>
            </a:xfrm>
            <a:prstGeom prst="rect">
              <a:avLst/>
            </a:prstGeom>
          </p:spPr>
        </p:pic>
        <p:sp>
          <p:nvSpPr>
            <p:cNvPr id="172" name="Rectángulo 171">
              <a:extLst>
                <a:ext uri="{FF2B5EF4-FFF2-40B4-BE49-F238E27FC236}">
                  <a16:creationId xmlns:a16="http://schemas.microsoft.com/office/drawing/2014/main" id="{D04166F6-6527-4325-9250-C7305769A09B}"/>
                </a:ext>
              </a:extLst>
            </p:cNvPr>
            <p:cNvSpPr/>
            <p:nvPr/>
          </p:nvSpPr>
          <p:spPr>
            <a:xfrm>
              <a:off x="4630882" y="472180"/>
              <a:ext cx="1516447" cy="276999"/>
            </a:xfrm>
            <a:prstGeom prst="rect">
              <a:avLst/>
            </a:prstGeom>
          </p:spPr>
          <p:txBody>
            <a:bodyPr wrap="square">
              <a:spAutoFit/>
            </a:bodyPr>
            <a:lstStyle/>
            <a:p>
              <a:r>
                <a:rPr lang="es-ES" sz="750" b="1" dirty="0">
                  <a:solidFill>
                    <a:srgbClr val="92D050"/>
                  </a:solidFill>
                  <a:latin typeface="Arial" panose="020B0604020202020204" pitchFamily="34" charset="0"/>
                  <a:cs typeface="Arial" panose="020B0604020202020204" pitchFamily="34" charset="0"/>
                </a:rPr>
                <a:t>Requerimiento</a:t>
              </a:r>
              <a:endParaRPr lang="es-CO" sz="750" dirty="0">
                <a:solidFill>
                  <a:srgbClr val="92D050"/>
                </a:solidFill>
                <a:latin typeface="Arial" panose="020B0604020202020204" pitchFamily="34" charset="0"/>
                <a:cs typeface="Arial" panose="020B0604020202020204" pitchFamily="34" charset="0"/>
              </a:endParaRPr>
            </a:p>
          </p:txBody>
        </p:sp>
        <p:sp>
          <p:nvSpPr>
            <p:cNvPr id="173" name="Rectángulo 172">
              <a:extLst>
                <a:ext uri="{FF2B5EF4-FFF2-40B4-BE49-F238E27FC236}">
                  <a16:creationId xmlns:a16="http://schemas.microsoft.com/office/drawing/2014/main" id="{36B2268D-0EA5-402D-86C7-50E0574D62C9}"/>
                </a:ext>
              </a:extLst>
            </p:cNvPr>
            <p:cNvSpPr/>
            <p:nvPr/>
          </p:nvSpPr>
          <p:spPr>
            <a:xfrm>
              <a:off x="4206628" y="1061538"/>
              <a:ext cx="838219" cy="430887"/>
            </a:xfrm>
            <a:prstGeom prst="rect">
              <a:avLst/>
            </a:prstGeom>
          </p:spPr>
          <p:txBody>
            <a:bodyPr wrap="square">
              <a:spAutoFit/>
            </a:bodyPr>
            <a:lstStyle/>
            <a:p>
              <a:pPr algn="ctr"/>
              <a:r>
                <a:rPr lang="es-ES" sz="750" b="1" dirty="0" err="1">
                  <a:solidFill>
                    <a:schemeClr val="accent6">
                      <a:lumMod val="50000"/>
                    </a:schemeClr>
                  </a:solidFill>
                  <a:latin typeface="Arial" panose="020B0604020202020204" pitchFamily="34" charset="0"/>
                  <a:cs typeface="Arial" panose="020B0604020202020204" pitchFamily="34" charset="0"/>
                </a:rPr>
                <a:t>Product</a:t>
              </a:r>
              <a:r>
                <a:rPr lang="es-ES" sz="750" b="1" dirty="0">
                  <a:solidFill>
                    <a:schemeClr val="accent6">
                      <a:lumMod val="50000"/>
                    </a:schemeClr>
                  </a:solidFill>
                  <a:latin typeface="Arial" panose="020B0604020202020204" pitchFamily="34" charset="0"/>
                  <a:cs typeface="Arial" panose="020B0604020202020204" pitchFamily="34" charset="0"/>
                </a:rPr>
                <a:t> </a:t>
              </a:r>
              <a:r>
                <a:rPr lang="es-ES" sz="750" b="1" dirty="0" err="1">
                  <a:solidFill>
                    <a:schemeClr val="accent6">
                      <a:lumMod val="50000"/>
                    </a:schemeClr>
                  </a:solidFill>
                  <a:latin typeface="Arial" panose="020B0604020202020204" pitchFamily="34" charset="0"/>
                  <a:cs typeface="Arial" panose="020B0604020202020204" pitchFamily="34" charset="0"/>
                </a:rPr>
                <a:t>Owner</a:t>
              </a:r>
              <a:r>
                <a:rPr lang="es-ES" sz="750" b="1" dirty="0">
                  <a:solidFill>
                    <a:schemeClr val="accent6">
                      <a:lumMod val="50000"/>
                    </a:schemeClr>
                  </a:solidFill>
                  <a:latin typeface="Arial" panose="020B0604020202020204" pitchFamily="34" charset="0"/>
                  <a:cs typeface="Arial" panose="020B0604020202020204" pitchFamily="34" charset="0"/>
                </a:rPr>
                <a:t> </a:t>
              </a:r>
              <a:endParaRPr lang="es-CO" sz="750" dirty="0">
                <a:solidFill>
                  <a:schemeClr val="accent6">
                    <a:lumMod val="50000"/>
                  </a:schemeClr>
                </a:solidFill>
                <a:latin typeface="Arial" panose="020B0604020202020204" pitchFamily="34" charset="0"/>
                <a:cs typeface="Arial" panose="020B0604020202020204" pitchFamily="34" charset="0"/>
              </a:endParaRPr>
            </a:p>
          </p:txBody>
        </p:sp>
        <p:sp>
          <p:nvSpPr>
            <p:cNvPr id="174" name="Rectángulo 173">
              <a:extLst>
                <a:ext uri="{FF2B5EF4-FFF2-40B4-BE49-F238E27FC236}">
                  <a16:creationId xmlns:a16="http://schemas.microsoft.com/office/drawing/2014/main" id="{A105FE2F-26AE-421A-93C3-9025E37BF634}"/>
                </a:ext>
              </a:extLst>
            </p:cNvPr>
            <p:cNvSpPr/>
            <p:nvPr/>
          </p:nvSpPr>
          <p:spPr>
            <a:xfrm>
              <a:off x="5836924" y="1531454"/>
              <a:ext cx="937055" cy="276999"/>
            </a:xfrm>
            <a:prstGeom prst="rect">
              <a:avLst/>
            </a:prstGeom>
          </p:spPr>
          <p:txBody>
            <a:bodyPr wrap="square">
              <a:spAutoFit/>
            </a:bodyPr>
            <a:lstStyle/>
            <a:p>
              <a:r>
                <a:rPr lang="es-ES" sz="750" b="1" dirty="0">
                  <a:solidFill>
                    <a:schemeClr val="accent6">
                      <a:lumMod val="50000"/>
                    </a:schemeClr>
                  </a:solidFill>
                  <a:latin typeface="Arial" panose="020B0604020202020204" pitchFamily="34" charset="0"/>
                  <a:cs typeface="Arial" panose="020B0604020202020204" pitchFamily="34" charset="0"/>
                </a:rPr>
                <a:t>Agile </a:t>
              </a:r>
              <a:r>
                <a:rPr lang="es-ES" sz="750" b="1" dirty="0" err="1">
                  <a:solidFill>
                    <a:schemeClr val="accent6">
                      <a:lumMod val="50000"/>
                    </a:schemeClr>
                  </a:solidFill>
                  <a:latin typeface="Arial" panose="020B0604020202020204" pitchFamily="34" charset="0"/>
                  <a:cs typeface="Arial" panose="020B0604020202020204" pitchFamily="34" charset="0"/>
                </a:rPr>
                <a:t>Team</a:t>
              </a:r>
              <a:endParaRPr lang="es-CO" sz="750" dirty="0">
                <a:solidFill>
                  <a:schemeClr val="accent6">
                    <a:lumMod val="50000"/>
                  </a:schemeClr>
                </a:solidFill>
                <a:latin typeface="Arial" panose="020B0604020202020204" pitchFamily="34" charset="0"/>
                <a:cs typeface="Arial" panose="020B0604020202020204" pitchFamily="34" charset="0"/>
              </a:endParaRPr>
            </a:p>
          </p:txBody>
        </p:sp>
        <p:grpSp>
          <p:nvGrpSpPr>
            <p:cNvPr id="2" name="Grupo 1">
              <a:extLst>
                <a:ext uri="{FF2B5EF4-FFF2-40B4-BE49-F238E27FC236}">
                  <a16:creationId xmlns:a16="http://schemas.microsoft.com/office/drawing/2014/main" id="{45D90DD2-2484-4B1D-8211-793B13002095}"/>
                </a:ext>
              </a:extLst>
            </p:cNvPr>
            <p:cNvGrpSpPr/>
            <p:nvPr/>
          </p:nvGrpSpPr>
          <p:grpSpPr>
            <a:xfrm>
              <a:off x="5721376" y="1940208"/>
              <a:ext cx="1135661" cy="421469"/>
              <a:chOff x="5693666" y="1940208"/>
              <a:chExt cx="1135661" cy="421469"/>
            </a:xfrm>
          </p:grpSpPr>
          <p:sp>
            <p:nvSpPr>
              <p:cNvPr id="171" name="Flecha: pentágono 170">
                <a:extLst>
                  <a:ext uri="{FF2B5EF4-FFF2-40B4-BE49-F238E27FC236}">
                    <a16:creationId xmlns:a16="http://schemas.microsoft.com/office/drawing/2014/main" id="{CE8B61C0-D220-45D5-A283-EAC42433DE00}"/>
                  </a:ext>
                </a:extLst>
              </p:cNvPr>
              <p:cNvSpPr/>
              <p:nvPr/>
            </p:nvSpPr>
            <p:spPr>
              <a:xfrm>
                <a:off x="5693667" y="1940208"/>
                <a:ext cx="1135660" cy="395764"/>
              </a:xfrm>
              <a:prstGeom prst="homePlate">
                <a:avLst/>
              </a:prstGeom>
              <a:noFill/>
              <a:ln w="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100"/>
              </a:p>
            </p:txBody>
          </p:sp>
          <p:sp>
            <p:nvSpPr>
              <p:cNvPr id="175" name="Rectángulo 174">
                <a:extLst>
                  <a:ext uri="{FF2B5EF4-FFF2-40B4-BE49-F238E27FC236}">
                    <a16:creationId xmlns:a16="http://schemas.microsoft.com/office/drawing/2014/main" id="{7E8919E2-8992-461F-8002-9FB814676BE7}"/>
                  </a:ext>
                </a:extLst>
              </p:cNvPr>
              <p:cNvSpPr/>
              <p:nvPr/>
            </p:nvSpPr>
            <p:spPr>
              <a:xfrm>
                <a:off x="5693666" y="1961568"/>
                <a:ext cx="1101270" cy="400109"/>
              </a:xfrm>
              <a:prstGeom prst="rect">
                <a:avLst/>
              </a:prstGeom>
            </p:spPr>
            <p:txBody>
              <a:bodyPr wrap="square">
                <a:spAutoFit/>
              </a:bodyPr>
              <a:lstStyle/>
              <a:p>
                <a:pPr algn="ctr"/>
                <a:r>
                  <a:rPr lang="es-ES" sz="675" dirty="0">
                    <a:solidFill>
                      <a:srgbClr val="92D050"/>
                    </a:solidFill>
                    <a:latin typeface="Arial" panose="020B0604020202020204" pitchFamily="34" charset="0"/>
                    <a:cs typeface="Arial" panose="020B0604020202020204" pitchFamily="34" charset="0"/>
                  </a:rPr>
                  <a:t>Compromiso </a:t>
                </a:r>
              </a:p>
              <a:p>
                <a:pPr algn="ctr"/>
                <a:r>
                  <a:rPr lang="es-ES" sz="675" dirty="0">
                    <a:solidFill>
                      <a:srgbClr val="92D050"/>
                    </a:solidFill>
                    <a:latin typeface="Arial" panose="020B0604020202020204" pitchFamily="34" charset="0"/>
                    <a:cs typeface="Arial" panose="020B0604020202020204" pitchFamily="34" charset="0"/>
                  </a:rPr>
                  <a:t>del sprint</a:t>
                </a:r>
                <a:endParaRPr lang="es-CO" sz="675" dirty="0">
                  <a:solidFill>
                    <a:srgbClr val="92D050"/>
                  </a:solidFill>
                  <a:latin typeface="Arial" panose="020B0604020202020204" pitchFamily="34" charset="0"/>
                  <a:cs typeface="Arial" panose="020B0604020202020204" pitchFamily="34" charset="0"/>
                </a:endParaRPr>
              </a:p>
            </p:txBody>
          </p:sp>
        </p:grpSp>
        <p:sp>
          <p:nvSpPr>
            <p:cNvPr id="176" name="Rectángulo 175">
              <a:extLst>
                <a:ext uri="{FF2B5EF4-FFF2-40B4-BE49-F238E27FC236}">
                  <a16:creationId xmlns:a16="http://schemas.microsoft.com/office/drawing/2014/main" id="{E2A37F21-3648-4030-ABB7-534D48A5E2ED}"/>
                </a:ext>
              </a:extLst>
            </p:cNvPr>
            <p:cNvSpPr/>
            <p:nvPr/>
          </p:nvSpPr>
          <p:spPr>
            <a:xfrm>
              <a:off x="5638654" y="2403555"/>
              <a:ext cx="1121856" cy="430887"/>
            </a:xfrm>
            <a:prstGeom prst="rect">
              <a:avLst/>
            </a:prstGeom>
          </p:spPr>
          <p:txBody>
            <a:bodyPr wrap="square">
              <a:spAutoFit/>
            </a:bodyPr>
            <a:lstStyle/>
            <a:p>
              <a:r>
                <a:rPr lang="es-ES" sz="750" b="1" dirty="0">
                  <a:solidFill>
                    <a:srgbClr val="92D050"/>
                  </a:solidFill>
                  <a:latin typeface="Arial" panose="020B0604020202020204" pitchFamily="34" charset="0"/>
                  <a:cs typeface="Arial" panose="020B0604020202020204" pitchFamily="34" charset="0"/>
                </a:rPr>
                <a:t>Sprint </a:t>
              </a:r>
              <a:r>
                <a:rPr lang="es-ES" sz="750" b="1" dirty="0" err="1">
                  <a:solidFill>
                    <a:srgbClr val="92D050"/>
                  </a:solidFill>
                  <a:latin typeface="Arial" panose="020B0604020202020204" pitchFamily="34" charset="0"/>
                  <a:cs typeface="Arial" panose="020B0604020202020204" pitchFamily="34" charset="0"/>
                </a:rPr>
                <a:t>Planning</a:t>
              </a:r>
              <a:endParaRPr lang="es-CO" sz="750" dirty="0">
                <a:solidFill>
                  <a:srgbClr val="92D050"/>
                </a:solidFill>
                <a:latin typeface="Arial" panose="020B0604020202020204" pitchFamily="34" charset="0"/>
                <a:cs typeface="Arial" panose="020B0604020202020204" pitchFamily="34" charset="0"/>
              </a:endParaRPr>
            </a:p>
          </p:txBody>
        </p:sp>
        <p:sp>
          <p:nvSpPr>
            <p:cNvPr id="177" name="Rectángulo 176">
              <a:extLst>
                <a:ext uri="{FF2B5EF4-FFF2-40B4-BE49-F238E27FC236}">
                  <a16:creationId xmlns:a16="http://schemas.microsoft.com/office/drawing/2014/main" id="{414FAE02-C1DF-43CC-9BC3-8921AF5A68F4}"/>
                </a:ext>
              </a:extLst>
            </p:cNvPr>
            <p:cNvSpPr/>
            <p:nvPr/>
          </p:nvSpPr>
          <p:spPr>
            <a:xfrm>
              <a:off x="4797112" y="2438391"/>
              <a:ext cx="726121" cy="584776"/>
            </a:xfrm>
            <a:prstGeom prst="rect">
              <a:avLst/>
            </a:prstGeom>
          </p:spPr>
          <p:txBody>
            <a:bodyPr wrap="square">
              <a:spAutoFit/>
            </a:bodyPr>
            <a:lstStyle/>
            <a:p>
              <a:r>
                <a:rPr lang="es-ES" sz="750" b="1" dirty="0" err="1">
                  <a:solidFill>
                    <a:srgbClr val="92D050"/>
                  </a:solidFill>
                  <a:latin typeface="Arial" panose="020B0604020202020204" pitchFamily="34" charset="0"/>
                  <a:cs typeface="Arial" panose="020B0604020202020204" pitchFamily="34" charset="0"/>
                </a:rPr>
                <a:t>Product</a:t>
              </a:r>
              <a:r>
                <a:rPr lang="es-ES" sz="750" b="1" dirty="0">
                  <a:solidFill>
                    <a:srgbClr val="92D050"/>
                  </a:solidFill>
                  <a:latin typeface="Arial" panose="020B0604020202020204" pitchFamily="34" charset="0"/>
                  <a:cs typeface="Arial" panose="020B0604020202020204" pitchFamily="34" charset="0"/>
                </a:rPr>
                <a:t> Backlog</a:t>
              </a:r>
              <a:endParaRPr lang="es-CO" sz="750" dirty="0">
                <a:solidFill>
                  <a:srgbClr val="92D050"/>
                </a:solidFill>
                <a:latin typeface="Arial" panose="020B0604020202020204" pitchFamily="34" charset="0"/>
                <a:cs typeface="Arial" panose="020B0604020202020204" pitchFamily="34" charset="0"/>
              </a:endParaRPr>
            </a:p>
          </p:txBody>
        </p:sp>
        <p:sp>
          <p:nvSpPr>
            <p:cNvPr id="178" name="Rectángulo 177">
              <a:extLst>
                <a:ext uri="{FF2B5EF4-FFF2-40B4-BE49-F238E27FC236}">
                  <a16:creationId xmlns:a16="http://schemas.microsoft.com/office/drawing/2014/main" id="{97AB45D9-62FD-4588-A0E4-4A17A27CB6C5}"/>
                </a:ext>
              </a:extLst>
            </p:cNvPr>
            <p:cNvSpPr/>
            <p:nvPr/>
          </p:nvSpPr>
          <p:spPr>
            <a:xfrm>
              <a:off x="6961458" y="2444247"/>
              <a:ext cx="1092043" cy="430887"/>
            </a:xfrm>
            <a:prstGeom prst="rect">
              <a:avLst/>
            </a:prstGeom>
          </p:spPr>
          <p:txBody>
            <a:bodyPr wrap="square">
              <a:spAutoFit/>
            </a:bodyPr>
            <a:lstStyle/>
            <a:p>
              <a:r>
                <a:rPr lang="es-ES" sz="750" b="1" dirty="0">
                  <a:solidFill>
                    <a:srgbClr val="92D050"/>
                  </a:solidFill>
                  <a:latin typeface="Arial" panose="020B0604020202020204" pitchFamily="34" charset="0"/>
                  <a:cs typeface="Arial" panose="020B0604020202020204" pitchFamily="34" charset="0"/>
                </a:rPr>
                <a:t>Sprint Backlog</a:t>
              </a:r>
              <a:endParaRPr lang="es-CO" sz="750" dirty="0">
                <a:solidFill>
                  <a:srgbClr val="92D050"/>
                </a:solidFill>
                <a:latin typeface="Arial" panose="020B0604020202020204" pitchFamily="34" charset="0"/>
                <a:cs typeface="Arial" panose="020B0604020202020204" pitchFamily="34" charset="0"/>
              </a:endParaRPr>
            </a:p>
          </p:txBody>
        </p:sp>
        <p:sp>
          <p:nvSpPr>
            <p:cNvPr id="179" name="Rectángulo 178">
              <a:extLst>
                <a:ext uri="{FF2B5EF4-FFF2-40B4-BE49-F238E27FC236}">
                  <a16:creationId xmlns:a16="http://schemas.microsoft.com/office/drawing/2014/main" id="{0D131EE6-5895-4E9B-923B-791D6363A024}"/>
                </a:ext>
              </a:extLst>
            </p:cNvPr>
            <p:cNvSpPr/>
            <p:nvPr/>
          </p:nvSpPr>
          <p:spPr>
            <a:xfrm>
              <a:off x="8517617" y="2369561"/>
              <a:ext cx="580687" cy="430887"/>
            </a:xfrm>
            <a:prstGeom prst="rect">
              <a:avLst/>
            </a:prstGeom>
          </p:spPr>
          <p:txBody>
            <a:bodyPr wrap="square">
              <a:spAutoFit/>
            </a:bodyPr>
            <a:lstStyle/>
            <a:p>
              <a:r>
                <a:rPr lang="es-ES" sz="750" b="1" dirty="0">
                  <a:solidFill>
                    <a:srgbClr val="92D050"/>
                  </a:solidFill>
                  <a:latin typeface="Arial" panose="020B0604020202020204" pitchFamily="34" charset="0"/>
                  <a:cs typeface="Arial" panose="020B0604020202020204" pitchFamily="34" charset="0"/>
                </a:rPr>
                <a:t>Sprint</a:t>
              </a:r>
              <a:endParaRPr lang="es-CO" sz="750" dirty="0">
                <a:solidFill>
                  <a:srgbClr val="92D050"/>
                </a:solidFill>
                <a:latin typeface="Arial" panose="020B0604020202020204" pitchFamily="34" charset="0"/>
                <a:cs typeface="Arial" panose="020B0604020202020204" pitchFamily="34" charset="0"/>
              </a:endParaRPr>
            </a:p>
          </p:txBody>
        </p:sp>
        <p:sp>
          <p:nvSpPr>
            <p:cNvPr id="180" name="Rectángulo 179">
              <a:extLst>
                <a:ext uri="{FF2B5EF4-FFF2-40B4-BE49-F238E27FC236}">
                  <a16:creationId xmlns:a16="http://schemas.microsoft.com/office/drawing/2014/main" id="{9AFBA9C4-2D82-4DDC-8154-40DD54A8DB4A}"/>
                </a:ext>
              </a:extLst>
            </p:cNvPr>
            <p:cNvSpPr/>
            <p:nvPr/>
          </p:nvSpPr>
          <p:spPr>
            <a:xfrm>
              <a:off x="8291741" y="1285322"/>
              <a:ext cx="1028589" cy="430887"/>
            </a:xfrm>
            <a:prstGeom prst="rect">
              <a:avLst/>
            </a:prstGeom>
          </p:spPr>
          <p:txBody>
            <a:bodyPr wrap="square">
              <a:spAutoFit/>
            </a:bodyPr>
            <a:lstStyle/>
            <a:p>
              <a:pPr algn="ctr"/>
              <a:r>
                <a:rPr lang="es-ES" sz="750" dirty="0">
                  <a:solidFill>
                    <a:srgbClr val="92D050"/>
                  </a:solidFill>
                  <a:latin typeface="Arial" panose="020B0604020202020204" pitchFamily="34" charset="0"/>
                  <a:cs typeface="Arial" panose="020B0604020202020204" pitchFamily="34" charset="0"/>
                </a:rPr>
                <a:t>1 – 4 </a:t>
              </a:r>
            </a:p>
            <a:p>
              <a:pPr algn="ctr"/>
              <a:r>
                <a:rPr lang="es-ES" sz="750" dirty="0">
                  <a:solidFill>
                    <a:srgbClr val="92D050"/>
                  </a:solidFill>
                  <a:latin typeface="Arial" panose="020B0604020202020204" pitchFamily="34" charset="0"/>
                  <a:cs typeface="Arial" panose="020B0604020202020204" pitchFamily="34" charset="0"/>
                </a:rPr>
                <a:t>Semanas</a:t>
              </a:r>
              <a:endParaRPr lang="es-CO" sz="750" dirty="0">
                <a:solidFill>
                  <a:srgbClr val="92D050"/>
                </a:solidFill>
                <a:latin typeface="Arial" panose="020B0604020202020204" pitchFamily="34" charset="0"/>
                <a:cs typeface="Arial" panose="020B0604020202020204" pitchFamily="34" charset="0"/>
              </a:endParaRPr>
            </a:p>
          </p:txBody>
        </p:sp>
        <p:sp>
          <p:nvSpPr>
            <p:cNvPr id="181" name="Rectángulo 180">
              <a:extLst>
                <a:ext uri="{FF2B5EF4-FFF2-40B4-BE49-F238E27FC236}">
                  <a16:creationId xmlns:a16="http://schemas.microsoft.com/office/drawing/2014/main" id="{56828C25-9DC5-4C80-B969-3E45918A9AD3}"/>
                </a:ext>
              </a:extLst>
            </p:cNvPr>
            <p:cNvSpPr/>
            <p:nvPr/>
          </p:nvSpPr>
          <p:spPr>
            <a:xfrm>
              <a:off x="10440493" y="2433767"/>
              <a:ext cx="1092043" cy="276999"/>
            </a:xfrm>
            <a:prstGeom prst="rect">
              <a:avLst/>
            </a:prstGeom>
          </p:spPr>
          <p:txBody>
            <a:bodyPr wrap="square">
              <a:spAutoFit/>
            </a:bodyPr>
            <a:lstStyle/>
            <a:p>
              <a:r>
                <a:rPr lang="es-ES" sz="750" b="1" dirty="0">
                  <a:solidFill>
                    <a:srgbClr val="92D050"/>
                  </a:solidFill>
                  <a:latin typeface="Arial" panose="020B0604020202020204" pitchFamily="34" charset="0"/>
                  <a:cs typeface="Arial" panose="020B0604020202020204" pitchFamily="34" charset="0"/>
                </a:rPr>
                <a:t>Retrospectiva</a:t>
              </a:r>
              <a:endParaRPr lang="es-CO" sz="750" dirty="0">
                <a:solidFill>
                  <a:srgbClr val="92D050"/>
                </a:solidFill>
                <a:latin typeface="Arial" panose="020B0604020202020204" pitchFamily="34" charset="0"/>
                <a:cs typeface="Arial" panose="020B0604020202020204" pitchFamily="34" charset="0"/>
              </a:endParaRPr>
            </a:p>
          </p:txBody>
        </p:sp>
        <p:sp>
          <p:nvSpPr>
            <p:cNvPr id="182" name="Rectángulo 181">
              <a:extLst>
                <a:ext uri="{FF2B5EF4-FFF2-40B4-BE49-F238E27FC236}">
                  <a16:creationId xmlns:a16="http://schemas.microsoft.com/office/drawing/2014/main" id="{2729CDB8-4947-424A-9E07-285818F0720D}"/>
                </a:ext>
              </a:extLst>
            </p:cNvPr>
            <p:cNvSpPr/>
            <p:nvPr/>
          </p:nvSpPr>
          <p:spPr>
            <a:xfrm>
              <a:off x="10148147" y="1824232"/>
              <a:ext cx="677679" cy="430887"/>
            </a:xfrm>
            <a:prstGeom prst="rect">
              <a:avLst/>
            </a:prstGeom>
          </p:spPr>
          <p:txBody>
            <a:bodyPr wrap="square">
              <a:spAutoFit/>
            </a:bodyPr>
            <a:lstStyle/>
            <a:p>
              <a:r>
                <a:rPr lang="es-ES" sz="750" b="1" dirty="0">
                  <a:solidFill>
                    <a:srgbClr val="92D050"/>
                  </a:solidFill>
                  <a:latin typeface="Arial" panose="020B0604020202020204" pitchFamily="34" charset="0"/>
                  <a:cs typeface="Arial" panose="020B0604020202020204" pitchFamily="34" charset="0"/>
                </a:rPr>
                <a:t>M. P. V.</a:t>
              </a:r>
              <a:endParaRPr lang="es-CO" sz="750" dirty="0">
                <a:solidFill>
                  <a:srgbClr val="92D050"/>
                </a:solidFill>
                <a:latin typeface="Arial" panose="020B0604020202020204" pitchFamily="34" charset="0"/>
                <a:cs typeface="Arial" panose="020B0604020202020204" pitchFamily="34" charset="0"/>
              </a:endParaRPr>
            </a:p>
          </p:txBody>
        </p:sp>
        <p:sp>
          <p:nvSpPr>
            <p:cNvPr id="183" name="Rectángulo 182">
              <a:extLst>
                <a:ext uri="{FF2B5EF4-FFF2-40B4-BE49-F238E27FC236}">
                  <a16:creationId xmlns:a16="http://schemas.microsoft.com/office/drawing/2014/main" id="{465E8177-FDCC-49FC-8BCD-8EF2A12676C4}"/>
                </a:ext>
              </a:extLst>
            </p:cNvPr>
            <p:cNvSpPr/>
            <p:nvPr/>
          </p:nvSpPr>
          <p:spPr>
            <a:xfrm>
              <a:off x="10127823" y="989158"/>
              <a:ext cx="677679" cy="430887"/>
            </a:xfrm>
            <a:prstGeom prst="rect">
              <a:avLst/>
            </a:prstGeom>
          </p:spPr>
          <p:txBody>
            <a:bodyPr wrap="square">
              <a:spAutoFit/>
            </a:bodyPr>
            <a:lstStyle/>
            <a:p>
              <a:pPr algn="ctr"/>
              <a:r>
                <a:rPr lang="es-ES" sz="750" b="1" dirty="0" err="1">
                  <a:solidFill>
                    <a:srgbClr val="92D050"/>
                  </a:solidFill>
                  <a:latin typeface="Arial" panose="020B0604020202020204" pitchFamily="34" charset="0"/>
                  <a:cs typeface="Arial" panose="020B0604020202020204" pitchFamily="34" charset="0"/>
                </a:rPr>
                <a:t>Review</a:t>
              </a:r>
              <a:endParaRPr lang="es-CO" sz="750" dirty="0">
                <a:solidFill>
                  <a:srgbClr val="92D050"/>
                </a:solidFill>
                <a:latin typeface="Arial" panose="020B0604020202020204" pitchFamily="34" charset="0"/>
                <a:cs typeface="Arial" panose="020B0604020202020204" pitchFamily="34" charset="0"/>
              </a:endParaRPr>
            </a:p>
          </p:txBody>
        </p:sp>
        <p:sp>
          <p:nvSpPr>
            <p:cNvPr id="184" name="Rectángulo 183">
              <a:extLst>
                <a:ext uri="{FF2B5EF4-FFF2-40B4-BE49-F238E27FC236}">
                  <a16:creationId xmlns:a16="http://schemas.microsoft.com/office/drawing/2014/main" id="{8C92BAC0-7070-4C3A-A443-A2ED29BEE9FE}"/>
                </a:ext>
              </a:extLst>
            </p:cNvPr>
            <p:cNvSpPr/>
            <p:nvPr/>
          </p:nvSpPr>
          <p:spPr>
            <a:xfrm>
              <a:off x="9641637" y="580274"/>
              <a:ext cx="632347" cy="276999"/>
            </a:xfrm>
            <a:prstGeom prst="rect">
              <a:avLst/>
            </a:prstGeom>
          </p:spPr>
          <p:txBody>
            <a:bodyPr wrap="square">
              <a:spAutoFit/>
            </a:bodyPr>
            <a:lstStyle/>
            <a:p>
              <a:pPr algn="ctr"/>
              <a:r>
                <a:rPr lang="es-ES" sz="750" b="1" dirty="0" err="1">
                  <a:solidFill>
                    <a:srgbClr val="92D050"/>
                  </a:solidFill>
                  <a:latin typeface="Arial" panose="020B0604020202020204" pitchFamily="34" charset="0"/>
                  <a:cs typeface="Arial" panose="020B0604020202020204" pitchFamily="34" charset="0"/>
                </a:rPr>
                <a:t>Daily</a:t>
              </a:r>
              <a:endParaRPr lang="es-CO" sz="750" dirty="0">
                <a:solidFill>
                  <a:srgbClr val="92D050"/>
                </a:solidFill>
                <a:latin typeface="Arial" panose="020B0604020202020204" pitchFamily="34" charset="0"/>
                <a:cs typeface="Arial" panose="020B0604020202020204" pitchFamily="34" charset="0"/>
              </a:endParaRPr>
            </a:p>
          </p:txBody>
        </p:sp>
        <p:sp>
          <p:nvSpPr>
            <p:cNvPr id="185" name="Rectángulo 184">
              <a:extLst>
                <a:ext uri="{FF2B5EF4-FFF2-40B4-BE49-F238E27FC236}">
                  <a16:creationId xmlns:a16="http://schemas.microsoft.com/office/drawing/2014/main" id="{6F873162-FC16-4FFA-B67B-5900FB2B7B5F}"/>
                </a:ext>
              </a:extLst>
            </p:cNvPr>
            <p:cNvSpPr/>
            <p:nvPr/>
          </p:nvSpPr>
          <p:spPr>
            <a:xfrm>
              <a:off x="8226545" y="464822"/>
              <a:ext cx="1028588" cy="430887"/>
            </a:xfrm>
            <a:prstGeom prst="rect">
              <a:avLst/>
            </a:prstGeom>
          </p:spPr>
          <p:txBody>
            <a:bodyPr wrap="square">
              <a:spAutoFit/>
            </a:bodyPr>
            <a:lstStyle/>
            <a:p>
              <a:r>
                <a:rPr lang="es-ES" sz="750" b="1" dirty="0">
                  <a:solidFill>
                    <a:schemeClr val="accent6">
                      <a:lumMod val="50000"/>
                    </a:schemeClr>
                  </a:solidFill>
                  <a:latin typeface="Arial" panose="020B0604020202020204" pitchFamily="34" charset="0"/>
                  <a:cs typeface="Arial" panose="020B0604020202020204" pitchFamily="34" charset="0"/>
                </a:rPr>
                <a:t>Scrum Master</a:t>
              </a:r>
              <a:endParaRPr lang="es-CO" sz="750" dirty="0">
                <a:solidFill>
                  <a:schemeClr val="accent6">
                    <a:lumMod val="50000"/>
                  </a:schemeClr>
                </a:solidFill>
                <a:latin typeface="Arial" panose="020B0604020202020204" pitchFamily="34" charset="0"/>
                <a:cs typeface="Arial" panose="020B0604020202020204" pitchFamily="34" charset="0"/>
              </a:endParaRPr>
            </a:p>
          </p:txBody>
        </p:sp>
        <p:sp>
          <p:nvSpPr>
            <p:cNvPr id="186" name="Rectángulo 185">
              <a:extLst>
                <a:ext uri="{FF2B5EF4-FFF2-40B4-BE49-F238E27FC236}">
                  <a16:creationId xmlns:a16="http://schemas.microsoft.com/office/drawing/2014/main" id="{A54CD7E9-86E5-4128-ADED-8ACFE6D98EFA}"/>
                </a:ext>
              </a:extLst>
            </p:cNvPr>
            <p:cNvSpPr/>
            <p:nvPr/>
          </p:nvSpPr>
          <p:spPr>
            <a:xfrm>
              <a:off x="7087378" y="616912"/>
              <a:ext cx="1109485" cy="584776"/>
            </a:xfrm>
            <a:prstGeom prst="rect">
              <a:avLst/>
            </a:prstGeom>
          </p:spPr>
          <p:txBody>
            <a:bodyPr wrap="square">
              <a:spAutoFit/>
            </a:bodyPr>
            <a:lstStyle/>
            <a:p>
              <a:pPr algn="r"/>
              <a:r>
                <a:rPr lang="es-ES" sz="750" b="1" dirty="0">
                  <a:solidFill>
                    <a:srgbClr val="92D050"/>
                  </a:solidFill>
                  <a:latin typeface="Arial" panose="020B0604020202020204" pitchFamily="34" charset="0"/>
                  <a:cs typeface="Arial" panose="020B0604020202020204" pitchFamily="34" charset="0"/>
                </a:rPr>
                <a:t>Refinamiento del </a:t>
              </a:r>
              <a:r>
                <a:rPr lang="es-ES" sz="750" b="1" dirty="0" err="1">
                  <a:solidFill>
                    <a:srgbClr val="92D050"/>
                  </a:solidFill>
                  <a:latin typeface="Arial" panose="020B0604020202020204" pitchFamily="34" charset="0"/>
                  <a:cs typeface="Arial" panose="020B0604020202020204" pitchFamily="34" charset="0"/>
                </a:rPr>
                <a:t>Product</a:t>
              </a:r>
              <a:endParaRPr lang="es-ES" sz="750" b="1" dirty="0">
                <a:solidFill>
                  <a:srgbClr val="92D050"/>
                </a:solidFill>
                <a:latin typeface="Arial" panose="020B0604020202020204" pitchFamily="34" charset="0"/>
                <a:cs typeface="Arial" panose="020B0604020202020204" pitchFamily="34" charset="0"/>
              </a:endParaRPr>
            </a:p>
            <a:p>
              <a:pPr algn="r"/>
              <a:r>
                <a:rPr lang="es-ES" sz="750" b="1" dirty="0">
                  <a:solidFill>
                    <a:srgbClr val="92D050"/>
                  </a:solidFill>
                  <a:latin typeface="Arial" panose="020B0604020202020204" pitchFamily="34" charset="0"/>
                  <a:cs typeface="Arial" panose="020B0604020202020204" pitchFamily="34" charset="0"/>
                </a:rPr>
                <a:t>Backlog</a:t>
              </a:r>
              <a:endParaRPr lang="es-CO" sz="750" dirty="0">
                <a:solidFill>
                  <a:srgbClr val="92D050"/>
                </a:solidFill>
                <a:latin typeface="Arial" panose="020B0604020202020204" pitchFamily="34" charset="0"/>
                <a:cs typeface="Arial" panose="020B0604020202020204" pitchFamily="34" charset="0"/>
              </a:endParaRPr>
            </a:p>
          </p:txBody>
        </p:sp>
        <p:sp>
          <p:nvSpPr>
            <p:cNvPr id="187" name="Rectángulo 186">
              <a:extLst>
                <a:ext uri="{FF2B5EF4-FFF2-40B4-BE49-F238E27FC236}">
                  <a16:creationId xmlns:a16="http://schemas.microsoft.com/office/drawing/2014/main" id="{D3FC78DA-6DFD-403F-B006-67A78E2D345D}"/>
                </a:ext>
              </a:extLst>
            </p:cNvPr>
            <p:cNvSpPr/>
            <p:nvPr/>
          </p:nvSpPr>
          <p:spPr>
            <a:xfrm rot="2647269">
              <a:off x="3244707" y="1638637"/>
              <a:ext cx="1057201" cy="276999"/>
            </a:xfrm>
            <a:prstGeom prst="rect">
              <a:avLst/>
            </a:prstGeom>
          </p:spPr>
          <p:txBody>
            <a:bodyPr wrap="square">
              <a:spAutoFit/>
            </a:bodyPr>
            <a:lstStyle/>
            <a:p>
              <a:r>
                <a:rPr lang="es-ES" sz="750" b="1" dirty="0" err="1">
                  <a:solidFill>
                    <a:schemeClr val="accent6">
                      <a:lumMod val="50000"/>
                    </a:schemeClr>
                  </a:solidFill>
                  <a:latin typeface="Arial" panose="020B0604020202020204" pitchFamily="34" charset="0"/>
                  <a:cs typeface="Arial" panose="020B0604020202020204" pitchFamily="34" charset="0"/>
                </a:rPr>
                <a:t>Stakeholders</a:t>
              </a:r>
              <a:endParaRPr lang="es-ES" sz="750" b="1" dirty="0">
                <a:solidFill>
                  <a:schemeClr val="accent6">
                    <a:lumMod val="50000"/>
                  </a:schemeClr>
                </a:solidFill>
                <a:latin typeface="Arial" panose="020B0604020202020204" pitchFamily="34" charset="0"/>
                <a:cs typeface="Arial" panose="020B0604020202020204" pitchFamily="34" charset="0"/>
              </a:endParaRPr>
            </a:p>
          </p:txBody>
        </p:sp>
        <p:grpSp>
          <p:nvGrpSpPr>
            <p:cNvPr id="141" name="Grupo 140">
              <a:extLst>
                <a:ext uri="{FF2B5EF4-FFF2-40B4-BE49-F238E27FC236}">
                  <a16:creationId xmlns:a16="http://schemas.microsoft.com/office/drawing/2014/main" id="{F535D850-64F5-46CC-B1A6-6F2CE2B28384}"/>
                </a:ext>
              </a:extLst>
            </p:cNvPr>
            <p:cNvGrpSpPr/>
            <p:nvPr/>
          </p:nvGrpSpPr>
          <p:grpSpPr>
            <a:xfrm>
              <a:off x="5845581" y="760573"/>
              <a:ext cx="1090576" cy="689540"/>
              <a:chOff x="7584756" y="2902881"/>
              <a:chExt cx="936220" cy="689540"/>
            </a:xfrm>
          </p:grpSpPr>
          <p:sp>
            <p:nvSpPr>
              <p:cNvPr id="165" name="Rectángulo 164">
                <a:extLst>
                  <a:ext uri="{FF2B5EF4-FFF2-40B4-BE49-F238E27FC236}">
                    <a16:creationId xmlns:a16="http://schemas.microsoft.com/office/drawing/2014/main" id="{991EA229-28C6-4F05-A6F7-E6902B078924}"/>
                  </a:ext>
                </a:extLst>
              </p:cNvPr>
              <p:cNvSpPr/>
              <p:nvPr/>
            </p:nvSpPr>
            <p:spPr>
              <a:xfrm rot="17878471">
                <a:off x="7541853" y="3162520"/>
                <a:ext cx="429285" cy="343480"/>
              </a:xfrm>
              <a:prstGeom prst="rect">
                <a:avLst/>
              </a:prstGeom>
            </p:spPr>
            <p:txBody>
              <a:bodyPr wrap="square">
                <a:spAutoFit/>
              </a:bodyPr>
              <a:lstStyle/>
              <a:p>
                <a:pPr algn="ctr"/>
                <a:r>
                  <a:rPr lang="es-ES" sz="675" b="1" dirty="0">
                    <a:solidFill>
                      <a:srgbClr val="92D050"/>
                    </a:solidFill>
                    <a:latin typeface="Arial" panose="020B0604020202020204" pitchFamily="34" charset="0"/>
                    <a:cs typeface="Arial" panose="020B0604020202020204" pitchFamily="34" charset="0"/>
                  </a:rPr>
                  <a:t>Dev</a:t>
                </a:r>
                <a:endParaRPr lang="es-CO" sz="675" dirty="0">
                  <a:solidFill>
                    <a:srgbClr val="92D050"/>
                  </a:solidFill>
                  <a:latin typeface="Arial" panose="020B0604020202020204" pitchFamily="34" charset="0"/>
                  <a:cs typeface="Arial" panose="020B0604020202020204" pitchFamily="34" charset="0"/>
                </a:endParaRPr>
              </a:p>
            </p:txBody>
          </p:sp>
          <p:grpSp>
            <p:nvGrpSpPr>
              <p:cNvPr id="166" name="Grupo 165">
                <a:extLst>
                  <a:ext uri="{FF2B5EF4-FFF2-40B4-BE49-F238E27FC236}">
                    <a16:creationId xmlns:a16="http://schemas.microsoft.com/office/drawing/2014/main" id="{BF93B479-6B5C-4242-9244-59D3A7D08D90}"/>
                  </a:ext>
                </a:extLst>
              </p:cNvPr>
              <p:cNvGrpSpPr/>
              <p:nvPr/>
            </p:nvGrpSpPr>
            <p:grpSpPr>
              <a:xfrm>
                <a:off x="7849467" y="2902881"/>
                <a:ext cx="671509" cy="689540"/>
                <a:chOff x="7849467" y="2902881"/>
                <a:chExt cx="671509" cy="689540"/>
              </a:xfrm>
            </p:grpSpPr>
            <p:sp>
              <p:nvSpPr>
                <p:cNvPr id="167" name="Rectángulo 166">
                  <a:extLst>
                    <a:ext uri="{FF2B5EF4-FFF2-40B4-BE49-F238E27FC236}">
                      <a16:creationId xmlns:a16="http://schemas.microsoft.com/office/drawing/2014/main" id="{93BD3DC9-8589-492B-93D1-1F9869470B8C}"/>
                    </a:ext>
                  </a:extLst>
                </p:cNvPr>
                <p:cNvSpPr/>
                <p:nvPr/>
              </p:nvSpPr>
              <p:spPr>
                <a:xfrm rot="17878471">
                  <a:off x="7619072" y="3137443"/>
                  <a:ext cx="685373" cy="224583"/>
                </a:xfrm>
                <a:prstGeom prst="rect">
                  <a:avLst/>
                </a:prstGeom>
              </p:spPr>
              <p:txBody>
                <a:bodyPr wrap="square">
                  <a:spAutoFit/>
                </a:bodyPr>
                <a:lstStyle/>
                <a:p>
                  <a:pPr algn="ctr"/>
                  <a:r>
                    <a:rPr lang="es-ES" sz="675" b="1" dirty="0">
                      <a:solidFill>
                        <a:srgbClr val="92D050"/>
                      </a:solidFill>
                      <a:latin typeface="Arial" panose="020B0604020202020204" pitchFamily="34" charset="0"/>
                      <a:cs typeface="Arial" panose="020B0604020202020204" pitchFamily="34" charset="0"/>
                    </a:rPr>
                    <a:t>Testing</a:t>
                  </a:r>
                  <a:endParaRPr lang="es-CO" sz="675" dirty="0">
                    <a:solidFill>
                      <a:srgbClr val="92D050"/>
                    </a:solidFill>
                    <a:latin typeface="Arial" panose="020B0604020202020204" pitchFamily="34" charset="0"/>
                    <a:cs typeface="Arial" panose="020B0604020202020204" pitchFamily="34" charset="0"/>
                  </a:endParaRPr>
                </a:p>
              </p:txBody>
            </p:sp>
            <p:sp>
              <p:nvSpPr>
                <p:cNvPr id="168" name="Rectángulo 167">
                  <a:extLst>
                    <a:ext uri="{FF2B5EF4-FFF2-40B4-BE49-F238E27FC236}">
                      <a16:creationId xmlns:a16="http://schemas.microsoft.com/office/drawing/2014/main" id="{E9625161-872F-431D-A1D6-3734B64D7715}"/>
                    </a:ext>
                  </a:extLst>
                </p:cNvPr>
                <p:cNvSpPr/>
                <p:nvPr/>
              </p:nvSpPr>
              <p:spPr>
                <a:xfrm rot="17878471">
                  <a:off x="7852769" y="3135683"/>
                  <a:ext cx="601267" cy="224583"/>
                </a:xfrm>
                <a:prstGeom prst="rect">
                  <a:avLst/>
                </a:prstGeom>
              </p:spPr>
              <p:txBody>
                <a:bodyPr wrap="square">
                  <a:spAutoFit/>
                </a:bodyPr>
                <a:lstStyle/>
                <a:p>
                  <a:r>
                    <a:rPr lang="es-ES" sz="675" b="1" dirty="0">
                      <a:solidFill>
                        <a:srgbClr val="92D050"/>
                      </a:solidFill>
                      <a:latin typeface="Arial" panose="020B0604020202020204" pitchFamily="34" charset="0"/>
                      <a:cs typeface="Arial" panose="020B0604020202020204" pitchFamily="34" charset="0"/>
                    </a:rPr>
                    <a:t>Infra</a:t>
                  </a:r>
                  <a:endParaRPr lang="es-CO" sz="675" dirty="0">
                    <a:solidFill>
                      <a:srgbClr val="92D050"/>
                    </a:solidFill>
                    <a:latin typeface="Arial" panose="020B0604020202020204" pitchFamily="34" charset="0"/>
                    <a:cs typeface="Arial" panose="020B0604020202020204" pitchFamily="34" charset="0"/>
                  </a:endParaRPr>
                </a:p>
              </p:txBody>
            </p:sp>
            <p:sp>
              <p:nvSpPr>
                <p:cNvPr id="169" name="Rectángulo 168">
                  <a:extLst>
                    <a:ext uri="{FF2B5EF4-FFF2-40B4-BE49-F238E27FC236}">
                      <a16:creationId xmlns:a16="http://schemas.microsoft.com/office/drawing/2014/main" id="{32BDA3F7-BB28-463F-B518-F56F747DE3E6}"/>
                    </a:ext>
                  </a:extLst>
                </p:cNvPr>
                <p:cNvSpPr/>
                <p:nvPr/>
              </p:nvSpPr>
              <p:spPr>
                <a:xfrm rot="17878471">
                  <a:off x="8020417" y="3059961"/>
                  <a:ext cx="657640" cy="343479"/>
                </a:xfrm>
                <a:prstGeom prst="rect">
                  <a:avLst/>
                </a:prstGeom>
              </p:spPr>
              <p:txBody>
                <a:bodyPr wrap="square">
                  <a:spAutoFit/>
                </a:bodyPr>
                <a:lstStyle/>
                <a:p>
                  <a:r>
                    <a:rPr lang="es-ES" sz="675" b="1" dirty="0">
                      <a:solidFill>
                        <a:srgbClr val="92D050"/>
                      </a:solidFill>
                      <a:latin typeface="Arial" panose="020B0604020202020204" pitchFamily="34" charset="0"/>
                      <a:cs typeface="Arial" panose="020B0604020202020204" pitchFamily="34" charset="0"/>
                    </a:rPr>
                    <a:t>Negocio</a:t>
                  </a:r>
                  <a:endParaRPr lang="es-CO" sz="675" dirty="0">
                    <a:solidFill>
                      <a:srgbClr val="92D050"/>
                    </a:solidFill>
                    <a:latin typeface="Arial" panose="020B0604020202020204" pitchFamily="34" charset="0"/>
                    <a:cs typeface="Arial" panose="020B0604020202020204" pitchFamily="34" charset="0"/>
                  </a:endParaRPr>
                </a:p>
              </p:txBody>
            </p:sp>
          </p:grpSp>
        </p:grpSp>
        <p:pic>
          <p:nvPicPr>
            <p:cNvPr id="142" name="Imagen 141">
              <a:extLst>
                <a:ext uri="{FF2B5EF4-FFF2-40B4-BE49-F238E27FC236}">
                  <a16:creationId xmlns:a16="http://schemas.microsoft.com/office/drawing/2014/main" id="{4D10414D-747B-4317-A258-3867BB107D21}"/>
                </a:ext>
              </a:extLst>
            </p:cNvPr>
            <p:cNvPicPr>
              <a:picLocks noChangeAspect="1"/>
            </p:cNvPicPr>
            <p:nvPr/>
          </p:nvPicPr>
          <p:blipFill>
            <a:blip r:embed="rId4"/>
            <a:stretch>
              <a:fillRect/>
            </a:stretch>
          </p:blipFill>
          <p:spPr>
            <a:xfrm>
              <a:off x="2976824" y="1593022"/>
              <a:ext cx="499291" cy="438150"/>
            </a:xfrm>
            <a:prstGeom prst="rect">
              <a:avLst/>
            </a:prstGeom>
          </p:spPr>
        </p:pic>
        <p:pic>
          <p:nvPicPr>
            <p:cNvPr id="143" name="Imagen 142">
              <a:extLst>
                <a:ext uri="{FF2B5EF4-FFF2-40B4-BE49-F238E27FC236}">
                  <a16:creationId xmlns:a16="http://schemas.microsoft.com/office/drawing/2014/main" id="{55DFCEDC-1EDA-41C1-8470-71EFBD91C87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154350" y="1745422"/>
              <a:ext cx="499291" cy="438150"/>
            </a:xfrm>
            <a:prstGeom prst="rect">
              <a:avLst/>
            </a:prstGeom>
          </p:spPr>
        </p:pic>
        <p:pic>
          <p:nvPicPr>
            <p:cNvPr id="146" name="Imagen 145">
              <a:extLst>
                <a:ext uri="{FF2B5EF4-FFF2-40B4-BE49-F238E27FC236}">
                  <a16:creationId xmlns:a16="http://schemas.microsoft.com/office/drawing/2014/main" id="{76D29499-E1D5-492D-9415-3AAB13682D8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331875" y="1897822"/>
              <a:ext cx="499291" cy="438150"/>
            </a:xfrm>
            <a:prstGeom prst="rect">
              <a:avLst/>
            </a:prstGeom>
          </p:spPr>
        </p:pic>
        <p:sp>
          <p:nvSpPr>
            <p:cNvPr id="151" name="Rectángulo: esquinas redondeadas 150">
              <a:extLst>
                <a:ext uri="{FF2B5EF4-FFF2-40B4-BE49-F238E27FC236}">
                  <a16:creationId xmlns:a16="http://schemas.microsoft.com/office/drawing/2014/main" id="{383015F8-B3A7-4015-A03C-B7FA0BA2755B}"/>
                </a:ext>
              </a:extLst>
            </p:cNvPr>
            <p:cNvSpPr/>
            <p:nvPr/>
          </p:nvSpPr>
          <p:spPr>
            <a:xfrm>
              <a:off x="2976823" y="2975876"/>
              <a:ext cx="8444493" cy="178403"/>
            </a:xfrm>
            <a:prstGeom prst="roundRect">
              <a:avLst/>
            </a:prstGeom>
            <a:solidFill>
              <a:srgbClr val="9FD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b="1" dirty="0"/>
                <a:t>Habilitadores Tecnológicos</a:t>
              </a:r>
              <a:endParaRPr lang="es-CO" sz="1350" b="1" dirty="0"/>
            </a:p>
          </p:txBody>
        </p:sp>
        <p:sp>
          <p:nvSpPr>
            <p:cNvPr id="152" name="Elipse 151">
              <a:extLst>
                <a:ext uri="{FF2B5EF4-FFF2-40B4-BE49-F238E27FC236}">
                  <a16:creationId xmlns:a16="http://schemas.microsoft.com/office/drawing/2014/main" id="{CB0492A7-3033-44C3-9525-64E19A6614E2}"/>
                </a:ext>
              </a:extLst>
            </p:cNvPr>
            <p:cNvSpPr/>
            <p:nvPr/>
          </p:nvSpPr>
          <p:spPr>
            <a:xfrm>
              <a:off x="6511237" y="3178141"/>
              <a:ext cx="172294" cy="15191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A</a:t>
              </a:r>
            </a:p>
          </p:txBody>
        </p:sp>
        <p:sp>
          <p:nvSpPr>
            <p:cNvPr id="153" name="Elipse 152">
              <a:extLst>
                <a:ext uri="{FF2B5EF4-FFF2-40B4-BE49-F238E27FC236}">
                  <a16:creationId xmlns:a16="http://schemas.microsoft.com/office/drawing/2014/main" id="{6D0118FB-BC43-4B43-A18D-C584B69B0F20}"/>
                </a:ext>
              </a:extLst>
            </p:cNvPr>
            <p:cNvSpPr/>
            <p:nvPr/>
          </p:nvSpPr>
          <p:spPr>
            <a:xfrm>
              <a:off x="7711935" y="3178141"/>
              <a:ext cx="172294" cy="15191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B</a:t>
              </a:r>
            </a:p>
          </p:txBody>
        </p:sp>
        <p:sp>
          <p:nvSpPr>
            <p:cNvPr id="158" name="Abrir llave 157">
              <a:extLst>
                <a:ext uri="{FF2B5EF4-FFF2-40B4-BE49-F238E27FC236}">
                  <a16:creationId xmlns:a16="http://schemas.microsoft.com/office/drawing/2014/main" id="{01633023-0E64-4F56-9F6D-6515D398A261}"/>
                </a:ext>
              </a:extLst>
            </p:cNvPr>
            <p:cNvSpPr/>
            <p:nvPr/>
          </p:nvSpPr>
          <p:spPr>
            <a:xfrm rot="5400000">
              <a:off x="6390829" y="371911"/>
              <a:ext cx="114226" cy="923733"/>
            </a:xfrm>
            <a:prstGeom prst="leftBrace">
              <a:avLst/>
            </a:prstGeom>
            <a:ln>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sz="1350"/>
            </a:p>
          </p:txBody>
        </p:sp>
        <p:sp>
          <p:nvSpPr>
            <p:cNvPr id="232" name="Elipse 231">
              <a:extLst>
                <a:ext uri="{FF2B5EF4-FFF2-40B4-BE49-F238E27FC236}">
                  <a16:creationId xmlns:a16="http://schemas.microsoft.com/office/drawing/2014/main" id="{8D84BAF0-8EE4-4240-A08E-0B9053A34787}"/>
                </a:ext>
              </a:extLst>
            </p:cNvPr>
            <p:cNvSpPr/>
            <p:nvPr/>
          </p:nvSpPr>
          <p:spPr>
            <a:xfrm>
              <a:off x="3192232" y="1359500"/>
              <a:ext cx="167562" cy="15191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1</a:t>
              </a:r>
            </a:p>
          </p:txBody>
        </p:sp>
        <p:sp>
          <p:nvSpPr>
            <p:cNvPr id="233" name="Elipse 232">
              <a:extLst>
                <a:ext uri="{FF2B5EF4-FFF2-40B4-BE49-F238E27FC236}">
                  <a16:creationId xmlns:a16="http://schemas.microsoft.com/office/drawing/2014/main" id="{810135DE-8945-497D-90C9-67C7136B7698}"/>
                </a:ext>
              </a:extLst>
            </p:cNvPr>
            <p:cNvSpPr/>
            <p:nvPr/>
          </p:nvSpPr>
          <p:spPr>
            <a:xfrm>
              <a:off x="5093998" y="335870"/>
              <a:ext cx="167562" cy="15191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2</a:t>
              </a:r>
            </a:p>
          </p:txBody>
        </p:sp>
        <p:sp>
          <p:nvSpPr>
            <p:cNvPr id="234" name="Elipse 233">
              <a:extLst>
                <a:ext uri="{FF2B5EF4-FFF2-40B4-BE49-F238E27FC236}">
                  <a16:creationId xmlns:a16="http://schemas.microsoft.com/office/drawing/2014/main" id="{1A12948E-DF01-4CB7-A313-7AB2315459B1}"/>
                </a:ext>
              </a:extLst>
            </p:cNvPr>
            <p:cNvSpPr/>
            <p:nvPr/>
          </p:nvSpPr>
          <p:spPr>
            <a:xfrm>
              <a:off x="6377941" y="517049"/>
              <a:ext cx="167562" cy="15191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3</a:t>
              </a:r>
            </a:p>
          </p:txBody>
        </p:sp>
        <p:sp>
          <p:nvSpPr>
            <p:cNvPr id="235" name="Elipse 234">
              <a:extLst>
                <a:ext uri="{FF2B5EF4-FFF2-40B4-BE49-F238E27FC236}">
                  <a16:creationId xmlns:a16="http://schemas.microsoft.com/office/drawing/2014/main" id="{B4B1248F-9153-4C74-952F-E62D80340345}"/>
                </a:ext>
              </a:extLst>
            </p:cNvPr>
            <p:cNvSpPr/>
            <p:nvPr/>
          </p:nvSpPr>
          <p:spPr>
            <a:xfrm>
              <a:off x="7377323" y="2661113"/>
              <a:ext cx="167562" cy="15191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4</a:t>
              </a:r>
            </a:p>
          </p:txBody>
        </p:sp>
        <p:sp>
          <p:nvSpPr>
            <p:cNvPr id="236" name="Elipse 235">
              <a:extLst>
                <a:ext uri="{FF2B5EF4-FFF2-40B4-BE49-F238E27FC236}">
                  <a16:creationId xmlns:a16="http://schemas.microsoft.com/office/drawing/2014/main" id="{E3F7104F-5A75-4675-97B0-BAE365FD366C}"/>
                </a:ext>
              </a:extLst>
            </p:cNvPr>
            <p:cNvSpPr/>
            <p:nvPr/>
          </p:nvSpPr>
          <p:spPr>
            <a:xfrm>
              <a:off x="8495586" y="2661113"/>
              <a:ext cx="167562" cy="15191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5</a:t>
              </a:r>
            </a:p>
          </p:txBody>
        </p:sp>
        <p:sp>
          <p:nvSpPr>
            <p:cNvPr id="237" name="Elipse 236">
              <a:extLst>
                <a:ext uri="{FF2B5EF4-FFF2-40B4-BE49-F238E27FC236}">
                  <a16:creationId xmlns:a16="http://schemas.microsoft.com/office/drawing/2014/main" id="{894AEACE-6A90-40C6-B1D6-6AF80072F27E}"/>
                </a:ext>
              </a:extLst>
            </p:cNvPr>
            <p:cNvSpPr/>
            <p:nvPr/>
          </p:nvSpPr>
          <p:spPr>
            <a:xfrm>
              <a:off x="8920810" y="2661113"/>
              <a:ext cx="167562" cy="15191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6</a:t>
              </a:r>
            </a:p>
          </p:txBody>
        </p:sp>
        <p:sp>
          <p:nvSpPr>
            <p:cNvPr id="247" name="Abrir llave 246">
              <a:extLst>
                <a:ext uri="{FF2B5EF4-FFF2-40B4-BE49-F238E27FC236}">
                  <a16:creationId xmlns:a16="http://schemas.microsoft.com/office/drawing/2014/main" id="{802BAE8C-FFE1-402E-A53C-321636FC5F6D}"/>
                </a:ext>
              </a:extLst>
            </p:cNvPr>
            <p:cNvSpPr/>
            <p:nvPr/>
          </p:nvSpPr>
          <p:spPr>
            <a:xfrm rot="16200000">
              <a:off x="8737198" y="2271929"/>
              <a:ext cx="114226" cy="630922"/>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sz="1350"/>
            </a:p>
          </p:txBody>
        </p:sp>
      </p:grpSp>
      <p:grpSp>
        <p:nvGrpSpPr>
          <p:cNvPr id="5" name="Grupo 4">
            <a:extLst>
              <a:ext uri="{FF2B5EF4-FFF2-40B4-BE49-F238E27FC236}">
                <a16:creationId xmlns:a16="http://schemas.microsoft.com/office/drawing/2014/main" id="{F27F206D-52F5-4C07-BCBA-216B532653E0}"/>
              </a:ext>
            </a:extLst>
          </p:cNvPr>
          <p:cNvGrpSpPr/>
          <p:nvPr/>
        </p:nvGrpSpPr>
        <p:grpSpPr>
          <a:xfrm>
            <a:off x="523927" y="78127"/>
            <a:ext cx="1636976" cy="2461328"/>
            <a:chOff x="698570" y="104169"/>
            <a:chExt cx="2182634" cy="3281771"/>
          </a:xfrm>
        </p:grpSpPr>
        <p:grpSp>
          <p:nvGrpSpPr>
            <p:cNvPr id="69" name="Grupo 68">
              <a:extLst>
                <a:ext uri="{FF2B5EF4-FFF2-40B4-BE49-F238E27FC236}">
                  <a16:creationId xmlns:a16="http://schemas.microsoft.com/office/drawing/2014/main" id="{C9A07972-F2CF-41E1-8348-9163863BF017}"/>
                </a:ext>
              </a:extLst>
            </p:cNvPr>
            <p:cNvGrpSpPr/>
            <p:nvPr/>
          </p:nvGrpSpPr>
          <p:grpSpPr>
            <a:xfrm>
              <a:off x="698614" y="104169"/>
              <a:ext cx="2182590" cy="400110"/>
              <a:chOff x="698614" y="104169"/>
              <a:chExt cx="2182590" cy="400110"/>
            </a:xfrm>
          </p:grpSpPr>
          <p:sp>
            <p:nvSpPr>
              <p:cNvPr id="140" name="Rectángulo 139">
                <a:extLst>
                  <a:ext uri="{FF2B5EF4-FFF2-40B4-BE49-F238E27FC236}">
                    <a16:creationId xmlns:a16="http://schemas.microsoft.com/office/drawing/2014/main" id="{8FC212F9-DC43-447C-8FE5-E668205CF96B}"/>
                  </a:ext>
                </a:extLst>
              </p:cNvPr>
              <p:cNvSpPr/>
              <p:nvPr/>
            </p:nvSpPr>
            <p:spPr>
              <a:xfrm>
                <a:off x="920718" y="104169"/>
                <a:ext cx="1960486" cy="400110"/>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Toma de decisiones independiente al </a:t>
                </a:r>
                <a:r>
                  <a:rPr lang="es-ES" sz="675" b="1" dirty="0" err="1">
                    <a:latin typeface="Arial" panose="020B0604020202020204" pitchFamily="34" charset="0"/>
                    <a:cs typeface="Arial" panose="020B0604020202020204" pitchFamily="34" charset="0"/>
                  </a:rPr>
                  <a:t>A.Team</a:t>
                </a:r>
                <a:endParaRPr lang="es-CO" sz="675" dirty="0">
                  <a:latin typeface="Arial" panose="020B0604020202020204" pitchFamily="34" charset="0"/>
                  <a:cs typeface="Arial" panose="020B0604020202020204" pitchFamily="34" charset="0"/>
                </a:endParaRPr>
              </a:p>
            </p:txBody>
          </p:sp>
          <p:sp>
            <p:nvSpPr>
              <p:cNvPr id="222" name="Elipse 221">
                <a:extLst>
                  <a:ext uri="{FF2B5EF4-FFF2-40B4-BE49-F238E27FC236}">
                    <a16:creationId xmlns:a16="http://schemas.microsoft.com/office/drawing/2014/main" id="{3E7E1976-7E3B-4CA5-92A8-92708AC03574}"/>
                  </a:ext>
                </a:extLst>
              </p:cNvPr>
              <p:cNvSpPr/>
              <p:nvPr/>
            </p:nvSpPr>
            <p:spPr>
              <a:xfrm>
                <a:off x="698614" y="189893"/>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1</a:t>
                </a:r>
              </a:p>
            </p:txBody>
          </p:sp>
        </p:grpSp>
        <p:grpSp>
          <p:nvGrpSpPr>
            <p:cNvPr id="83" name="Grupo 82">
              <a:extLst>
                <a:ext uri="{FF2B5EF4-FFF2-40B4-BE49-F238E27FC236}">
                  <a16:creationId xmlns:a16="http://schemas.microsoft.com/office/drawing/2014/main" id="{436998DE-AC7B-4738-BE78-AC166AD02F43}"/>
                </a:ext>
              </a:extLst>
            </p:cNvPr>
            <p:cNvGrpSpPr/>
            <p:nvPr/>
          </p:nvGrpSpPr>
          <p:grpSpPr>
            <a:xfrm>
              <a:off x="698614" y="505904"/>
              <a:ext cx="2176160" cy="400110"/>
              <a:chOff x="698614" y="522700"/>
              <a:chExt cx="2176160" cy="400110"/>
            </a:xfrm>
          </p:grpSpPr>
          <p:sp>
            <p:nvSpPr>
              <p:cNvPr id="138" name="Rectángulo 137">
                <a:extLst>
                  <a:ext uri="{FF2B5EF4-FFF2-40B4-BE49-F238E27FC236}">
                    <a16:creationId xmlns:a16="http://schemas.microsoft.com/office/drawing/2014/main" id="{92BC894D-F7EE-425B-A94F-C303BBC7D7D6}"/>
                  </a:ext>
                </a:extLst>
              </p:cNvPr>
              <p:cNvSpPr/>
              <p:nvPr/>
            </p:nvSpPr>
            <p:spPr>
              <a:xfrm>
                <a:off x="920718" y="522700"/>
                <a:ext cx="1954056" cy="400110"/>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Carencia de Historias Habilitadoras</a:t>
                </a:r>
                <a:endParaRPr lang="es-CO" sz="675" dirty="0">
                  <a:latin typeface="Arial" panose="020B0604020202020204" pitchFamily="34" charset="0"/>
                  <a:cs typeface="Arial" panose="020B0604020202020204" pitchFamily="34" charset="0"/>
                </a:endParaRPr>
              </a:p>
            </p:txBody>
          </p:sp>
          <p:sp>
            <p:nvSpPr>
              <p:cNvPr id="223" name="Elipse 222">
                <a:extLst>
                  <a:ext uri="{FF2B5EF4-FFF2-40B4-BE49-F238E27FC236}">
                    <a16:creationId xmlns:a16="http://schemas.microsoft.com/office/drawing/2014/main" id="{447C1639-BA28-4D70-8ABB-7EB0AC42C505}"/>
                  </a:ext>
                </a:extLst>
              </p:cNvPr>
              <p:cNvSpPr/>
              <p:nvPr/>
            </p:nvSpPr>
            <p:spPr>
              <a:xfrm>
                <a:off x="698614" y="611037"/>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2</a:t>
                </a:r>
              </a:p>
            </p:txBody>
          </p:sp>
        </p:grpSp>
        <p:grpSp>
          <p:nvGrpSpPr>
            <p:cNvPr id="82" name="Grupo 81">
              <a:extLst>
                <a:ext uri="{FF2B5EF4-FFF2-40B4-BE49-F238E27FC236}">
                  <a16:creationId xmlns:a16="http://schemas.microsoft.com/office/drawing/2014/main" id="{082FD4C7-5CF7-4E0C-AAFD-3A27557A3920}"/>
                </a:ext>
              </a:extLst>
            </p:cNvPr>
            <p:cNvGrpSpPr/>
            <p:nvPr/>
          </p:nvGrpSpPr>
          <p:grpSpPr>
            <a:xfrm>
              <a:off x="699111" y="928907"/>
              <a:ext cx="2124928" cy="261610"/>
              <a:chOff x="699111" y="1092213"/>
              <a:chExt cx="2124928" cy="261610"/>
            </a:xfrm>
          </p:grpSpPr>
          <p:sp>
            <p:nvSpPr>
              <p:cNvPr id="145" name="Rectángulo 144">
                <a:extLst>
                  <a:ext uri="{FF2B5EF4-FFF2-40B4-BE49-F238E27FC236}">
                    <a16:creationId xmlns:a16="http://schemas.microsoft.com/office/drawing/2014/main" id="{D69900AD-5DD8-4B69-9749-D13956BDB6DB}"/>
                  </a:ext>
                </a:extLst>
              </p:cNvPr>
              <p:cNvSpPr/>
              <p:nvPr/>
            </p:nvSpPr>
            <p:spPr>
              <a:xfrm>
                <a:off x="920718" y="1092213"/>
                <a:ext cx="1903321" cy="261610"/>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Decisiones de no automatizar</a:t>
                </a:r>
                <a:endParaRPr lang="es-CO" sz="675" dirty="0">
                  <a:latin typeface="Arial" panose="020B0604020202020204" pitchFamily="34" charset="0"/>
                  <a:cs typeface="Arial" panose="020B0604020202020204" pitchFamily="34" charset="0"/>
                </a:endParaRPr>
              </a:p>
            </p:txBody>
          </p:sp>
          <p:sp>
            <p:nvSpPr>
              <p:cNvPr id="225" name="Elipse 224">
                <a:extLst>
                  <a:ext uri="{FF2B5EF4-FFF2-40B4-BE49-F238E27FC236}">
                    <a16:creationId xmlns:a16="http://schemas.microsoft.com/office/drawing/2014/main" id="{42202C73-2915-4A5D-9574-D291358D6B8C}"/>
                  </a:ext>
                </a:extLst>
              </p:cNvPr>
              <p:cNvSpPr/>
              <p:nvPr/>
            </p:nvSpPr>
            <p:spPr>
              <a:xfrm>
                <a:off x="699111" y="1132424"/>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3</a:t>
                </a:r>
              </a:p>
            </p:txBody>
          </p:sp>
        </p:grpSp>
        <p:grpSp>
          <p:nvGrpSpPr>
            <p:cNvPr id="84" name="Grupo 83">
              <a:extLst>
                <a:ext uri="{FF2B5EF4-FFF2-40B4-BE49-F238E27FC236}">
                  <a16:creationId xmlns:a16="http://schemas.microsoft.com/office/drawing/2014/main" id="{2C47C21D-D55B-46BC-B9F3-EC1CA6E0DF55}"/>
                </a:ext>
              </a:extLst>
            </p:cNvPr>
            <p:cNvGrpSpPr/>
            <p:nvPr/>
          </p:nvGrpSpPr>
          <p:grpSpPr>
            <a:xfrm>
              <a:off x="701579" y="1239616"/>
              <a:ext cx="1675776" cy="400110"/>
              <a:chOff x="701579" y="1674960"/>
              <a:chExt cx="1675776" cy="400110"/>
            </a:xfrm>
          </p:grpSpPr>
          <p:sp>
            <p:nvSpPr>
              <p:cNvPr id="150" name="Rectángulo 149">
                <a:extLst>
                  <a:ext uri="{FF2B5EF4-FFF2-40B4-BE49-F238E27FC236}">
                    <a16:creationId xmlns:a16="http://schemas.microsoft.com/office/drawing/2014/main" id="{24909913-9429-44D1-88E5-79626029FB2B}"/>
                  </a:ext>
                </a:extLst>
              </p:cNvPr>
              <p:cNvSpPr/>
              <p:nvPr/>
            </p:nvSpPr>
            <p:spPr>
              <a:xfrm>
                <a:off x="920718" y="1674960"/>
                <a:ext cx="1456637" cy="400110"/>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Llegada al Sprint de Épicas como H.U.</a:t>
                </a:r>
                <a:endParaRPr lang="es-CO" sz="675" dirty="0">
                  <a:latin typeface="Arial" panose="020B0604020202020204" pitchFamily="34" charset="0"/>
                  <a:cs typeface="Arial" panose="020B0604020202020204" pitchFamily="34" charset="0"/>
                </a:endParaRPr>
              </a:p>
            </p:txBody>
          </p:sp>
          <p:sp>
            <p:nvSpPr>
              <p:cNvPr id="227" name="Elipse 226">
                <a:extLst>
                  <a:ext uri="{FF2B5EF4-FFF2-40B4-BE49-F238E27FC236}">
                    <a16:creationId xmlns:a16="http://schemas.microsoft.com/office/drawing/2014/main" id="{DB925679-7E4B-4D15-9BD4-8459DD02690A}"/>
                  </a:ext>
                </a:extLst>
              </p:cNvPr>
              <p:cNvSpPr/>
              <p:nvPr/>
            </p:nvSpPr>
            <p:spPr>
              <a:xfrm>
                <a:off x="701579" y="1760684"/>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4</a:t>
                </a:r>
              </a:p>
            </p:txBody>
          </p:sp>
        </p:grpSp>
        <p:grpSp>
          <p:nvGrpSpPr>
            <p:cNvPr id="85" name="Grupo 84">
              <a:extLst>
                <a:ext uri="{FF2B5EF4-FFF2-40B4-BE49-F238E27FC236}">
                  <a16:creationId xmlns:a16="http://schemas.microsoft.com/office/drawing/2014/main" id="{7C7354DC-33BC-4675-B4F2-4D8BFC88B422}"/>
                </a:ext>
              </a:extLst>
            </p:cNvPr>
            <p:cNvGrpSpPr/>
            <p:nvPr/>
          </p:nvGrpSpPr>
          <p:grpSpPr>
            <a:xfrm>
              <a:off x="698570" y="1618015"/>
              <a:ext cx="1801590" cy="538609"/>
              <a:chOff x="698570" y="2025157"/>
              <a:chExt cx="1801590" cy="538609"/>
            </a:xfrm>
          </p:grpSpPr>
          <p:sp>
            <p:nvSpPr>
              <p:cNvPr id="148" name="Rectángulo 147">
                <a:extLst>
                  <a:ext uri="{FF2B5EF4-FFF2-40B4-BE49-F238E27FC236}">
                    <a16:creationId xmlns:a16="http://schemas.microsoft.com/office/drawing/2014/main" id="{E419F0CB-F40C-4980-A77A-8AA579CDDE09}"/>
                  </a:ext>
                </a:extLst>
              </p:cNvPr>
              <p:cNvSpPr/>
              <p:nvPr/>
            </p:nvSpPr>
            <p:spPr>
              <a:xfrm>
                <a:off x="920718" y="2025157"/>
                <a:ext cx="1579442" cy="538609"/>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Implementar durante el proyecto los Procesos IC/Control versiones</a:t>
                </a:r>
                <a:endParaRPr lang="es-CO" sz="675" dirty="0">
                  <a:latin typeface="Arial" panose="020B0604020202020204" pitchFamily="34" charset="0"/>
                  <a:cs typeface="Arial" panose="020B0604020202020204" pitchFamily="34" charset="0"/>
                </a:endParaRPr>
              </a:p>
            </p:txBody>
          </p:sp>
          <p:sp>
            <p:nvSpPr>
              <p:cNvPr id="229" name="Elipse 228">
                <a:extLst>
                  <a:ext uri="{FF2B5EF4-FFF2-40B4-BE49-F238E27FC236}">
                    <a16:creationId xmlns:a16="http://schemas.microsoft.com/office/drawing/2014/main" id="{4EF98FAF-408B-46D9-BF11-52B0EAC9202B}"/>
                  </a:ext>
                </a:extLst>
              </p:cNvPr>
              <p:cNvSpPr/>
              <p:nvPr/>
            </p:nvSpPr>
            <p:spPr>
              <a:xfrm>
                <a:off x="698570" y="2182343"/>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5</a:t>
                </a:r>
              </a:p>
            </p:txBody>
          </p:sp>
        </p:grpSp>
        <p:grpSp>
          <p:nvGrpSpPr>
            <p:cNvPr id="248" name="Grupo 247">
              <a:extLst>
                <a:ext uri="{FF2B5EF4-FFF2-40B4-BE49-F238E27FC236}">
                  <a16:creationId xmlns:a16="http://schemas.microsoft.com/office/drawing/2014/main" id="{45D81858-FE4C-4D0A-8842-663B51D6F2F1}"/>
                </a:ext>
              </a:extLst>
            </p:cNvPr>
            <p:cNvGrpSpPr/>
            <p:nvPr/>
          </p:nvGrpSpPr>
          <p:grpSpPr>
            <a:xfrm>
              <a:off x="698570" y="2139338"/>
              <a:ext cx="1947165" cy="538610"/>
              <a:chOff x="698570" y="2552800"/>
              <a:chExt cx="1947165" cy="538610"/>
            </a:xfrm>
          </p:grpSpPr>
          <p:sp>
            <p:nvSpPr>
              <p:cNvPr id="164" name="Rectángulo 163">
                <a:extLst>
                  <a:ext uri="{FF2B5EF4-FFF2-40B4-BE49-F238E27FC236}">
                    <a16:creationId xmlns:a16="http://schemas.microsoft.com/office/drawing/2014/main" id="{7C85F474-238A-4412-834F-0DFD646D08FB}"/>
                  </a:ext>
                </a:extLst>
              </p:cNvPr>
              <p:cNvSpPr/>
              <p:nvPr/>
            </p:nvSpPr>
            <p:spPr>
              <a:xfrm>
                <a:off x="920718" y="2552800"/>
                <a:ext cx="1725017" cy="538610"/>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Baja cobertura para automatización en diversos dispositivos</a:t>
                </a:r>
                <a:endParaRPr lang="es-CO" sz="675" dirty="0">
                  <a:latin typeface="Arial" panose="020B0604020202020204" pitchFamily="34" charset="0"/>
                  <a:cs typeface="Arial" panose="020B0604020202020204" pitchFamily="34" charset="0"/>
                </a:endParaRPr>
              </a:p>
            </p:txBody>
          </p:sp>
          <p:sp>
            <p:nvSpPr>
              <p:cNvPr id="231" name="Elipse 230">
                <a:extLst>
                  <a:ext uri="{FF2B5EF4-FFF2-40B4-BE49-F238E27FC236}">
                    <a16:creationId xmlns:a16="http://schemas.microsoft.com/office/drawing/2014/main" id="{B00F66BB-4B11-49F4-81D3-B8EE7AAA0CD0}"/>
                  </a:ext>
                </a:extLst>
              </p:cNvPr>
              <p:cNvSpPr/>
              <p:nvPr/>
            </p:nvSpPr>
            <p:spPr>
              <a:xfrm>
                <a:off x="698570" y="2716121"/>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6</a:t>
                </a:r>
              </a:p>
            </p:txBody>
          </p:sp>
        </p:grpSp>
        <p:grpSp>
          <p:nvGrpSpPr>
            <p:cNvPr id="249" name="Grupo 248">
              <a:extLst>
                <a:ext uri="{FF2B5EF4-FFF2-40B4-BE49-F238E27FC236}">
                  <a16:creationId xmlns:a16="http://schemas.microsoft.com/office/drawing/2014/main" id="{1095901D-05ED-4ED2-9B29-7A0D84742FFB}"/>
                </a:ext>
              </a:extLst>
            </p:cNvPr>
            <p:cNvGrpSpPr/>
            <p:nvPr/>
          </p:nvGrpSpPr>
          <p:grpSpPr>
            <a:xfrm>
              <a:off x="698614" y="2712310"/>
              <a:ext cx="2012320" cy="261611"/>
              <a:chOff x="698614" y="136253"/>
              <a:chExt cx="2012320" cy="261611"/>
            </a:xfrm>
          </p:grpSpPr>
          <p:sp>
            <p:nvSpPr>
              <p:cNvPr id="250" name="Rectángulo 249">
                <a:extLst>
                  <a:ext uri="{FF2B5EF4-FFF2-40B4-BE49-F238E27FC236}">
                    <a16:creationId xmlns:a16="http://schemas.microsoft.com/office/drawing/2014/main" id="{AF4D1897-6271-4716-8B3A-4388333A1E2A}"/>
                  </a:ext>
                </a:extLst>
              </p:cNvPr>
              <p:cNvSpPr/>
              <p:nvPr/>
            </p:nvSpPr>
            <p:spPr>
              <a:xfrm>
                <a:off x="920718" y="136253"/>
                <a:ext cx="1790216" cy="261611"/>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JIRA</a:t>
                </a:r>
                <a:endParaRPr lang="es-CO" sz="675" dirty="0">
                  <a:latin typeface="Arial" panose="020B0604020202020204" pitchFamily="34" charset="0"/>
                  <a:cs typeface="Arial" panose="020B0604020202020204" pitchFamily="34" charset="0"/>
                </a:endParaRPr>
              </a:p>
            </p:txBody>
          </p:sp>
          <p:sp>
            <p:nvSpPr>
              <p:cNvPr id="251" name="Elipse 250">
                <a:extLst>
                  <a:ext uri="{FF2B5EF4-FFF2-40B4-BE49-F238E27FC236}">
                    <a16:creationId xmlns:a16="http://schemas.microsoft.com/office/drawing/2014/main" id="{96C6431F-8931-4D3A-A1F1-25A8854DAF3B}"/>
                  </a:ext>
                </a:extLst>
              </p:cNvPr>
              <p:cNvSpPr/>
              <p:nvPr/>
            </p:nvSpPr>
            <p:spPr>
              <a:xfrm>
                <a:off x="698614" y="160422"/>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A</a:t>
                </a:r>
              </a:p>
            </p:txBody>
          </p:sp>
        </p:grpSp>
        <p:grpSp>
          <p:nvGrpSpPr>
            <p:cNvPr id="252" name="Grupo 251">
              <a:extLst>
                <a:ext uri="{FF2B5EF4-FFF2-40B4-BE49-F238E27FC236}">
                  <a16:creationId xmlns:a16="http://schemas.microsoft.com/office/drawing/2014/main" id="{DA24C826-EC8B-4F59-A8F5-ED0185E6B6C2}"/>
                </a:ext>
              </a:extLst>
            </p:cNvPr>
            <p:cNvGrpSpPr/>
            <p:nvPr/>
          </p:nvGrpSpPr>
          <p:grpSpPr>
            <a:xfrm>
              <a:off x="699111" y="2985830"/>
              <a:ext cx="1804674" cy="400110"/>
              <a:chOff x="698614" y="83020"/>
              <a:chExt cx="1804674" cy="400110"/>
            </a:xfrm>
          </p:grpSpPr>
          <p:sp>
            <p:nvSpPr>
              <p:cNvPr id="253" name="Rectángulo 252">
                <a:extLst>
                  <a:ext uri="{FF2B5EF4-FFF2-40B4-BE49-F238E27FC236}">
                    <a16:creationId xmlns:a16="http://schemas.microsoft.com/office/drawing/2014/main" id="{88A7B292-BED9-464C-857E-BD261D669CAD}"/>
                  </a:ext>
                </a:extLst>
              </p:cNvPr>
              <p:cNvSpPr/>
              <p:nvPr/>
            </p:nvSpPr>
            <p:spPr>
              <a:xfrm>
                <a:off x="920718" y="83020"/>
                <a:ext cx="1582570" cy="400110"/>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Ambientes Compartidos QA/Dev</a:t>
                </a:r>
                <a:endParaRPr lang="es-CO" sz="675" dirty="0">
                  <a:latin typeface="Arial" panose="020B0604020202020204" pitchFamily="34" charset="0"/>
                  <a:cs typeface="Arial" panose="020B0604020202020204" pitchFamily="34" charset="0"/>
                </a:endParaRPr>
              </a:p>
            </p:txBody>
          </p:sp>
          <p:sp>
            <p:nvSpPr>
              <p:cNvPr id="254" name="Elipse 253">
                <a:extLst>
                  <a:ext uri="{FF2B5EF4-FFF2-40B4-BE49-F238E27FC236}">
                    <a16:creationId xmlns:a16="http://schemas.microsoft.com/office/drawing/2014/main" id="{E390D875-5C8F-4C46-9C06-DB3585357A5E}"/>
                  </a:ext>
                </a:extLst>
              </p:cNvPr>
              <p:cNvSpPr/>
              <p:nvPr/>
            </p:nvSpPr>
            <p:spPr>
              <a:xfrm>
                <a:off x="698614" y="176464"/>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B</a:t>
                </a:r>
              </a:p>
            </p:txBody>
          </p:sp>
        </p:grpSp>
      </p:grpSp>
      <p:grpSp>
        <p:nvGrpSpPr>
          <p:cNvPr id="6" name="Grupo 5">
            <a:extLst>
              <a:ext uri="{FF2B5EF4-FFF2-40B4-BE49-F238E27FC236}">
                <a16:creationId xmlns:a16="http://schemas.microsoft.com/office/drawing/2014/main" id="{281F4BA5-3FF6-4994-9601-BE674841F489}"/>
              </a:ext>
            </a:extLst>
          </p:cNvPr>
          <p:cNvGrpSpPr/>
          <p:nvPr/>
        </p:nvGrpSpPr>
        <p:grpSpPr>
          <a:xfrm>
            <a:off x="1137184" y="2766460"/>
            <a:ext cx="7236092" cy="2102009"/>
            <a:chOff x="1516245" y="3688612"/>
            <a:chExt cx="9648123" cy="2802678"/>
          </a:xfrm>
        </p:grpSpPr>
        <p:sp>
          <p:nvSpPr>
            <p:cNvPr id="189" name="Flecha: pentágono 188">
              <a:extLst>
                <a:ext uri="{FF2B5EF4-FFF2-40B4-BE49-F238E27FC236}">
                  <a16:creationId xmlns:a16="http://schemas.microsoft.com/office/drawing/2014/main" id="{A3079D60-FD11-43ED-88EF-7F1B33DE5E31}"/>
                </a:ext>
              </a:extLst>
            </p:cNvPr>
            <p:cNvSpPr/>
            <p:nvPr/>
          </p:nvSpPr>
          <p:spPr>
            <a:xfrm>
              <a:off x="2980841" y="3688612"/>
              <a:ext cx="1010653" cy="397042"/>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t>Visión</a:t>
              </a:r>
            </a:p>
          </p:txBody>
        </p:sp>
        <p:sp>
          <p:nvSpPr>
            <p:cNvPr id="190" name="Flecha: pentágono 189">
              <a:extLst>
                <a:ext uri="{FF2B5EF4-FFF2-40B4-BE49-F238E27FC236}">
                  <a16:creationId xmlns:a16="http://schemas.microsoft.com/office/drawing/2014/main" id="{2E956C54-3B0A-4A99-B981-B86BFC4CB1EE}"/>
                </a:ext>
              </a:extLst>
            </p:cNvPr>
            <p:cNvSpPr/>
            <p:nvPr/>
          </p:nvSpPr>
          <p:spPr>
            <a:xfrm>
              <a:off x="4733441" y="3688612"/>
              <a:ext cx="1010653" cy="397042"/>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t>Planeación</a:t>
              </a:r>
            </a:p>
          </p:txBody>
        </p:sp>
        <p:sp>
          <p:nvSpPr>
            <p:cNvPr id="191" name="Flecha: pentágono 190">
              <a:extLst>
                <a:ext uri="{FF2B5EF4-FFF2-40B4-BE49-F238E27FC236}">
                  <a16:creationId xmlns:a16="http://schemas.microsoft.com/office/drawing/2014/main" id="{CE994BB4-37E7-4B8D-AE17-ED4EDCCAFD48}"/>
                </a:ext>
              </a:extLst>
            </p:cNvPr>
            <p:cNvSpPr/>
            <p:nvPr/>
          </p:nvSpPr>
          <p:spPr>
            <a:xfrm>
              <a:off x="6486041" y="3688612"/>
              <a:ext cx="1010653" cy="397042"/>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t>Diseño</a:t>
              </a:r>
            </a:p>
          </p:txBody>
        </p:sp>
        <p:sp>
          <p:nvSpPr>
            <p:cNvPr id="192" name="Flecha: pentágono 191">
              <a:extLst>
                <a:ext uri="{FF2B5EF4-FFF2-40B4-BE49-F238E27FC236}">
                  <a16:creationId xmlns:a16="http://schemas.microsoft.com/office/drawing/2014/main" id="{31977C23-F18A-4F5D-83BC-2431C440BEB1}"/>
                </a:ext>
              </a:extLst>
            </p:cNvPr>
            <p:cNvSpPr/>
            <p:nvPr/>
          </p:nvSpPr>
          <p:spPr>
            <a:xfrm>
              <a:off x="8238641" y="3688612"/>
              <a:ext cx="1010653" cy="397042"/>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t>Ejecución</a:t>
              </a:r>
            </a:p>
          </p:txBody>
        </p:sp>
        <p:sp>
          <p:nvSpPr>
            <p:cNvPr id="193" name="Flecha: pentágono 192">
              <a:extLst>
                <a:ext uri="{FF2B5EF4-FFF2-40B4-BE49-F238E27FC236}">
                  <a16:creationId xmlns:a16="http://schemas.microsoft.com/office/drawing/2014/main" id="{CAA2D2D3-A537-42F8-BBC7-D8B87B1E5B7C}"/>
                </a:ext>
              </a:extLst>
            </p:cNvPr>
            <p:cNvSpPr/>
            <p:nvPr/>
          </p:nvSpPr>
          <p:spPr>
            <a:xfrm>
              <a:off x="9991241" y="3688612"/>
              <a:ext cx="1010653" cy="397042"/>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t>Entrega de la Prueba</a:t>
              </a:r>
            </a:p>
          </p:txBody>
        </p:sp>
        <p:sp>
          <p:nvSpPr>
            <p:cNvPr id="203" name="Rectángulo 202">
              <a:extLst>
                <a:ext uri="{FF2B5EF4-FFF2-40B4-BE49-F238E27FC236}">
                  <a16:creationId xmlns:a16="http://schemas.microsoft.com/office/drawing/2014/main" id="{46BD2629-F0EE-4B61-A78F-D5468501D6EB}"/>
                </a:ext>
              </a:extLst>
            </p:cNvPr>
            <p:cNvSpPr/>
            <p:nvPr/>
          </p:nvSpPr>
          <p:spPr>
            <a:xfrm>
              <a:off x="1516245" y="3688612"/>
              <a:ext cx="1307793" cy="430887"/>
            </a:xfrm>
            <a:prstGeom prst="rect">
              <a:avLst/>
            </a:prstGeom>
          </p:spPr>
          <p:txBody>
            <a:bodyPr wrap="square">
              <a:spAutoFit/>
            </a:bodyPr>
            <a:lstStyle/>
            <a:p>
              <a:r>
                <a:rPr lang="es-ES" sz="750" b="1" dirty="0">
                  <a:latin typeface="Arial" panose="020B0604020202020204" pitchFamily="34" charset="0"/>
                  <a:cs typeface="Arial" panose="020B0604020202020204" pitchFamily="34" charset="0"/>
                </a:rPr>
                <a:t>Proceso de Pruebas ITAU</a:t>
              </a:r>
              <a:endParaRPr lang="es-CO" sz="750" dirty="0">
                <a:latin typeface="Arial" panose="020B0604020202020204" pitchFamily="34" charset="0"/>
                <a:cs typeface="Arial" panose="020B0604020202020204" pitchFamily="34" charset="0"/>
              </a:endParaRPr>
            </a:p>
          </p:txBody>
        </p:sp>
        <p:sp>
          <p:nvSpPr>
            <p:cNvPr id="204" name="Abrir llave 203">
              <a:extLst>
                <a:ext uri="{FF2B5EF4-FFF2-40B4-BE49-F238E27FC236}">
                  <a16:creationId xmlns:a16="http://schemas.microsoft.com/office/drawing/2014/main" id="{F93ACFB2-30A9-4DA1-AE15-0D9EE1E71EA8}"/>
                </a:ext>
              </a:extLst>
            </p:cNvPr>
            <p:cNvSpPr/>
            <p:nvPr/>
          </p:nvSpPr>
          <p:spPr>
            <a:xfrm rot="10800000">
              <a:off x="4239438" y="4183678"/>
              <a:ext cx="79946" cy="48042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sz="1350"/>
            </a:p>
          </p:txBody>
        </p:sp>
        <p:grpSp>
          <p:nvGrpSpPr>
            <p:cNvPr id="49" name="Grupo 48">
              <a:extLst>
                <a:ext uri="{FF2B5EF4-FFF2-40B4-BE49-F238E27FC236}">
                  <a16:creationId xmlns:a16="http://schemas.microsoft.com/office/drawing/2014/main" id="{0DD64C05-B606-4B04-8880-784EB2F761F6}"/>
                </a:ext>
              </a:extLst>
            </p:cNvPr>
            <p:cNvGrpSpPr/>
            <p:nvPr/>
          </p:nvGrpSpPr>
          <p:grpSpPr>
            <a:xfrm>
              <a:off x="4754666" y="4863244"/>
              <a:ext cx="1048029" cy="400108"/>
              <a:chOff x="4519528" y="5803792"/>
              <a:chExt cx="1048029" cy="400108"/>
            </a:xfrm>
          </p:grpSpPr>
          <p:sp>
            <p:nvSpPr>
              <p:cNvPr id="210" name="Elipse 209">
                <a:extLst>
                  <a:ext uri="{FF2B5EF4-FFF2-40B4-BE49-F238E27FC236}">
                    <a16:creationId xmlns:a16="http://schemas.microsoft.com/office/drawing/2014/main" id="{AE79754F-65CD-45A7-A906-F2E91AD28425}"/>
                  </a:ext>
                </a:extLst>
              </p:cNvPr>
              <p:cNvSpPr/>
              <p:nvPr/>
            </p:nvSpPr>
            <p:spPr>
              <a:xfrm>
                <a:off x="4519528" y="5904905"/>
                <a:ext cx="178969"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A</a:t>
                </a:r>
              </a:p>
            </p:txBody>
          </p:sp>
          <p:sp>
            <p:nvSpPr>
              <p:cNvPr id="211" name="Rectángulo 210">
                <a:extLst>
                  <a:ext uri="{FF2B5EF4-FFF2-40B4-BE49-F238E27FC236}">
                    <a16:creationId xmlns:a16="http://schemas.microsoft.com/office/drawing/2014/main" id="{1AC11FEC-A016-4433-A8A1-CC3D69A775F1}"/>
                  </a:ext>
                </a:extLst>
              </p:cNvPr>
              <p:cNvSpPr/>
              <p:nvPr/>
            </p:nvSpPr>
            <p:spPr>
              <a:xfrm>
                <a:off x="4646483" y="5803792"/>
                <a:ext cx="921074" cy="400108"/>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Ausencia de </a:t>
                </a:r>
              </a:p>
              <a:p>
                <a:r>
                  <a:rPr lang="es-ES" sz="675" b="1" dirty="0">
                    <a:latin typeface="Arial" panose="020B0604020202020204" pitchFamily="34" charset="0"/>
                    <a:cs typeface="Arial" panose="020B0604020202020204" pitchFamily="34" charset="0"/>
                  </a:rPr>
                  <a:t>Indicadores</a:t>
                </a:r>
              </a:p>
            </p:txBody>
          </p:sp>
        </p:grpSp>
        <p:grpSp>
          <p:nvGrpSpPr>
            <p:cNvPr id="59" name="Grupo 58">
              <a:extLst>
                <a:ext uri="{FF2B5EF4-FFF2-40B4-BE49-F238E27FC236}">
                  <a16:creationId xmlns:a16="http://schemas.microsoft.com/office/drawing/2014/main" id="{08A8A8D3-3493-4D26-AF79-51FDA4C02407}"/>
                </a:ext>
              </a:extLst>
            </p:cNvPr>
            <p:cNvGrpSpPr/>
            <p:nvPr/>
          </p:nvGrpSpPr>
          <p:grpSpPr>
            <a:xfrm>
              <a:off x="8087429" y="6091182"/>
              <a:ext cx="3076939" cy="400108"/>
              <a:chOff x="8108683" y="6004095"/>
              <a:chExt cx="3076939" cy="400108"/>
            </a:xfrm>
          </p:grpSpPr>
          <p:sp>
            <p:nvSpPr>
              <p:cNvPr id="213" name="Elipse 212">
                <a:extLst>
                  <a:ext uri="{FF2B5EF4-FFF2-40B4-BE49-F238E27FC236}">
                    <a16:creationId xmlns:a16="http://schemas.microsoft.com/office/drawing/2014/main" id="{041B5501-99A0-43ED-B305-B5C5CD896858}"/>
                  </a:ext>
                </a:extLst>
              </p:cNvPr>
              <p:cNvSpPr/>
              <p:nvPr/>
            </p:nvSpPr>
            <p:spPr>
              <a:xfrm>
                <a:off x="8108683" y="6035958"/>
                <a:ext cx="178969"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B</a:t>
                </a:r>
              </a:p>
            </p:txBody>
          </p:sp>
          <p:sp>
            <p:nvSpPr>
              <p:cNvPr id="214" name="Rectángulo 213">
                <a:extLst>
                  <a:ext uri="{FF2B5EF4-FFF2-40B4-BE49-F238E27FC236}">
                    <a16:creationId xmlns:a16="http://schemas.microsoft.com/office/drawing/2014/main" id="{ACBC2708-5C53-46BC-B40D-8039CDA395E0}"/>
                  </a:ext>
                </a:extLst>
              </p:cNvPr>
              <p:cNvSpPr/>
              <p:nvPr/>
            </p:nvSpPr>
            <p:spPr>
              <a:xfrm>
                <a:off x="8244471" y="6004095"/>
                <a:ext cx="2941151" cy="400108"/>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Desarrollo &amp; QA comparten</a:t>
                </a:r>
              </a:p>
              <a:p>
                <a:r>
                  <a:rPr lang="es-ES" sz="675" b="1" dirty="0">
                    <a:latin typeface="Arial" panose="020B0604020202020204" pitchFamily="34" charset="0"/>
                    <a:cs typeface="Arial" panose="020B0604020202020204" pitchFamily="34" charset="0"/>
                  </a:rPr>
                  <a:t>un solo ambiente.</a:t>
                </a:r>
                <a:endParaRPr lang="es-CO" sz="675" dirty="0">
                  <a:latin typeface="Arial" panose="020B0604020202020204" pitchFamily="34" charset="0"/>
                  <a:cs typeface="Arial" panose="020B0604020202020204" pitchFamily="34" charset="0"/>
                </a:endParaRPr>
              </a:p>
            </p:txBody>
          </p:sp>
        </p:grpSp>
        <p:grpSp>
          <p:nvGrpSpPr>
            <p:cNvPr id="3" name="Grupo 2">
              <a:extLst>
                <a:ext uri="{FF2B5EF4-FFF2-40B4-BE49-F238E27FC236}">
                  <a16:creationId xmlns:a16="http://schemas.microsoft.com/office/drawing/2014/main" id="{351B6A7D-9636-4422-AF07-73E1007B433C}"/>
                </a:ext>
              </a:extLst>
            </p:cNvPr>
            <p:cNvGrpSpPr/>
            <p:nvPr/>
          </p:nvGrpSpPr>
          <p:grpSpPr>
            <a:xfrm>
              <a:off x="8087429" y="5541895"/>
              <a:ext cx="1283830" cy="400109"/>
              <a:chOff x="8087429" y="5541895"/>
              <a:chExt cx="1283830" cy="400109"/>
            </a:xfrm>
          </p:grpSpPr>
          <p:sp>
            <p:nvSpPr>
              <p:cNvPr id="198" name="Rectángulo 197">
                <a:extLst>
                  <a:ext uri="{FF2B5EF4-FFF2-40B4-BE49-F238E27FC236}">
                    <a16:creationId xmlns:a16="http://schemas.microsoft.com/office/drawing/2014/main" id="{5560BBCB-BCA7-458E-BF80-5990E0420F06}"/>
                  </a:ext>
                </a:extLst>
              </p:cNvPr>
              <p:cNvSpPr/>
              <p:nvPr/>
            </p:nvSpPr>
            <p:spPr>
              <a:xfrm>
                <a:off x="8206052" y="5541895"/>
                <a:ext cx="1165207" cy="400109"/>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Ejecución manual</a:t>
                </a:r>
                <a:endParaRPr lang="es-CO" sz="675" dirty="0">
                  <a:latin typeface="Arial" panose="020B0604020202020204" pitchFamily="34" charset="0"/>
                  <a:cs typeface="Arial" panose="020B0604020202020204" pitchFamily="34" charset="0"/>
                </a:endParaRPr>
              </a:p>
            </p:txBody>
          </p:sp>
          <p:sp>
            <p:nvSpPr>
              <p:cNvPr id="238" name="Elipse 237">
                <a:extLst>
                  <a:ext uri="{FF2B5EF4-FFF2-40B4-BE49-F238E27FC236}">
                    <a16:creationId xmlns:a16="http://schemas.microsoft.com/office/drawing/2014/main" id="{64FB0D72-BF53-4FBC-9620-A785D249EA38}"/>
                  </a:ext>
                </a:extLst>
              </p:cNvPr>
              <p:cNvSpPr/>
              <p:nvPr/>
            </p:nvSpPr>
            <p:spPr>
              <a:xfrm>
                <a:off x="8087429" y="5573758"/>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3</a:t>
                </a:r>
              </a:p>
            </p:txBody>
          </p:sp>
        </p:grpSp>
        <p:grpSp>
          <p:nvGrpSpPr>
            <p:cNvPr id="40" name="Grupo 39">
              <a:extLst>
                <a:ext uri="{FF2B5EF4-FFF2-40B4-BE49-F238E27FC236}">
                  <a16:creationId xmlns:a16="http://schemas.microsoft.com/office/drawing/2014/main" id="{E20C8BF6-6E77-4F9C-826D-AB5667BC6289}"/>
                </a:ext>
              </a:extLst>
            </p:cNvPr>
            <p:cNvGrpSpPr/>
            <p:nvPr/>
          </p:nvGrpSpPr>
          <p:grpSpPr>
            <a:xfrm>
              <a:off x="2861797" y="4481099"/>
              <a:ext cx="1222523" cy="400109"/>
              <a:chOff x="2861797" y="4629152"/>
              <a:chExt cx="1222523" cy="400109"/>
            </a:xfrm>
          </p:grpSpPr>
          <p:sp>
            <p:nvSpPr>
              <p:cNvPr id="195" name="Rectángulo 194">
                <a:extLst>
                  <a:ext uri="{FF2B5EF4-FFF2-40B4-BE49-F238E27FC236}">
                    <a16:creationId xmlns:a16="http://schemas.microsoft.com/office/drawing/2014/main" id="{8A0E8953-5BF9-42A1-A636-B4AFEAEB16EE}"/>
                  </a:ext>
                </a:extLst>
              </p:cNvPr>
              <p:cNvSpPr/>
              <p:nvPr/>
            </p:nvSpPr>
            <p:spPr>
              <a:xfrm>
                <a:off x="2980841" y="4629152"/>
                <a:ext cx="1103479" cy="400109"/>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Definición de HU</a:t>
                </a:r>
                <a:endParaRPr lang="es-CO" sz="675" dirty="0">
                  <a:latin typeface="Arial" panose="020B0604020202020204" pitchFamily="34" charset="0"/>
                  <a:cs typeface="Arial" panose="020B0604020202020204" pitchFamily="34" charset="0"/>
                </a:endParaRPr>
              </a:p>
            </p:txBody>
          </p:sp>
          <p:sp>
            <p:nvSpPr>
              <p:cNvPr id="239" name="Elipse 238">
                <a:extLst>
                  <a:ext uri="{FF2B5EF4-FFF2-40B4-BE49-F238E27FC236}">
                    <a16:creationId xmlns:a16="http://schemas.microsoft.com/office/drawing/2014/main" id="{1F18EBC4-A7A6-48F3-B307-481E2C247806}"/>
                  </a:ext>
                </a:extLst>
              </p:cNvPr>
              <p:cNvSpPr/>
              <p:nvPr/>
            </p:nvSpPr>
            <p:spPr>
              <a:xfrm>
                <a:off x="2861797" y="4661015"/>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2</a:t>
                </a:r>
              </a:p>
            </p:txBody>
          </p:sp>
        </p:grpSp>
        <p:grpSp>
          <p:nvGrpSpPr>
            <p:cNvPr id="24" name="Grupo 23">
              <a:extLst>
                <a:ext uri="{FF2B5EF4-FFF2-40B4-BE49-F238E27FC236}">
                  <a16:creationId xmlns:a16="http://schemas.microsoft.com/office/drawing/2014/main" id="{F9A37D54-0B9E-4E12-AB00-EF5F80CCD3C7}"/>
                </a:ext>
              </a:extLst>
            </p:cNvPr>
            <p:cNvGrpSpPr/>
            <p:nvPr/>
          </p:nvGrpSpPr>
          <p:grpSpPr>
            <a:xfrm>
              <a:off x="2874774" y="4142363"/>
              <a:ext cx="1409843" cy="538608"/>
              <a:chOff x="2874774" y="4185908"/>
              <a:chExt cx="1409843" cy="538608"/>
            </a:xfrm>
          </p:grpSpPr>
          <p:sp>
            <p:nvSpPr>
              <p:cNvPr id="200" name="Rectángulo 199">
                <a:extLst>
                  <a:ext uri="{FF2B5EF4-FFF2-40B4-BE49-F238E27FC236}">
                    <a16:creationId xmlns:a16="http://schemas.microsoft.com/office/drawing/2014/main" id="{3698D38C-75B4-4817-BDE2-65582C0104B2}"/>
                  </a:ext>
                </a:extLst>
              </p:cNvPr>
              <p:cNvSpPr/>
              <p:nvPr/>
            </p:nvSpPr>
            <p:spPr>
              <a:xfrm>
                <a:off x="2976823" y="4185908"/>
                <a:ext cx="1307794" cy="538608"/>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Claridad estimación/</a:t>
                </a:r>
              </a:p>
              <a:p>
                <a:r>
                  <a:rPr lang="es-ES" sz="675" b="1" dirty="0">
                    <a:latin typeface="Arial" panose="020B0604020202020204" pitchFamily="34" charset="0"/>
                    <a:cs typeface="Arial" panose="020B0604020202020204" pitchFamily="34" charset="0"/>
                  </a:rPr>
                  <a:t>compromisos</a:t>
                </a:r>
                <a:endParaRPr lang="es-CO" sz="675" dirty="0">
                  <a:latin typeface="Arial" panose="020B0604020202020204" pitchFamily="34" charset="0"/>
                  <a:cs typeface="Arial" panose="020B0604020202020204" pitchFamily="34" charset="0"/>
                </a:endParaRPr>
              </a:p>
            </p:txBody>
          </p:sp>
          <p:sp>
            <p:nvSpPr>
              <p:cNvPr id="240" name="Elipse 239">
                <a:extLst>
                  <a:ext uri="{FF2B5EF4-FFF2-40B4-BE49-F238E27FC236}">
                    <a16:creationId xmlns:a16="http://schemas.microsoft.com/office/drawing/2014/main" id="{11F530E6-16A3-4A2B-A2C2-034C14283B67}"/>
                  </a:ext>
                </a:extLst>
              </p:cNvPr>
              <p:cNvSpPr/>
              <p:nvPr/>
            </p:nvSpPr>
            <p:spPr>
              <a:xfrm>
                <a:off x="2874774" y="4287021"/>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1</a:t>
                </a:r>
              </a:p>
            </p:txBody>
          </p:sp>
        </p:grpSp>
        <p:grpSp>
          <p:nvGrpSpPr>
            <p:cNvPr id="47" name="Grupo 46">
              <a:extLst>
                <a:ext uri="{FF2B5EF4-FFF2-40B4-BE49-F238E27FC236}">
                  <a16:creationId xmlns:a16="http://schemas.microsoft.com/office/drawing/2014/main" id="{1E40C407-6F26-427D-9DB8-6BFD6B32E534}"/>
                </a:ext>
              </a:extLst>
            </p:cNvPr>
            <p:cNvGrpSpPr/>
            <p:nvPr/>
          </p:nvGrpSpPr>
          <p:grpSpPr>
            <a:xfrm>
              <a:off x="4754666" y="4686748"/>
              <a:ext cx="736662" cy="261610"/>
              <a:chOff x="4593103" y="5322481"/>
              <a:chExt cx="736662" cy="261610"/>
            </a:xfrm>
          </p:grpSpPr>
          <p:sp>
            <p:nvSpPr>
              <p:cNvPr id="209" name="Rectángulo 208">
                <a:extLst>
                  <a:ext uri="{FF2B5EF4-FFF2-40B4-BE49-F238E27FC236}">
                    <a16:creationId xmlns:a16="http://schemas.microsoft.com/office/drawing/2014/main" id="{AC32ADAD-3DE4-467A-A13C-BD35DD0F008E}"/>
                  </a:ext>
                </a:extLst>
              </p:cNvPr>
              <p:cNvSpPr/>
              <p:nvPr/>
            </p:nvSpPr>
            <p:spPr>
              <a:xfrm>
                <a:off x="4705172" y="5322481"/>
                <a:ext cx="624593" cy="261610"/>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Épicas</a:t>
                </a:r>
                <a:endParaRPr lang="es-CO" sz="675" dirty="0">
                  <a:latin typeface="Arial" panose="020B0604020202020204" pitchFamily="34" charset="0"/>
                  <a:cs typeface="Arial" panose="020B0604020202020204" pitchFamily="34" charset="0"/>
                </a:endParaRPr>
              </a:p>
            </p:txBody>
          </p:sp>
          <p:sp>
            <p:nvSpPr>
              <p:cNvPr id="241" name="Elipse 240">
                <a:extLst>
                  <a:ext uri="{FF2B5EF4-FFF2-40B4-BE49-F238E27FC236}">
                    <a16:creationId xmlns:a16="http://schemas.microsoft.com/office/drawing/2014/main" id="{EDEA8724-CA60-4927-82BB-8F1873E8E7FC}"/>
                  </a:ext>
                </a:extLst>
              </p:cNvPr>
              <p:cNvSpPr/>
              <p:nvPr/>
            </p:nvSpPr>
            <p:spPr>
              <a:xfrm>
                <a:off x="4593103" y="5354344"/>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4</a:t>
                </a:r>
              </a:p>
            </p:txBody>
          </p:sp>
        </p:grpSp>
        <p:sp>
          <p:nvSpPr>
            <p:cNvPr id="206" name="Rectángulo 205">
              <a:extLst>
                <a:ext uri="{FF2B5EF4-FFF2-40B4-BE49-F238E27FC236}">
                  <a16:creationId xmlns:a16="http://schemas.microsoft.com/office/drawing/2014/main" id="{0D2E2B37-40AE-4196-885F-1ACE8DC35BEF}"/>
                </a:ext>
              </a:extLst>
            </p:cNvPr>
            <p:cNvSpPr/>
            <p:nvPr/>
          </p:nvSpPr>
          <p:spPr>
            <a:xfrm>
              <a:off x="8240932" y="5733569"/>
              <a:ext cx="1904917" cy="400109"/>
            </a:xfrm>
            <a:prstGeom prst="rect">
              <a:avLst/>
            </a:prstGeom>
          </p:spPr>
          <p:txBody>
            <a:bodyPr wrap="square">
              <a:spAutoFit/>
            </a:bodyPr>
            <a:lstStyle/>
            <a:p>
              <a:pPr marL="64294" indent="-64294">
                <a:buFont typeface="Arial" panose="020B0604020202020204" pitchFamily="34" charset="0"/>
                <a:buChar char="•"/>
              </a:pPr>
              <a:r>
                <a:rPr lang="es-ES" sz="675" b="1" dirty="0">
                  <a:latin typeface="Arial" panose="020B0604020202020204" pitchFamily="34" charset="0"/>
                  <a:cs typeface="Arial" panose="020B0604020202020204" pitchFamily="34" charset="0"/>
                </a:rPr>
                <a:t>Lentitud Despliegue</a:t>
              </a:r>
            </a:p>
            <a:p>
              <a:pPr marL="64294" indent="-64294">
                <a:buFont typeface="Arial" panose="020B0604020202020204" pitchFamily="34" charset="0"/>
                <a:buChar char="•"/>
              </a:pPr>
              <a:r>
                <a:rPr lang="es-ES" sz="675" b="1" dirty="0">
                  <a:latin typeface="Arial" panose="020B0604020202020204" pitchFamily="34" charset="0"/>
                  <a:cs typeface="Arial" panose="020B0604020202020204" pitchFamily="34" charset="0"/>
                </a:rPr>
                <a:t>Baja calidad en las entregas</a:t>
              </a:r>
              <a:endParaRPr lang="es-CO" sz="675" dirty="0">
                <a:latin typeface="Arial" panose="020B0604020202020204" pitchFamily="34" charset="0"/>
                <a:cs typeface="Arial" panose="020B0604020202020204" pitchFamily="34" charset="0"/>
              </a:endParaRPr>
            </a:p>
          </p:txBody>
        </p:sp>
        <p:sp>
          <p:nvSpPr>
            <p:cNvPr id="242" name="Elipse 241">
              <a:extLst>
                <a:ext uri="{FF2B5EF4-FFF2-40B4-BE49-F238E27FC236}">
                  <a16:creationId xmlns:a16="http://schemas.microsoft.com/office/drawing/2014/main" id="{011076B0-929E-44F7-AA0A-51CA349ED7F7}"/>
                </a:ext>
              </a:extLst>
            </p:cNvPr>
            <p:cNvSpPr/>
            <p:nvPr/>
          </p:nvSpPr>
          <p:spPr>
            <a:xfrm>
              <a:off x="8087429" y="5834682"/>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5</a:t>
              </a:r>
            </a:p>
          </p:txBody>
        </p:sp>
        <p:grpSp>
          <p:nvGrpSpPr>
            <p:cNvPr id="48" name="Grupo 47">
              <a:extLst>
                <a:ext uri="{FF2B5EF4-FFF2-40B4-BE49-F238E27FC236}">
                  <a16:creationId xmlns:a16="http://schemas.microsoft.com/office/drawing/2014/main" id="{5721818C-BCAC-47E1-9559-711BA87691DB}"/>
                </a:ext>
              </a:extLst>
            </p:cNvPr>
            <p:cNvGrpSpPr/>
            <p:nvPr/>
          </p:nvGrpSpPr>
          <p:grpSpPr>
            <a:xfrm>
              <a:off x="6607233" y="5248690"/>
              <a:ext cx="864426" cy="400109"/>
              <a:chOff x="6163089" y="5573094"/>
              <a:chExt cx="864426" cy="400109"/>
            </a:xfrm>
          </p:grpSpPr>
          <p:sp>
            <p:nvSpPr>
              <p:cNvPr id="218" name="Rectángulo 217">
                <a:extLst>
                  <a:ext uri="{FF2B5EF4-FFF2-40B4-BE49-F238E27FC236}">
                    <a16:creationId xmlns:a16="http://schemas.microsoft.com/office/drawing/2014/main" id="{FA6EC912-348C-4067-8D63-B9CFEBF65728}"/>
                  </a:ext>
                </a:extLst>
              </p:cNvPr>
              <p:cNvSpPr/>
              <p:nvPr/>
            </p:nvSpPr>
            <p:spPr>
              <a:xfrm>
                <a:off x="6283037" y="5573094"/>
                <a:ext cx="744478" cy="400109"/>
              </a:xfrm>
              <a:prstGeom prst="rect">
                <a:avLst/>
              </a:prstGeom>
            </p:spPr>
            <p:txBody>
              <a:bodyPr wrap="square">
                <a:spAutoFit/>
              </a:bodyPr>
              <a:lstStyle/>
              <a:p>
                <a:r>
                  <a:rPr lang="es-ES" sz="675" b="1" dirty="0">
                    <a:latin typeface="Arial" panose="020B0604020202020204" pitchFamily="34" charset="0"/>
                    <a:cs typeface="Arial" panose="020B0604020202020204" pitchFamily="34" charset="0"/>
                  </a:rPr>
                  <a:t>Uso de Id</a:t>
                </a:r>
              </a:p>
            </p:txBody>
          </p:sp>
          <p:sp>
            <p:nvSpPr>
              <p:cNvPr id="243" name="Elipse 242">
                <a:extLst>
                  <a:ext uri="{FF2B5EF4-FFF2-40B4-BE49-F238E27FC236}">
                    <a16:creationId xmlns:a16="http://schemas.microsoft.com/office/drawing/2014/main" id="{6E98630D-9E31-440A-9D2E-18C35491A84D}"/>
                  </a:ext>
                </a:extLst>
              </p:cNvPr>
              <p:cNvSpPr/>
              <p:nvPr/>
            </p:nvSpPr>
            <p:spPr>
              <a:xfrm>
                <a:off x="6163089" y="5604957"/>
                <a:ext cx="174054" cy="16710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25" dirty="0">
                    <a:solidFill>
                      <a:schemeClr val="bg1"/>
                    </a:solidFill>
                  </a:rPr>
                  <a:t>6</a:t>
                </a:r>
              </a:p>
            </p:txBody>
          </p:sp>
        </p:grpSp>
        <p:sp>
          <p:nvSpPr>
            <p:cNvPr id="68" name="Flecha: a la derecha 67">
              <a:extLst>
                <a:ext uri="{FF2B5EF4-FFF2-40B4-BE49-F238E27FC236}">
                  <a16:creationId xmlns:a16="http://schemas.microsoft.com/office/drawing/2014/main" id="{B75F0C8D-65D5-450A-9175-8B0FB8F69DE2}"/>
                </a:ext>
              </a:extLst>
            </p:cNvPr>
            <p:cNvSpPr/>
            <p:nvPr/>
          </p:nvSpPr>
          <p:spPr>
            <a:xfrm>
              <a:off x="4386666" y="4325649"/>
              <a:ext cx="6615227" cy="209928"/>
            </a:xfrm>
            <a:prstGeom prst="rightArrow">
              <a:avLst/>
            </a:prstGeom>
            <a:solidFill>
              <a:schemeClr val="accent2">
                <a:lumMod val="75000"/>
                <a:alpha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244" name="Flecha: a la derecha 243">
              <a:extLst>
                <a:ext uri="{FF2B5EF4-FFF2-40B4-BE49-F238E27FC236}">
                  <a16:creationId xmlns:a16="http://schemas.microsoft.com/office/drawing/2014/main" id="{ECBE0AAE-291E-47B7-BB46-AF29466E3788}"/>
                </a:ext>
              </a:extLst>
            </p:cNvPr>
            <p:cNvSpPr/>
            <p:nvPr/>
          </p:nvSpPr>
          <p:spPr>
            <a:xfrm>
              <a:off x="5802694" y="4838414"/>
              <a:ext cx="5199199" cy="209928"/>
            </a:xfrm>
            <a:prstGeom prst="rightArrow">
              <a:avLst/>
            </a:prstGeom>
            <a:solidFill>
              <a:schemeClr val="accent2">
                <a:lumMod val="75000"/>
                <a:alpha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245" name="Flecha: a la derecha 244">
              <a:extLst>
                <a:ext uri="{FF2B5EF4-FFF2-40B4-BE49-F238E27FC236}">
                  <a16:creationId xmlns:a16="http://schemas.microsoft.com/office/drawing/2014/main" id="{A7085643-07D8-4601-848B-ED263F2D1DE5}"/>
                </a:ext>
              </a:extLst>
            </p:cNvPr>
            <p:cNvSpPr/>
            <p:nvPr/>
          </p:nvSpPr>
          <p:spPr>
            <a:xfrm>
              <a:off x="7377323" y="5259788"/>
              <a:ext cx="3624570" cy="209928"/>
            </a:xfrm>
            <a:prstGeom prst="rightArrow">
              <a:avLst/>
            </a:prstGeom>
            <a:solidFill>
              <a:schemeClr val="accent2">
                <a:lumMod val="75000"/>
                <a:alpha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246" name="Flecha: a la derecha 245">
              <a:extLst>
                <a:ext uri="{FF2B5EF4-FFF2-40B4-BE49-F238E27FC236}">
                  <a16:creationId xmlns:a16="http://schemas.microsoft.com/office/drawing/2014/main" id="{B932677F-7D37-4BBA-92F1-ED95290ACCA7}"/>
                </a:ext>
              </a:extLst>
            </p:cNvPr>
            <p:cNvSpPr/>
            <p:nvPr/>
          </p:nvSpPr>
          <p:spPr>
            <a:xfrm>
              <a:off x="10080839" y="5884518"/>
              <a:ext cx="921053" cy="209928"/>
            </a:xfrm>
            <a:prstGeom prst="rightArrow">
              <a:avLst/>
            </a:prstGeom>
            <a:solidFill>
              <a:schemeClr val="accent2">
                <a:lumMod val="75000"/>
                <a:alpha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06" name="Abrir llave 105">
              <a:extLst>
                <a:ext uri="{FF2B5EF4-FFF2-40B4-BE49-F238E27FC236}">
                  <a16:creationId xmlns:a16="http://schemas.microsoft.com/office/drawing/2014/main" id="{98563384-D9F1-4572-A87B-567316F0D7BD}"/>
                </a:ext>
              </a:extLst>
            </p:cNvPr>
            <p:cNvSpPr/>
            <p:nvPr/>
          </p:nvSpPr>
          <p:spPr>
            <a:xfrm rot="10800000">
              <a:off x="5646963" y="4700711"/>
              <a:ext cx="79946" cy="48042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sz="1350"/>
            </a:p>
          </p:txBody>
        </p:sp>
        <p:sp>
          <p:nvSpPr>
            <p:cNvPr id="108" name="Abrir llave 107">
              <a:extLst>
                <a:ext uri="{FF2B5EF4-FFF2-40B4-BE49-F238E27FC236}">
                  <a16:creationId xmlns:a16="http://schemas.microsoft.com/office/drawing/2014/main" id="{25EC395B-058A-4257-8CC9-895054C5C431}"/>
                </a:ext>
              </a:extLst>
            </p:cNvPr>
            <p:cNvSpPr/>
            <p:nvPr/>
          </p:nvSpPr>
          <p:spPr>
            <a:xfrm rot="10800000">
              <a:off x="9929601" y="5600075"/>
              <a:ext cx="79946" cy="7737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sz="1350"/>
            </a:p>
          </p:txBody>
        </p:sp>
      </p:grpSp>
      <p:sp>
        <p:nvSpPr>
          <p:cNvPr id="115" name="Rectángulo 114">
            <a:extLst>
              <a:ext uri="{FF2B5EF4-FFF2-40B4-BE49-F238E27FC236}">
                <a16:creationId xmlns:a16="http://schemas.microsoft.com/office/drawing/2014/main" id="{32791BAB-604B-48DC-97EA-06AD8958D13E}"/>
              </a:ext>
            </a:extLst>
          </p:cNvPr>
          <p:cNvSpPr/>
          <p:nvPr/>
        </p:nvSpPr>
        <p:spPr>
          <a:xfrm>
            <a:off x="0" y="0"/>
            <a:ext cx="9144000" cy="2624206"/>
          </a:xfrm>
          <a:prstGeom prst="rect">
            <a:avLst/>
          </a:prstGeom>
          <a:solidFill>
            <a:schemeClr val="accent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16" name="Rectángulo 115">
            <a:extLst>
              <a:ext uri="{FF2B5EF4-FFF2-40B4-BE49-F238E27FC236}">
                <a16:creationId xmlns:a16="http://schemas.microsoft.com/office/drawing/2014/main" id="{1C5F29E1-6A5D-43E3-A939-FDF35342908A}"/>
              </a:ext>
            </a:extLst>
          </p:cNvPr>
          <p:cNvSpPr/>
          <p:nvPr/>
        </p:nvSpPr>
        <p:spPr>
          <a:xfrm>
            <a:off x="-10817" y="2657201"/>
            <a:ext cx="9144000" cy="2392911"/>
          </a:xfrm>
          <a:prstGeom prst="rect">
            <a:avLst/>
          </a:prstGeom>
          <a:solidFill>
            <a:schemeClr val="accent4">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Tree>
    <p:extLst>
      <p:ext uri="{BB962C8B-B14F-4D97-AF65-F5344CB8AC3E}">
        <p14:creationId xmlns:p14="http://schemas.microsoft.com/office/powerpoint/2010/main" val="204712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texto">
            <a:extLst>
              <a:ext uri="{FF2B5EF4-FFF2-40B4-BE49-F238E27FC236}">
                <a16:creationId xmlns:a16="http://schemas.microsoft.com/office/drawing/2014/main" id="{B5776125-69EC-4AF1-9779-70CA1EC92C8D}"/>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600" b="1" dirty="0">
                <a:latin typeface="Arial Narrow" panose="020B0606020202030204" pitchFamily="34" charset="0"/>
              </a:rPr>
              <a:t>Cobertura, Ahorro, Eficiencia - Avances en Automatización 2020</a:t>
            </a:r>
          </a:p>
        </p:txBody>
      </p:sp>
      <p:sp>
        <p:nvSpPr>
          <p:cNvPr id="2" name="CuadroTexto 1">
            <a:extLst>
              <a:ext uri="{FF2B5EF4-FFF2-40B4-BE49-F238E27FC236}">
                <a16:creationId xmlns:a16="http://schemas.microsoft.com/office/drawing/2014/main" id="{0CE35075-0509-4B49-BD6A-FFBB87AEBD82}"/>
              </a:ext>
            </a:extLst>
          </p:cNvPr>
          <p:cNvSpPr txBox="1"/>
          <p:nvPr/>
        </p:nvSpPr>
        <p:spPr>
          <a:xfrm>
            <a:off x="251520" y="4506990"/>
            <a:ext cx="4104456" cy="584775"/>
          </a:xfrm>
          <a:prstGeom prst="rect">
            <a:avLst/>
          </a:prstGeom>
          <a:noFill/>
        </p:spPr>
        <p:txBody>
          <a:bodyPr wrap="square" rtlCol="0">
            <a:spAutoFit/>
          </a:bodyPr>
          <a:lstStyle/>
          <a:p>
            <a:r>
              <a:rPr lang="es-CO" sz="800" dirty="0"/>
              <a:t>*10%, se calculó provisionalmente de 11/110 (pendiente 12/112 (11%)</a:t>
            </a:r>
          </a:p>
          <a:p>
            <a:r>
              <a:rPr lang="es-CO" sz="800" dirty="0"/>
              <a:t>Tomado del inventario de aplicaciones suministrado por ITAU, tener en cuenta que existen una gran cantidad de sistemas integradores y componentes que no podrían tomarse como aplicaciones empaquetadas</a:t>
            </a:r>
          </a:p>
        </p:txBody>
      </p:sp>
      <p:sp>
        <p:nvSpPr>
          <p:cNvPr id="5" name="CuadroTexto 4">
            <a:extLst>
              <a:ext uri="{FF2B5EF4-FFF2-40B4-BE49-F238E27FC236}">
                <a16:creationId xmlns:a16="http://schemas.microsoft.com/office/drawing/2014/main" id="{3B838345-53FE-4C4C-8C6C-4CB7653BA37E}"/>
              </a:ext>
            </a:extLst>
          </p:cNvPr>
          <p:cNvSpPr txBox="1"/>
          <p:nvPr/>
        </p:nvSpPr>
        <p:spPr>
          <a:xfrm>
            <a:off x="4572000" y="4515965"/>
            <a:ext cx="4320480" cy="707886"/>
          </a:xfrm>
          <a:prstGeom prst="rect">
            <a:avLst/>
          </a:prstGeom>
          <a:noFill/>
        </p:spPr>
        <p:txBody>
          <a:bodyPr wrap="square" rtlCol="0">
            <a:spAutoFit/>
          </a:bodyPr>
          <a:lstStyle/>
          <a:p>
            <a:r>
              <a:rPr lang="es-CO" sz="800" dirty="0"/>
              <a:t>**Se cumplió el </a:t>
            </a:r>
            <a:r>
              <a:rPr lang="es-CO" sz="800" dirty="0" err="1"/>
              <a:t>Roadmap</a:t>
            </a:r>
            <a:r>
              <a:rPr lang="es-CO" sz="800" dirty="0"/>
              <a:t> planeado, por lo que se hace necesario establecer unas nuevas metas y la idea es analizar los beneficios generados.</a:t>
            </a:r>
          </a:p>
          <a:p>
            <a:endParaRPr lang="es-CO" sz="800" dirty="0"/>
          </a:p>
          <a:p>
            <a:r>
              <a:rPr lang="es-CO" sz="800" dirty="0"/>
              <a:t>Del total de aplicaciones que se seleccionaron (objetivo auto 2020)  12/15, y de estas la cobertura (%)</a:t>
            </a:r>
          </a:p>
        </p:txBody>
      </p:sp>
      <p:pic>
        <p:nvPicPr>
          <p:cNvPr id="3" name="Imagen 2">
            <a:extLst>
              <a:ext uri="{FF2B5EF4-FFF2-40B4-BE49-F238E27FC236}">
                <a16:creationId xmlns:a16="http://schemas.microsoft.com/office/drawing/2014/main" id="{8E12DD34-0EBE-424A-B914-10464E6E9142}"/>
              </a:ext>
            </a:extLst>
          </p:cNvPr>
          <p:cNvPicPr>
            <a:picLocks noChangeAspect="1"/>
          </p:cNvPicPr>
          <p:nvPr/>
        </p:nvPicPr>
        <p:blipFill>
          <a:blip r:embed="rId2"/>
          <a:stretch>
            <a:fillRect/>
          </a:stretch>
        </p:blipFill>
        <p:spPr>
          <a:xfrm>
            <a:off x="179512" y="748588"/>
            <a:ext cx="8784976" cy="3646323"/>
          </a:xfrm>
          <a:prstGeom prst="rect">
            <a:avLst/>
          </a:prstGeom>
        </p:spPr>
      </p:pic>
    </p:spTree>
    <p:extLst>
      <p:ext uri="{BB962C8B-B14F-4D97-AF65-F5344CB8AC3E}">
        <p14:creationId xmlns:p14="http://schemas.microsoft.com/office/powerpoint/2010/main" val="213961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texto">
            <a:extLst>
              <a:ext uri="{FF2B5EF4-FFF2-40B4-BE49-F238E27FC236}">
                <a16:creationId xmlns:a16="http://schemas.microsoft.com/office/drawing/2014/main" id="{91620298-ABE1-4E34-8E32-486BE824FA9F}"/>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600" b="1" dirty="0">
                <a:latin typeface="Arial Narrow" panose="020B0606020202030204" pitchFamily="34" charset="0"/>
              </a:rPr>
              <a:t>Oportunidades de Mejora (1)</a:t>
            </a:r>
          </a:p>
        </p:txBody>
      </p:sp>
      <p:pic>
        <p:nvPicPr>
          <p:cNvPr id="7" name="Imagen 6">
            <a:extLst>
              <a:ext uri="{FF2B5EF4-FFF2-40B4-BE49-F238E27FC236}">
                <a16:creationId xmlns:a16="http://schemas.microsoft.com/office/drawing/2014/main" id="{D881F5A5-A44C-455B-91A9-0007CFA8FF21}"/>
              </a:ext>
            </a:extLst>
          </p:cNvPr>
          <p:cNvPicPr>
            <a:picLocks noChangeAspect="1"/>
          </p:cNvPicPr>
          <p:nvPr/>
        </p:nvPicPr>
        <p:blipFill>
          <a:blip r:embed="rId2"/>
          <a:stretch>
            <a:fillRect/>
          </a:stretch>
        </p:blipFill>
        <p:spPr>
          <a:xfrm>
            <a:off x="179513" y="483519"/>
            <a:ext cx="8784974" cy="4320480"/>
          </a:xfrm>
          <a:prstGeom prst="rect">
            <a:avLst/>
          </a:prstGeom>
        </p:spPr>
      </p:pic>
    </p:spTree>
    <p:extLst>
      <p:ext uri="{BB962C8B-B14F-4D97-AF65-F5344CB8AC3E}">
        <p14:creationId xmlns:p14="http://schemas.microsoft.com/office/powerpoint/2010/main" val="1139923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texto">
            <a:extLst>
              <a:ext uri="{FF2B5EF4-FFF2-40B4-BE49-F238E27FC236}">
                <a16:creationId xmlns:a16="http://schemas.microsoft.com/office/drawing/2014/main" id="{70BCB604-230D-4A0A-B8D9-75F12948294A}"/>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600" b="1" dirty="0">
                <a:latin typeface="Arial Narrow" panose="020B0606020202030204" pitchFamily="34" charset="0"/>
              </a:rPr>
              <a:t>Oportunidades de Mejora (2)</a:t>
            </a:r>
          </a:p>
        </p:txBody>
      </p:sp>
      <p:pic>
        <p:nvPicPr>
          <p:cNvPr id="5" name="Imagen 4">
            <a:extLst>
              <a:ext uri="{FF2B5EF4-FFF2-40B4-BE49-F238E27FC236}">
                <a16:creationId xmlns:a16="http://schemas.microsoft.com/office/drawing/2014/main" id="{A9E89065-8D13-4777-98F7-3A49FE73FE9F}"/>
              </a:ext>
            </a:extLst>
          </p:cNvPr>
          <p:cNvPicPr>
            <a:picLocks noChangeAspect="1"/>
          </p:cNvPicPr>
          <p:nvPr/>
        </p:nvPicPr>
        <p:blipFill>
          <a:blip r:embed="rId2"/>
          <a:stretch>
            <a:fillRect/>
          </a:stretch>
        </p:blipFill>
        <p:spPr>
          <a:xfrm>
            <a:off x="179513" y="483518"/>
            <a:ext cx="8712968" cy="4391025"/>
          </a:xfrm>
          <a:prstGeom prst="rect">
            <a:avLst/>
          </a:prstGeom>
        </p:spPr>
      </p:pic>
    </p:spTree>
    <p:extLst>
      <p:ext uri="{BB962C8B-B14F-4D97-AF65-F5344CB8AC3E}">
        <p14:creationId xmlns:p14="http://schemas.microsoft.com/office/powerpoint/2010/main" val="3982923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texto">
            <a:extLst>
              <a:ext uri="{FF2B5EF4-FFF2-40B4-BE49-F238E27FC236}">
                <a16:creationId xmlns:a16="http://schemas.microsoft.com/office/drawing/2014/main" id="{70BCB604-230D-4A0A-B8D9-75F12948294A}"/>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600" b="1" dirty="0">
                <a:latin typeface="Arial Narrow" panose="020B0606020202030204" pitchFamily="34" charset="0"/>
              </a:rPr>
              <a:t>Oportunidades de Mejora (3)</a:t>
            </a:r>
          </a:p>
        </p:txBody>
      </p:sp>
      <p:pic>
        <p:nvPicPr>
          <p:cNvPr id="6" name="Imagen 5">
            <a:extLst>
              <a:ext uri="{FF2B5EF4-FFF2-40B4-BE49-F238E27FC236}">
                <a16:creationId xmlns:a16="http://schemas.microsoft.com/office/drawing/2014/main" id="{9B76CC85-11DC-4F68-9C70-A0DAE6D3CA9A}"/>
              </a:ext>
            </a:extLst>
          </p:cNvPr>
          <p:cNvPicPr>
            <a:picLocks noChangeAspect="1"/>
          </p:cNvPicPr>
          <p:nvPr/>
        </p:nvPicPr>
        <p:blipFill>
          <a:blip r:embed="rId2"/>
          <a:stretch>
            <a:fillRect/>
          </a:stretch>
        </p:blipFill>
        <p:spPr>
          <a:xfrm>
            <a:off x="323529" y="483518"/>
            <a:ext cx="8640960" cy="4464496"/>
          </a:xfrm>
          <a:prstGeom prst="rect">
            <a:avLst/>
          </a:prstGeom>
        </p:spPr>
      </p:pic>
    </p:spTree>
    <p:extLst>
      <p:ext uri="{BB962C8B-B14F-4D97-AF65-F5344CB8AC3E}">
        <p14:creationId xmlns:p14="http://schemas.microsoft.com/office/powerpoint/2010/main" val="3229411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A1DDFF78-8799-4326-8394-7CA9170DF10C}"/>
              </a:ext>
            </a:extLst>
          </p:cNvPr>
          <p:cNvPicPr>
            <a:picLocks noChangeAspect="1"/>
          </p:cNvPicPr>
          <p:nvPr/>
        </p:nvPicPr>
        <p:blipFill>
          <a:blip r:embed="rId2"/>
          <a:stretch>
            <a:fillRect/>
          </a:stretch>
        </p:blipFill>
        <p:spPr>
          <a:xfrm>
            <a:off x="285750" y="868819"/>
            <a:ext cx="8428484" cy="3405862"/>
          </a:xfrm>
          <a:prstGeom prst="rect">
            <a:avLst/>
          </a:prstGeom>
        </p:spPr>
      </p:pic>
      <p:sp>
        <p:nvSpPr>
          <p:cNvPr id="4" name="CuadroTexto 3">
            <a:extLst>
              <a:ext uri="{FF2B5EF4-FFF2-40B4-BE49-F238E27FC236}">
                <a16:creationId xmlns:a16="http://schemas.microsoft.com/office/drawing/2014/main" id="{92A42999-B7A7-4F60-AEBA-5D3232BDC78D}"/>
              </a:ext>
            </a:extLst>
          </p:cNvPr>
          <p:cNvSpPr txBox="1"/>
          <p:nvPr/>
        </p:nvSpPr>
        <p:spPr>
          <a:xfrm>
            <a:off x="-27322" y="10577"/>
            <a:ext cx="9171322" cy="369332"/>
          </a:xfrm>
          <a:prstGeom prst="rect">
            <a:avLst/>
          </a:prstGeom>
          <a:noFill/>
        </p:spPr>
        <p:txBody>
          <a:bodyPr wrap="square" rtlCol="0">
            <a:spAutoFit/>
          </a:bodyPr>
          <a:lstStyle/>
          <a:p>
            <a:r>
              <a:rPr lang="es-CO" dirty="0"/>
              <a:t>Herramientas – Comparativo (1)</a:t>
            </a:r>
          </a:p>
        </p:txBody>
      </p:sp>
    </p:spTree>
    <p:extLst>
      <p:ext uri="{BB962C8B-B14F-4D97-AF65-F5344CB8AC3E}">
        <p14:creationId xmlns:p14="http://schemas.microsoft.com/office/powerpoint/2010/main" val="1020752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A38D551-8EB0-46AC-9D01-E054A9F880F8}"/>
              </a:ext>
            </a:extLst>
          </p:cNvPr>
          <p:cNvPicPr>
            <a:picLocks noChangeAspect="1"/>
          </p:cNvPicPr>
          <p:nvPr/>
        </p:nvPicPr>
        <p:blipFill>
          <a:blip r:embed="rId2"/>
          <a:stretch>
            <a:fillRect/>
          </a:stretch>
        </p:blipFill>
        <p:spPr>
          <a:xfrm>
            <a:off x="500062" y="483518"/>
            <a:ext cx="8143875" cy="4464496"/>
          </a:xfrm>
          <a:prstGeom prst="rect">
            <a:avLst/>
          </a:prstGeom>
        </p:spPr>
      </p:pic>
      <p:sp>
        <p:nvSpPr>
          <p:cNvPr id="4" name="CuadroTexto 3">
            <a:extLst>
              <a:ext uri="{FF2B5EF4-FFF2-40B4-BE49-F238E27FC236}">
                <a16:creationId xmlns:a16="http://schemas.microsoft.com/office/drawing/2014/main" id="{B180A68E-1718-40B9-85E5-A7CE9B0A4FB6}"/>
              </a:ext>
            </a:extLst>
          </p:cNvPr>
          <p:cNvSpPr txBox="1"/>
          <p:nvPr/>
        </p:nvSpPr>
        <p:spPr>
          <a:xfrm>
            <a:off x="-27322" y="10577"/>
            <a:ext cx="9171322" cy="369332"/>
          </a:xfrm>
          <a:prstGeom prst="rect">
            <a:avLst/>
          </a:prstGeom>
          <a:noFill/>
        </p:spPr>
        <p:txBody>
          <a:bodyPr wrap="square" rtlCol="0">
            <a:spAutoFit/>
          </a:bodyPr>
          <a:lstStyle/>
          <a:p>
            <a:r>
              <a:rPr lang="es-CO" dirty="0"/>
              <a:t>Herramientas – Comparativo (2)</a:t>
            </a:r>
          </a:p>
        </p:txBody>
      </p:sp>
    </p:spTree>
    <p:extLst>
      <p:ext uri="{BB962C8B-B14F-4D97-AF65-F5344CB8AC3E}">
        <p14:creationId xmlns:p14="http://schemas.microsoft.com/office/powerpoint/2010/main" val="1661328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8A09A11-20A4-41DF-B54A-18D3B7E82564}"/>
              </a:ext>
            </a:extLst>
          </p:cNvPr>
          <p:cNvPicPr>
            <a:picLocks noChangeAspect="1"/>
          </p:cNvPicPr>
          <p:nvPr/>
        </p:nvPicPr>
        <p:blipFill>
          <a:blip r:embed="rId2"/>
          <a:stretch>
            <a:fillRect/>
          </a:stretch>
        </p:blipFill>
        <p:spPr>
          <a:xfrm>
            <a:off x="539552" y="483518"/>
            <a:ext cx="8064896" cy="4392488"/>
          </a:xfrm>
          <a:prstGeom prst="rect">
            <a:avLst/>
          </a:prstGeom>
        </p:spPr>
      </p:pic>
      <p:sp>
        <p:nvSpPr>
          <p:cNvPr id="4" name="CuadroTexto 3">
            <a:extLst>
              <a:ext uri="{FF2B5EF4-FFF2-40B4-BE49-F238E27FC236}">
                <a16:creationId xmlns:a16="http://schemas.microsoft.com/office/drawing/2014/main" id="{88C322A0-6AEF-4377-B3DE-DC44B05F43A1}"/>
              </a:ext>
            </a:extLst>
          </p:cNvPr>
          <p:cNvSpPr txBox="1"/>
          <p:nvPr/>
        </p:nvSpPr>
        <p:spPr>
          <a:xfrm>
            <a:off x="-27322" y="10577"/>
            <a:ext cx="9171322" cy="369332"/>
          </a:xfrm>
          <a:prstGeom prst="rect">
            <a:avLst/>
          </a:prstGeom>
          <a:noFill/>
        </p:spPr>
        <p:txBody>
          <a:bodyPr wrap="square" rtlCol="0">
            <a:spAutoFit/>
          </a:bodyPr>
          <a:lstStyle/>
          <a:p>
            <a:r>
              <a:rPr lang="es-CO" dirty="0"/>
              <a:t>Herramientas – Comparativo (3)</a:t>
            </a:r>
          </a:p>
        </p:txBody>
      </p:sp>
    </p:spTree>
    <p:extLst>
      <p:ext uri="{BB962C8B-B14F-4D97-AF65-F5344CB8AC3E}">
        <p14:creationId xmlns:p14="http://schemas.microsoft.com/office/powerpoint/2010/main" val="3947996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5A09D1-48C1-44CE-8657-5ADDA567CAC1}"/>
              </a:ext>
            </a:extLst>
          </p:cNvPr>
          <p:cNvPicPr>
            <a:picLocks noChangeAspect="1"/>
          </p:cNvPicPr>
          <p:nvPr/>
        </p:nvPicPr>
        <p:blipFill>
          <a:blip r:embed="rId2"/>
          <a:stretch>
            <a:fillRect/>
          </a:stretch>
        </p:blipFill>
        <p:spPr>
          <a:xfrm>
            <a:off x="467544" y="483518"/>
            <a:ext cx="8208912" cy="4536504"/>
          </a:xfrm>
          <a:prstGeom prst="rect">
            <a:avLst/>
          </a:prstGeom>
        </p:spPr>
      </p:pic>
      <p:sp>
        <p:nvSpPr>
          <p:cNvPr id="3" name="CuadroTexto 2">
            <a:extLst>
              <a:ext uri="{FF2B5EF4-FFF2-40B4-BE49-F238E27FC236}">
                <a16:creationId xmlns:a16="http://schemas.microsoft.com/office/drawing/2014/main" id="{30A273A8-D9A5-485E-AC5B-B5CD04C11249}"/>
              </a:ext>
            </a:extLst>
          </p:cNvPr>
          <p:cNvSpPr txBox="1"/>
          <p:nvPr/>
        </p:nvSpPr>
        <p:spPr>
          <a:xfrm>
            <a:off x="-27322" y="10577"/>
            <a:ext cx="9171322" cy="369332"/>
          </a:xfrm>
          <a:prstGeom prst="rect">
            <a:avLst/>
          </a:prstGeom>
          <a:noFill/>
        </p:spPr>
        <p:txBody>
          <a:bodyPr wrap="square" rtlCol="0">
            <a:spAutoFit/>
          </a:bodyPr>
          <a:lstStyle/>
          <a:p>
            <a:r>
              <a:rPr lang="es-CO" dirty="0"/>
              <a:t>Herramientas – Comparativo (4)</a:t>
            </a:r>
          </a:p>
        </p:txBody>
      </p:sp>
    </p:spTree>
    <p:extLst>
      <p:ext uri="{BB962C8B-B14F-4D97-AF65-F5344CB8AC3E}">
        <p14:creationId xmlns:p14="http://schemas.microsoft.com/office/powerpoint/2010/main" val="180253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90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268BF775-3D6B-446C-9E42-16AEF20BEFCF}"/>
              </a:ext>
            </a:extLst>
          </p:cNvPr>
          <p:cNvGraphicFramePr>
            <a:graphicFrameLocks/>
          </p:cNvGraphicFramePr>
          <p:nvPr>
            <p:extLst>
              <p:ext uri="{D42A27DB-BD31-4B8C-83A1-F6EECF244321}">
                <p14:modId xmlns:p14="http://schemas.microsoft.com/office/powerpoint/2010/main" val="923808366"/>
              </p:ext>
            </p:extLst>
          </p:nvPr>
        </p:nvGraphicFramePr>
        <p:xfrm>
          <a:off x="2843808" y="914661"/>
          <a:ext cx="5754143" cy="33141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a 3">
            <a:extLst>
              <a:ext uri="{FF2B5EF4-FFF2-40B4-BE49-F238E27FC236}">
                <a16:creationId xmlns:a16="http://schemas.microsoft.com/office/drawing/2014/main" id="{8548BFEC-FCF3-4887-A03B-CD0F6DE4D378}"/>
              </a:ext>
            </a:extLst>
          </p:cNvPr>
          <p:cNvGraphicFramePr>
            <a:graphicFrameLocks noGrp="1"/>
          </p:cNvGraphicFramePr>
          <p:nvPr>
            <p:extLst>
              <p:ext uri="{D42A27DB-BD31-4B8C-83A1-F6EECF244321}">
                <p14:modId xmlns:p14="http://schemas.microsoft.com/office/powerpoint/2010/main" val="1191969341"/>
              </p:ext>
            </p:extLst>
          </p:nvPr>
        </p:nvGraphicFramePr>
        <p:xfrm>
          <a:off x="278408" y="1707654"/>
          <a:ext cx="2997447" cy="952500"/>
        </p:xfrm>
        <a:graphic>
          <a:graphicData uri="http://schemas.openxmlformats.org/drawingml/2006/table">
            <a:tbl>
              <a:tblPr>
                <a:tableStyleId>{5C22544A-7EE6-4342-B048-85BDC9FD1C3A}</a:tableStyleId>
              </a:tblPr>
              <a:tblGrid>
                <a:gridCol w="1319841">
                  <a:extLst>
                    <a:ext uri="{9D8B030D-6E8A-4147-A177-3AD203B41FA5}">
                      <a16:colId xmlns:a16="http://schemas.microsoft.com/office/drawing/2014/main" val="127241298"/>
                    </a:ext>
                  </a:extLst>
                </a:gridCol>
                <a:gridCol w="706263">
                  <a:extLst>
                    <a:ext uri="{9D8B030D-6E8A-4147-A177-3AD203B41FA5}">
                      <a16:colId xmlns:a16="http://schemas.microsoft.com/office/drawing/2014/main" val="1475909794"/>
                    </a:ext>
                  </a:extLst>
                </a:gridCol>
                <a:gridCol w="971343">
                  <a:extLst>
                    <a:ext uri="{9D8B030D-6E8A-4147-A177-3AD203B41FA5}">
                      <a16:colId xmlns:a16="http://schemas.microsoft.com/office/drawing/2014/main" val="249438884"/>
                    </a:ext>
                  </a:extLst>
                </a:gridCol>
              </a:tblGrid>
              <a:tr h="190500">
                <a:tc>
                  <a:txBody>
                    <a:bodyPr/>
                    <a:lstStyle/>
                    <a:p>
                      <a:pPr algn="l" fontAlgn="b"/>
                      <a:r>
                        <a:rPr lang="es-CO" sz="1100" u="none" strike="noStrike">
                          <a:effectLst/>
                        </a:rPr>
                        <a:t>Obsoletas</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10</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19%</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2654667"/>
                  </a:ext>
                </a:extLst>
              </a:tr>
              <a:tr h="190500">
                <a:tc>
                  <a:txBody>
                    <a:bodyPr/>
                    <a:lstStyle/>
                    <a:p>
                      <a:pPr algn="l" fontAlgn="b"/>
                      <a:r>
                        <a:rPr lang="es-CO" sz="1100" u="none" strike="noStrike">
                          <a:effectLst/>
                        </a:rPr>
                        <a:t>No Tec Viables</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24</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44%</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5481716"/>
                  </a:ext>
                </a:extLst>
              </a:tr>
              <a:tr h="190500">
                <a:tc>
                  <a:txBody>
                    <a:bodyPr/>
                    <a:lstStyle/>
                    <a:p>
                      <a:pPr algn="l" fontAlgn="b"/>
                      <a:r>
                        <a:rPr lang="es-CO" sz="1100" u="none" strike="noStrike">
                          <a:effectLst/>
                        </a:rPr>
                        <a:t>Automatizadas</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4</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7%</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9406107"/>
                  </a:ext>
                </a:extLst>
              </a:tr>
              <a:tr h="190500">
                <a:tc>
                  <a:txBody>
                    <a:bodyPr/>
                    <a:lstStyle/>
                    <a:p>
                      <a:pPr algn="l" fontAlgn="b"/>
                      <a:r>
                        <a:rPr lang="es-CO" sz="1100" u="none" strike="noStrike">
                          <a:effectLst/>
                        </a:rPr>
                        <a:t>Pendientes</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16</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30%</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4780866"/>
                  </a:ext>
                </a:extLst>
              </a:tr>
              <a:tr h="190500">
                <a:tc>
                  <a:txBody>
                    <a:bodyPr/>
                    <a:lstStyle/>
                    <a:p>
                      <a:pPr algn="l" fontAlgn="b"/>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54</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O"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9773223"/>
                  </a:ext>
                </a:extLst>
              </a:tr>
            </a:tbl>
          </a:graphicData>
        </a:graphic>
      </p:graphicFrame>
    </p:spTree>
    <p:extLst>
      <p:ext uri="{BB962C8B-B14F-4D97-AF65-F5344CB8AC3E}">
        <p14:creationId xmlns:p14="http://schemas.microsoft.com/office/powerpoint/2010/main" val="212283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 name="Conector: angular 122">
            <a:extLst>
              <a:ext uri="{FF2B5EF4-FFF2-40B4-BE49-F238E27FC236}">
                <a16:creationId xmlns:a16="http://schemas.microsoft.com/office/drawing/2014/main" id="{A4FD5D99-53AF-4E26-8537-D605D85F911B}"/>
              </a:ext>
            </a:extLst>
          </p:cNvPr>
          <p:cNvCxnSpPr>
            <a:cxnSpLocks/>
            <a:stCxn id="39" idx="2"/>
            <a:endCxn id="3" idx="1"/>
          </p:cNvCxnSpPr>
          <p:nvPr/>
        </p:nvCxnSpPr>
        <p:spPr>
          <a:xfrm rot="16200000" flipH="1">
            <a:off x="4039080" y="1996958"/>
            <a:ext cx="411934" cy="7130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C8CC475F-C404-466E-B8AC-F006C765EDC1}"/>
              </a:ext>
            </a:extLst>
          </p:cNvPr>
          <p:cNvCxnSpPr>
            <a:cxnSpLocks/>
            <a:stCxn id="61" idx="6"/>
            <a:endCxn id="62" idx="2"/>
          </p:cNvCxnSpPr>
          <p:nvPr/>
        </p:nvCxnSpPr>
        <p:spPr>
          <a:xfrm flipV="1">
            <a:off x="5267448" y="3264210"/>
            <a:ext cx="1035206" cy="1462"/>
          </a:xfrm>
          <a:prstGeom prst="line">
            <a:avLst/>
          </a:prstGeom>
          <a:solidFill>
            <a:srgbClr val="00B050"/>
          </a:solidFill>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EA2B1CBF-D819-471C-B236-0A9250A3BB74}"/>
              </a:ext>
            </a:extLst>
          </p:cNvPr>
          <p:cNvCxnSpPr>
            <a:cxnSpLocks/>
          </p:cNvCxnSpPr>
          <p:nvPr/>
        </p:nvCxnSpPr>
        <p:spPr>
          <a:xfrm>
            <a:off x="3795004" y="3257896"/>
            <a:ext cx="111875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13 Imagen">
            <a:extLst>
              <a:ext uri="{FF2B5EF4-FFF2-40B4-BE49-F238E27FC236}">
                <a16:creationId xmlns:a16="http://schemas.microsoft.com/office/drawing/2014/main" id="{FD5779E3-DCE6-420D-8E05-A14DB5DFF71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4601578" y="2324963"/>
            <a:ext cx="468984" cy="468985"/>
          </a:xfrm>
          <a:prstGeom prst="rect">
            <a:avLst/>
          </a:prstGeom>
        </p:spPr>
      </p:pic>
      <p:sp>
        <p:nvSpPr>
          <p:cNvPr id="15" name="Elipse 14">
            <a:extLst>
              <a:ext uri="{FF2B5EF4-FFF2-40B4-BE49-F238E27FC236}">
                <a16:creationId xmlns:a16="http://schemas.microsoft.com/office/drawing/2014/main" id="{5BCA584C-90C5-4E23-BCF1-51BAA43C041F}"/>
              </a:ext>
            </a:extLst>
          </p:cNvPr>
          <p:cNvSpPr/>
          <p:nvPr/>
        </p:nvSpPr>
        <p:spPr>
          <a:xfrm>
            <a:off x="4601578" y="3167409"/>
            <a:ext cx="152400" cy="180975"/>
          </a:xfrm>
          <a:prstGeom prst="ellipse">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17" name="Elipse 16">
            <a:extLst>
              <a:ext uri="{FF2B5EF4-FFF2-40B4-BE49-F238E27FC236}">
                <a16:creationId xmlns:a16="http://schemas.microsoft.com/office/drawing/2014/main" id="{E7A1EAF1-4A04-4F4A-A900-13C77712F15A}"/>
              </a:ext>
            </a:extLst>
          </p:cNvPr>
          <p:cNvSpPr/>
          <p:nvPr/>
        </p:nvSpPr>
        <p:spPr>
          <a:xfrm>
            <a:off x="4220578" y="3167409"/>
            <a:ext cx="152400" cy="180975"/>
          </a:xfrm>
          <a:prstGeom prst="ellipse">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43" name="Elipse 42">
            <a:extLst>
              <a:ext uri="{FF2B5EF4-FFF2-40B4-BE49-F238E27FC236}">
                <a16:creationId xmlns:a16="http://schemas.microsoft.com/office/drawing/2014/main" id="{641B1B12-CD57-4159-BDF3-73DEC6DD4061}"/>
              </a:ext>
            </a:extLst>
          </p:cNvPr>
          <p:cNvSpPr/>
          <p:nvPr/>
        </p:nvSpPr>
        <p:spPr>
          <a:xfrm>
            <a:off x="3722936" y="3218241"/>
            <a:ext cx="72068" cy="79310"/>
          </a:xfrm>
          <a:prstGeom prst="ellipse">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pic>
        <p:nvPicPr>
          <p:cNvPr id="6" name="Imagen 5">
            <a:extLst>
              <a:ext uri="{FF2B5EF4-FFF2-40B4-BE49-F238E27FC236}">
                <a16:creationId xmlns:a16="http://schemas.microsoft.com/office/drawing/2014/main" id="{7A0D1C9D-9342-4908-BD12-28AB79323B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6739" y="2309177"/>
            <a:ext cx="285750" cy="374431"/>
          </a:xfrm>
          <a:prstGeom prst="rect">
            <a:avLst/>
          </a:prstGeom>
          <a:noFill/>
          <a:extLst>
            <a:ext uri="{909E8E84-426E-40DD-AFC4-6F175D3DCCD1}">
              <a14:hiddenFill xmlns:a14="http://schemas.microsoft.com/office/drawing/2010/main">
                <a:solidFill>
                  <a:srgbClr val="FFFFFF"/>
                </a:solidFill>
              </a14:hiddenFill>
            </a:ext>
          </a:extLst>
        </p:spPr>
      </p:pic>
      <p:sp>
        <p:nvSpPr>
          <p:cNvPr id="8" name="Abrir corchete 7">
            <a:extLst>
              <a:ext uri="{FF2B5EF4-FFF2-40B4-BE49-F238E27FC236}">
                <a16:creationId xmlns:a16="http://schemas.microsoft.com/office/drawing/2014/main" id="{AB75ADAE-EB1A-457B-8122-98F9EA34943F}"/>
              </a:ext>
            </a:extLst>
          </p:cNvPr>
          <p:cNvSpPr/>
          <p:nvPr/>
        </p:nvSpPr>
        <p:spPr>
          <a:xfrm rot="5400000">
            <a:off x="5007117" y="1549361"/>
            <a:ext cx="76804" cy="265840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s-CO" sz="1100"/>
          </a:p>
        </p:txBody>
      </p:sp>
      <p:sp>
        <p:nvSpPr>
          <p:cNvPr id="18" name="CuadroTexto 17">
            <a:extLst>
              <a:ext uri="{FF2B5EF4-FFF2-40B4-BE49-F238E27FC236}">
                <a16:creationId xmlns:a16="http://schemas.microsoft.com/office/drawing/2014/main" id="{86FF3CEC-C244-4785-A77A-99CE97156820}"/>
              </a:ext>
            </a:extLst>
          </p:cNvPr>
          <p:cNvSpPr txBox="1"/>
          <p:nvPr/>
        </p:nvSpPr>
        <p:spPr>
          <a:xfrm>
            <a:off x="3866033" y="2829019"/>
            <a:ext cx="861490" cy="215444"/>
          </a:xfrm>
          <a:prstGeom prst="rect">
            <a:avLst/>
          </a:prstGeom>
          <a:noFill/>
        </p:spPr>
        <p:txBody>
          <a:bodyPr wrap="square" rtlCol="0">
            <a:spAutoFit/>
          </a:bodyPr>
          <a:lstStyle/>
          <a:p>
            <a:pPr algn="ctr"/>
            <a:r>
              <a:rPr lang="es-CO" sz="800" dirty="0"/>
              <a:t>CI / CD</a:t>
            </a:r>
          </a:p>
        </p:txBody>
      </p:sp>
      <p:sp>
        <p:nvSpPr>
          <p:cNvPr id="10" name="Elipse 9">
            <a:extLst>
              <a:ext uri="{FF2B5EF4-FFF2-40B4-BE49-F238E27FC236}">
                <a16:creationId xmlns:a16="http://schemas.microsoft.com/office/drawing/2014/main" id="{1186CEDF-1B1A-47DB-9C1C-6DA3DBD6C734}"/>
              </a:ext>
            </a:extLst>
          </p:cNvPr>
          <p:cNvSpPr/>
          <p:nvPr/>
        </p:nvSpPr>
        <p:spPr>
          <a:xfrm>
            <a:off x="5321658" y="3175185"/>
            <a:ext cx="152400" cy="180975"/>
          </a:xfrm>
          <a:prstGeom prst="ellipse">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11" name="Elipse 10">
            <a:extLst>
              <a:ext uri="{FF2B5EF4-FFF2-40B4-BE49-F238E27FC236}">
                <a16:creationId xmlns:a16="http://schemas.microsoft.com/office/drawing/2014/main" id="{12D5B65E-C9EE-4F88-9AE7-04E20A573861}"/>
              </a:ext>
            </a:extLst>
          </p:cNvPr>
          <p:cNvSpPr/>
          <p:nvPr/>
        </p:nvSpPr>
        <p:spPr>
          <a:xfrm>
            <a:off x="6064608" y="3175185"/>
            <a:ext cx="152400" cy="180975"/>
          </a:xfrm>
          <a:prstGeom prst="ellipse">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dirty="0"/>
          </a:p>
        </p:txBody>
      </p:sp>
      <p:sp>
        <p:nvSpPr>
          <p:cNvPr id="13" name="Elipse 12">
            <a:extLst>
              <a:ext uri="{FF2B5EF4-FFF2-40B4-BE49-F238E27FC236}">
                <a16:creationId xmlns:a16="http://schemas.microsoft.com/office/drawing/2014/main" id="{7D4F2C74-18E2-492D-B251-24AEE7DE373C}"/>
              </a:ext>
            </a:extLst>
          </p:cNvPr>
          <p:cNvSpPr/>
          <p:nvPr/>
        </p:nvSpPr>
        <p:spPr>
          <a:xfrm>
            <a:off x="5683608" y="3184710"/>
            <a:ext cx="152400" cy="180975"/>
          </a:xfrm>
          <a:prstGeom prst="ellipse">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19" name="CuadroTexto 18">
            <a:extLst>
              <a:ext uri="{FF2B5EF4-FFF2-40B4-BE49-F238E27FC236}">
                <a16:creationId xmlns:a16="http://schemas.microsoft.com/office/drawing/2014/main" id="{B382B69E-C20F-4584-BF0E-D2B091283A48}"/>
              </a:ext>
            </a:extLst>
          </p:cNvPr>
          <p:cNvSpPr txBox="1"/>
          <p:nvPr/>
        </p:nvSpPr>
        <p:spPr>
          <a:xfrm>
            <a:off x="5457555" y="2829019"/>
            <a:ext cx="583814" cy="215444"/>
          </a:xfrm>
          <a:prstGeom prst="rect">
            <a:avLst/>
          </a:prstGeom>
          <a:noFill/>
        </p:spPr>
        <p:txBody>
          <a:bodyPr wrap="none" rtlCol="0">
            <a:spAutoFit/>
          </a:bodyPr>
          <a:lstStyle/>
          <a:p>
            <a:r>
              <a:rPr lang="es-CO" sz="800" dirty="0"/>
              <a:t>Ejecución</a:t>
            </a:r>
          </a:p>
        </p:txBody>
      </p:sp>
      <p:grpSp>
        <p:nvGrpSpPr>
          <p:cNvPr id="20" name="108 Grupo">
            <a:extLst>
              <a:ext uri="{FF2B5EF4-FFF2-40B4-BE49-F238E27FC236}">
                <a16:creationId xmlns:a16="http://schemas.microsoft.com/office/drawing/2014/main" id="{867D9811-3E86-4B5C-A74A-CF8F50898CE2}"/>
              </a:ext>
            </a:extLst>
          </p:cNvPr>
          <p:cNvGrpSpPr/>
          <p:nvPr/>
        </p:nvGrpSpPr>
        <p:grpSpPr>
          <a:xfrm>
            <a:off x="8554330" y="2606550"/>
            <a:ext cx="470610" cy="536845"/>
            <a:chOff x="0" y="1657350"/>
            <a:chExt cx="405447" cy="436395"/>
          </a:xfrm>
        </p:grpSpPr>
        <p:pic>
          <p:nvPicPr>
            <p:cNvPr id="21" name="21 Imagen">
              <a:extLst>
                <a:ext uri="{FF2B5EF4-FFF2-40B4-BE49-F238E27FC236}">
                  <a16:creationId xmlns:a16="http://schemas.microsoft.com/office/drawing/2014/main" id="{FDAB8211-5CD8-4013-B3C1-115D248D8589}"/>
                </a:ext>
              </a:extLst>
            </p:cNvPr>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flipH="1">
              <a:off x="16363" y="1657350"/>
              <a:ext cx="298818" cy="243611"/>
            </a:xfrm>
            <a:prstGeom prst="rect">
              <a:avLst/>
            </a:prstGeom>
          </p:spPr>
        </p:pic>
        <p:sp>
          <p:nvSpPr>
            <p:cNvPr id="22" name="71 CuadroTexto">
              <a:extLst>
                <a:ext uri="{FF2B5EF4-FFF2-40B4-BE49-F238E27FC236}">
                  <a16:creationId xmlns:a16="http://schemas.microsoft.com/office/drawing/2014/main" id="{3F4F6DB0-AF45-4050-86BC-4381566F222D}"/>
                </a:ext>
              </a:extLst>
            </p:cNvPr>
            <p:cNvSpPr txBox="1"/>
            <p:nvPr/>
          </p:nvSpPr>
          <p:spPr>
            <a:xfrm>
              <a:off x="0" y="1893595"/>
              <a:ext cx="405447" cy="200150"/>
            </a:xfrm>
            <a:prstGeom prst="rect">
              <a:avLst/>
            </a:prstGeom>
            <a:noFill/>
          </p:spPr>
          <p:txBody>
            <a:bodyPr wrap="squar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s-CO" sz="800" b="1" dirty="0"/>
                <a:t>Analistas</a:t>
              </a:r>
              <a:r>
                <a:rPr lang="es-CO" sz="800" b="1" dirty="0">
                  <a:latin typeface="Arial Narrow" panose="020B0606020202030204" pitchFamily="34" charset="0"/>
                </a:rPr>
                <a:t> </a:t>
              </a:r>
              <a:r>
                <a:rPr lang="es-CO" sz="800" b="1" dirty="0"/>
                <a:t>de Pruebas</a:t>
              </a:r>
            </a:p>
          </p:txBody>
        </p:sp>
      </p:grpSp>
      <p:sp>
        <p:nvSpPr>
          <p:cNvPr id="26" name="CuadroTexto 25">
            <a:extLst>
              <a:ext uri="{FF2B5EF4-FFF2-40B4-BE49-F238E27FC236}">
                <a16:creationId xmlns:a16="http://schemas.microsoft.com/office/drawing/2014/main" id="{EC8A1E07-D27D-4F74-9151-BE30F4DD52F7}"/>
              </a:ext>
            </a:extLst>
          </p:cNvPr>
          <p:cNvSpPr txBox="1"/>
          <p:nvPr/>
        </p:nvSpPr>
        <p:spPr>
          <a:xfrm>
            <a:off x="6727029" y="2853895"/>
            <a:ext cx="830677" cy="215444"/>
          </a:xfrm>
          <a:prstGeom prst="rect">
            <a:avLst/>
          </a:prstGeom>
          <a:noFill/>
        </p:spPr>
        <p:txBody>
          <a:bodyPr wrap="none" rtlCol="0">
            <a:spAutoFit/>
          </a:bodyPr>
          <a:lstStyle/>
          <a:p>
            <a:r>
              <a:rPr lang="es-CO" sz="800" dirty="0"/>
              <a:t>Acceso Remoto</a:t>
            </a:r>
          </a:p>
        </p:txBody>
      </p:sp>
      <p:sp>
        <p:nvSpPr>
          <p:cNvPr id="27" name="CuadroTexto 26">
            <a:extLst>
              <a:ext uri="{FF2B5EF4-FFF2-40B4-BE49-F238E27FC236}">
                <a16:creationId xmlns:a16="http://schemas.microsoft.com/office/drawing/2014/main" id="{56C753AB-14E0-4918-BAAC-5A5EEA12D2E6}"/>
              </a:ext>
            </a:extLst>
          </p:cNvPr>
          <p:cNvSpPr txBox="1"/>
          <p:nvPr/>
        </p:nvSpPr>
        <p:spPr>
          <a:xfrm>
            <a:off x="6799811" y="3301216"/>
            <a:ext cx="671786" cy="338554"/>
          </a:xfrm>
          <a:prstGeom prst="rect">
            <a:avLst/>
          </a:prstGeom>
          <a:noFill/>
        </p:spPr>
        <p:txBody>
          <a:bodyPr wrap="square" rtlCol="0">
            <a:spAutoFit/>
          </a:bodyPr>
          <a:lstStyle/>
          <a:p>
            <a:pPr algn="ctr"/>
            <a:r>
              <a:rPr lang="es-CO" sz="800" dirty="0"/>
              <a:t>Programa Ejecuciones</a:t>
            </a:r>
          </a:p>
        </p:txBody>
      </p:sp>
      <p:grpSp>
        <p:nvGrpSpPr>
          <p:cNvPr id="28" name="Grupo 27">
            <a:extLst>
              <a:ext uri="{FF2B5EF4-FFF2-40B4-BE49-F238E27FC236}">
                <a16:creationId xmlns:a16="http://schemas.microsoft.com/office/drawing/2014/main" id="{37DC3592-6A5E-4581-9B9D-6D2DE97E8FDC}"/>
              </a:ext>
            </a:extLst>
          </p:cNvPr>
          <p:cNvGrpSpPr/>
          <p:nvPr/>
        </p:nvGrpSpPr>
        <p:grpSpPr>
          <a:xfrm>
            <a:off x="1907704" y="2762123"/>
            <a:ext cx="760144" cy="676823"/>
            <a:chOff x="1783145" y="878748"/>
            <a:chExt cx="760144" cy="676823"/>
          </a:xfrm>
        </p:grpSpPr>
        <p:pic>
          <p:nvPicPr>
            <p:cNvPr id="29" name="Marcador de contenido 2">
              <a:extLst>
                <a:ext uri="{FF2B5EF4-FFF2-40B4-BE49-F238E27FC236}">
                  <a16:creationId xmlns:a16="http://schemas.microsoft.com/office/drawing/2014/main" id="{883B96C8-2111-49AD-8A67-BA1E6DEEA7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2328" y="878748"/>
              <a:ext cx="436874" cy="481428"/>
            </a:xfrm>
            <a:prstGeom prst="rect">
              <a:avLst/>
            </a:prstGeom>
          </p:spPr>
        </p:pic>
        <p:sp>
          <p:nvSpPr>
            <p:cNvPr id="30" name="CuadroTexto 29">
              <a:extLst>
                <a:ext uri="{FF2B5EF4-FFF2-40B4-BE49-F238E27FC236}">
                  <a16:creationId xmlns:a16="http://schemas.microsoft.com/office/drawing/2014/main" id="{72009747-1181-434A-A28E-AABA7202A7F3}"/>
                </a:ext>
              </a:extLst>
            </p:cNvPr>
            <p:cNvSpPr txBox="1"/>
            <p:nvPr/>
          </p:nvSpPr>
          <p:spPr>
            <a:xfrm>
              <a:off x="1783145" y="1355516"/>
              <a:ext cx="760144" cy="200055"/>
            </a:xfrm>
            <a:prstGeom prst="rect">
              <a:avLst/>
            </a:prstGeom>
            <a:noFill/>
          </p:spPr>
          <p:txBody>
            <a:bodyPr wrap="none" rtlCol="0">
              <a:spAutoFit/>
            </a:bodyPr>
            <a:lstStyle/>
            <a:p>
              <a:r>
                <a:rPr lang="es-CO" sz="700" dirty="0"/>
                <a:t>Automatización</a:t>
              </a:r>
            </a:p>
          </p:txBody>
        </p:sp>
      </p:grpSp>
      <p:cxnSp>
        <p:nvCxnSpPr>
          <p:cNvPr id="31" name="Conector recto de flecha 30">
            <a:extLst>
              <a:ext uri="{FF2B5EF4-FFF2-40B4-BE49-F238E27FC236}">
                <a16:creationId xmlns:a16="http://schemas.microsoft.com/office/drawing/2014/main" id="{EC833C37-FD27-4C4B-9430-C993151F7F4C}"/>
              </a:ext>
            </a:extLst>
          </p:cNvPr>
          <p:cNvCxnSpPr>
            <a:cxnSpLocks/>
          </p:cNvCxnSpPr>
          <p:nvPr/>
        </p:nvCxnSpPr>
        <p:spPr>
          <a:xfrm>
            <a:off x="3025219" y="3058244"/>
            <a:ext cx="59239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CuadroTexto 31">
            <a:extLst>
              <a:ext uri="{FF2B5EF4-FFF2-40B4-BE49-F238E27FC236}">
                <a16:creationId xmlns:a16="http://schemas.microsoft.com/office/drawing/2014/main" id="{DEDB4A62-4643-4300-9108-CAB520F5BD53}"/>
              </a:ext>
            </a:extLst>
          </p:cNvPr>
          <p:cNvSpPr txBox="1"/>
          <p:nvPr/>
        </p:nvSpPr>
        <p:spPr>
          <a:xfrm>
            <a:off x="2978259" y="2767464"/>
            <a:ext cx="583814" cy="338554"/>
          </a:xfrm>
          <a:prstGeom prst="rect">
            <a:avLst/>
          </a:prstGeom>
          <a:noFill/>
        </p:spPr>
        <p:txBody>
          <a:bodyPr wrap="square" rtlCol="0">
            <a:spAutoFit/>
          </a:bodyPr>
          <a:lstStyle/>
          <a:p>
            <a:pPr algn="ctr"/>
            <a:r>
              <a:rPr lang="es-CO" sz="800" dirty="0"/>
              <a:t>Realiza Cambios</a:t>
            </a:r>
          </a:p>
        </p:txBody>
      </p:sp>
      <p:pic>
        <p:nvPicPr>
          <p:cNvPr id="37" name="24 Imagen">
            <a:extLst>
              <a:ext uri="{FF2B5EF4-FFF2-40B4-BE49-F238E27FC236}">
                <a16:creationId xmlns:a16="http://schemas.microsoft.com/office/drawing/2014/main" id="{5E33D80A-E120-48C9-B05F-BA6D1C94CC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67137" y="2798202"/>
            <a:ext cx="409131" cy="409131"/>
          </a:xfrm>
          <a:prstGeom prst="rect">
            <a:avLst/>
          </a:prstGeom>
        </p:spPr>
      </p:pic>
      <p:grpSp>
        <p:nvGrpSpPr>
          <p:cNvPr id="38" name="Grupo 37">
            <a:extLst>
              <a:ext uri="{FF2B5EF4-FFF2-40B4-BE49-F238E27FC236}">
                <a16:creationId xmlns:a16="http://schemas.microsoft.com/office/drawing/2014/main" id="{5BA4D40D-3C2E-44BF-A7EC-DE2F62C34A28}"/>
              </a:ext>
            </a:extLst>
          </p:cNvPr>
          <p:cNvGrpSpPr/>
          <p:nvPr/>
        </p:nvGrpSpPr>
        <p:grpSpPr>
          <a:xfrm>
            <a:off x="3604670" y="1495277"/>
            <a:ext cx="588512" cy="652245"/>
            <a:chOff x="395536" y="1760990"/>
            <a:chExt cx="588512" cy="652245"/>
          </a:xfrm>
        </p:grpSpPr>
        <p:pic>
          <p:nvPicPr>
            <p:cNvPr id="39" name="Picture 7">
              <a:extLst>
                <a:ext uri="{FF2B5EF4-FFF2-40B4-BE49-F238E27FC236}">
                  <a16:creationId xmlns:a16="http://schemas.microsoft.com/office/drawing/2014/main" id="{937DDE9D-6B39-427E-9D59-ABB3F49A31C4}"/>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901" y="2147219"/>
              <a:ext cx="232961" cy="266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descr="Resultado de imagen para icono cloud">
              <a:extLst>
                <a:ext uri="{FF2B5EF4-FFF2-40B4-BE49-F238E27FC236}">
                  <a16:creationId xmlns:a16="http://schemas.microsoft.com/office/drawing/2014/main" id="{CE24AFD1-368D-4A13-AD1A-ECDF7C68E696}"/>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1760990"/>
              <a:ext cx="588512" cy="588512"/>
            </a:xfrm>
            <a:prstGeom prst="rect">
              <a:avLst/>
            </a:prstGeom>
            <a:noFill/>
            <a:extLst>
              <a:ext uri="{909E8E84-426E-40DD-AFC4-6F175D3DCCD1}">
                <a14:hiddenFill xmlns:a14="http://schemas.microsoft.com/office/drawing/2010/main">
                  <a:solidFill>
                    <a:srgbClr val="FFFFFF"/>
                  </a:solidFill>
                </a14:hiddenFill>
              </a:ext>
            </a:extLst>
          </p:spPr>
        </p:pic>
      </p:grpSp>
      <p:pic>
        <p:nvPicPr>
          <p:cNvPr id="41" name="Imagen 40">
            <a:extLst>
              <a:ext uri="{FF2B5EF4-FFF2-40B4-BE49-F238E27FC236}">
                <a16:creationId xmlns:a16="http://schemas.microsoft.com/office/drawing/2014/main" id="{4558DA41-9D36-4116-9048-E2E56B7719EC}"/>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86447" y="2283780"/>
            <a:ext cx="419100" cy="419100"/>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44">
            <a:extLst>
              <a:ext uri="{FF2B5EF4-FFF2-40B4-BE49-F238E27FC236}">
                <a16:creationId xmlns:a16="http://schemas.microsoft.com/office/drawing/2014/main" id="{BD4E79C7-57F8-4347-AB46-897B35C0D5C2}"/>
              </a:ext>
            </a:extLst>
          </p:cNvPr>
          <p:cNvSpPr txBox="1"/>
          <p:nvPr/>
        </p:nvSpPr>
        <p:spPr>
          <a:xfrm>
            <a:off x="3696910" y="3097397"/>
            <a:ext cx="123937" cy="76944"/>
          </a:xfrm>
          <a:prstGeom prst="rect">
            <a:avLst/>
          </a:prstGeom>
          <a:noFill/>
        </p:spPr>
        <p:txBody>
          <a:bodyPr wrap="square" lIns="0" tIns="0" rIns="0" bIns="0" rtlCol="0">
            <a:spAutoFit/>
          </a:bodyPr>
          <a:lstStyle/>
          <a:p>
            <a:r>
              <a:rPr lang="es-CO" sz="500" dirty="0" err="1"/>
              <a:t>Start</a:t>
            </a:r>
            <a:endParaRPr lang="es-CO" sz="500" dirty="0"/>
          </a:p>
        </p:txBody>
      </p:sp>
      <p:sp>
        <p:nvSpPr>
          <p:cNvPr id="48" name="CuadroTexto 47">
            <a:extLst>
              <a:ext uri="{FF2B5EF4-FFF2-40B4-BE49-F238E27FC236}">
                <a16:creationId xmlns:a16="http://schemas.microsoft.com/office/drawing/2014/main" id="{6171F6BA-2FBE-45A7-8635-3C3A2B722EA9}"/>
              </a:ext>
            </a:extLst>
          </p:cNvPr>
          <p:cNvSpPr txBox="1"/>
          <p:nvPr/>
        </p:nvSpPr>
        <p:spPr>
          <a:xfrm>
            <a:off x="4196810" y="3097397"/>
            <a:ext cx="201930" cy="76944"/>
          </a:xfrm>
          <a:prstGeom prst="rect">
            <a:avLst/>
          </a:prstGeom>
          <a:noFill/>
        </p:spPr>
        <p:txBody>
          <a:bodyPr wrap="square" lIns="0" tIns="0" rIns="0" bIns="0" rtlCol="0">
            <a:spAutoFit/>
          </a:bodyPr>
          <a:lstStyle/>
          <a:p>
            <a:pPr algn="ctr"/>
            <a:r>
              <a:rPr lang="es-CO" sz="500" dirty="0" err="1"/>
              <a:t>Build</a:t>
            </a:r>
            <a:endParaRPr lang="es-CO" sz="500" dirty="0"/>
          </a:p>
        </p:txBody>
      </p:sp>
      <p:sp>
        <p:nvSpPr>
          <p:cNvPr id="49" name="CuadroTexto 48">
            <a:extLst>
              <a:ext uri="{FF2B5EF4-FFF2-40B4-BE49-F238E27FC236}">
                <a16:creationId xmlns:a16="http://schemas.microsoft.com/office/drawing/2014/main" id="{8014771A-6A4C-4650-A7ED-73086930C261}"/>
              </a:ext>
            </a:extLst>
          </p:cNvPr>
          <p:cNvSpPr txBox="1"/>
          <p:nvPr/>
        </p:nvSpPr>
        <p:spPr>
          <a:xfrm>
            <a:off x="4533064" y="3028992"/>
            <a:ext cx="304668" cy="153888"/>
          </a:xfrm>
          <a:prstGeom prst="rect">
            <a:avLst/>
          </a:prstGeom>
          <a:noFill/>
        </p:spPr>
        <p:txBody>
          <a:bodyPr wrap="square" lIns="0" tIns="0" rIns="0" bIns="0" rtlCol="0">
            <a:spAutoFit/>
          </a:bodyPr>
          <a:lstStyle/>
          <a:p>
            <a:pPr algn="ctr"/>
            <a:r>
              <a:rPr lang="es-CO" sz="500" dirty="0" err="1"/>
              <a:t>Code</a:t>
            </a:r>
            <a:r>
              <a:rPr lang="es-CO" sz="500" dirty="0"/>
              <a:t> </a:t>
            </a:r>
            <a:r>
              <a:rPr lang="es-CO" sz="500" dirty="0" err="1"/>
              <a:t>Review</a:t>
            </a:r>
            <a:endParaRPr lang="es-CO" sz="500" dirty="0"/>
          </a:p>
        </p:txBody>
      </p:sp>
      <p:sp>
        <p:nvSpPr>
          <p:cNvPr id="51" name="Elipse 50">
            <a:extLst>
              <a:ext uri="{FF2B5EF4-FFF2-40B4-BE49-F238E27FC236}">
                <a16:creationId xmlns:a16="http://schemas.microsoft.com/office/drawing/2014/main" id="{6569FA5D-4CA9-48D1-924B-05D94BDCD340}"/>
              </a:ext>
            </a:extLst>
          </p:cNvPr>
          <p:cNvSpPr/>
          <p:nvPr/>
        </p:nvSpPr>
        <p:spPr>
          <a:xfrm>
            <a:off x="4913762" y="3218241"/>
            <a:ext cx="72068" cy="79310"/>
          </a:xfrm>
          <a:prstGeom prst="ellipse">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55" name="CuadroTexto 54">
            <a:extLst>
              <a:ext uri="{FF2B5EF4-FFF2-40B4-BE49-F238E27FC236}">
                <a16:creationId xmlns:a16="http://schemas.microsoft.com/office/drawing/2014/main" id="{94F69E56-0AC1-4CE2-A0A4-9A009067CC37}"/>
              </a:ext>
            </a:extLst>
          </p:cNvPr>
          <p:cNvSpPr txBox="1"/>
          <p:nvPr/>
        </p:nvSpPr>
        <p:spPr>
          <a:xfrm>
            <a:off x="4882666" y="3097397"/>
            <a:ext cx="165557" cy="76944"/>
          </a:xfrm>
          <a:prstGeom prst="rect">
            <a:avLst/>
          </a:prstGeom>
          <a:noFill/>
        </p:spPr>
        <p:txBody>
          <a:bodyPr wrap="square" lIns="0" tIns="0" rIns="0" bIns="0" rtlCol="0">
            <a:spAutoFit/>
          </a:bodyPr>
          <a:lstStyle/>
          <a:p>
            <a:r>
              <a:rPr lang="es-CO" sz="500" dirty="0" err="1"/>
              <a:t>Finish</a:t>
            </a:r>
            <a:endParaRPr lang="es-CO" sz="500" dirty="0"/>
          </a:p>
        </p:txBody>
      </p:sp>
      <p:sp>
        <p:nvSpPr>
          <p:cNvPr id="14" name="Elipse 13">
            <a:extLst>
              <a:ext uri="{FF2B5EF4-FFF2-40B4-BE49-F238E27FC236}">
                <a16:creationId xmlns:a16="http://schemas.microsoft.com/office/drawing/2014/main" id="{670D660B-0367-4F48-AE17-6D2C162D52A6}"/>
              </a:ext>
            </a:extLst>
          </p:cNvPr>
          <p:cNvSpPr/>
          <p:nvPr/>
        </p:nvSpPr>
        <p:spPr>
          <a:xfrm>
            <a:off x="3898821" y="3167409"/>
            <a:ext cx="152400" cy="180975"/>
          </a:xfrm>
          <a:prstGeom prst="ellipse">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57" name="CuadroTexto 56">
            <a:extLst>
              <a:ext uri="{FF2B5EF4-FFF2-40B4-BE49-F238E27FC236}">
                <a16:creationId xmlns:a16="http://schemas.microsoft.com/office/drawing/2014/main" id="{3D9753DC-72DE-4878-8BF7-4D3144D8E08C}"/>
              </a:ext>
            </a:extLst>
          </p:cNvPr>
          <p:cNvSpPr txBox="1"/>
          <p:nvPr/>
        </p:nvSpPr>
        <p:spPr>
          <a:xfrm>
            <a:off x="5296893" y="3093607"/>
            <a:ext cx="201930" cy="76944"/>
          </a:xfrm>
          <a:prstGeom prst="rect">
            <a:avLst/>
          </a:prstGeom>
          <a:noFill/>
        </p:spPr>
        <p:txBody>
          <a:bodyPr wrap="square" lIns="0" tIns="0" rIns="0" bIns="0" rtlCol="0">
            <a:spAutoFit/>
          </a:bodyPr>
          <a:lstStyle/>
          <a:p>
            <a:pPr algn="ctr"/>
            <a:r>
              <a:rPr lang="es-CO" sz="500" dirty="0"/>
              <a:t>SCM</a:t>
            </a:r>
          </a:p>
        </p:txBody>
      </p:sp>
      <p:sp>
        <p:nvSpPr>
          <p:cNvPr id="58" name="CuadroTexto 57">
            <a:extLst>
              <a:ext uri="{FF2B5EF4-FFF2-40B4-BE49-F238E27FC236}">
                <a16:creationId xmlns:a16="http://schemas.microsoft.com/office/drawing/2014/main" id="{5E6E642C-2F37-41E1-A4FE-033F2369175E}"/>
              </a:ext>
            </a:extLst>
          </p:cNvPr>
          <p:cNvSpPr txBox="1"/>
          <p:nvPr/>
        </p:nvSpPr>
        <p:spPr>
          <a:xfrm>
            <a:off x="5614008" y="3093607"/>
            <a:ext cx="246765" cy="76944"/>
          </a:xfrm>
          <a:prstGeom prst="rect">
            <a:avLst/>
          </a:prstGeom>
          <a:noFill/>
        </p:spPr>
        <p:txBody>
          <a:bodyPr wrap="square" lIns="0" tIns="0" rIns="0" bIns="0" rtlCol="0">
            <a:spAutoFit/>
          </a:bodyPr>
          <a:lstStyle/>
          <a:p>
            <a:pPr algn="ctr"/>
            <a:r>
              <a:rPr lang="es-CO" sz="500" dirty="0" err="1"/>
              <a:t>Execute</a:t>
            </a:r>
            <a:endParaRPr lang="es-CO" sz="500" dirty="0"/>
          </a:p>
        </p:txBody>
      </p:sp>
      <p:sp>
        <p:nvSpPr>
          <p:cNvPr id="59" name="CuadroTexto 58">
            <a:extLst>
              <a:ext uri="{FF2B5EF4-FFF2-40B4-BE49-F238E27FC236}">
                <a16:creationId xmlns:a16="http://schemas.microsoft.com/office/drawing/2014/main" id="{C141A7DF-B84A-4D51-83DA-FBC350ACB426}"/>
              </a:ext>
            </a:extLst>
          </p:cNvPr>
          <p:cNvSpPr txBox="1"/>
          <p:nvPr/>
        </p:nvSpPr>
        <p:spPr>
          <a:xfrm>
            <a:off x="6034806" y="3093607"/>
            <a:ext cx="201930" cy="76944"/>
          </a:xfrm>
          <a:prstGeom prst="rect">
            <a:avLst/>
          </a:prstGeom>
          <a:noFill/>
        </p:spPr>
        <p:txBody>
          <a:bodyPr wrap="square" lIns="0" tIns="0" rIns="0" bIns="0" rtlCol="0">
            <a:spAutoFit/>
          </a:bodyPr>
          <a:lstStyle/>
          <a:p>
            <a:pPr algn="ctr"/>
            <a:r>
              <a:rPr lang="es-CO" sz="500" dirty="0" err="1"/>
              <a:t>Report</a:t>
            </a:r>
            <a:endParaRPr lang="es-CO" sz="500" dirty="0"/>
          </a:p>
        </p:txBody>
      </p:sp>
      <p:sp>
        <p:nvSpPr>
          <p:cNvPr id="60" name="CuadroTexto 59">
            <a:extLst>
              <a:ext uri="{FF2B5EF4-FFF2-40B4-BE49-F238E27FC236}">
                <a16:creationId xmlns:a16="http://schemas.microsoft.com/office/drawing/2014/main" id="{9962674B-DEF3-4D52-A4C5-0C943F1175E5}"/>
              </a:ext>
            </a:extLst>
          </p:cNvPr>
          <p:cNvSpPr txBox="1"/>
          <p:nvPr/>
        </p:nvSpPr>
        <p:spPr>
          <a:xfrm>
            <a:off x="3870943" y="3097397"/>
            <a:ext cx="201930" cy="76944"/>
          </a:xfrm>
          <a:prstGeom prst="rect">
            <a:avLst/>
          </a:prstGeom>
          <a:noFill/>
        </p:spPr>
        <p:txBody>
          <a:bodyPr wrap="square" lIns="0" tIns="0" rIns="0" bIns="0" rtlCol="0">
            <a:spAutoFit/>
          </a:bodyPr>
          <a:lstStyle/>
          <a:p>
            <a:pPr algn="ctr"/>
            <a:r>
              <a:rPr lang="es-CO" sz="500" dirty="0"/>
              <a:t>SCM</a:t>
            </a:r>
          </a:p>
        </p:txBody>
      </p:sp>
      <p:sp>
        <p:nvSpPr>
          <p:cNvPr id="61" name="Elipse 60">
            <a:extLst>
              <a:ext uri="{FF2B5EF4-FFF2-40B4-BE49-F238E27FC236}">
                <a16:creationId xmlns:a16="http://schemas.microsoft.com/office/drawing/2014/main" id="{7AB847AD-7196-4902-89D1-7326BB8103E5}"/>
              </a:ext>
            </a:extLst>
          </p:cNvPr>
          <p:cNvSpPr/>
          <p:nvPr/>
        </p:nvSpPr>
        <p:spPr>
          <a:xfrm>
            <a:off x="5195380" y="3226017"/>
            <a:ext cx="72068" cy="79310"/>
          </a:xfrm>
          <a:prstGeom prst="ellipse">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62" name="Elipse 61">
            <a:extLst>
              <a:ext uri="{FF2B5EF4-FFF2-40B4-BE49-F238E27FC236}">
                <a16:creationId xmlns:a16="http://schemas.microsoft.com/office/drawing/2014/main" id="{8A763B73-3506-4595-8718-0C0C2093CDA6}"/>
              </a:ext>
            </a:extLst>
          </p:cNvPr>
          <p:cNvSpPr/>
          <p:nvPr/>
        </p:nvSpPr>
        <p:spPr>
          <a:xfrm>
            <a:off x="6302654" y="3224555"/>
            <a:ext cx="72068" cy="79310"/>
          </a:xfrm>
          <a:prstGeom prst="ellipse">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63" name="CuadroTexto 62">
            <a:extLst>
              <a:ext uri="{FF2B5EF4-FFF2-40B4-BE49-F238E27FC236}">
                <a16:creationId xmlns:a16="http://schemas.microsoft.com/office/drawing/2014/main" id="{CB4EFAFB-30C5-43CC-BD7E-57C6A57D9675}"/>
              </a:ext>
            </a:extLst>
          </p:cNvPr>
          <p:cNvSpPr txBox="1"/>
          <p:nvPr/>
        </p:nvSpPr>
        <p:spPr>
          <a:xfrm>
            <a:off x="5180338" y="3093607"/>
            <a:ext cx="128943" cy="76944"/>
          </a:xfrm>
          <a:prstGeom prst="rect">
            <a:avLst/>
          </a:prstGeom>
          <a:noFill/>
        </p:spPr>
        <p:txBody>
          <a:bodyPr wrap="square" lIns="0" tIns="0" rIns="0" bIns="0" rtlCol="0">
            <a:spAutoFit/>
          </a:bodyPr>
          <a:lstStyle/>
          <a:p>
            <a:r>
              <a:rPr lang="es-CO" sz="500" dirty="0" err="1"/>
              <a:t>Start</a:t>
            </a:r>
            <a:endParaRPr lang="es-CO" sz="500" dirty="0"/>
          </a:p>
        </p:txBody>
      </p:sp>
      <p:sp>
        <p:nvSpPr>
          <p:cNvPr id="64" name="CuadroTexto 63">
            <a:extLst>
              <a:ext uri="{FF2B5EF4-FFF2-40B4-BE49-F238E27FC236}">
                <a16:creationId xmlns:a16="http://schemas.microsoft.com/office/drawing/2014/main" id="{43500C3A-EDD9-4A0C-B1CC-05FD267DA614}"/>
              </a:ext>
            </a:extLst>
          </p:cNvPr>
          <p:cNvSpPr txBox="1"/>
          <p:nvPr/>
        </p:nvSpPr>
        <p:spPr>
          <a:xfrm>
            <a:off x="6276785" y="3093607"/>
            <a:ext cx="182361" cy="76944"/>
          </a:xfrm>
          <a:prstGeom prst="rect">
            <a:avLst/>
          </a:prstGeom>
          <a:noFill/>
        </p:spPr>
        <p:txBody>
          <a:bodyPr wrap="square" lIns="0" tIns="0" rIns="0" bIns="0" rtlCol="0">
            <a:spAutoFit/>
          </a:bodyPr>
          <a:lstStyle/>
          <a:p>
            <a:r>
              <a:rPr lang="es-CO" sz="500" dirty="0" err="1"/>
              <a:t>Finish</a:t>
            </a:r>
            <a:endParaRPr lang="es-CO" sz="500" dirty="0"/>
          </a:p>
        </p:txBody>
      </p:sp>
      <p:pic>
        <p:nvPicPr>
          <p:cNvPr id="65" name="Imagen 64">
            <a:extLst>
              <a:ext uri="{FF2B5EF4-FFF2-40B4-BE49-F238E27FC236}">
                <a16:creationId xmlns:a16="http://schemas.microsoft.com/office/drawing/2014/main" id="{CD80FB99-0411-44D0-A9C6-49B62522ABAC}"/>
              </a:ext>
            </a:extLst>
          </p:cNvPr>
          <p:cNvPicPr>
            <a:picLocks noChangeAspect="1"/>
          </p:cNvPicPr>
          <p:nvPr/>
        </p:nvPicPr>
        <p:blipFill>
          <a:blip r:embed="rId11"/>
          <a:stretch>
            <a:fillRect/>
          </a:stretch>
        </p:blipFill>
        <p:spPr>
          <a:xfrm>
            <a:off x="4172893" y="3694139"/>
            <a:ext cx="291524" cy="152705"/>
          </a:xfrm>
          <a:prstGeom prst="rect">
            <a:avLst/>
          </a:prstGeom>
        </p:spPr>
      </p:pic>
      <p:pic>
        <p:nvPicPr>
          <p:cNvPr id="66" name="Imagen 65">
            <a:extLst>
              <a:ext uri="{FF2B5EF4-FFF2-40B4-BE49-F238E27FC236}">
                <a16:creationId xmlns:a16="http://schemas.microsoft.com/office/drawing/2014/main" id="{A215D2CA-C118-4BAE-B35D-2AFC74166148}"/>
              </a:ext>
            </a:extLst>
          </p:cNvPr>
          <p:cNvPicPr>
            <a:picLocks noChangeAspect="1"/>
          </p:cNvPicPr>
          <p:nvPr/>
        </p:nvPicPr>
        <p:blipFill>
          <a:blip r:embed="rId12"/>
          <a:stretch>
            <a:fillRect/>
          </a:stretch>
        </p:blipFill>
        <p:spPr>
          <a:xfrm>
            <a:off x="3868133" y="3704779"/>
            <a:ext cx="183088" cy="163115"/>
          </a:xfrm>
          <a:prstGeom prst="rect">
            <a:avLst/>
          </a:prstGeom>
        </p:spPr>
      </p:pic>
      <p:pic>
        <p:nvPicPr>
          <p:cNvPr id="67" name="Imagen 66">
            <a:extLst>
              <a:ext uri="{FF2B5EF4-FFF2-40B4-BE49-F238E27FC236}">
                <a16:creationId xmlns:a16="http://schemas.microsoft.com/office/drawing/2014/main" id="{B8D999E5-428E-4718-91CB-DFF4DD152DA6}"/>
              </a:ext>
            </a:extLst>
          </p:cNvPr>
          <p:cNvPicPr>
            <a:picLocks noChangeAspect="1"/>
          </p:cNvPicPr>
          <p:nvPr/>
        </p:nvPicPr>
        <p:blipFill>
          <a:blip r:embed="rId13"/>
          <a:stretch>
            <a:fillRect/>
          </a:stretch>
        </p:blipFill>
        <p:spPr>
          <a:xfrm>
            <a:off x="4547155" y="3685872"/>
            <a:ext cx="345284" cy="142876"/>
          </a:xfrm>
          <a:prstGeom prst="rect">
            <a:avLst/>
          </a:prstGeom>
        </p:spPr>
      </p:pic>
      <p:cxnSp>
        <p:nvCxnSpPr>
          <p:cNvPr id="69" name="Conector recto de flecha 68">
            <a:extLst>
              <a:ext uri="{FF2B5EF4-FFF2-40B4-BE49-F238E27FC236}">
                <a16:creationId xmlns:a16="http://schemas.microsoft.com/office/drawing/2014/main" id="{AEE5CB79-917E-4A5F-8D7E-469758435C9E}"/>
              </a:ext>
            </a:extLst>
          </p:cNvPr>
          <p:cNvCxnSpPr>
            <a:cxnSpLocks/>
          </p:cNvCxnSpPr>
          <p:nvPr/>
        </p:nvCxnSpPr>
        <p:spPr>
          <a:xfrm>
            <a:off x="3971909" y="3403413"/>
            <a:ext cx="0" cy="227430"/>
          </a:xfrm>
          <a:prstGeom prst="straightConnector1">
            <a:avLst/>
          </a:prstGeom>
          <a:ln w="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6C5FA3BC-15D3-4260-896B-E0FC2DFEC4E9}"/>
              </a:ext>
            </a:extLst>
          </p:cNvPr>
          <p:cNvCxnSpPr>
            <a:cxnSpLocks/>
          </p:cNvCxnSpPr>
          <p:nvPr/>
        </p:nvCxnSpPr>
        <p:spPr>
          <a:xfrm>
            <a:off x="4298677" y="3403413"/>
            <a:ext cx="0" cy="227430"/>
          </a:xfrm>
          <a:prstGeom prst="straightConnector1">
            <a:avLst/>
          </a:prstGeom>
          <a:ln w="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22013D9B-435A-4B01-A970-B94A2F98E1A7}"/>
              </a:ext>
            </a:extLst>
          </p:cNvPr>
          <p:cNvCxnSpPr>
            <a:cxnSpLocks/>
          </p:cNvCxnSpPr>
          <p:nvPr/>
        </p:nvCxnSpPr>
        <p:spPr>
          <a:xfrm>
            <a:off x="4673586" y="3403413"/>
            <a:ext cx="0" cy="227430"/>
          </a:xfrm>
          <a:prstGeom prst="straightConnector1">
            <a:avLst/>
          </a:prstGeom>
          <a:ln w="0">
            <a:headEnd type="oval" w="sm" len="sm"/>
            <a:tailEnd type="oval" w="sm" len="sm"/>
          </a:ln>
        </p:spPr>
        <p:style>
          <a:lnRef idx="1">
            <a:schemeClr val="accent1"/>
          </a:lnRef>
          <a:fillRef idx="0">
            <a:schemeClr val="accent1"/>
          </a:fillRef>
          <a:effectRef idx="0">
            <a:schemeClr val="accent1"/>
          </a:effectRef>
          <a:fontRef idx="minor">
            <a:schemeClr val="tx1"/>
          </a:fontRef>
        </p:style>
      </p:cxnSp>
      <p:pic>
        <p:nvPicPr>
          <p:cNvPr id="75" name="Imagen 74">
            <a:extLst>
              <a:ext uri="{FF2B5EF4-FFF2-40B4-BE49-F238E27FC236}">
                <a16:creationId xmlns:a16="http://schemas.microsoft.com/office/drawing/2014/main" id="{7A39C9E1-70A4-41E2-A407-19ED6BC985C6}"/>
              </a:ext>
            </a:extLst>
          </p:cNvPr>
          <p:cNvPicPr>
            <a:picLocks noChangeAspect="1"/>
          </p:cNvPicPr>
          <p:nvPr/>
        </p:nvPicPr>
        <p:blipFill>
          <a:blip r:embed="rId12"/>
          <a:stretch>
            <a:fillRect/>
          </a:stretch>
        </p:blipFill>
        <p:spPr>
          <a:xfrm>
            <a:off x="5306314" y="3693276"/>
            <a:ext cx="183088" cy="163115"/>
          </a:xfrm>
          <a:prstGeom prst="rect">
            <a:avLst/>
          </a:prstGeom>
        </p:spPr>
      </p:pic>
      <p:pic>
        <p:nvPicPr>
          <p:cNvPr id="76" name="Picture 14">
            <a:extLst>
              <a:ext uri="{FF2B5EF4-FFF2-40B4-BE49-F238E27FC236}">
                <a16:creationId xmlns:a16="http://schemas.microsoft.com/office/drawing/2014/main" id="{8CA97244-8CE9-4D33-BC2E-331375D3A1A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92935" y="3667901"/>
            <a:ext cx="180311" cy="159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9" name="Conector recto de flecha 78">
            <a:extLst>
              <a:ext uri="{FF2B5EF4-FFF2-40B4-BE49-F238E27FC236}">
                <a16:creationId xmlns:a16="http://schemas.microsoft.com/office/drawing/2014/main" id="{33C7471D-1980-4F07-8B74-72CFDD49A581}"/>
              </a:ext>
            </a:extLst>
          </p:cNvPr>
          <p:cNvCxnSpPr>
            <a:cxnSpLocks/>
          </p:cNvCxnSpPr>
          <p:nvPr/>
        </p:nvCxnSpPr>
        <p:spPr>
          <a:xfrm>
            <a:off x="5408276" y="3403413"/>
            <a:ext cx="0" cy="227430"/>
          </a:xfrm>
          <a:prstGeom prst="straightConnector1">
            <a:avLst/>
          </a:prstGeom>
          <a:ln w="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0" name="Conector recto de flecha 79">
            <a:extLst>
              <a:ext uri="{FF2B5EF4-FFF2-40B4-BE49-F238E27FC236}">
                <a16:creationId xmlns:a16="http://schemas.microsoft.com/office/drawing/2014/main" id="{92F1C09B-0F73-4DD3-8FD0-614D73328516}"/>
              </a:ext>
            </a:extLst>
          </p:cNvPr>
          <p:cNvCxnSpPr>
            <a:cxnSpLocks/>
          </p:cNvCxnSpPr>
          <p:nvPr/>
        </p:nvCxnSpPr>
        <p:spPr>
          <a:xfrm>
            <a:off x="5761966" y="3403413"/>
            <a:ext cx="0" cy="227430"/>
          </a:xfrm>
          <a:prstGeom prst="straightConnector1">
            <a:avLst/>
          </a:prstGeom>
          <a:ln w="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29A9E6BE-F05C-45AA-955B-862FA52E77A1}"/>
              </a:ext>
            </a:extLst>
          </p:cNvPr>
          <p:cNvCxnSpPr>
            <a:cxnSpLocks/>
          </p:cNvCxnSpPr>
          <p:nvPr/>
        </p:nvCxnSpPr>
        <p:spPr>
          <a:xfrm>
            <a:off x="6136019" y="3403413"/>
            <a:ext cx="0" cy="227430"/>
          </a:xfrm>
          <a:prstGeom prst="straightConnector1">
            <a:avLst/>
          </a:prstGeom>
          <a:ln w="0">
            <a:headEnd type="oval" w="sm" len="sm"/>
            <a:tailEnd type="oval" w="sm" len="sm"/>
          </a:ln>
        </p:spPr>
        <p:style>
          <a:lnRef idx="1">
            <a:schemeClr val="accent1"/>
          </a:lnRef>
          <a:fillRef idx="0">
            <a:schemeClr val="accent1"/>
          </a:fillRef>
          <a:effectRef idx="0">
            <a:schemeClr val="accent1"/>
          </a:effectRef>
          <a:fontRef idx="minor">
            <a:schemeClr val="tx1"/>
          </a:fontRef>
        </p:style>
      </p:cxnSp>
      <p:pic>
        <p:nvPicPr>
          <p:cNvPr id="82" name="Imagen 81">
            <a:extLst>
              <a:ext uri="{FF2B5EF4-FFF2-40B4-BE49-F238E27FC236}">
                <a16:creationId xmlns:a16="http://schemas.microsoft.com/office/drawing/2014/main" id="{2F940E56-A953-4613-82A7-8AB30F0B5FC2}"/>
              </a:ext>
            </a:extLst>
          </p:cNvPr>
          <p:cNvPicPr>
            <a:picLocks noChangeAspect="1"/>
          </p:cNvPicPr>
          <p:nvPr/>
        </p:nvPicPr>
        <p:blipFill>
          <a:blip r:embed="rId15"/>
          <a:stretch>
            <a:fillRect/>
          </a:stretch>
        </p:blipFill>
        <p:spPr>
          <a:xfrm>
            <a:off x="5994918" y="3706706"/>
            <a:ext cx="292084" cy="93957"/>
          </a:xfrm>
          <a:prstGeom prst="rect">
            <a:avLst/>
          </a:prstGeom>
        </p:spPr>
      </p:pic>
      <p:grpSp>
        <p:nvGrpSpPr>
          <p:cNvPr id="89" name="26 Grupo">
            <a:extLst>
              <a:ext uri="{FF2B5EF4-FFF2-40B4-BE49-F238E27FC236}">
                <a16:creationId xmlns:a16="http://schemas.microsoft.com/office/drawing/2014/main" id="{3E89A326-2174-48B7-84BF-D01444414652}"/>
              </a:ext>
            </a:extLst>
          </p:cNvPr>
          <p:cNvGrpSpPr/>
          <p:nvPr/>
        </p:nvGrpSpPr>
        <p:grpSpPr>
          <a:xfrm>
            <a:off x="7629233" y="2682018"/>
            <a:ext cx="793171" cy="546329"/>
            <a:chOff x="786330" y="1759886"/>
            <a:chExt cx="1724722" cy="1108039"/>
          </a:xfrm>
        </p:grpSpPr>
        <p:pic>
          <p:nvPicPr>
            <p:cNvPr id="90" name="27 Imagen">
              <a:extLst>
                <a:ext uri="{FF2B5EF4-FFF2-40B4-BE49-F238E27FC236}">
                  <a16:creationId xmlns:a16="http://schemas.microsoft.com/office/drawing/2014/main" id="{EFDC2F73-98A9-4240-BB56-747393D2AF5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265544" y="1759886"/>
              <a:ext cx="766296" cy="714734"/>
            </a:xfrm>
            <a:prstGeom prst="rect">
              <a:avLst/>
            </a:prstGeom>
          </p:spPr>
        </p:pic>
        <p:sp>
          <p:nvSpPr>
            <p:cNvPr id="91" name="28 CuadroTexto">
              <a:extLst>
                <a:ext uri="{FF2B5EF4-FFF2-40B4-BE49-F238E27FC236}">
                  <a16:creationId xmlns:a16="http://schemas.microsoft.com/office/drawing/2014/main" id="{96EAF6A6-21D8-4765-9B5F-99DB3E1BE9CB}"/>
                </a:ext>
              </a:extLst>
            </p:cNvPr>
            <p:cNvSpPr txBox="1"/>
            <p:nvPr/>
          </p:nvSpPr>
          <p:spPr>
            <a:xfrm>
              <a:off x="786330" y="2493394"/>
              <a:ext cx="1724722" cy="374531"/>
            </a:xfrm>
            <a:prstGeom prst="rect">
              <a:avLst/>
            </a:prstGeom>
            <a:noFill/>
          </p:spPr>
          <p:txBody>
            <a:bodyPr wrap="square" rtlCol="0">
              <a:spAutoFit/>
            </a:bodyPr>
            <a:lstStyle/>
            <a:p>
              <a:pPr algn="ctr"/>
              <a:r>
                <a:rPr lang="es-CO" sz="600" dirty="0">
                  <a:cs typeface="MV Boli" panose="02000500030200090000" pitchFamily="2" charset="0"/>
                </a:rPr>
                <a:t>Equipo Analista 1</a:t>
              </a:r>
            </a:p>
          </p:txBody>
        </p:sp>
      </p:grpSp>
      <p:sp>
        <p:nvSpPr>
          <p:cNvPr id="92" name="19 CuadroTexto">
            <a:extLst>
              <a:ext uri="{FF2B5EF4-FFF2-40B4-BE49-F238E27FC236}">
                <a16:creationId xmlns:a16="http://schemas.microsoft.com/office/drawing/2014/main" id="{75D0A464-7C7D-4322-B394-E1B809236F98}"/>
              </a:ext>
            </a:extLst>
          </p:cNvPr>
          <p:cNvSpPr txBox="1"/>
          <p:nvPr/>
        </p:nvSpPr>
        <p:spPr>
          <a:xfrm>
            <a:off x="5192119" y="2368214"/>
            <a:ext cx="872489" cy="200055"/>
          </a:xfrm>
          <a:prstGeom prst="rect">
            <a:avLst/>
          </a:prstGeom>
          <a:noFill/>
        </p:spPr>
        <p:txBody>
          <a:bodyPr wrap="square" rtlCol="0">
            <a:spAutoFit/>
          </a:bodyPr>
          <a:lstStyle/>
          <a:p>
            <a:pPr algn="ctr"/>
            <a:r>
              <a:rPr lang="es-CO" sz="700" dirty="0">
                <a:cs typeface="MV Boli" panose="02000500030200090000" pitchFamily="2" charset="0"/>
              </a:rPr>
              <a:t>Master / </a:t>
            </a:r>
            <a:r>
              <a:rPr lang="es-CO" sz="700" dirty="0" err="1">
                <a:cs typeface="MV Boli" panose="02000500030200090000" pitchFamily="2" charset="0"/>
              </a:rPr>
              <a:t>Agent</a:t>
            </a:r>
            <a:endParaRPr lang="es-CO" sz="700" dirty="0">
              <a:cs typeface="MV Boli" panose="02000500030200090000" pitchFamily="2" charset="0"/>
            </a:endParaRPr>
          </a:p>
        </p:txBody>
      </p:sp>
      <p:pic>
        <p:nvPicPr>
          <p:cNvPr id="93" name="Imagen 92">
            <a:extLst>
              <a:ext uri="{FF2B5EF4-FFF2-40B4-BE49-F238E27FC236}">
                <a16:creationId xmlns:a16="http://schemas.microsoft.com/office/drawing/2014/main" id="{476800EA-B935-4E43-A380-F2AD167445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6163" y="2291512"/>
            <a:ext cx="285750" cy="374431"/>
          </a:xfrm>
          <a:prstGeom prst="rect">
            <a:avLst/>
          </a:prstGeom>
          <a:noFill/>
          <a:extLst>
            <a:ext uri="{909E8E84-426E-40DD-AFC4-6F175D3DCCD1}">
              <a14:hiddenFill xmlns:a14="http://schemas.microsoft.com/office/drawing/2010/main">
                <a:solidFill>
                  <a:srgbClr val="FFFFFF"/>
                </a:solidFill>
              </a14:hiddenFill>
            </a:ext>
          </a:extLst>
        </p:spPr>
      </p:pic>
      <p:sp>
        <p:nvSpPr>
          <p:cNvPr id="94" name="19 CuadroTexto">
            <a:extLst>
              <a:ext uri="{FF2B5EF4-FFF2-40B4-BE49-F238E27FC236}">
                <a16:creationId xmlns:a16="http://schemas.microsoft.com/office/drawing/2014/main" id="{73212FA0-3A8B-45C3-8540-89C93C7E09CD}"/>
              </a:ext>
            </a:extLst>
          </p:cNvPr>
          <p:cNvSpPr txBox="1"/>
          <p:nvPr/>
        </p:nvSpPr>
        <p:spPr>
          <a:xfrm>
            <a:off x="8136654" y="2418199"/>
            <a:ext cx="285750" cy="107722"/>
          </a:xfrm>
          <a:prstGeom prst="rect">
            <a:avLst/>
          </a:prstGeom>
          <a:noFill/>
        </p:spPr>
        <p:txBody>
          <a:bodyPr wrap="square" lIns="0" tIns="0" rIns="0" bIns="0" rtlCol="0">
            <a:spAutoFit/>
          </a:bodyPr>
          <a:lstStyle/>
          <a:p>
            <a:pPr algn="ctr"/>
            <a:r>
              <a:rPr lang="es-CO" sz="700" dirty="0">
                <a:cs typeface="MV Boli" panose="02000500030200090000" pitchFamily="2" charset="0"/>
              </a:rPr>
              <a:t>Slave</a:t>
            </a:r>
          </a:p>
        </p:txBody>
      </p:sp>
      <p:grpSp>
        <p:nvGrpSpPr>
          <p:cNvPr id="95" name="26 Grupo">
            <a:extLst>
              <a:ext uri="{FF2B5EF4-FFF2-40B4-BE49-F238E27FC236}">
                <a16:creationId xmlns:a16="http://schemas.microsoft.com/office/drawing/2014/main" id="{D146B725-D628-4A2C-B841-833DD52002BB}"/>
              </a:ext>
            </a:extLst>
          </p:cNvPr>
          <p:cNvGrpSpPr/>
          <p:nvPr/>
        </p:nvGrpSpPr>
        <p:grpSpPr>
          <a:xfrm>
            <a:off x="7651662" y="3314595"/>
            <a:ext cx="793171" cy="546329"/>
            <a:chOff x="786330" y="1759886"/>
            <a:chExt cx="1724722" cy="1108039"/>
          </a:xfrm>
        </p:grpSpPr>
        <p:pic>
          <p:nvPicPr>
            <p:cNvPr id="96" name="27 Imagen">
              <a:extLst>
                <a:ext uri="{FF2B5EF4-FFF2-40B4-BE49-F238E27FC236}">
                  <a16:creationId xmlns:a16="http://schemas.microsoft.com/office/drawing/2014/main" id="{642AD36E-A550-453F-9C2E-9B3B2031D816}"/>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265544" y="1759886"/>
              <a:ext cx="766296" cy="714734"/>
            </a:xfrm>
            <a:prstGeom prst="rect">
              <a:avLst/>
            </a:prstGeom>
          </p:spPr>
        </p:pic>
        <p:sp>
          <p:nvSpPr>
            <p:cNvPr id="97" name="28 CuadroTexto">
              <a:extLst>
                <a:ext uri="{FF2B5EF4-FFF2-40B4-BE49-F238E27FC236}">
                  <a16:creationId xmlns:a16="http://schemas.microsoft.com/office/drawing/2014/main" id="{A4FB3764-53D8-498F-93A0-3279A3076B46}"/>
                </a:ext>
              </a:extLst>
            </p:cNvPr>
            <p:cNvSpPr txBox="1"/>
            <p:nvPr/>
          </p:nvSpPr>
          <p:spPr>
            <a:xfrm>
              <a:off x="786330" y="2493394"/>
              <a:ext cx="1724722" cy="374531"/>
            </a:xfrm>
            <a:prstGeom prst="rect">
              <a:avLst/>
            </a:prstGeom>
            <a:noFill/>
          </p:spPr>
          <p:txBody>
            <a:bodyPr wrap="square" rtlCol="0">
              <a:spAutoFit/>
            </a:bodyPr>
            <a:lstStyle/>
            <a:p>
              <a:pPr algn="ctr"/>
              <a:r>
                <a:rPr lang="es-CO" sz="600" dirty="0">
                  <a:cs typeface="MV Boli" panose="02000500030200090000" pitchFamily="2" charset="0"/>
                </a:rPr>
                <a:t>Equipo Analista 2</a:t>
              </a:r>
            </a:p>
          </p:txBody>
        </p:sp>
      </p:grpSp>
      <p:cxnSp>
        <p:nvCxnSpPr>
          <p:cNvPr id="98" name="Conector recto de flecha 97">
            <a:extLst>
              <a:ext uri="{FF2B5EF4-FFF2-40B4-BE49-F238E27FC236}">
                <a16:creationId xmlns:a16="http://schemas.microsoft.com/office/drawing/2014/main" id="{B9B265A1-A5CF-4756-9D57-8C7112D47C3D}"/>
              </a:ext>
            </a:extLst>
          </p:cNvPr>
          <p:cNvCxnSpPr>
            <a:cxnSpLocks/>
            <a:stCxn id="7170" idx="1"/>
          </p:cNvCxnSpPr>
          <p:nvPr/>
        </p:nvCxnSpPr>
        <p:spPr>
          <a:xfrm flipH="1">
            <a:off x="6548630" y="3181696"/>
            <a:ext cx="375270" cy="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70" name="Picture 2" descr="Cómo solucionar los problemas con el Escritorio Remoto de Windows 10">
            <a:extLst>
              <a:ext uri="{FF2B5EF4-FFF2-40B4-BE49-F238E27FC236}">
                <a16:creationId xmlns:a16="http://schemas.microsoft.com/office/drawing/2014/main" id="{EEDAFA62-D705-4C9D-A975-014B113AC746}"/>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20682" t="13261" r="21422" b="13112"/>
          <a:stretch/>
        </p:blipFill>
        <p:spPr bwMode="auto">
          <a:xfrm>
            <a:off x="6923900" y="3044777"/>
            <a:ext cx="444471" cy="273838"/>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Conector: angular 105">
            <a:extLst>
              <a:ext uri="{FF2B5EF4-FFF2-40B4-BE49-F238E27FC236}">
                <a16:creationId xmlns:a16="http://schemas.microsoft.com/office/drawing/2014/main" id="{1832FF50-88DA-484C-97BB-E3597AA3342C}"/>
              </a:ext>
            </a:extLst>
          </p:cNvPr>
          <p:cNvCxnSpPr>
            <a:stCxn id="90" idx="1"/>
            <a:endCxn id="7170" idx="3"/>
          </p:cNvCxnSpPr>
          <p:nvPr/>
        </p:nvCxnSpPr>
        <p:spPr>
          <a:xfrm rot="10800000" flipV="1">
            <a:off x="7368372" y="2858220"/>
            <a:ext cx="481245" cy="323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angular 107">
            <a:extLst>
              <a:ext uri="{FF2B5EF4-FFF2-40B4-BE49-F238E27FC236}">
                <a16:creationId xmlns:a16="http://schemas.microsoft.com/office/drawing/2014/main" id="{30D2D7A0-C6E0-4690-9544-BF87D0CDB067}"/>
              </a:ext>
            </a:extLst>
          </p:cNvPr>
          <p:cNvCxnSpPr>
            <a:cxnSpLocks/>
            <a:stCxn id="96" idx="1"/>
            <a:endCxn id="7170" idx="3"/>
          </p:cNvCxnSpPr>
          <p:nvPr/>
        </p:nvCxnSpPr>
        <p:spPr>
          <a:xfrm rot="10800000">
            <a:off x="7368371" y="3181696"/>
            <a:ext cx="503674" cy="309102"/>
          </a:xfrm>
          <a:prstGeom prst="bentConnector3">
            <a:avLst>
              <a:gd name="adj1" fmla="val 518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55 Conector angular">
            <a:extLst>
              <a:ext uri="{FF2B5EF4-FFF2-40B4-BE49-F238E27FC236}">
                <a16:creationId xmlns:a16="http://schemas.microsoft.com/office/drawing/2014/main" id="{42043FDF-8825-4D1C-A663-D9AA939E5E5D}"/>
              </a:ext>
            </a:extLst>
          </p:cNvPr>
          <p:cNvCxnSpPr>
            <a:cxnSpLocks/>
            <a:stCxn id="93" idx="0"/>
            <a:endCxn id="6" idx="0"/>
          </p:cNvCxnSpPr>
          <p:nvPr/>
        </p:nvCxnSpPr>
        <p:spPr>
          <a:xfrm rot="16200000" flipH="1" flipV="1">
            <a:off x="6565493" y="865632"/>
            <a:ext cx="17665" cy="2869424"/>
          </a:xfrm>
          <a:prstGeom prst="bentConnector3">
            <a:avLst>
              <a:gd name="adj1" fmla="val -1294084"/>
            </a:avLst>
          </a:prstGeom>
          <a:ln>
            <a:prstDash val="dash"/>
          </a:ln>
        </p:spPr>
        <p:style>
          <a:lnRef idx="1">
            <a:schemeClr val="accent1"/>
          </a:lnRef>
          <a:fillRef idx="0">
            <a:schemeClr val="accent1"/>
          </a:fillRef>
          <a:effectRef idx="0">
            <a:schemeClr val="accent1"/>
          </a:effectRef>
          <a:fontRef idx="minor">
            <a:schemeClr val="tx1"/>
          </a:fontRef>
        </p:style>
      </p:cxnSp>
      <p:pic>
        <p:nvPicPr>
          <p:cNvPr id="121" name="Imagen 120">
            <a:extLst>
              <a:ext uri="{FF2B5EF4-FFF2-40B4-BE49-F238E27FC236}">
                <a16:creationId xmlns:a16="http://schemas.microsoft.com/office/drawing/2014/main" id="{3D17ED27-5C3E-463C-9035-5544BE22B63A}"/>
              </a:ext>
            </a:extLst>
          </p:cNvPr>
          <p:cNvPicPr>
            <a:picLocks noChangeAspect="1"/>
          </p:cNvPicPr>
          <p:nvPr/>
        </p:nvPicPr>
        <p:blipFill>
          <a:blip r:embed="rId18">
            <a:clrChange>
              <a:clrFrom>
                <a:srgbClr val="FFFFFC"/>
              </a:clrFrom>
              <a:clrTo>
                <a:srgbClr val="FFFFFC">
                  <a:alpha val="0"/>
                </a:srgbClr>
              </a:clrTo>
            </a:clrChange>
          </a:blip>
          <a:stretch>
            <a:fillRect/>
          </a:stretch>
        </p:blipFill>
        <p:spPr>
          <a:xfrm>
            <a:off x="6669695" y="2014921"/>
            <a:ext cx="114667" cy="114667"/>
          </a:xfrm>
          <a:prstGeom prst="rect">
            <a:avLst/>
          </a:prstGeom>
        </p:spPr>
      </p:pic>
      <p:pic>
        <p:nvPicPr>
          <p:cNvPr id="130" name="Imagen 129">
            <a:extLst>
              <a:ext uri="{FF2B5EF4-FFF2-40B4-BE49-F238E27FC236}">
                <a16:creationId xmlns:a16="http://schemas.microsoft.com/office/drawing/2014/main" id="{EEF3F211-AAE4-4BF7-A1CB-15A142840F3B}"/>
              </a:ext>
            </a:extLst>
          </p:cNvPr>
          <p:cNvPicPr>
            <a:picLocks noChangeAspect="1"/>
          </p:cNvPicPr>
          <p:nvPr/>
        </p:nvPicPr>
        <p:blipFill>
          <a:blip r:embed="rId13"/>
          <a:stretch>
            <a:fillRect/>
          </a:stretch>
        </p:blipFill>
        <p:spPr>
          <a:xfrm>
            <a:off x="2483919" y="2299539"/>
            <a:ext cx="387513" cy="160350"/>
          </a:xfrm>
          <a:prstGeom prst="rect">
            <a:avLst/>
          </a:prstGeom>
        </p:spPr>
      </p:pic>
      <p:cxnSp>
        <p:nvCxnSpPr>
          <p:cNvPr id="132" name="Conector: angular 131">
            <a:extLst>
              <a:ext uri="{FF2B5EF4-FFF2-40B4-BE49-F238E27FC236}">
                <a16:creationId xmlns:a16="http://schemas.microsoft.com/office/drawing/2014/main" id="{64F0B96C-60E5-4029-A239-21011D4F0F35}"/>
              </a:ext>
            </a:extLst>
          </p:cNvPr>
          <p:cNvCxnSpPr>
            <a:cxnSpLocks/>
            <a:stCxn id="37" idx="0"/>
            <a:endCxn id="41" idx="1"/>
          </p:cNvCxnSpPr>
          <p:nvPr/>
        </p:nvCxnSpPr>
        <p:spPr>
          <a:xfrm rot="5400000" flipH="1" flipV="1">
            <a:off x="3076639" y="2188394"/>
            <a:ext cx="304872" cy="91474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37" name="3 Marcador de texto">
            <a:extLst>
              <a:ext uri="{FF2B5EF4-FFF2-40B4-BE49-F238E27FC236}">
                <a16:creationId xmlns:a16="http://schemas.microsoft.com/office/drawing/2014/main" id="{71674304-791A-4245-84A3-5975B8A2DC92}"/>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600" b="1" dirty="0">
                <a:latin typeface="Arial Narrow" panose="020B0606020202030204" pitchFamily="34" charset="0"/>
              </a:rPr>
              <a:t>Modelado e Implementación - Avances y Oportunidades de Mejora</a:t>
            </a:r>
          </a:p>
        </p:txBody>
      </p:sp>
      <p:cxnSp>
        <p:nvCxnSpPr>
          <p:cNvPr id="146" name="Conector: angular 145">
            <a:extLst>
              <a:ext uri="{FF2B5EF4-FFF2-40B4-BE49-F238E27FC236}">
                <a16:creationId xmlns:a16="http://schemas.microsoft.com/office/drawing/2014/main" id="{475AB156-2AF9-4941-917C-FB5F1B6DB8AD}"/>
              </a:ext>
            </a:extLst>
          </p:cNvPr>
          <p:cNvCxnSpPr>
            <a:cxnSpLocks/>
            <a:stCxn id="151" idx="3"/>
            <a:endCxn id="21" idx="0"/>
          </p:cNvCxnSpPr>
          <p:nvPr/>
        </p:nvCxnSpPr>
        <p:spPr>
          <a:xfrm>
            <a:off x="5737045" y="1427595"/>
            <a:ext cx="3009700" cy="1178955"/>
          </a:xfrm>
          <a:prstGeom prst="bentConnector2">
            <a:avLst/>
          </a:prstGeom>
          <a:ln>
            <a:headEnd type="stealth"/>
            <a:tailEnd type="stealth"/>
          </a:ln>
        </p:spPr>
        <p:style>
          <a:lnRef idx="1">
            <a:schemeClr val="accent3"/>
          </a:lnRef>
          <a:fillRef idx="0">
            <a:schemeClr val="accent3"/>
          </a:fillRef>
          <a:effectRef idx="0">
            <a:schemeClr val="accent3"/>
          </a:effectRef>
          <a:fontRef idx="minor">
            <a:schemeClr val="tx1"/>
          </a:fontRef>
        </p:style>
      </p:cxnSp>
      <p:grpSp>
        <p:nvGrpSpPr>
          <p:cNvPr id="149" name="Grupo 148">
            <a:extLst>
              <a:ext uri="{FF2B5EF4-FFF2-40B4-BE49-F238E27FC236}">
                <a16:creationId xmlns:a16="http://schemas.microsoft.com/office/drawing/2014/main" id="{103F7E31-49E5-4797-805E-7B98A24136E1}"/>
              </a:ext>
            </a:extLst>
          </p:cNvPr>
          <p:cNvGrpSpPr/>
          <p:nvPr/>
        </p:nvGrpSpPr>
        <p:grpSpPr>
          <a:xfrm>
            <a:off x="4889912" y="510464"/>
            <a:ext cx="847133" cy="1124880"/>
            <a:chOff x="2485403" y="1763995"/>
            <a:chExt cx="847133" cy="1124880"/>
          </a:xfrm>
        </p:grpSpPr>
        <p:grpSp>
          <p:nvGrpSpPr>
            <p:cNvPr id="150" name="Grupo 149">
              <a:extLst>
                <a:ext uri="{FF2B5EF4-FFF2-40B4-BE49-F238E27FC236}">
                  <a16:creationId xmlns:a16="http://schemas.microsoft.com/office/drawing/2014/main" id="{F0E020B7-5284-4263-8DB4-130DD74748ED}"/>
                </a:ext>
              </a:extLst>
            </p:cNvPr>
            <p:cNvGrpSpPr/>
            <p:nvPr/>
          </p:nvGrpSpPr>
          <p:grpSpPr>
            <a:xfrm>
              <a:off x="2586372" y="1763995"/>
              <a:ext cx="588512" cy="760577"/>
              <a:chOff x="3231801" y="2380539"/>
              <a:chExt cx="588512" cy="760577"/>
            </a:xfrm>
          </p:grpSpPr>
          <p:pic>
            <p:nvPicPr>
              <p:cNvPr id="152" name="Imagen 151">
                <a:extLst>
                  <a:ext uri="{FF2B5EF4-FFF2-40B4-BE49-F238E27FC236}">
                    <a16:creationId xmlns:a16="http://schemas.microsoft.com/office/drawing/2014/main" id="{66FA874E-C7CF-4053-A76C-FF586DEE5A44}"/>
                  </a:ext>
                </a:extLst>
              </p:cNvPr>
              <p:cNvPicPr>
                <a:picLocks noChangeAspect="1"/>
              </p:cNvPicPr>
              <p:nvPr/>
            </p:nvPicPr>
            <p:blipFill>
              <a:blip r:embed="rId19"/>
              <a:stretch>
                <a:fillRect/>
              </a:stretch>
            </p:blipFill>
            <p:spPr>
              <a:xfrm>
                <a:off x="3340138" y="2777147"/>
                <a:ext cx="332993" cy="363969"/>
              </a:xfrm>
              <a:prstGeom prst="rect">
                <a:avLst/>
              </a:prstGeom>
            </p:spPr>
          </p:pic>
          <p:pic>
            <p:nvPicPr>
              <p:cNvPr id="153" name="Picture 2" descr="Resultado de imagen para icono cloud">
                <a:extLst>
                  <a:ext uri="{FF2B5EF4-FFF2-40B4-BE49-F238E27FC236}">
                    <a16:creationId xmlns:a16="http://schemas.microsoft.com/office/drawing/2014/main" id="{277FC407-F4B3-4A75-A9A7-0145FD0D4536}"/>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1801" y="2380539"/>
                <a:ext cx="588512" cy="588512"/>
              </a:xfrm>
              <a:prstGeom prst="rect">
                <a:avLst/>
              </a:prstGeom>
              <a:noFill/>
              <a:extLst>
                <a:ext uri="{909E8E84-426E-40DD-AFC4-6F175D3DCCD1}">
                  <a14:hiddenFill xmlns:a14="http://schemas.microsoft.com/office/drawing/2010/main">
                    <a:solidFill>
                      <a:srgbClr val="FFFFFF"/>
                    </a:solidFill>
                  </a14:hiddenFill>
                </a:ext>
              </a:extLst>
            </p:spPr>
          </p:pic>
        </p:grpSp>
        <p:sp>
          <p:nvSpPr>
            <p:cNvPr id="151" name="CuadroTexto 11">
              <a:extLst>
                <a:ext uri="{FF2B5EF4-FFF2-40B4-BE49-F238E27FC236}">
                  <a16:creationId xmlns:a16="http://schemas.microsoft.com/office/drawing/2014/main" id="{0B244636-2C47-4568-AACC-5F890DFD1498}"/>
                </a:ext>
              </a:extLst>
            </p:cNvPr>
            <p:cNvSpPr txBox="1"/>
            <p:nvPr/>
          </p:nvSpPr>
          <p:spPr>
            <a:xfrm>
              <a:off x="2485403" y="2473377"/>
              <a:ext cx="847133" cy="415498"/>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700" dirty="0"/>
                <a:t>Inventario / Backlog de Automatización</a:t>
              </a:r>
            </a:p>
          </p:txBody>
        </p:sp>
      </p:grpSp>
      <p:pic>
        <p:nvPicPr>
          <p:cNvPr id="154" name="Imagen 153">
            <a:extLst>
              <a:ext uri="{FF2B5EF4-FFF2-40B4-BE49-F238E27FC236}">
                <a16:creationId xmlns:a16="http://schemas.microsoft.com/office/drawing/2014/main" id="{F236FBD4-1050-4AD8-B4F2-76737EA76FC2}"/>
              </a:ext>
            </a:extLst>
          </p:cNvPr>
          <p:cNvPicPr>
            <a:picLocks noChangeAspect="1"/>
          </p:cNvPicPr>
          <p:nvPr/>
        </p:nvPicPr>
        <p:blipFill>
          <a:blip r:embed="rId20"/>
          <a:stretch>
            <a:fillRect/>
          </a:stretch>
        </p:blipFill>
        <p:spPr>
          <a:xfrm>
            <a:off x="5084303" y="1630527"/>
            <a:ext cx="500089" cy="160334"/>
          </a:xfrm>
          <a:prstGeom prst="rect">
            <a:avLst/>
          </a:prstGeom>
        </p:spPr>
      </p:pic>
      <p:cxnSp>
        <p:nvCxnSpPr>
          <p:cNvPr id="156" name="Conector: angular 155">
            <a:extLst>
              <a:ext uri="{FF2B5EF4-FFF2-40B4-BE49-F238E27FC236}">
                <a16:creationId xmlns:a16="http://schemas.microsoft.com/office/drawing/2014/main" id="{C33DE6A4-A40D-4184-9713-FCB678AD170A}"/>
              </a:ext>
            </a:extLst>
          </p:cNvPr>
          <p:cNvCxnSpPr>
            <a:cxnSpLocks/>
            <a:stCxn id="29" idx="0"/>
            <a:endCxn id="151" idx="1"/>
          </p:cNvCxnSpPr>
          <p:nvPr/>
        </p:nvCxnSpPr>
        <p:spPr>
          <a:xfrm rot="5400000" flipH="1" flipV="1">
            <a:off x="2940354" y="812565"/>
            <a:ext cx="1334528" cy="2564588"/>
          </a:xfrm>
          <a:prstGeom prst="bentConnector2">
            <a:avLst/>
          </a:prstGeom>
          <a:ln>
            <a:headEnd type="stealth"/>
            <a:tailEnd type="stealth"/>
          </a:ln>
        </p:spPr>
        <p:style>
          <a:lnRef idx="1">
            <a:schemeClr val="accent3"/>
          </a:lnRef>
          <a:fillRef idx="0">
            <a:schemeClr val="accent3"/>
          </a:fillRef>
          <a:effectRef idx="0">
            <a:schemeClr val="accent3"/>
          </a:effectRef>
          <a:fontRef idx="minor">
            <a:schemeClr val="tx1"/>
          </a:fontRef>
        </p:style>
      </p:cxnSp>
      <p:sp>
        <p:nvSpPr>
          <p:cNvPr id="7185" name="CuadroTexto 7184">
            <a:extLst>
              <a:ext uri="{FF2B5EF4-FFF2-40B4-BE49-F238E27FC236}">
                <a16:creationId xmlns:a16="http://schemas.microsoft.com/office/drawing/2014/main" id="{EAF1454C-E86B-449D-A28A-7A1977303986}"/>
              </a:ext>
            </a:extLst>
          </p:cNvPr>
          <p:cNvSpPr txBox="1"/>
          <p:nvPr/>
        </p:nvSpPr>
        <p:spPr>
          <a:xfrm>
            <a:off x="5397858" y="994627"/>
            <a:ext cx="2342308" cy="215444"/>
          </a:xfrm>
          <a:prstGeom prst="rect">
            <a:avLst/>
          </a:prstGeom>
          <a:noFill/>
        </p:spPr>
        <p:txBody>
          <a:bodyPr wrap="none" rtlCol="0">
            <a:spAutoFit/>
          </a:bodyPr>
          <a:lstStyle/>
          <a:p>
            <a:r>
              <a:rPr lang="es-CO" sz="800" dirty="0">
                <a:hlinkClick r:id="rId21"/>
              </a:rPr>
              <a:t>https://trello.com/b/vp5bRJL7/automatizacion-itau</a:t>
            </a:r>
            <a:endParaRPr lang="es-CO" sz="800" dirty="0"/>
          </a:p>
        </p:txBody>
      </p:sp>
      <p:sp>
        <p:nvSpPr>
          <p:cNvPr id="181" name="Rectángulo: esquinas redondeadas 180">
            <a:extLst>
              <a:ext uri="{FF2B5EF4-FFF2-40B4-BE49-F238E27FC236}">
                <a16:creationId xmlns:a16="http://schemas.microsoft.com/office/drawing/2014/main" id="{6AB84D85-9434-4ADF-828C-B142D99A4A26}"/>
              </a:ext>
            </a:extLst>
          </p:cNvPr>
          <p:cNvSpPr/>
          <p:nvPr/>
        </p:nvSpPr>
        <p:spPr>
          <a:xfrm>
            <a:off x="187138" y="1545298"/>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Disponer de un </a:t>
            </a:r>
            <a:r>
              <a:rPr lang="es-ES" sz="800" b="1" i="1" dirty="0">
                <a:solidFill>
                  <a:schemeClr val="tx1"/>
                </a:solidFill>
              </a:rPr>
              <a:t>repositorio</a:t>
            </a:r>
            <a:r>
              <a:rPr lang="es-ES" sz="800" dirty="0">
                <a:solidFill>
                  <a:schemeClr val="tx1"/>
                </a:solidFill>
              </a:rPr>
              <a:t> central y control de </a:t>
            </a:r>
            <a:r>
              <a:rPr lang="es-ES" sz="800" b="1" i="1" dirty="0">
                <a:solidFill>
                  <a:schemeClr val="tx1"/>
                </a:solidFill>
              </a:rPr>
              <a:t>versiones</a:t>
            </a:r>
            <a:endParaRPr lang="es-CO" sz="800" b="1" i="1" dirty="0">
              <a:solidFill>
                <a:schemeClr val="tx1"/>
              </a:solidFill>
            </a:endParaRPr>
          </a:p>
        </p:txBody>
      </p:sp>
      <p:sp>
        <p:nvSpPr>
          <p:cNvPr id="182" name="Rectángulo: esquinas redondeadas 181">
            <a:extLst>
              <a:ext uri="{FF2B5EF4-FFF2-40B4-BE49-F238E27FC236}">
                <a16:creationId xmlns:a16="http://schemas.microsoft.com/office/drawing/2014/main" id="{599AA928-6914-46E0-80DD-5B8FBC0A150C}"/>
              </a:ext>
            </a:extLst>
          </p:cNvPr>
          <p:cNvSpPr/>
          <p:nvPr/>
        </p:nvSpPr>
        <p:spPr>
          <a:xfrm>
            <a:off x="187138" y="1910323"/>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Disponer a la operación de un modelo de </a:t>
            </a:r>
            <a:r>
              <a:rPr lang="es-ES" sz="800" b="1" i="1" dirty="0">
                <a:solidFill>
                  <a:schemeClr val="tx1"/>
                </a:solidFill>
              </a:rPr>
              <a:t>aprovisionamiento de ejecuciones</a:t>
            </a:r>
            <a:endParaRPr lang="es-CO" sz="800" b="1" i="1" dirty="0">
              <a:solidFill>
                <a:schemeClr val="tx1"/>
              </a:solidFill>
            </a:endParaRPr>
          </a:p>
        </p:txBody>
      </p:sp>
      <p:sp>
        <p:nvSpPr>
          <p:cNvPr id="183" name="Rectángulo: esquinas redondeadas 182">
            <a:extLst>
              <a:ext uri="{FF2B5EF4-FFF2-40B4-BE49-F238E27FC236}">
                <a16:creationId xmlns:a16="http://schemas.microsoft.com/office/drawing/2014/main" id="{FB2CB0E5-1CD0-4537-9EC7-EC9CD8C0D1BC}"/>
              </a:ext>
            </a:extLst>
          </p:cNvPr>
          <p:cNvSpPr/>
          <p:nvPr/>
        </p:nvSpPr>
        <p:spPr>
          <a:xfrm>
            <a:off x="187138" y="2281873"/>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Disponer de un modelo de publicación del </a:t>
            </a:r>
            <a:r>
              <a:rPr lang="es-ES" sz="800" b="1" i="1" dirty="0">
                <a:solidFill>
                  <a:schemeClr val="tx1"/>
                </a:solidFill>
              </a:rPr>
              <a:t>Inventario</a:t>
            </a:r>
            <a:r>
              <a:rPr lang="es-ES" sz="800" dirty="0">
                <a:solidFill>
                  <a:schemeClr val="tx1"/>
                </a:solidFill>
              </a:rPr>
              <a:t> de Automatización</a:t>
            </a:r>
            <a:endParaRPr lang="es-CO" sz="800" dirty="0">
              <a:solidFill>
                <a:schemeClr val="tx1"/>
              </a:solidFill>
            </a:endParaRPr>
          </a:p>
        </p:txBody>
      </p:sp>
      <p:sp>
        <p:nvSpPr>
          <p:cNvPr id="184" name="Rectángulo: esquinas redondeadas 183">
            <a:extLst>
              <a:ext uri="{FF2B5EF4-FFF2-40B4-BE49-F238E27FC236}">
                <a16:creationId xmlns:a16="http://schemas.microsoft.com/office/drawing/2014/main" id="{531B0504-45B6-47EE-800F-8DAE0D7332EB}"/>
              </a:ext>
            </a:extLst>
          </p:cNvPr>
          <p:cNvSpPr/>
          <p:nvPr/>
        </p:nvSpPr>
        <p:spPr>
          <a:xfrm>
            <a:off x="200991" y="3733117"/>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Definición de Métricas e Indicadores y su modelo de recolección y publicación.</a:t>
            </a:r>
            <a:endParaRPr lang="es-CO" sz="800" b="1" i="1" dirty="0">
              <a:solidFill>
                <a:schemeClr val="tx1"/>
              </a:solidFill>
            </a:endParaRPr>
          </a:p>
        </p:txBody>
      </p:sp>
      <p:sp>
        <p:nvSpPr>
          <p:cNvPr id="186" name="Rectángulo: esquinas redondeadas 185">
            <a:extLst>
              <a:ext uri="{FF2B5EF4-FFF2-40B4-BE49-F238E27FC236}">
                <a16:creationId xmlns:a16="http://schemas.microsoft.com/office/drawing/2014/main" id="{1268BF3A-58DA-45FE-A9B5-83C51C35D8BA}"/>
              </a:ext>
            </a:extLst>
          </p:cNvPr>
          <p:cNvSpPr/>
          <p:nvPr/>
        </p:nvSpPr>
        <p:spPr>
          <a:xfrm>
            <a:off x="187138" y="1171277"/>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Definición del marco de herramientas, </a:t>
            </a:r>
            <a:r>
              <a:rPr lang="es-ES" sz="800" dirty="0" err="1">
                <a:solidFill>
                  <a:schemeClr val="tx1"/>
                </a:solidFill>
              </a:rPr>
              <a:t>frameworks</a:t>
            </a:r>
            <a:r>
              <a:rPr lang="es-ES" sz="800" dirty="0">
                <a:solidFill>
                  <a:schemeClr val="tx1"/>
                </a:solidFill>
              </a:rPr>
              <a:t>, lenguajes y patrones</a:t>
            </a:r>
            <a:endParaRPr lang="es-CO" sz="800" dirty="0">
              <a:solidFill>
                <a:schemeClr val="tx1"/>
              </a:solidFill>
            </a:endParaRPr>
          </a:p>
        </p:txBody>
      </p:sp>
      <p:sp>
        <p:nvSpPr>
          <p:cNvPr id="187" name="Rectángulo: esquinas redondeadas 186">
            <a:extLst>
              <a:ext uri="{FF2B5EF4-FFF2-40B4-BE49-F238E27FC236}">
                <a16:creationId xmlns:a16="http://schemas.microsoft.com/office/drawing/2014/main" id="{46AFEF4E-BD19-48D2-8F96-DE407B96B6B7}"/>
              </a:ext>
            </a:extLst>
          </p:cNvPr>
          <p:cNvSpPr/>
          <p:nvPr/>
        </p:nvSpPr>
        <p:spPr>
          <a:xfrm>
            <a:off x="186387" y="3377353"/>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s-ES" sz="800" dirty="0">
                <a:solidFill>
                  <a:schemeClr val="tx1"/>
                </a:solidFill>
              </a:rPr>
              <a:t>° Construcción del Backlog de Automatización</a:t>
            </a:r>
            <a:endParaRPr lang="es-CO" sz="800" dirty="0">
              <a:solidFill>
                <a:schemeClr val="tx1"/>
              </a:solidFill>
            </a:endParaRPr>
          </a:p>
        </p:txBody>
      </p:sp>
      <p:sp>
        <p:nvSpPr>
          <p:cNvPr id="188" name="Rectángulo: esquinas redondeadas 187">
            <a:extLst>
              <a:ext uri="{FF2B5EF4-FFF2-40B4-BE49-F238E27FC236}">
                <a16:creationId xmlns:a16="http://schemas.microsoft.com/office/drawing/2014/main" id="{3AC3DA2F-E76C-425F-B6AE-A79BB20307DB}"/>
              </a:ext>
            </a:extLst>
          </p:cNvPr>
          <p:cNvSpPr/>
          <p:nvPr/>
        </p:nvSpPr>
        <p:spPr>
          <a:xfrm>
            <a:off x="187138" y="3021589"/>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Disponer a la operación de un modelo de </a:t>
            </a:r>
            <a:r>
              <a:rPr lang="es-ES" sz="800" b="1" i="1" dirty="0">
                <a:solidFill>
                  <a:schemeClr val="tx1"/>
                </a:solidFill>
              </a:rPr>
              <a:t>aprovisionamiento de Datos</a:t>
            </a:r>
            <a:endParaRPr lang="es-CO" sz="800" b="1" i="1" dirty="0">
              <a:solidFill>
                <a:schemeClr val="tx1"/>
              </a:solidFill>
            </a:endParaRPr>
          </a:p>
        </p:txBody>
      </p:sp>
      <p:grpSp>
        <p:nvGrpSpPr>
          <p:cNvPr id="189" name="Grupo 188">
            <a:extLst>
              <a:ext uri="{FF2B5EF4-FFF2-40B4-BE49-F238E27FC236}">
                <a16:creationId xmlns:a16="http://schemas.microsoft.com/office/drawing/2014/main" id="{D668BC12-B41B-4932-A806-4E38E9249CDE}"/>
              </a:ext>
            </a:extLst>
          </p:cNvPr>
          <p:cNvGrpSpPr/>
          <p:nvPr/>
        </p:nvGrpSpPr>
        <p:grpSpPr>
          <a:xfrm>
            <a:off x="2234544" y="1155143"/>
            <a:ext cx="1196704" cy="425245"/>
            <a:chOff x="1343239" y="4092302"/>
            <a:chExt cx="2070014" cy="792088"/>
          </a:xfrm>
        </p:grpSpPr>
        <p:sp>
          <p:nvSpPr>
            <p:cNvPr id="190" name="Rectángulo 189">
              <a:extLst>
                <a:ext uri="{FF2B5EF4-FFF2-40B4-BE49-F238E27FC236}">
                  <a16:creationId xmlns:a16="http://schemas.microsoft.com/office/drawing/2014/main" id="{8284753C-B66C-488C-A29C-A5F3527A3882}"/>
                </a:ext>
              </a:extLst>
            </p:cNvPr>
            <p:cNvSpPr/>
            <p:nvPr/>
          </p:nvSpPr>
          <p:spPr>
            <a:xfrm>
              <a:off x="1343239" y="4092302"/>
              <a:ext cx="783871" cy="216022"/>
            </a:xfrm>
            <a:prstGeom prst="rect">
              <a:avLst/>
            </a:prstGeom>
            <a:solidFill>
              <a:schemeClr val="accent5">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O" sz="800" b="1" dirty="0" err="1">
                  <a:latin typeface="Tw Cen MT Condensed" panose="020B0606020104020203" pitchFamily="34" charset="0"/>
                </a:rPr>
                <a:t>To</a:t>
              </a:r>
              <a:r>
                <a:rPr lang="es-CO" sz="800" b="1" dirty="0">
                  <a:latin typeface="Tw Cen MT Condensed" panose="020B0606020104020203" pitchFamily="34" charset="0"/>
                </a:rPr>
                <a:t> do</a:t>
              </a:r>
            </a:p>
          </p:txBody>
        </p:sp>
        <p:sp>
          <p:nvSpPr>
            <p:cNvPr id="191" name="Rectángulo 190">
              <a:extLst>
                <a:ext uri="{FF2B5EF4-FFF2-40B4-BE49-F238E27FC236}">
                  <a16:creationId xmlns:a16="http://schemas.microsoft.com/office/drawing/2014/main" id="{AEC09A9D-423D-485F-BD88-FF333C4FB83E}"/>
                </a:ext>
              </a:extLst>
            </p:cNvPr>
            <p:cNvSpPr/>
            <p:nvPr/>
          </p:nvSpPr>
          <p:spPr>
            <a:xfrm>
              <a:off x="2127109" y="4092302"/>
              <a:ext cx="783868" cy="178063"/>
            </a:xfrm>
            <a:prstGeom prst="rect">
              <a:avLst/>
            </a:prstGeom>
            <a:solidFill>
              <a:schemeClr val="accent5">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O" sz="800" b="1" dirty="0" err="1">
                  <a:latin typeface="Tw Cen MT Condensed" panose="020B0606020104020203" pitchFamily="34" charset="0"/>
                </a:rPr>
                <a:t>Doing</a:t>
              </a:r>
              <a:endParaRPr lang="es-CO" sz="800" b="1" dirty="0">
                <a:latin typeface="Tw Cen MT Condensed" panose="020B0606020104020203" pitchFamily="34" charset="0"/>
              </a:endParaRPr>
            </a:p>
          </p:txBody>
        </p:sp>
        <p:sp>
          <p:nvSpPr>
            <p:cNvPr id="192" name="Rectángulo 191">
              <a:extLst>
                <a:ext uri="{FF2B5EF4-FFF2-40B4-BE49-F238E27FC236}">
                  <a16:creationId xmlns:a16="http://schemas.microsoft.com/office/drawing/2014/main" id="{D8DD959F-D852-44C5-AE4F-B5607686B150}"/>
                </a:ext>
              </a:extLst>
            </p:cNvPr>
            <p:cNvSpPr/>
            <p:nvPr/>
          </p:nvSpPr>
          <p:spPr>
            <a:xfrm>
              <a:off x="2770182" y="4092302"/>
              <a:ext cx="643071" cy="216024"/>
            </a:xfrm>
            <a:prstGeom prst="rect">
              <a:avLst/>
            </a:prstGeom>
            <a:solidFill>
              <a:schemeClr val="accent5">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O" sz="800" b="1" dirty="0">
                  <a:latin typeface="Tw Cen MT Condensed" panose="020B0606020104020203" pitchFamily="34" charset="0"/>
                </a:rPr>
                <a:t>Done</a:t>
              </a:r>
            </a:p>
          </p:txBody>
        </p:sp>
        <p:cxnSp>
          <p:nvCxnSpPr>
            <p:cNvPr id="193" name="Conector recto 192">
              <a:extLst>
                <a:ext uri="{FF2B5EF4-FFF2-40B4-BE49-F238E27FC236}">
                  <a16:creationId xmlns:a16="http://schemas.microsoft.com/office/drawing/2014/main" id="{0A7AE3DC-0ADD-4BF9-A1CB-907E3EA07833}"/>
                </a:ext>
              </a:extLst>
            </p:cNvPr>
            <p:cNvCxnSpPr>
              <a:cxnSpLocks/>
              <a:stCxn id="191" idx="1"/>
            </p:cNvCxnSpPr>
            <p:nvPr/>
          </p:nvCxnSpPr>
          <p:spPr>
            <a:xfrm>
              <a:off x="2127109" y="4181334"/>
              <a:ext cx="2" cy="703056"/>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4" name="Conector recto 193">
              <a:extLst>
                <a:ext uri="{FF2B5EF4-FFF2-40B4-BE49-F238E27FC236}">
                  <a16:creationId xmlns:a16="http://schemas.microsoft.com/office/drawing/2014/main" id="{46DB5723-8C9C-4D4E-B8EB-6E9FB347139A}"/>
                </a:ext>
              </a:extLst>
            </p:cNvPr>
            <p:cNvCxnSpPr>
              <a:cxnSpLocks/>
              <a:stCxn id="192" idx="1"/>
            </p:cNvCxnSpPr>
            <p:nvPr/>
          </p:nvCxnSpPr>
          <p:spPr>
            <a:xfrm>
              <a:off x="2770182" y="4200314"/>
              <a:ext cx="0" cy="684076"/>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5" name="Rectángulo 194">
              <a:extLst>
                <a:ext uri="{FF2B5EF4-FFF2-40B4-BE49-F238E27FC236}">
                  <a16:creationId xmlns:a16="http://schemas.microsoft.com/office/drawing/2014/main" id="{1CDF2047-6ED7-48BA-B3D4-51D6A607DA51}"/>
                </a:ext>
              </a:extLst>
            </p:cNvPr>
            <p:cNvSpPr/>
            <p:nvPr/>
          </p:nvSpPr>
          <p:spPr>
            <a:xfrm>
              <a:off x="1499050" y="4364259"/>
              <a:ext cx="216022"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sp>
          <p:nvSpPr>
            <p:cNvPr id="196" name="Rectángulo 195">
              <a:extLst>
                <a:ext uri="{FF2B5EF4-FFF2-40B4-BE49-F238E27FC236}">
                  <a16:creationId xmlns:a16="http://schemas.microsoft.com/office/drawing/2014/main" id="{1CCA8D95-840A-421E-80CF-554FD9521A3D}"/>
                </a:ext>
              </a:extLst>
            </p:cNvPr>
            <p:cNvSpPr/>
            <p:nvPr/>
          </p:nvSpPr>
          <p:spPr>
            <a:xfrm>
              <a:off x="1805575" y="4364259"/>
              <a:ext cx="216022"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sp>
          <p:nvSpPr>
            <p:cNvPr id="197" name="Rectángulo 196">
              <a:extLst>
                <a:ext uri="{FF2B5EF4-FFF2-40B4-BE49-F238E27FC236}">
                  <a16:creationId xmlns:a16="http://schemas.microsoft.com/office/drawing/2014/main" id="{250D86E8-6A42-47F9-A454-3E5ADFC08C21}"/>
                </a:ext>
              </a:extLst>
            </p:cNvPr>
            <p:cNvSpPr/>
            <p:nvPr/>
          </p:nvSpPr>
          <p:spPr>
            <a:xfrm>
              <a:off x="1640095" y="4636216"/>
              <a:ext cx="216022"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Te</a:t>
              </a:r>
            </a:p>
          </p:txBody>
        </p:sp>
        <p:sp>
          <p:nvSpPr>
            <p:cNvPr id="198" name="Rectángulo 197">
              <a:extLst>
                <a:ext uri="{FF2B5EF4-FFF2-40B4-BE49-F238E27FC236}">
                  <a16:creationId xmlns:a16="http://schemas.microsoft.com/office/drawing/2014/main" id="{6FC9A64C-A26F-46F8-9281-AA2368C22A4F}"/>
                </a:ext>
              </a:extLst>
            </p:cNvPr>
            <p:cNvSpPr/>
            <p:nvPr/>
          </p:nvSpPr>
          <p:spPr>
            <a:xfrm>
              <a:off x="2349142" y="4380994"/>
              <a:ext cx="216022"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Te</a:t>
              </a:r>
            </a:p>
          </p:txBody>
        </p:sp>
        <p:sp>
          <p:nvSpPr>
            <p:cNvPr id="199" name="Rectángulo 198">
              <a:extLst>
                <a:ext uri="{FF2B5EF4-FFF2-40B4-BE49-F238E27FC236}">
                  <a16:creationId xmlns:a16="http://schemas.microsoft.com/office/drawing/2014/main" id="{4DB21A55-45E7-4199-8206-DE77C1EE50F0}"/>
                </a:ext>
              </a:extLst>
            </p:cNvPr>
            <p:cNvSpPr/>
            <p:nvPr/>
          </p:nvSpPr>
          <p:spPr>
            <a:xfrm>
              <a:off x="2983706" y="4380994"/>
              <a:ext cx="216022"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sp>
          <p:nvSpPr>
            <p:cNvPr id="200" name="Rectángulo 199">
              <a:extLst>
                <a:ext uri="{FF2B5EF4-FFF2-40B4-BE49-F238E27FC236}">
                  <a16:creationId xmlns:a16="http://schemas.microsoft.com/office/drawing/2014/main" id="{407092A8-AA3E-4F63-98B4-8E587EFFC54D}"/>
                </a:ext>
              </a:extLst>
            </p:cNvPr>
            <p:cNvSpPr/>
            <p:nvPr/>
          </p:nvSpPr>
          <p:spPr>
            <a:xfrm>
              <a:off x="3028627" y="4636215"/>
              <a:ext cx="216022"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sp>
          <p:nvSpPr>
            <p:cNvPr id="201" name="Rectángulo 200">
              <a:extLst>
                <a:ext uri="{FF2B5EF4-FFF2-40B4-BE49-F238E27FC236}">
                  <a16:creationId xmlns:a16="http://schemas.microsoft.com/office/drawing/2014/main" id="{7251B961-4077-4B8D-92FC-28FA108692DE}"/>
                </a:ext>
              </a:extLst>
            </p:cNvPr>
            <p:cNvSpPr/>
            <p:nvPr/>
          </p:nvSpPr>
          <p:spPr>
            <a:xfrm>
              <a:off x="2349039" y="4636216"/>
              <a:ext cx="216022"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 dirty="0">
                  <a:solidFill>
                    <a:schemeClr val="tx1"/>
                  </a:solidFill>
                </a:rPr>
                <a:t>t</a:t>
              </a:r>
            </a:p>
          </p:txBody>
        </p:sp>
      </p:grpSp>
      <p:sp>
        <p:nvSpPr>
          <p:cNvPr id="203" name="Rectángulo: esquinas redondeadas 202">
            <a:extLst>
              <a:ext uri="{FF2B5EF4-FFF2-40B4-BE49-F238E27FC236}">
                <a16:creationId xmlns:a16="http://schemas.microsoft.com/office/drawing/2014/main" id="{F07DB2E0-B594-4184-8797-93246D849834}"/>
              </a:ext>
            </a:extLst>
          </p:cNvPr>
          <p:cNvSpPr/>
          <p:nvPr/>
        </p:nvSpPr>
        <p:spPr>
          <a:xfrm>
            <a:off x="17933" y="411510"/>
            <a:ext cx="2052000" cy="652456"/>
          </a:xfrm>
          <a:prstGeom prst="roundRect">
            <a:avLst>
              <a:gd name="adj" fmla="val 643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b="1" dirty="0">
                <a:solidFill>
                  <a:schemeClr val="tx1"/>
                </a:solidFill>
              </a:rPr>
              <a:t>° Disponer de un modelo y un Ecosistema de automatización estándar que permita Custodiar, Construir, Mantener y Usar los artefactos</a:t>
            </a:r>
            <a:endParaRPr lang="es-CO" sz="800" b="1" dirty="0">
              <a:solidFill>
                <a:schemeClr val="tx1"/>
              </a:solidFill>
            </a:endParaRPr>
          </a:p>
        </p:txBody>
      </p:sp>
      <p:sp>
        <p:nvSpPr>
          <p:cNvPr id="185" name="Rectángulo: esquinas redondeadas 184">
            <a:extLst>
              <a:ext uri="{FF2B5EF4-FFF2-40B4-BE49-F238E27FC236}">
                <a16:creationId xmlns:a16="http://schemas.microsoft.com/office/drawing/2014/main" id="{3EB69FED-1BE6-4CBB-A292-64942214CA0C}"/>
              </a:ext>
            </a:extLst>
          </p:cNvPr>
          <p:cNvSpPr/>
          <p:nvPr/>
        </p:nvSpPr>
        <p:spPr>
          <a:xfrm>
            <a:off x="189327" y="2658406"/>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Disponer de un modelo centralizado de </a:t>
            </a:r>
            <a:r>
              <a:rPr lang="es-ES" sz="800" b="1" i="1" dirty="0">
                <a:solidFill>
                  <a:schemeClr val="tx1"/>
                </a:solidFill>
              </a:rPr>
              <a:t>Administración </a:t>
            </a:r>
            <a:r>
              <a:rPr lang="es-ES" sz="800" dirty="0">
                <a:solidFill>
                  <a:schemeClr val="tx1"/>
                </a:solidFill>
              </a:rPr>
              <a:t>de la Automatización</a:t>
            </a:r>
            <a:endParaRPr lang="es-CO" sz="800" dirty="0">
              <a:solidFill>
                <a:schemeClr val="tx1"/>
              </a:solidFill>
            </a:endParaRPr>
          </a:p>
        </p:txBody>
      </p:sp>
      <p:pic>
        <p:nvPicPr>
          <p:cNvPr id="7193" name="Imagen 7192">
            <a:extLst>
              <a:ext uri="{FF2B5EF4-FFF2-40B4-BE49-F238E27FC236}">
                <a16:creationId xmlns:a16="http://schemas.microsoft.com/office/drawing/2014/main" id="{050BE6E6-CB0A-4C51-AAD9-46895585139E}"/>
              </a:ext>
            </a:extLst>
          </p:cNvPr>
          <p:cNvPicPr>
            <a:picLocks noChangeAspect="1"/>
          </p:cNvPicPr>
          <p:nvPr/>
        </p:nvPicPr>
        <p:blipFill>
          <a:blip r:embed="rId22"/>
          <a:stretch>
            <a:fillRect/>
          </a:stretch>
        </p:blipFill>
        <p:spPr>
          <a:xfrm>
            <a:off x="5600944" y="1649831"/>
            <a:ext cx="747632" cy="118047"/>
          </a:xfrm>
          <a:prstGeom prst="rect">
            <a:avLst/>
          </a:prstGeom>
        </p:spPr>
      </p:pic>
      <p:pic>
        <p:nvPicPr>
          <p:cNvPr id="117" name="Picture 2" descr="Icono Advertencia Gratis de Flatastic 9 Icons">
            <a:extLst>
              <a:ext uri="{FF2B5EF4-FFF2-40B4-BE49-F238E27FC236}">
                <a16:creationId xmlns:a16="http://schemas.microsoft.com/office/drawing/2014/main" id="{57CE8882-D190-4479-ADC1-AF05A965F91D}"/>
              </a:ext>
            </a:extLst>
          </p:cNvPr>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461" y="1976706"/>
            <a:ext cx="141055" cy="141055"/>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Icono Advertencia Gratis de Flatastic 9 Icons">
            <a:extLst>
              <a:ext uri="{FF2B5EF4-FFF2-40B4-BE49-F238E27FC236}">
                <a16:creationId xmlns:a16="http://schemas.microsoft.com/office/drawing/2014/main" id="{A0DB3EC0-F625-44A1-B864-E3DD539CA534}"/>
              </a:ext>
            </a:extLst>
          </p:cNvPr>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07" y="2354904"/>
            <a:ext cx="141055" cy="141055"/>
          </a:xfrm>
          <a:prstGeom prst="rect">
            <a:avLst/>
          </a:prstGeom>
          <a:noFill/>
          <a:extLst>
            <a:ext uri="{909E8E84-426E-40DD-AFC4-6F175D3DCCD1}">
              <a14:hiddenFill xmlns:a14="http://schemas.microsoft.com/office/drawing/2010/main">
                <a:solidFill>
                  <a:srgbClr val="FFFFFF"/>
                </a:solidFill>
              </a14:hiddenFill>
            </a:ext>
          </a:extLst>
        </p:spPr>
      </p:pic>
      <p:pic>
        <p:nvPicPr>
          <p:cNvPr id="122" name="Imagen 121">
            <a:extLst>
              <a:ext uri="{FF2B5EF4-FFF2-40B4-BE49-F238E27FC236}">
                <a16:creationId xmlns:a16="http://schemas.microsoft.com/office/drawing/2014/main" id="{216135DB-DCA4-4B55-8984-092B1ACA1E7D}"/>
              </a:ext>
            </a:extLst>
          </p:cNvPr>
          <p:cNvPicPr>
            <a:picLocks noChangeAspect="1"/>
          </p:cNvPicPr>
          <p:nvPr/>
        </p:nvPicPr>
        <p:blipFill>
          <a:blip r:embed="rId24"/>
          <a:stretch>
            <a:fillRect/>
          </a:stretch>
        </p:blipFill>
        <p:spPr>
          <a:xfrm>
            <a:off x="23568" y="1294450"/>
            <a:ext cx="125132" cy="104841"/>
          </a:xfrm>
          <a:prstGeom prst="rect">
            <a:avLst/>
          </a:prstGeom>
        </p:spPr>
      </p:pic>
      <p:pic>
        <p:nvPicPr>
          <p:cNvPr id="124" name="Imagen 123">
            <a:extLst>
              <a:ext uri="{FF2B5EF4-FFF2-40B4-BE49-F238E27FC236}">
                <a16:creationId xmlns:a16="http://schemas.microsoft.com/office/drawing/2014/main" id="{38B25BB4-DD9A-4477-9FB6-3F67F7909EE7}"/>
              </a:ext>
            </a:extLst>
          </p:cNvPr>
          <p:cNvPicPr>
            <a:picLocks noChangeAspect="1"/>
          </p:cNvPicPr>
          <p:nvPr/>
        </p:nvPicPr>
        <p:blipFill>
          <a:blip r:embed="rId24"/>
          <a:stretch>
            <a:fillRect/>
          </a:stretch>
        </p:blipFill>
        <p:spPr>
          <a:xfrm>
            <a:off x="23568" y="1673852"/>
            <a:ext cx="125132" cy="104841"/>
          </a:xfrm>
          <a:prstGeom prst="rect">
            <a:avLst/>
          </a:prstGeom>
        </p:spPr>
      </p:pic>
      <p:pic>
        <p:nvPicPr>
          <p:cNvPr id="125" name="Imagen 124">
            <a:extLst>
              <a:ext uri="{FF2B5EF4-FFF2-40B4-BE49-F238E27FC236}">
                <a16:creationId xmlns:a16="http://schemas.microsoft.com/office/drawing/2014/main" id="{4A8554F7-2000-480E-B279-3A74E413876F}"/>
              </a:ext>
            </a:extLst>
          </p:cNvPr>
          <p:cNvPicPr>
            <a:picLocks noChangeAspect="1"/>
          </p:cNvPicPr>
          <p:nvPr/>
        </p:nvPicPr>
        <p:blipFill>
          <a:blip r:embed="rId18">
            <a:clrChange>
              <a:clrFrom>
                <a:srgbClr val="FFFFFC"/>
              </a:clrFrom>
              <a:clrTo>
                <a:srgbClr val="FFFFFC">
                  <a:alpha val="0"/>
                </a:srgbClr>
              </a:clrTo>
            </a:clrChange>
          </a:blip>
          <a:stretch>
            <a:fillRect/>
          </a:stretch>
        </p:blipFill>
        <p:spPr>
          <a:xfrm>
            <a:off x="35349" y="2769653"/>
            <a:ext cx="114667" cy="114667"/>
          </a:xfrm>
          <a:prstGeom prst="rect">
            <a:avLst/>
          </a:prstGeom>
        </p:spPr>
      </p:pic>
      <p:pic>
        <p:nvPicPr>
          <p:cNvPr id="126" name="Imagen 125">
            <a:extLst>
              <a:ext uri="{FF2B5EF4-FFF2-40B4-BE49-F238E27FC236}">
                <a16:creationId xmlns:a16="http://schemas.microsoft.com/office/drawing/2014/main" id="{E82CE8CE-C0BA-4FBA-928A-6D72456D1ADC}"/>
              </a:ext>
            </a:extLst>
          </p:cNvPr>
          <p:cNvPicPr>
            <a:picLocks noChangeAspect="1"/>
          </p:cNvPicPr>
          <p:nvPr/>
        </p:nvPicPr>
        <p:blipFill>
          <a:blip r:embed="rId18">
            <a:clrChange>
              <a:clrFrom>
                <a:srgbClr val="FFFFFC"/>
              </a:clrFrom>
              <a:clrTo>
                <a:srgbClr val="FFFFFC">
                  <a:alpha val="0"/>
                </a:srgbClr>
              </a:clrTo>
            </a:clrChange>
          </a:blip>
          <a:stretch>
            <a:fillRect/>
          </a:stretch>
        </p:blipFill>
        <p:spPr>
          <a:xfrm>
            <a:off x="44849" y="3139318"/>
            <a:ext cx="114667" cy="114667"/>
          </a:xfrm>
          <a:prstGeom prst="rect">
            <a:avLst/>
          </a:prstGeom>
        </p:spPr>
      </p:pic>
      <p:sp>
        <p:nvSpPr>
          <p:cNvPr id="127" name="Rectángulo: esquinas redondeadas 126">
            <a:extLst>
              <a:ext uri="{FF2B5EF4-FFF2-40B4-BE49-F238E27FC236}">
                <a16:creationId xmlns:a16="http://schemas.microsoft.com/office/drawing/2014/main" id="{FD1F828D-C331-49D7-B8F7-8B2E78B4BE16}"/>
              </a:ext>
            </a:extLst>
          </p:cNvPr>
          <p:cNvSpPr/>
          <p:nvPr/>
        </p:nvSpPr>
        <p:spPr>
          <a:xfrm>
            <a:off x="210147" y="4083542"/>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Implementación Granja de dispositivos móviles como apoyo para la ejecución</a:t>
            </a:r>
            <a:endParaRPr lang="es-CO" sz="800" b="1" i="1" dirty="0">
              <a:solidFill>
                <a:schemeClr val="tx1"/>
              </a:solidFill>
            </a:endParaRPr>
          </a:p>
        </p:txBody>
      </p:sp>
      <p:pic>
        <p:nvPicPr>
          <p:cNvPr id="128" name="Imagen 127">
            <a:extLst>
              <a:ext uri="{FF2B5EF4-FFF2-40B4-BE49-F238E27FC236}">
                <a16:creationId xmlns:a16="http://schemas.microsoft.com/office/drawing/2014/main" id="{D97DEC45-095A-493B-A4ED-A726211E4860}"/>
              </a:ext>
            </a:extLst>
          </p:cNvPr>
          <p:cNvPicPr>
            <a:picLocks noChangeAspect="1"/>
          </p:cNvPicPr>
          <p:nvPr/>
        </p:nvPicPr>
        <p:blipFill>
          <a:blip r:embed="rId18">
            <a:clrChange>
              <a:clrFrom>
                <a:srgbClr val="FFFFFC"/>
              </a:clrFrom>
              <a:clrTo>
                <a:srgbClr val="FFFFFC">
                  <a:alpha val="0"/>
                </a:srgbClr>
              </a:clrTo>
            </a:clrChange>
          </a:blip>
          <a:stretch>
            <a:fillRect/>
          </a:stretch>
        </p:blipFill>
        <p:spPr>
          <a:xfrm>
            <a:off x="35348" y="4188208"/>
            <a:ext cx="114667" cy="114667"/>
          </a:xfrm>
          <a:prstGeom prst="rect">
            <a:avLst/>
          </a:prstGeom>
        </p:spPr>
      </p:pic>
      <p:pic>
        <p:nvPicPr>
          <p:cNvPr id="129" name="Imagen 128">
            <a:extLst>
              <a:ext uri="{FF2B5EF4-FFF2-40B4-BE49-F238E27FC236}">
                <a16:creationId xmlns:a16="http://schemas.microsoft.com/office/drawing/2014/main" id="{75CA4A22-CED8-47A4-9CCF-F6D5EA2C43DF}"/>
              </a:ext>
            </a:extLst>
          </p:cNvPr>
          <p:cNvPicPr>
            <a:picLocks noChangeAspect="1"/>
          </p:cNvPicPr>
          <p:nvPr/>
        </p:nvPicPr>
        <p:blipFill>
          <a:blip r:embed="rId18">
            <a:clrChange>
              <a:clrFrom>
                <a:srgbClr val="FFFFFC"/>
              </a:clrFrom>
              <a:clrTo>
                <a:srgbClr val="FFFFFC">
                  <a:alpha val="0"/>
                </a:srgbClr>
              </a:clrTo>
            </a:clrChange>
          </a:blip>
          <a:stretch>
            <a:fillRect/>
          </a:stretch>
        </p:blipFill>
        <p:spPr>
          <a:xfrm>
            <a:off x="35348" y="3481488"/>
            <a:ext cx="114667" cy="114667"/>
          </a:xfrm>
          <a:prstGeom prst="rect">
            <a:avLst/>
          </a:prstGeom>
        </p:spPr>
      </p:pic>
      <p:pic>
        <p:nvPicPr>
          <p:cNvPr id="131" name="Picture 2" descr="Icono Advertencia Gratis de Flatastic 9 Icons">
            <a:extLst>
              <a:ext uri="{FF2B5EF4-FFF2-40B4-BE49-F238E27FC236}">
                <a16:creationId xmlns:a16="http://schemas.microsoft.com/office/drawing/2014/main" id="{6474F455-98AF-4401-869E-FFEAD9C9858E}"/>
              </a:ext>
            </a:extLst>
          </p:cNvPr>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0161" y="4983638"/>
            <a:ext cx="141055" cy="141055"/>
          </a:xfrm>
          <a:prstGeom prst="rect">
            <a:avLst/>
          </a:prstGeom>
          <a:noFill/>
          <a:extLst>
            <a:ext uri="{909E8E84-426E-40DD-AFC4-6F175D3DCCD1}">
              <a14:hiddenFill xmlns:a14="http://schemas.microsoft.com/office/drawing/2010/main">
                <a:solidFill>
                  <a:srgbClr val="FFFFFF"/>
                </a:solidFill>
              </a14:hiddenFill>
            </a:ext>
          </a:extLst>
        </p:spPr>
      </p:pic>
      <p:pic>
        <p:nvPicPr>
          <p:cNvPr id="133" name="Imagen 132">
            <a:extLst>
              <a:ext uri="{FF2B5EF4-FFF2-40B4-BE49-F238E27FC236}">
                <a16:creationId xmlns:a16="http://schemas.microsoft.com/office/drawing/2014/main" id="{C5E85BF7-280B-4A34-8FD7-1DA417CE47A8}"/>
              </a:ext>
            </a:extLst>
          </p:cNvPr>
          <p:cNvPicPr>
            <a:picLocks noChangeAspect="1"/>
          </p:cNvPicPr>
          <p:nvPr/>
        </p:nvPicPr>
        <p:blipFill>
          <a:blip r:embed="rId24"/>
          <a:stretch>
            <a:fillRect/>
          </a:stretch>
        </p:blipFill>
        <p:spPr>
          <a:xfrm>
            <a:off x="5817368" y="5013384"/>
            <a:ext cx="125132" cy="104841"/>
          </a:xfrm>
          <a:prstGeom prst="rect">
            <a:avLst/>
          </a:prstGeom>
        </p:spPr>
      </p:pic>
      <p:pic>
        <p:nvPicPr>
          <p:cNvPr id="134" name="Imagen 133">
            <a:extLst>
              <a:ext uri="{FF2B5EF4-FFF2-40B4-BE49-F238E27FC236}">
                <a16:creationId xmlns:a16="http://schemas.microsoft.com/office/drawing/2014/main" id="{9F16F821-C729-4582-924D-E9CCFD8AB60F}"/>
              </a:ext>
            </a:extLst>
          </p:cNvPr>
          <p:cNvPicPr>
            <a:picLocks noChangeAspect="1"/>
          </p:cNvPicPr>
          <p:nvPr/>
        </p:nvPicPr>
        <p:blipFill>
          <a:blip r:embed="rId18">
            <a:clrChange>
              <a:clrFrom>
                <a:srgbClr val="FFFFFC"/>
              </a:clrFrom>
              <a:clrTo>
                <a:srgbClr val="FFFFFC">
                  <a:alpha val="0"/>
                </a:srgbClr>
              </a:clrTo>
            </a:clrChange>
          </a:blip>
          <a:stretch>
            <a:fillRect/>
          </a:stretch>
        </p:blipFill>
        <p:spPr>
          <a:xfrm>
            <a:off x="8071789" y="4991469"/>
            <a:ext cx="114667" cy="114667"/>
          </a:xfrm>
          <a:prstGeom prst="rect">
            <a:avLst/>
          </a:prstGeom>
        </p:spPr>
      </p:pic>
      <p:sp>
        <p:nvSpPr>
          <p:cNvPr id="2" name="CuadroTexto 1">
            <a:extLst>
              <a:ext uri="{FF2B5EF4-FFF2-40B4-BE49-F238E27FC236}">
                <a16:creationId xmlns:a16="http://schemas.microsoft.com/office/drawing/2014/main" id="{4A376485-CB73-4F0D-8E0E-4D77DABD1C58}"/>
              </a:ext>
            </a:extLst>
          </p:cNvPr>
          <p:cNvSpPr txBox="1"/>
          <p:nvPr/>
        </p:nvSpPr>
        <p:spPr>
          <a:xfrm>
            <a:off x="6791315" y="4939499"/>
            <a:ext cx="1219191" cy="218608"/>
          </a:xfrm>
          <a:prstGeom prst="rect">
            <a:avLst/>
          </a:prstGeom>
          <a:noFill/>
        </p:spPr>
        <p:txBody>
          <a:bodyPr wrap="square" rtlCol="0">
            <a:spAutoFit/>
          </a:bodyPr>
          <a:lstStyle/>
          <a:p>
            <a:r>
              <a:rPr lang="es-CO" sz="800" dirty="0"/>
              <a:t>Oportunidad de mejora</a:t>
            </a:r>
          </a:p>
        </p:txBody>
      </p:sp>
      <p:sp>
        <p:nvSpPr>
          <p:cNvPr id="135" name="CuadroTexto 134">
            <a:extLst>
              <a:ext uri="{FF2B5EF4-FFF2-40B4-BE49-F238E27FC236}">
                <a16:creationId xmlns:a16="http://schemas.microsoft.com/office/drawing/2014/main" id="{68F4442C-0FCA-4871-938A-4152126D9405}"/>
              </a:ext>
            </a:extLst>
          </p:cNvPr>
          <p:cNvSpPr txBox="1"/>
          <p:nvPr/>
        </p:nvSpPr>
        <p:spPr>
          <a:xfrm>
            <a:off x="5893458" y="4942663"/>
            <a:ext cx="692644" cy="215444"/>
          </a:xfrm>
          <a:prstGeom prst="rect">
            <a:avLst/>
          </a:prstGeom>
          <a:noFill/>
        </p:spPr>
        <p:txBody>
          <a:bodyPr wrap="square" rtlCol="0">
            <a:spAutoFit/>
          </a:bodyPr>
          <a:lstStyle/>
          <a:p>
            <a:r>
              <a:rPr lang="es-CO" sz="800" dirty="0"/>
              <a:t>Completado</a:t>
            </a:r>
          </a:p>
        </p:txBody>
      </p:sp>
      <p:sp>
        <p:nvSpPr>
          <p:cNvPr id="136" name="CuadroTexto 135">
            <a:extLst>
              <a:ext uri="{FF2B5EF4-FFF2-40B4-BE49-F238E27FC236}">
                <a16:creationId xmlns:a16="http://schemas.microsoft.com/office/drawing/2014/main" id="{36B507C7-912D-4971-B567-E1C07721A490}"/>
              </a:ext>
            </a:extLst>
          </p:cNvPr>
          <p:cNvSpPr txBox="1"/>
          <p:nvPr/>
        </p:nvSpPr>
        <p:spPr>
          <a:xfrm>
            <a:off x="8202023" y="4945614"/>
            <a:ext cx="1219191" cy="218608"/>
          </a:xfrm>
          <a:prstGeom prst="rect">
            <a:avLst/>
          </a:prstGeom>
          <a:noFill/>
        </p:spPr>
        <p:txBody>
          <a:bodyPr wrap="square" rtlCol="0">
            <a:spAutoFit/>
          </a:bodyPr>
          <a:lstStyle/>
          <a:p>
            <a:r>
              <a:rPr lang="es-CO" sz="800" dirty="0"/>
              <a:t>Por Implementar</a:t>
            </a:r>
          </a:p>
        </p:txBody>
      </p:sp>
      <p:sp>
        <p:nvSpPr>
          <p:cNvPr id="138" name="16 CuadroTexto">
            <a:extLst>
              <a:ext uri="{FF2B5EF4-FFF2-40B4-BE49-F238E27FC236}">
                <a16:creationId xmlns:a16="http://schemas.microsoft.com/office/drawing/2014/main" id="{E13EBEA5-38B5-4707-8524-F3CB527022FA}"/>
              </a:ext>
            </a:extLst>
          </p:cNvPr>
          <p:cNvSpPr txBox="1"/>
          <p:nvPr/>
        </p:nvSpPr>
        <p:spPr>
          <a:xfrm>
            <a:off x="4586815" y="4449166"/>
            <a:ext cx="872489" cy="200055"/>
          </a:xfrm>
          <a:prstGeom prst="rect">
            <a:avLst/>
          </a:prstGeom>
          <a:noFill/>
        </p:spPr>
        <p:txBody>
          <a:bodyPr wrap="square" rtlCol="0">
            <a:spAutoFit/>
          </a:bodyPr>
          <a:lstStyle/>
          <a:p>
            <a:pPr algn="ctr"/>
            <a:r>
              <a:rPr lang="es-CO" sz="700" dirty="0">
                <a:cs typeface="MV Boli" panose="02000500030200090000" pitchFamily="2" charset="0"/>
              </a:rPr>
              <a:t>Granja Móvil</a:t>
            </a:r>
          </a:p>
        </p:txBody>
      </p:sp>
      <p:pic>
        <p:nvPicPr>
          <p:cNvPr id="139" name="Imagen 138">
            <a:extLst>
              <a:ext uri="{FF2B5EF4-FFF2-40B4-BE49-F238E27FC236}">
                <a16:creationId xmlns:a16="http://schemas.microsoft.com/office/drawing/2014/main" id="{D4090F5B-2EF6-41EF-9284-00FA8D2C942C}"/>
              </a:ext>
            </a:extLst>
          </p:cNvPr>
          <p:cNvPicPr>
            <a:picLocks noChangeAspect="1"/>
          </p:cNvPicPr>
          <p:nvPr/>
        </p:nvPicPr>
        <p:blipFill>
          <a:blip r:embed="rId25">
            <a:extLst>
              <a:ext uri="{BEBA8EAE-BF5A-486C-A8C5-ECC9F3942E4B}">
                <a14:imgProps xmlns:a14="http://schemas.microsoft.com/office/drawing/2010/main">
                  <a14:imgLayer r:embed="rId26">
                    <a14:imgEffect>
                      <a14:saturation sat="400000"/>
                    </a14:imgEffect>
                  </a14:imgLayer>
                </a14:imgProps>
              </a:ext>
            </a:extLst>
          </a:blip>
          <a:stretch>
            <a:fillRect/>
          </a:stretch>
        </p:blipFill>
        <p:spPr>
          <a:xfrm>
            <a:off x="4830258" y="4068283"/>
            <a:ext cx="414551" cy="380005"/>
          </a:xfrm>
          <a:prstGeom prst="rect">
            <a:avLst/>
          </a:prstGeom>
        </p:spPr>
      </p:pic>
      <p:sp>
        <p:nvSpPr>
          <p:cNvPr id="140" name="Abrir corchete 139">
            <a:extLst>
              <a:ext uri="{FF2B5EF4-FFF2-40B4-BE49-F238E27FC236}">
                <a16:creationId xmlns:a16="http://schemas.microsoft.com/office/drawing/2014/main" id="{E474E5E0-3B6A-4BA4-BAF5-B923DCC9D2E6}"/>
              </a:ext>
            </a:extLst>
          </p:cNvPr>
          <p:cNvSpPr/>
          <p:nvPr/>
        </p:nvSpPr>
        <p:spPr>
          <a:xfrm rot="16200000">
            <a:off x="4987711" y="2623124"/>
            <a:ext cx="76804" cy="265840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s-CO" sz="1100"/>
          </a:p>
        </p:txBody>
      </p:sp>
      <p:sp>
        <p:nvSpPr>
          <p:cNvPr id="141" name="Rectángulo: esquinas redondeadas 140">
            <a:extLst>
              <a:ext uri="{FF2B5EF4-FFF2-40B4-BE49-F238E27FC236}">
                <a16:creationId xmlns:a16="http://schemas.microsoft.com/office/drawing/2014/main" id="{0BC5D3D8-B0B3-4FDB-ACAB-33AB40AA0ECE}"/>
              </a:ext>
            </a:extLst>
          </p:cNvPr>
          <p:cNvSpPr/>
          <p:nvPr/>
        </p:nvSpPr>
        <p:spPr>
          <a:xfrm>
            <a:off x="219477" y="4430199"/>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Implementación SonarQube para la revisión de código de Automatización</a:t>
            </a:r>
            <a:endParaRPr lang="es-CO" sz="800" b="1" i="1" dirty="0">
              <a:solidFill>
                <a:schemeClr val="tx1"/>
              </a:solidFill>
            </a:endParaRPr>
          </a:p>
        </p:txBody>
      </p:sp>
      <p:pic>
        <p:nvPicPr>
          <p:cNvPr id="142" name="Imagen 141">
            <a:extLst>
              <a:ext uri="{FF2B5EF4-FFF2-40B4-BE49-F238E27FC236}">
                <a16:creationId xmlns:a16="http://schemas.microsoft.com/office/drawing/2014/main" id="{D379FDDD-CED6-4372-850E-8338638DE5DE}"/>
              </a:ext>
            </a:extLst>
          </p:cNvPr>
          <p:cNvPicPr>
            <a:picLocks noChangeAspect="1"/>
          </p:cNvPicPr>
          <p:nvPr/>
        </p:nvPicPr>
        <p:blipFill>
          <a:blip r:embed="rId24"/>
          <a:stretch>
            <a:fillRect/>
          </a:stretch>
        </p:blipFill>
        <p:spPr>
          <a:xfrm>
            <a:off x="43865" y="4525439"/>
            <a:ext cx="125132" cy="104841"/>
          </a:xfrm>
          <a:prstGeom prst="rect">
            <a:avLst/>
          </a:prstGeom>
        </p:spPr>
      </p:pic>
      <p:sp>
        <p:nvSpPr>
          <p:cNvPr id="143" name="Rectángulo: esquinas redondeadas 142">
            <a:extLst>
              <a:ext uri="{FF2B5EF4-FFF2-40B4-BE49-F238E27FC236}">
                <a16:creationId xmlns:a16="http://schemas.microsoft.com/office/drawing/2014/main" id="{571E18BA-D19E-472E-911A-0350C6ABBB96}"/>
              </a:ext>
            </a:extLst>
          </p:cNvPr>
          <p:cNvSpPr/>
          <p:nvPr/>
        </p:nvSpPr>
        <p:spPr>
          <a:xfrm>
            <a:off x="219477" y="4785001"/>
            <a:ext cx="1872000" cy="324000"/>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s-ES" sz="800" dirty="0">
                <a:solidFill>
                  <a:schemeClr val="tx1"/>
                </a:solidFill>
              </a:rPr>
              <a:t>° Reportes Automáticos de las Ejecuciones de Automatización</a:t>
            </a:r>
            <a:endParaRPr lang="es-CO" sz="800" b="1" i="1" dirty="0">
              <a:solidFill>
                <a:schemeClr val="tx1"/>
              </a:solidFill>
            </a:endParaRPr>
          </a:p>
        </p:txBody>
      </p:sp>
      <p:pic>
        <p:nvPicPr>
          <p:cNvPr id="144" name="Imagen 143">
            <a:extLst>
              <a:ext uri="{FF2B5EF4-FFF2-40B4-BE49-F238E27FC236}">
                <a16:creationId xmlns:a16="http://schemas.microsoft.com/office/drawing/2014/main" id="{67F389E9-A639-49C0-B53A-602F366BA8F8}"/>
              </a:ext>
            </a:extLst>
          </p:cNvPr>
          <p:cNvPicPr>
            <a:picLocks noChangeAspect="1"/>
          </p:cNvPicPr>
          <p:nvPr/>
        </p:nvPicPr>
        <p:blipFill>
          <a:blip r:embed="rId24"/>
          <a:stretch>
            <a:fillRect/>
          </a:stretch>
        </p:blipFill>
        <p:spPr>
          <a:xfrm>
            <a:off x="43865" y="4880241"/>
            <a:ext cx="125132" cy="104841"/>
          </a:xfrm>
          <a:prstGeom prst="rect">
            <a:avLst/>
          </a:prstGeom>
        </p:spPr>
      </p:pic>
      <p:pic>
        <p:nvPicPr>
          <p:cNvPr id="145" name="Imagen 144">
            <a:extLst>
              <a:ext uri="{FF2B5EF4-FFF2-40B4-BE49-F238E27FC236}">
                <a16:creationId xmlns:a16="http://schemas.microsoft.com/office/drawing/2014/main" id="{312463D5-66B5-44D0-A94F-DB5C448F97BC}"/>
              </a:ext>
            </a:extLst>
          </p:cNvPr>
          <p:cNvPicPr>
            <a:picLocks noChangeAspect="1"/>
          </p:cNvPicPr>
          <p:nvPr/>
        </p:nvPicPr>
        <p:blipFill>
          <a:blip r:embed="rId24"/>
          <a:stretch>
            <a:fillRect/>
          </a:stretch>
        </p:blipFill>
        <p:spPr>
          <a:xfrm>
            <a:off x="34384" y="3832417"/>
            <a:ext cx="125132" cy="104841"/>
          </a:xfrm>
          <a:prstGeom prst="rect">
            <a:avLst/>
          </a:prstGeom>
        </p:spPr>
      </p:pic>
    </p:spTree>
    <p:extLst>
      <p:ext uri="{BB962C8B-B14F-4D97-AF65-F5344CB8AC3E}">
        <p14:creationId xmlns:p14="http://schemas.microsoft.com/office/powerpoint/2010/main" val="105080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hlinkClick r:id="rId2" action="ppaction://hlinksldjump"/>
            <a:extLst>
              <a:ext uri="{FF2B5EF4-FFF2-40B4-BE49-F238E27FC236}">
                <a16:creationId xmlns:a16="http://schemas.microsoft.com/office/drawing/2014/main" id="{A8259D35-3BF2-4A8C-AEAE-BF41DA8C15A6}"/>
              </a:ext>
            </a:extLst>
          </p:cNvPr>
          <p:cNvSpPr/>
          <p:nvPr/>
        </p:nvSpPr>
        <p:spPr>
          <a:xfrm>
            <a:off x="4181345" y="2385135"/>
            <a:ext cx="1158339" cy="439735"/>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900" dirty="0">
                <a:solidFill>
                  <a:schemeClr val="tx1"/>
                </a:solidFill>
              </a:rPr>
              <a:t>Proceso de Automatización</a:t>
            </a:r>
            <a:endParaRPr lang="es-CO" sz="900" dirty="0">
              <a:solidFill>
                <a:schemeClr val="tx1"/>
              </a:solidFill>
            </a:endParaRPr>
          </a:p>
        </p:txBody>
      </p:sp>
      <p:sp>
        <p:nvSpPr>
          <p:cNvPr id="4" name="Rectángulo: esquinas redondeadas 3">
            <a:extLst>
              <a:ext uri="{FF2B5EF4-FFF2-40B4-BE49-F238E27FC236}">
                <a16:creationId xmlns:a16="http://schemas.microsoft.com/office/drawing/2014/main" id="{27783435-0745-41E5-B547-420C6FD1C0A8}"/>
              </a:ext>
            </a:extLst>
          </p:cNvPr>
          <p:cNvSpPr/>
          <p:nvPr/>
        </p:nvSpPr>
        <p:spPr>
          <a:xfrm>
            <a:off x="5789924" y="725271"/>
            <a:ext cx="1158339" cy="439735"/>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900" dirty="0">
                <a:solidFill>
                  <a:schemeClr val="tx1"/>
                </a:solidFill>
              </a:rPr>
              <a:t>Procesos de Desarrollo</a:t>
            </a:r>
            <a:endParaRPr lang="es-CO" sz="900" dirty="0">
              <a:solidFill>
                <a:schemeClr val="tx1"/>
              </a:solidFill>
            </a:endParaRPr>
          </a:p>
        </p:txBody>
      </p:sp>
      <p:sp>
        <p:nvSpPr>
          <p:cNvPr id="5" name="3 Marcador de texto">
            <a:extLst>
              <a:ext uri="{FF2B5EF4-FFF2-40B4-BE49-F238E27FC236}">
                <a16:creationId xmlns:a16="http://schemas.microsoft.com/office/drawing/2014/main" id="{2BE54341-FCC4-49E2-9DBC-389D7F00EBB8}"/>
              </a:ext>
            </a:extLst>
          </p:cNvPr>
          <p:cNvSpPr txBox="1">
            <a:spLocks/>
          </p:cNvSpPr>
          <p:nvPr/>
        </p:nvSpPr>
        <p:spPr>
          <a:xfrm>
            <a:off x="0" y="-29057"/>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600" b="1" dirty="0">
                <a:latin typeface="Arial Narrow" panose="020B0606020202030204" pitchFamily="34" charset="0"/>
              </a:rPr>
              <a:t>Qué debemos mejorar?</a:t>
            </a:r>
          </a:p>
        </p:txBody>
      </p:sp>
      <p:sp>
        <p:nvSpPr>
          <p:cNvPr id="6" name="Rectángulo: esquinas redondeadas 5">
            <a:extLst>
              <a:ext uri="{FF2B5EF4-FFF2-40B4-BE49-F238E27FC236}">
                <a16:creationId xmlns:a16="http://schemas.microsoft.com/office/drawing/2014/main" id="{44F4192D-6607-46BC-9CE5-D017E81A9A77}"/>
              </a:ext>
            </a:extLst>
          </p:cNvPr>
          <p:cNvSpPr/>
          <p:nvPr/>
        </p:nvSpPr>
        <p:spPr>
          <a:xfrm>
            <a:off x="6059323" y="2303404"/>
            <a:ext cx="1158339" cy="439735"/>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900" dirty="0">
                <a:solidFill>
                  <a:schemeClr val="tx1"/>
                </a:solidFill>
              </a:rPr>
              <a:t>Ambientes</a:t>
            </a:r>
            <a:endParaRPr lang="es-CO" sz="900" dirty="0">
              <a:solidFill>
                <a:schemeClr val="tx1"/>
              </a:solidFill>
            </a:endParaRPr>
          </a:p>
        </p:txBody>
      </p:sp>
      <p:sp>
        <p:nvSpPr>
          <p:cNvPr id="7" name="Rectángulo: esquinas redondeadas 6">
            <a:extLst>
              <a:ext uri="{FF2B5EF4-FFF2-40B4-BE49-F238E27FC236}">
                <a16:creationId xmlns:a16="http://schemas.microsoft.com/office/drawing/2014/main" id="{350AB2A9-2B97-4C65-A542-7B025A0408BF}"/>
              </a:ext>
            </a:extLst>
          </p:cNvPr>
          <p:cNvSpPr/>
          <p:nvPr/>
        </p:nvSpPr>
        <p:spPr>
          <a:xfrm>
            <a:off x="5658720" y="4183136"/>
            <a:ext cx="1158339" cy="439735"/>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900" dirty="0">
                <a:solidFill>
                  <a:schemeClr val="tx1"/>
                </a:solidFill>
              </a:rPr>
              <a:t>Datos</a:t>
            </a:r>
            <a:endParaRPr lang="es-CO" sz="900" dirty="0">
              <a:solidFill>
                <a:schemeClr val="tx1"/>
              </a:solidFill>
            </a:endParaRPr>
          </a:p>
        </p:txBody>
      </p:sp>
      <p:sp>
        <p:nvSpPr>
          <p:cNvPr id="8" name="Rectángulo: esquinas redondeadas 7">
            <a:extLst>
              <a:ext uri="{FF2B5EF4-FFF2-40B4-BE49-F238E27FC236}">
                <a16:creationId xmlns:a16="http://schemas.microsoft.com/office/drawing/2014/main" id="{D178A6A2-21B8-4D13-ADCA-81F950F14915}"/>
              </a:ext>
            </a:extLst>
          </p:cNvPr>
          <p:cNvSpPr/>
          <p:nvPr/>
        </p:nvSpPr>
        <p:spPr>
          <a:xfrm>
            <a:off x="2593144" y="757863"/>
            <a:ext cx="1158339" cy="439735"/>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900" dirty="0">
                <a:solidFill>
                  <a:schemeClr val="tx1"/>
                </a:solidFill>
              </a:rPr>
              <a:t>Negocio</a:t>
            </a:r>
            <a:endParaRPr lang="es-CO" sz="900" dirty="0">
              <a:solidFill>
                <a:schemeClr val="tx1"/>
              </a:solidFill>
            </a:endParaRPr>
          </a:p>
        </p:txBody>
      </p:sp>
      <p:sp>
        <p:nvSpPr>
          <p:cNvPr id="9" name="Rectángulo: esquinas redondeadas 8">
            <a:extLst>
              <a:ext uri="{FF2B5EF4-FFF2-40B4-BE49-F238E27FC236}">
                <a16:creationId xmlns:a16="http://schemas.microsoft.com/office/drawing/2014/main" id="{E9CA3EF9-025D-434C-B682-719419E9EA7F}"/>
              </a:ext>
            </a:extLst>
          </p:cNvPr>
          <p:cNvSpPr/>
          <p:nvPr/>
        </p:nvSpPr>
        <p:spPr>
          <a:xfrm>
            <a:off x="1926338" y="2390666"/>
            <a:ext cx="1158339" cy="439735"/>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900" dirty="0">
                <a:solidFill>
                  <a:schemeClr val="tx1"/>
                </a:solidFill>
              </a:rPr>
              <a:t>QA</a:t>
            </a:r>
          </a:p>
          <a:p>
            <a:pPr algn="ctr"/>
            <a:r>
              <a:rPr lang="es-ES" sz="800" dirty="0">
                <a:solidFill>
                  <a:schemeClr val="tx1"/>
                </a:solidFill>
              </a:rPr>
              <a:t>(Certificación)</a:t>
            </a:r>
            <a:endParaRPr lang="es-CO" sz="800" dirty="0">
              <a:solidFill>
                <a:schemeClr val="tx1"/>
              </a:solidFill>
            </a:endParaRPr>
          </a:p>
        </p:txBody>
      </p:sp>
      <p:sp>
        <p:nvSpPr>
          <p:cNvPr id="10" name="Rectángulo: esquinas redondeadas 9">
            <a:extLst>
              <a:ext uri="{FF2B5EF4-FFF2-40B4-BE49-F238E27FC236}">
                <a16:creationId xmlns:a16="http://schemas.microsoft.com/office/drawing/2014/main" id="{10EAFEE0-6758-4039-BCF4-B34826CBCAB6}"/>
              </a:ext>
            </a:extLst>
          </p:cNvPr>
          <p:cNvSpPr/>
          <p:nvPr/>
        </p:nvSpPr>
        <p:spPr>
          <a:xfrm>
            <a:off x="2609371" y="4063281"/>
            <a:ext cx="1158339" cy="439735"/>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900" dirty="0" err="1">
                <a:solidFill>
                  <a:schemeClr val="tx1"/>
                </a:solidFill>
              </a:rPr>
              <a:t>Testing</a:t>
            </a:r>
            <a:r>
              <a:rPr lang="es-ES" sz="900" dirty="0">
                <a:solidFill>
                  <a:schemeClr val="tx1"/>
                </a:solidFill>
              </a:rPr>
              <a:t> QA</a:t>
            </a:r>
            <a:endParaRPr lang="es-CO" sz="900" dirty="0">
              <a:solidFill>
                <a:schemeClr val="tx1"/>
              </a:solidFill>
            </a:endParaRPr>
          </a:p>
        </p:txBody>
      </p:sp>
      <p:cxnSp>
        <p:nvCxnSpPr>
          <p:cNvPr id="12" name="Conector: curvado 11">
            <a:extLst>
              <a:ext uri="{FF2B5EF4-FFF2-40B4-BE49-F238E27FC236}">
                <a16:creationId xmlns:a16="http://schemas.microsoft.com/office/drawing/2014/main" id="{B82575EA-6DC6-4026-BCDC-613533E8A9BC}"/>
              </a:ext>
            </a:extLst>
          </p:cNvPr>
          <p:cNvCxnSpPr>
            <a:stCxn id="3" idx="3"/>
            <a:endCxn id="4" idx="1"/>
          </p:cNvCxnSpPr>
          <p:nvPr/>
        </p:nvCxnSpPr>
        <p:spPr>
          <a:xfrm flipV="1">
            <a:off x="5339684" y="945139"/>
            <a:ext cx="450240" cy="1659864"/>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3" name="Conector: curvado 12">
            <a:extLst>
              <a:ext uri="{FF2B5EF4-FFF2-40B4-BE49-F238E27FC236}">
                <a16:creationId xmlns:a16="http://schemas.microsoft.com/office/drawing/2014/main" id="{09C4C67A-BDE3-4873-AC6C-5D1CE2EDC55E}"/>
              </a:ext>
            </a:extLst>
          </p:cNvPr>
          <p:cNvCxnSpPr>
            <a:cxnSpLocks/>
            <a:stCxn id="3" idx="3"/>
            <a:endCxn id="6" idx="1"/>
          </p:cNvCxnSpPr>
          <p:nvPr/>
        </p:nvCxnSpPr>
        <p:spPr>
          <a:xfrm flipV="1">
            <a:off x="5339684" y="2523272"/>
            <a:ext cx="719639" cy="8173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6" name="Conector: curvado 15">
            <a:extLst>
              <a:ext uri="{FF2B5EF4-FFF2-40B4-BE49-F238E27FC236}">
                <a16:creationId xmlns:a16="http://schemas.microsoft.com/office/drawing/2014/main" id="{3B7BF99D-38E8-4DC3-97AD-DE98417734B1}"/>
              </a:ext>
            </a:extLst>
          </p:cNvPr>
          <p:cNvCxnSpPr>
            <a:cxnSpLocks/>
            <a:stCxn id="3" idx="3"/>
            <a:endCxn id="7" idx="1"/>
          </p:cNvCxnSpPr>
          <p:nvPr/>
        </p:nvCxnSpPr>
        <p:spPr>
          <a:xfrm>
            <a:off x="5339684" y="2605003"/>
            <a:ext cx="319036" cy="179800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9" name="Conector: curvado 18">
            <a:extLst>
              <a:ext uri="{FF2B5EF4-FFF2-40B4-BE49-F238E27FC236}">
                <a16:creationId xmlns:a16="http://schemas.microsoft.com/office/drawing/2014/main" id="{F556EA9E-477C-441B-B822-E365D6388A68}"/>
              </a:ext>
            </a:extLst>
          </p:cNvPr>
          <p:cNvCxnSpPr>
            <a:cxnSpLocks/>
            <a:stCxn id="3" idx="1"/>
            <a:endCxn id="8" idx="3"/>
          </p:cNvCxnSpPr>
          <p:nvPr/>
        </p:nvCxnSpPr>
        <p:spPr>
          <a:xfrm rot="10800000">
            <a:off x="3751483" y="977731"/>
            <a:ext cx="429862" cy="162727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Conector: curvado 21">
            <a:extLst>
              <a:ext uri="{FF2B5EF4-FFF2-40B4-BE49-F238E27FC236}">
                <a16:creationId xmlns:a16="http://schemas.microsoft.com/office/drawing/2014/main" id="{1DF81DA4-F289-410D-8D20-05FA7AA75AC6}"/>
              </a:ext>
            </a:extLst>
          </p:cNvPr>
          <p:cNvCxnSpPr>
            <a:cxnSpLocks/>
            <a:stCxn id="3" idx="1"/>
            <a:endCxn id="9" idx="3"/>
          </p:cNvCxnSpPr>
          <p:nvPr/>
        </p:nvCxnSpPr>
        <p:spPr>
          <a:xfrm rot="10800000" flipV="1">
            <a:off x="3084677" y="2605002"/>
            <a:ext cx="1096668" cy="5531"/>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Conector: curvado 24">
            <a:extLst>
              <a:ext uri="{FF2B5EF4-FFF2-40B4-BE49-F238E27FC236}">
                <a16:creationId xmlns:a16="http://schemas.microsoft.com/office/drawing/2014/main" id="{656E93C1-446A-4526-B32A-4BB5CFA039E7}"/>
              </a:ext>
            </a:extLst>
          </p:cNvPr>
          <p:cNvCxnSpPr>
            <a:cxnSpLocks/>
            <a:stCxn id="3" idx="1"/>
            <a:endCxn id="10" idx="3"/>
          </p:cNvCxnSpPr>
          <p:nvPr/>
        </p:nvCxnSpPr>
        <p:spPr>
          <a:xfrm rot="10800000" flipV="1">
            <a:off x="3767711" y="2605003"/>
            <a:ext cx="413635" cy="1678146"/>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740C8399-E301-4C5C-AB77-76CF2319C8BA}"/>
              </a:ext>
            </a:extLst>
          </p:cNvPr>
          <p:cNvSpPr txBox="1"/>
          <p:nvPr/>
        </p:nvSpPr>
        <p:spPr>
          <a:xfrm>
            <a:off x="7001627" y="672927"/>
            <a:ext cx="1463862" cy="707886"/>
          </a:xfrm>
          <a:prstGeom prst="rect">
            <a:avLst/>
          </a:prstGeom>
          <a:noFill/>
        </p:spPr>
        <p:txBody>
          <a:bodyPr wrap="none" rtlCol="0">
            <a:spAutoFit/>
          </a:bodyPr>
          <a:lstStyle/>
          <a:p>
            <a:pPr marL="171450" indent="-171450">
              <a:buFont typeface="Arial" panose="020B0604020202020204" pitchFamily="34" charset="0"/>
              <a:buChar char="•"/>
            </a:pPr>
            <a:r>
              <a:rPr lang="es-CO" sz="800" dirty="0"/>
              <a:t>Prácticas de Programación</a:t>
            </a:r>
          </a:p>
          <a:p>
            <a:pPr marL="171450" indent="-171450">
              <a:buFont typeface="Arial" panose="020B0604020202020204" pitchFamily="34" charset="0"/>
              <a:buChar char="•"/>
            </a:pPr>
            <a:r>
              <a:rPr lang="es-CO" sz="800" dirty="0"/>
              <a:t>Pruebas en Desarrollo</a:t>
            </a:r>
          </a:p>
          <a:p>
            <a:pPr marL="171450" indent="-171450">
              <a:buFont typeface="Arial" panose="020B0604020202020204" pitchFamily="34" charset="0"/>
              <a:buChar char="•"/>
            </a:pPr>
            <a:r>
              <a:rPr lang="es-CO" sz="800" dirty="0"/>
              <a:t>Control de Versiones</a:t>
            </a:r>
          </a:p>
          <a:p>
            <a:pPr marL="171450" indent="-171450">
              <a:buFont typeface="Arial" panose="020B0604020202020204" pitchFamily="34" charset="0"/>
              <a:buChar char="•"/>
            </a:pPr>
            <a:r>
              <a:rPr lang="es-CO" sz="800" dirty="0"/>
              <a:t>CI / CD</a:t>
            </a:r>
          </a:p>
          <a:p>
            <a:pPr marL="171450" indent="-171450">
              <a:buFont typeface="Arial" panose="020B0604020202020204" pitchFamily="34" charset="0"/>
              <a:buChar char="•"/>
            </a:pPr>
            <a:endParaRPr lang="es-CO" sz="800" dirty="0"/>
          </a:p>
        </p:txBody>
      </p:sp>
      <p:sp>
        <p:nvSpPr>
          <p:cNvPr id="41" name="CuadroTexto 40">
            <a:extLst>
              <a:ext uri="{FF2B5EF4-FFF2-40B4-BE49-F238E27FC236}">
                <a16:creationId xmlns:a16="http://schemas.microsoft.com/office/drawing/2014/main" id="{C288E022-7F74-4876-A8BE-B41DEB57C6E9}"/>
              </a:ext>
            </a:extLst>
          </p:cNvPr>
          <p:cNvSpPr txBox="1"/>
          <p:nvPr/>
        </p:nvSpPr>
        <p:spPr>
          <a:xfrm>
            <a:off x="7361898" y="2336740"/>
            <a:ext cx="1474763" cy="338554"/>
          </a:xfrm>
          <a:prstGeom prst="rect">
            <a:avLst/>
          </a:prstGeom>
          <a:noFill/>
        </p:spPr>
        <p:txBody>
          <a:bodyPr wrap="none" lIns="0" rIns="0" rtlCol="0">
            <a:spAutoFit/>
          </a:bodyPr>
          <a:lstStyle/>
          <a:p>
            <a:pPr marL="171450" indent="-171450">
              <a:buFont typeface="Arial" panose="020B0604020202020204" pitchFamily="34" charset="0"/>
              <a:buChar char="•"/>
            </a:pPr>
            <a:r>
              <a:rPr lang="es-CO" sz="800" dirty="0"/>
              <a:t>Ambientes exclusivos DEV / QA</a:t>
            </a:r>
          </a:p>
          <a:p>
            <a:pPr marL="171450" indent="-171450">
              <a:buFont typeface="Arial" panose="020B0604020202020204" pitchFamily="34" charset="0"/>
              <a:buChar char="•"/>
            </a:pPr>
            <a:r>
              <a:rPr lang="es-CO" sz="800" dirty="0"/>
              <a:t>Estabilidad</a:t>
            </a:r>
          </a:p>
        </p:txBody>
      </p:sp>
      <p:sp>
        <p:nvSpPr>
          <p:cNvPr id="47" name="CuadroTexto 46">
            <a:extLst>
              <a:ext uri="{FF2B5EF4-FFF2-40B4-BE49-F238E27FC236}">
                <a16:creationId xmlns:a16="http://schemas.microsoft.com/office/drawing/2014/main" id="{FCCC4FDA-602B-4348-9518-35320AF84098}"/>
              </a:ext>
            </a:extLst>
          </p:cNvPr>
          <p:cNvSpPr txBox="1"/>
          <p:nvPr/>
        </p:nvSpPr>
        <p:spPr>
          <a:xfrm>
            <a:off x="6983175" y="4031785"/>
            <a:ext cx="1872209" cy="707886"/>
          </a:xfrm>
          <a:prstGeom prst="rect">
            <a:avLst/>
          </a:prstGeom>
          <a:noFill/>
        </p:spPr>
        <p:txBody>
          <a:bodyPr wrap="square" lIns="0" rIns="0" rtlCol="0">
            <a:spAutoFit/>
          </a:bodyPr>
          <a:lstStyle/>
          <a:p>
            <a:pPr marL="171450" indent="-171450">
              <a:buFont typeface="Arial" panose="020B0604020202020204" pitchFamily="34" charset="0"/>
              <a:buChar char="•"/>
            </a:pPr>
            <a:r>
              <a:rPr lang="es-CO" sz="800" dirty="0"/>
              <a:t>Exclusividad en Datos</a:t>
            </a:r>
          </a:p>
          <a:p>
            <a:pPr marL="171450" indent="-171450">
              <a:buFont typeface="Arial" panose="020B0604020202020204" pitchFamily="34" charset="0"/>
              <a:buChar char="•"/>
            </a:pPr>
            <a:r>
              <a:rPr lang="es-CO" sz="800" dirty="0"/>
              <a:t>Gestión de los Datos (Generación, Construcción, Reserva, Extracción) </a:t>
            </a:r>
          </a:p>
          <a:p>
            <a:pPr marL="171450" indent="-171450">
              <a:buFont typeface="Arial" panose="020B0604020202020204" pitchFamily="34" charset="0"/>
              <a:buChar char="•"/>
            </a:pPr>
            <a:r>
              <a:rPr lang="es-CO" sz="800" dirty="0"/>
              <a:t>Consistencia</a:t>
            </a:r>
          </a:p>
          <a:p>
            <a:pPr marL="171450" indent="-171450">
              <a:buFont typeface="Arial" panose="020B0604020202020204" pitchFamily="34" charset="0"/>
              <a:buChar char="•"/>
            </a:pPr>
            <a:r>
              <a:rPr lang="es-CO" sz="800" dirty="0"/>
              <a:t>Sincronía</a:t>
            </a:r>
          </a:p>
        </p:txBody>
      </p:sp>
      <p:sp>
        <p:nvSpPr>
          <p:cNvPr id="57" name="CuadroTexto 56">
            <a:extLst>
              <a:ext uri="{FF2B5EF4-FFF2-40B4-BE49-F238E27FC236}">
                <a16:creationId xmlns:a16="http://schemas.microsoft.com/office/drawing/2014/main" id="{0DA42B9C-4A60-4079-B3F9-DF91939E7162}"/>
              </a:ext>
            </a:extLst>
          </p:cNvPr>
          <p:cNvSpPr txBox="1"/>
          <p:nvPr/>
        </p:nvSpPr>
        <p:spPr>
          <a:xfrm>
            <a:off x="1434805" y="561920"/>
            <a:ext cx="1158339" cy="830997"/>
          </a:xfrm>
          <a:prstGeom prst="rect">
            <a:avLst/>
          </a:prstGeom>
          <a:noFill/>
        </p:spPr>
        <p:txBody>
          <a:bodyPr wrap="square" lIns="0" rIns="0" rtlCol="0">
            <a:spAutoFit/>
          </a:bodyPr>
          <a:lstStyle/>
          <a:p>
            <a:pPr marL="171450" indent="-171450">
              <a:buFont typeface="Arial" panose="020B0604020202020204" pitchFamily="34" charset="0"/>
              <a:buChar char="•"/>
            </a:pPr>
            <a:r>
              <a:rPr lang="es-CO" sz="800" dirty="0"/>
              <a:t>Estrategia DEV/QA</a:t>
            </a:r>
          </a:p>
          <a:p>
            <a:pPr marL="171450" indent="-171450">
              <a:buFont typeface="Arial" panose="020B0604020202020204" pitchFamily="34" charset="0"/>
              <a:buChar char="•"/>
            </a:pPr>
            <a:r>
              <a:rPr lang="es-CO" sz="800" dirty="0"/>
              <a:t>Suite de Aplicativos</a:t>
            </a:r>
          </a:p>
          <a:p>
            <a:pPr marL="171450" indent="-171450">
              <a:buFont typeface="Arial" panose="020B0604020202020204" pitchFamily="34" charset="0"/>
              <a:buChar char="•"/>
            </a:pPr>
            <a:r>
              <a:rPr lang="es-CO" sz="800" dirty="0"/>
              <a:t>Definición de HU</a:t>
            </a:r>
          </a:p>
          <a:p>
            <a:pPr marL="171450" indent="-171450">
              <a:buFont typeface="Arial" panose="020B0604020202020204" pitchFamily="34" charset="0"/>
              <a:buChar char="•"/>
            </a:pPr>
            <a:r>
              <a:rPr lang="es-CO" sz="800" dirty="0"/>
              <a:t>Cultura de Eficiencia / Oportunidad</a:t>
            </a:r>
          </a:p>
          <a:p>
            <a:pPr marL="171450" indent="-171450">
              <a:buFont typeface="Arial" panose="020B0604020202020204" pitchFamily="34" charset="0"/>
              <a:buChar char="•"/>
            </a:pPr>
            <a:r>
              <a:rPr lang="es-CO" sz="800" dirty="0"/>
              <a:t>Indicadores</a:t>
            </a:r>
          </a:p>
        </p:txBody>
      </p:sp>
      <p:sp>
        <p:nvSpPr>
          <p:cNvPr id="65" name="CuadroTexto 64">
            <a:extLst>
              <a:ext uri="{FF2B5EF4-FFF2-40B4-BE49-F238E27FC236}">
                <a16:creationId xmlns:a16="http://schemas.microsoft.com/office/drawing/2014/main" id="{F1B23F6B-7547-41AF-A5EF-E04D6529C859}"/>
              </a:ext>
            </a:extLst>
          </p:cNvPr>
          <p:cNvSpPr txBox="1"/>
          <p:nvPr/>
        </p:nvSpPr>
        <p:spPr>
          <a:xfrm>
            <a:off x="345105" y="1967408"/>
            <a:ext cx="1450029" cy="1077218"/>
          </a:xfrm>
          <a:prstGeom prst="rect">
            <a:avLst/>
          </a:prstGeom>
          <a:noFill/>
        </p:spPr>
        <p:txBody>
          <a:bodyPr wrap="square" lIns="0" rIns="0" rtlCol="0">
            <a:spAutoFit/>
          </a:bodyPr>
          <a:lstStyle/>
          <a:p>
            <a:pPr marL="171450" indent="-171450">
              <a:buFont typeface="Arial" panose="020B0604020202020204" pitchFamily="34" charset="0"/>
              <a:buChar char="•"/>
            </a:pPr>
            <a:r>
              <a:rPr lang="es-CO" sz="800" dirty="0"/>
              <a:t>Procesos QA - UAT</a:t>
            </a:r>
          </a:p>
          <a:p>
            <a:pPr marL="171450" indent="-171450">
              <a:buFont typeface="Arial" panose="020B0604020202020204" pitchFamily="34" charset="0"/>
              <a:buChar char="•"/>
            </a:pPr>
            <a:r>
              <a:rPr lang="es-CO" sz="800" dirty="0"/>
              <a:t>Exigencia en Automatización</a:t>
            </a:r>
          </a:p>
          <a:p>
            <a:pPr marL="171450" indent="-171450">
              <a:buFont typeface="Arial" panose="020B0604020202020204" pitchFamily="34" charset="0"/>
              <a:buChar char="•"/>
            </a:pPr>
            <a:r>
              <a:rPr lang="es-CO" sz="800" dirty="0"/>
              <a:t>Capa Transversal de Automatización (Administración, Construcción, Mantenimiento)</a:t>
            </a:r>
          </a:p>
          <a:p>
            <a:pPr marL="171450" indent="-171450">
              <a:buFont typeface="Arial" panose="020B0604020202020204" pitchFamily="34" charset="0"/>
              <a:buChar char="•"/>
            </a:pPr>
            <a:r>
              <a:rPr lang="es-CO" sz="800" dirty="0"/>
              <a:t>Ecosistema de Automatización</a:t>
            </a:r>
          </a:p>
          <a:p>
            <a:pPr marL="171450" indent="-171450">
              <a:buFont typeface="Arial" panose="020B0604020202020204" pitchFamily="34" charset="0"/>
              <a:buChar char="•"/>
            </a:pPr>
            <a:r>
              <a:rPr lang="es-CO" sz="800" dirty="0"/>
              <a:t>Indicadores</a:t>
            </a:r>
          </a:p>
        </p:txBody>
      </p:sp>
      <p:sp>
        <p:nvSpPr>
          <p:cNvPr id="72" name="CuadroTexto 71">
            <a:extLst>
              <a:ext uri="{FF2B5EF4-FFF2-40B4-BE49-F238E27FC236}">
                <a16:creationId xmlns:a16="http://schemas.microsoft.com/office/drawing/2014/main" id="{3AD202A0-A1CB-443D-B2E8-270BE86F1CB8}"/>
              </a:ext>
            </a:extLst>
          </p:cNvPr>
          <p:cNvSpPr txBox="1"/>
          <p:nvPr/>
        </p:nvSpPr>
        <p:spPr>
          <a:xfrm>
            <a:off x="776232" y="3828150"/>
            <a:ext cx="1796479" cy="954107"/>
          </a:xfrm>
          <a:prstGeom prst="rect">
            <a:avLst/>
          </a:prstGeom>
          <a:noFill/>
        </p:spPr>
        <p:txBody>
          <a:bodyPr wrap="square" lIns="0" rIns="0" rtlCol="0">
            <a:spAutoFit/>
          </a:bodyPr>
          <a:lstStyle/>
          <a:p>
            <a:pPr marL="171450" indent="-171450">
              <a:buFont typeface="Arial" panose="020B0604020202020204" pitchFamily="34" charset="0"/>
              <a:buChar char="•"/>
            </a:pPr>
            <a:r>
              <a:rPr lang="es-CO" sz="800" dirty="0"/>
              <a:t>Estrategia de Pruebas basadas en Automatización</a:t>
            </a:r>
          </a:p>
          <a:p>
            <a:pPr marL="171450" indent="-171450">
              <a:buFont typeface="Arial" panose="020B0604020202020204" pitchFamily="34" charset="0"/>
              <a:buChar char="•"/>
            </a:pPr>
            <a:r>
              <a:rPr lang="es-CO" sz="800" dirty="0"/>
              <a:t>Generación de Eficiencia mediante el USO continuo de artefactos</a:t>
            </a:r>
          </a:p>
          <a:p>
            <a:pPr marL="171450" indent="-171450">
              <a:buFont typeface="Arial" panose="020B0604020202020204" pitchFamily="34" charset="0"/>
              <a:buChar char="•"/>
            </a:pPr>
            <a:r>
              <a:rPr lang="es-CO" sz="800" dirty="0"/>
              <a:t>Diseño con enfoque Auto</a:t>
            </a:r>
          </a:p>
          <a:p>
            <a:pPr marL="171450" indent="-171450">
              <a:buFont typeface="Arial" panose="020B0604020202020204" pitchFamily="34" charset="0"/>
              <a:buChar char="•"/>
            </a:pPr>
            <a:r>
              <a:rPr lang="es-CO" sz="800" dirty="0"/>
              <a:t>Viabilidad Funcional (Identificación de oportunidades)</a:t>
            </a:r>
          </a:p>
        </p:txBody>
      </p:sp>
      <p:sp>
        <p:nvSpPr>
          <p:cNvPr id="111" name="CuadroTexto 110">
            <a:extLst>
              <a:ext uri="{FF2B5EF4-FFF2-40B4-BE49-F238E27FC236}">
                <a16:creationId xmlns:a16="http://schemas.microsoft.com/office/drawing/2014/main" id="{C2720650-6DF1-4367-AB38-9C238C4A6CA8}"/>
              </a:ext>
            </a:extLst>
          </p:cNvPr>
          <p:cNvSpPr txBox="1"/>
          <p:nvPr/>
        </p:nvSpPr>
        <p:spPr>
          <a:xfrm>
            <a:off x="4199327" y="2821701"/>
            <a:ext cx="1140357" cy="584775"/>
          </a:xfrm>
          <a:prstGeom prst="rect">
            <a:avLst/>
          </a:prstGeom>
          <a:noFill/>
        </p:spPr>
        <p:txBody>
          <a:bodyPr wrap="square" lIns="0" rIns="0" rtlCol="0">
            <a:spAutoFit/>
          </a:bodyPr>
          <a:lstStyle/>
          <a:p>
            <a:pPr algn="ctr"/>
            <a:r>
              <a:rPr lang="es-CO" sz="800" dirty="0"/>
              <a:t>Administración</a:t>
            </a:r>
          </a:p>
          <a:p>
            <a:pPr algn="ctr"/>
            <a:r>
              <a:rPr lang="es-CO" sz="800" dirty="0"/>
              <a:t>Construcción</a:t>
            </a:r>
          </a:p>
          <a:p>
            <a:pPr algn="ctr"/>
            <a:r>
              <a:rPr lang="es-CO" sz="800" dirty="0"/>
              <a:t>Mantenimiento</a:t>
            </a:r>
          </a:p>
          <a:p>
            <a:pPr algn="ctr"/>
            <a:r>
              <a:rPr lang="es-CO" sz="800" dirty="0"/>
              <a:t>Ejecución</a:t>
            </a:r>
          </a:p>
        </p:txBody>
      </p:sp>
    </p:spTree>
    <p:extLst>
      <p:ext uri="{BB962C8B-B14F-4D97-AF65-F5344CB8AC3E}">
        <p14:creationId xmlns:p14="http://schemas.microsoft.com/office/powerpoint/2010/main" val="721906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hlinkClick r:id="rId2" action="ppaction://hlinksldjump"/>
            <a:extLst>
              <a:ext uri="{FF2B5EF4-FFF2-40B4-BE49-F238E27FC236}">
                <a16:creationId xmlns:a16="http://schemas.microsoft.com/office/drawing/2014/main" id="{A8259D35-3BF2-4A8C-AEAE-BF41DA8C15A6}"/>
              </a:ext>
            </a:extLst>
          </p:cNvPr>
          <p:cNvSpPr/>
          <p:nvPr/>
        </p:nvSpPr>
        <p:spPr>
          <a:xfrm>
            <a:off x="4138794" y="2337069"/>
            <a:ext cx="1158339" cy="439735"/>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900" dirty="0">
                <a:solidFill>
                  <a:schemeClr val="tx1"/>
                </a:solidFill>
              </a:rPr>
              <a:t>Proceso de Automatización</a:t>
            </a:r>
            <a:endParaRPr lang="es-CO" sz="900" dirty="0">
              <a:solidFill>
                <a:schemeClr val="tx1"/>
              </a:solidFill>
            </a:endParaRPr>
          </a:p>
        </p:txBody>
      </p:sp>
      <p:sp>
        <p:nvSpPr>
          <p:cNvPr id="5" name="3 Marcador de texto">
            <a:extLst>
              <a:ext uri="{FF2B5EF4-FFF2-40B4-BE49-F238E27FC236}">
                <a16:creationId xmlns:a16="http://schemas.microsoft.com/office/drawing/2014/main" id="{2BE54341-FCC4-49E2-9DBC-389D7F00EBB8}"/>
              </a:ext>
            </a:extLst>
          </p:cNvPr>
          <p:cNvSpPr txBox="1">
            <a:spLocks/>
          </p:cNvSpPr>
          <p:nvPr/>
        </p:nvSpPr>
        <p:spPr>
          <a:xfrm>
            <a:off x="0" y="-29057"/>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600" b="1" dirty="0">
                <a:latin typeface="Arial Narrow" panose="020B0606020202030204" pitchFamily="34" charset="0"/>
              </a:rPr>
              <a:t>Propuesta – Plan de Acción</a:t>
            </a:r>
          </a:p>
        </p:txBody>
      </p:sp>
      <p:sp>
        <p:nvSpPr>
          <p:cNvPr id="9" name="Rectángulo: esquinas redondeadas 8">
            <a:extLst>
              <a:ext uri="{FF2B5EF4-FFF2-40B4-BE49-F238E27FC236}">
                <a16:creationId xmlns:a16="http://schemas.microsoft.com/office/drawing/2014/main" id="{E9CA3EF9-025D-434C-B682-719419E9EA7F}"/>
              </a:ext>
            </a:extLst>
          </p:cNvPr>
          <p:cNvSpPr/>
          <p:nvPr/>
        </p:nvSpPr>
        <p:spPr>
          <a:xfrm>
            <a:off x="1095301" y="697404"/>
            <a:ext cx="1158339" cy="439735"/>
          </a:xfrm>
          <a:prstGeom prst="roundRect">
            <a:avLst>
              <a:gd name="adj" fmla="val 50000"/>
            </a:avLst>
          </a:prstGeom>
          <a:solidFill>
            <a:schemeClr val="accent3">
              <a:lumMod val="75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100" dirty="0">
                <a:solidFill>
                  <a:schemeClr val="bg1"/>
                </a:solidFill>
              </a:rPr>
              <a:t>QA</a:t>
            </a:r>
          </a:p>
          <a:p>
            <a:pPr algn="ctr"/>
            <a:r>
              <a:rPr lang="es-ES" sz="1100" dirty="0">
                <a:solidFill>
                  <a:schemeClr val="bg1"/>
                </a:solidFill>
              </a:rPr>
              <a:t>(Certificación)</a:t>
            </a:r>
            <a:endParaRPr lang="es-CO" sz="1100" dirty="0">
              <a:solidFill>
                <a:schemeClr val="bg1"/>
              </a:solidFill>
            </a:endParaRPr>
          </a:p>
        </p:txBody>
      </p:sp>
      <p:sp>
        <p:nvSpPr>
          <p:cNvPr id="10" name="Rectángulo: esquinas redondeadas 9">
            <a:extLst>
              <a:ext uri="{FF2B5EF4-FFF2-40B4-BE49-F238E27FC236}">
                <a16:creationId xmlns:a16="http://schemas.microsoft.com/office/drawing/2014/main" id="{10EAFEE0-6758-4039-BCF4-B34826CBCAB6}"/>
              </a:ext>
            </a:extLst>
          </p:cNvPr>
          <p:cNvSpPr/>
          <p:nvPr/>
        </p:nvSpPr>
        <p:spPr>
          <a:xfrm>
            <a:off x="7092280" y="697420"/>
            <a:ext cx="1158339" cy="439735"/>
          </a:xfrm>
          <a:prstGeom prst="roundRect">
            <a:avLst>
              <a:gd name="adj" fmla="val 50000"/>
            </a:avLst>
          </a:prstGeom>
          <a:solidFill>
            <a:schemeClr val="accent3">
              <a:lumMod val="75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100" dirty="0" err="1">
                <a:solidFill>
                  <a:schemeClr val="bg1"/>
                </a:solidFill>
              </a:rPr>
              <a:t>Testing</a:t>
            </a:r>
            <a:r>
              <a:rPr lang="es-ES" sz="1100" dirty="0">
                <a:solidFill>
                  <a:schemeClr val="bg1"/>
                </a:solidFill>
              </a:rPr>
              <a:t> QA</a:t>
            </a:r>
            <a:endParaRPr lang="es-CO" sz="1100" dirty="0">
              <a:solidFill>
                <a:schemeClr val="bg1"/>
              </a:solidFill>
            </a:endParaRPr>
          </a:p>
        </p:txBody>
      </p:sp>
      <p:cxnSp>
        <p:nvCxnSpPr>
          <p:cNvPr id="22" name="Conector: curvado 21">
            <a:extLst>
              <a:ext uri="{FF2B5EF4-FFF2-40B4-BE49-F238E27FC236}">
                <a16:creationId xmlns:a16="http://schemas.microsoft.com/office/drawing/2014/main" id="{1DF81DA4-F289-410D-8D20-05FA7AA75AC6}"/>
              </a:ext>
            </a:extLst>
          </p:cNvPr>
          <p:cNvCxnSpPr>
            <a:cxnSpLocks/>
            <a:stCxn id="3" idx="1"/>
            <a:endCxn id="9" idx="3"/>
          </p:cNvCxnSpPr>
          <p:nvPr/>
        </p:nvCxnSpPr>
        <p:spPr>
          <a:xfrm rot="10800000">
            <a:off x="2253640" y="917273"/>
            <a:ext cx="1885154" cy="1639665"/>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Conector: curvado 24">
            <a:extLst>
              <a:ext uri="{FF2B5EF4-FFF2-40B4-BE49-F238E27FC236}">
                <a16:creationId xmlns:a16="http://schemas.microsoft.com/office/drawing/2014/main" id="{656E93C1-446A-4526-B32A-4BB5CFA039E7}"/>
              </a:ext>
            </a:extLst>
          </p:cNvPr>
          <p:cNvCxnSpPr>
            <a:cxnSpLocks/>
            <a:stCxn id="3" idx="3"/>
            <a:endCxn id="10" idx="1"/>
          </p:cNvCxnSpPr>
          <p:nvPr/>
        </p:nvCxnSpPr>
        <p:spPr>
          <a:xfrm flipV="1">
            <a:off x="5297133" y="917288"/>
            <a:ext cx="1795147" cy="1639649"/>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C2720650-6DF1-4367-AB38-9C238C4A6CA8}"/>
              </a:ext>
            </a:extLst>
          </p:cNvPr>
          <p:cNvSpPr txBox="1"/>
          <p:nvPr/>
        </p:nvSpPr>
        <p:spPr>
          <a:xfrm>
            <a:off x="4156776" y="2743560"/>
            <a:ext cx="1140357" cy="584775"/>
          </a:xfrm>
          <a:prstGeom prst="rect">
            <a:avLst/>
          </a:prstGeom>
          <a:noFill/>
        </p:spPr>
        <p:txBody>
          <a:bodyPr wrap="square" lIns="0" rIns="0" rtlCol="0">
            <a:spAutoFit/>
          </a:bodyPr>
          <a:lstStyle/>
          <a:p>
            <a:pPr algn="ctr"/>
            <a:r>
              <a:rPr lang="es-CO" sz="800" dirty="0"/>
              <a:t>Administración</a:t>
            </a:r>
          </a:p>
          <a:p>
            <a:pPr algn="ctr"/>
            <a:r>
              <a:rPr lang="es-CO" sz="800" dirty="0"/>
              <a:t>Construcción</a:t>
            </a:r>
          </a:p>
          <a:p>
            <a:pPr algn="ctr"/>
            <a:r>
              <a:rPr lang="es-CO" sz="800" dirty="0"/>
              <a:t>Mantenimiento</a:t>
            </a:r>
          </a:p>
          <a:p>
            <a:pPr algn="ctr"/>
            <a:r>
              <a:rPr lang="es-CO" sz="800" dirty="0"/>
              <a:t>Ejecución</a:t>
            </a:r>
          </a:p>
        </p:txBody>
      </p:sp>
      <p:sp>
        <p:nvSpPr>
          <p:cNvPr id="31" name="CuadroTexto 30">
            <a:extLst>
              <a:ext uri="{FF2B5EF4-FFF2-40B4-BE49-F238E27FC236}">
                <a16:creationId xmlns:a16="http://schemas.microsoft.com/office/drawing/2014/main" id="{8CF56479-CEC4-433C-A492-8303016956E6}"/>
              </a:ext>
            </a:extLst>
          </p:cNvPr>
          <p:cNvSpPr txBox="1"/>
          <p:nvPr/>
        </p:nvSpPr>
        <p:spPr>
          <a:xfrm>
            <a:off x="6427383" y="2066451"/>
            <a:ext cx="2488131" cy="2062103"/>
          </a:xfrm>
          <a:prstGeom prst="rect">
            <a:avLst/>
          </a:prstGeom>
          <a:noFill/>
        </p:spPr>
        <p:txBody>
          <a:bodyPr wrap="square" lIns="0" rIns="0" rtlCol="0">
            <a:spAutoFit/>
          </a:bodyPr>
          <a:lstStyle/>
          <a:p>
            <a:r>
              <a:rPr lang="es-CO" sz="800" dirty="0"/>
              <a:t>Implementación de un </a:t>
            </a:r>
            <a:r>
              <a:rPr lang="es-CO" sz="800" b="1" dirty="0"/>
              <a:t>Modelo Operativo Integrado de Pruebas </a:t>
            </a:r>
            <a:r>
              <a:rPr lang="es-CO" sz="800" dirty="0"/>
              <a:t>Automatizadas, que permita generar eficiencia, cobertura y oportunidad de forma continua.</a:t>
            </a:r>
          </a:p>
          <a:p>
            <a:endParaRPr lang="es-CO" sz="800" dirty="0"/>
          </a:p>
          <a:p>
            <a:r>
              <a:rPr lang="es-CO" sz="800" dirty="0"/>
              <a:t>Actividades a Desarrollar:</a:t>
            </a:r>
          </a:p>
          <a:p>
            <a:r>
              <a:rPr lang="es-CO" sz="800" dirty="0"/>
              <a:t>° Adecuar las máquinas para que dispongan de las herramientas requeridas para la ejecución.</a:t>
            </a:r>
          </a:p>
          <a:p>
            <a:endParaRPr lang="es-CO" sz="800" dirty="0"/>
          </a:p>
          <a:p>
            <a:r>
              <a:rPr lang="es-CO" sz="800" dirty="0"/>
              <a:t>° Capacitación y Refuerzo a los analistas en temas de:</a:t>
            </a:r>
          </a:p>
          <a:p>
            <a:r>
              <a:rPr lang="es-CO" sz="800" dirty="0"/>
              <a:t>Estrategia de pruebas, Uso de herramientas, Operación.</a:t>
            </a:r>
          </a:p>
          <a:p>
            <a:endParaRPr lang="es-CO" sz="800" dirty="0"/>
          </a:p>
          <a:p>
            <a:r>
              <a:rPr lang="es-CO" sz="800" dirty="0"/>
              <a:t>° Gestión de accesos al repositorio central de Automatización.</a:t>
            </a:r>
          </a:p>
          <a:p>
            <a:endParaRPr lang="es-CO" sz="800" dirty="0"/>
          </a:p>
          <a:p>
            <a:r>
              <a:rPr lang="es-CO" sz="800" dirty="0"/>
              <a:t>° Seguimiento Continuo basado en métricas de eficiencia y cobertura.</a:t>
            </a:r>
          </a:p>
        </p:txBody>
      </p:sp>
      <p:sp>
        <p:nvSpPr>
          <p:cNvPr id="33" name="CuadroTexto 32">
            <a:extLst>
              <a:ext uri="{FF2B5EF4-FFF2-40B4-BE49-F238E27FC236}">
                <a16:creationId xmlns:a16="http://schemas.microsoft.com/office/drawing/2014/main" id="{66B9C0E8-275E-48D9-9BB1-8299505453C2}"/>
              </a:ext>
            </a:extLst>
          </p:cNvPr>
          <p:cNvSpPr txBox="1"/>
          <p:nvPr/>
        </p:nvSpPr>
        <p:spPr>
          <a:xfrm>
            <a:off x="179513" y="1720258"/>
            <a:ext cx="2987196" cy="707886"/>
          </a:xfrm>
          <a:prstGeom prst="rect">
            <a:avLst/>
          </a:prstGeom>
          <a:noFill/>
        </p:spPr>
        <p:txBody>
          <a:bodyPr wrap="square" lIns="0" rIns="0" rtlCol="0">
            <a:spAutoFit/>
          </a:bodyPr>
          <a:lstStyle/>
          <a:p>
            <a:pPr algn="ctr"/>
            <a:r>
              <a:rPr lang="es-CO" sz="800" b="1" dirty="0"/>
              <a:t>Proceso Continuo de Automatización</a:t>
            </a:r>
          </a:p>
          <a:p>
            <a:pPr algn="ctr"/>
            <a:r>
              <a:rPr lang="es-CO" sz="800" b="1" dirty="0"/>
              <a:t>Equipo Transversal Especializado: </a:t>
            </a:r>
            <a:r>
              <a:rPr lang="es-CO" sz="800" dirty="0"/>
              <a:t>Conformación de un equipo base de automatización encargado de la Administración del Modelo de Automatización, gestión del backlog.</a:t>
            </a:r>
          </a:p>
          <a:p>
            <a:pPr algn="ctr"/>
            <a:r>
              <a:rPr lang="es-CO" sz="800" dirty="0"/>
              <a:t>El cuál podrá ser flexible de acuerdo a los planes de trabajo que surjan</a:t>
            </a:r>
          </a:p>
        </p:txBody>
      </p:sp>
      <p:sp>
        <p:nvSpPr>
          <p:cNvPr id="34" name="CuadroTexto 33">
            <a:extLst>
              <a:ext uri="{FF2B5EF4-FFF2-40B4-BE49-F238E27FC236}">
                <a16:creationId xmlns:a16="http://schemas.microsoft.com/office/drawing/2014/main" id="{9A3310EB-5BBC-4D55-9608-0CA3A21E4F40}"/>
              </a:ext>
            </a:extLst>
          </p:cNvPr>
          <p:cNvSpPr txBox="1"/>
          <p:nvPr/>
        </p:nvSpPr>
        <p:spPr>
          <a:xfrm>
            <a:off x="430405" y="2431382"/>
            <a:ext cx="2736304" cy="707886"/>
          </a:xfrm>
          <a:prstGeom prst="rect">
            <a:avLst/>
          </a:prstGeom>
          <a:noFill/>
        </p:spPr>
        <p:txBody>
          <a:bodyPr wrap="square" lIns="0" rIns="0" rtlCol="0">
            <a:spAutoFit/>
          </a:bodyPr>
          <a:lstStyle/>
          <a:p>
            <a:pPr algn="ctr"/>
            <a:r>
              <a:rPr lang="es-CO" sz="800" b="1" dirty="0"/>
              <a:t>Ecosistema de Automatización</a:t>
            </a:r>
          </a:p>
          <a:p>
            <a:r>
              <a:rPr lang="es-CO" sz="800" dirty="0"/>
              <a:t>Ajustar el modelo para que permita: </a:t>
            </a:r>
          </a:p>
          <a:p>
            <a:r>
              <a:rPr lang="es-CO" sz="800" dirty="0"/>
              <a:t>° Aprovisionar de ejecuciones a la operación de pruebas.</a:t>
            </a:r>
          </a:p>
          <a:p>
            <a:r>
              <a:rPr lang="es-CO" sz="800" dirty="0"/>
              <a:t>° Proveer modelos de gestión de datos.</a:t>
            </a:r>
          </a:p>
          <a:p>
            <a:r>
              <a:rPr lang="es-CO" sz="800" dirty="0"/>
              <a:t>° Tableros online de Métricas de Eficiencia, Cobertura, etc.</a:t>
            </a:r>
          </a:p>
        </p:txBody>
      </p:sp>
      <p:sp>
        <p:nvSpPr>
          <p:cNvPr id="36" name="CuadroTexto 35">
            <a:extLst>
              <a:ext uri="{FF2B5EF4-FFF2-40B4-BE49-F238E27FC236}">
                <a16:creationId xmlns:a16="http://schemas.microsoft.com/office/drawing/2014/main" id="{2BD8ACBC-62F0-4D33-8E74-F03F54C75FE8}"/>
              </a:ext>
            </a:extLst>
          </p:cNvPr>
          <p:cNvSpPr txBox="1"/>
          <p:nvPr/>
        </p:nvSpPr>
        <p:spPr>
          <a:xfrm>
            <a:off x="430405" y="3169649"/>
            <a:ext cx="2736304" cy="584775"/>
          </a:xfrm>
          <a:prstGeom prst="rect">
            <a:avLst/>
          </a:prstGeom>
          <a:noFill/>
        </p:spPr>
        <p:txBody>
          <a:bodyPr wrap="square" lIns="0" rIns="0" rtlCol="0">
            <a:spAutoFit/>
          </a:bodyPr>
          <a:lstStyle/>
          <a:p>
            <a:pPr algn="ctr"/>
            <a:r>
              <a:rPr lang="es-CO" sz="800" b="1" dirty="0"/>
              <a:t>Backlog de Automatización</a:t>
            </a:r>
            <a:endParaRPr lang="es-CO" sz="800" dirty="0"/>
          </a:p>
          <a:p>
            <a:r>
              <a:rPr lang="es-CO" sz="800" dirty="0"/>
              <a:t>Gestionar el backlog de Automatización, mediante la atención continua a necesidades de Construcción, Mantenimiento y Mejoras a los activos de Automatización.</a:t>
            </a:r>
          </a:p>
        </p:txBody>
      </p:sp>
      <p:sp>
        <p:nvSpPr>
          <p:cNvPr id="17" name="CuadroTexto 16">
            <a:extLst>
              <a:ext uri="{FF2B5EF4-FFF2-40B4-BE49-F238E27FC236}">
                <a16:creationId xmlns:a16="http://schemas.microsoft.com/office/drawing/2014/main" id="{97A185A1-27B4-45EE-BA5F-02A6C91A7C4A}"/>
              </a:ext>
            </a:extLst>
          </p:cNvPr>
          <p:cNvSpPr txBox="1"/>
          <p:nvPr/>
        </p:nvSpPr>
        <p:spPr>
          <a:xfrm>
            <a:off x="430405" y="3841530"/>
            <a:ext cx="2736304" cy="830997"/>
          </a:xfrm>
          <a:prstGeom prst="rect">
            <a:avLst/>
          </a:prstGeom>
          <a:noFill/>
        </p:spPr>
        <p:txBody>
          <a:bodyPr wrap="square" lIns="0" rIns="0" rtlCol="0">
            <a:spAutoFit/>
          </a:bodyPr>
          <a:lstStyle/>
          <a:p>
            <a:pPr algn="ctr"/>
            <a:r>
              <a:rPr lang="es-CO" sz="800" b="1" dirty="0"/>
              <a:t>Proceso de Pruebas</a:t>
            </a:r>
            <a:endParaRPr lang="es-CO" sz="800" dirty="0"/>
          </a:p>
          <a:p>
            <a:r>
              <a:rPr lang="es-CO" sz="800" dirty="0"/>
              <a:t>Ajustar el proceso y los lineamientos de certificación con el fin de hacer exigible un nivel mínimo de cobertura de automatización en las pruebas.</a:t>
            </a:r>
          </a:p>
          <a:p>
            <a:r>
              <a:rPr lang="es-CO" sz="800" dirty="0"/>
              <a:t>Diseño y ejecución preventivo de los suites de pruebas enfocados en el negocio como parte de los procesos de regresión</a:t>
            </a:r>
          </a:p>
        </p:txBody>
      </p:sp>
    </p:spTree>
    <p:extLst>
      <p:ext uri="{BB962C8B-B14F-4D97-AF65-F5344CB8AC3E}">
        <p14:creationId xmlns:p14="http://schemas.microsoft.com/office/powerpoint/2010/main" val="256371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texto">
            <a:extLst>
              <a:ext uri="{FF2B5EF4-FFF2-40B4-BE49-F238E27FC236}">
                <a16:creationId xmlns:a16="http://schemas.microsoft.com/office/drawing/2014/main" id="{ED71E997-A1B2-4A69-90BC-97D76172424E}"/>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600" b="1" dirty="0">
                <a:latin typeface="Arial Narrow" panose="020B0606020202030204" pitchFamily="34" charset="0"/>
              </a:rPr>
              <a:t>Que queremos lograr?</a:t>
            </a:r>
          </a:p>
        </p:txBody>
      </p:sp>
      <p:sp>
        <p:nvSpPr>
          <p:cNvPr id="9" name="Rectángulo: esquinas redondeadas 8">
            <a:extLst>
              <a:ext uri="{FF2B5EF4-FFF2-40B4-BE49-F238E27FC236}">
                <a16:creationId xmlns:a16="http://schemas.microsoft.com/office/drawing/2014/main" id="{42EA5F27-E500-410F-80B5-E8781E95D42D}"/>
              </a:ext>
            </a:extLst>
          </p:cNvPr>
          <p:cNvSpPr/>
          <p:nvPr/>
        </p:nvSpPr>
        <p:spPr>
          <a:xfrm>
            <a:off x="2483768" y="1387625"/>
            <a:ext cx="2520280" cy="578107"/>
          </a:xfrm>
          <a:prstGeom prst="roundRect">
            <a:avLst>
              <a:gd name="adj" fmla="val 12176"/>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200" b="1" i="1" dirty="0">
                <a:solidFill>
                  <a:schemeClr val="tx1"/>
                </a:solidFill>
              </a:rPr>
              <a:t>Incrementar la cantidad de horas ahorradas en procesos de ejecución.</a:t>
            </a:r>
          </a:p>
          <a:p>
            <a:pPr algn="ctr"/>
            <a:r>
              <a:rPr lang="es-ES" sz="1600" b="1" i="1" dirty="0">
                <a:solidFill>
                  <a:schemeClr val="tx1"/>
                </a:solidFill>
              </a:rPr>
              <a:t>&gt; 4,000 horas</a:t>
            </a:r>
            <a:endParaRPr lang="es-CO" sz="1600" b="1" i="1" dirty="0">
              <a:solidFill>
                <a:schemeClr val="tx1"/>
              </a:solidFill>
            </a:endParaRPr>
          </a:p>
        </p:txBody>
      </p:sp>
      <p:sp>
        <p:nvSpPr>
          <p:cNvPr id="11" name="Rectángulo: esquinas redondeadas 10">
            <a:extLst>
              <a:ext uri="{FF2B5EF4-FFF2-40B4-BE49-F238E27FC236}">
                <a16:creationId xmlns:a16="http://schemas.microsoft.com/office/drawing/2014/main" id="{5EE2FF53-D890-447B-ABB1-C0D3310865E1}"/>
              </a:ext>
            </a:extLst>
          </p:cNvPr>
          <p:cNvSpPr/>
          <p:nvPr/>
        </p:nvSpPr>
        <p:spPr>
          <a:xfrm>
            <a:off x="2481013" y="3063678"/>
            <a:ext cx="2520280" cy="762133"/>
          </a:xfrm>
          <a:prstGeom prst="roundRect">
            <a:avLst>
              <a:gd name="adj" fmla="val 12176"/>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200" b="1" i="1" dirty="0">
                <a:solidFill>
                  <a:schemeClr val="tx1"/>
                </a:solidFill>
              </a:rPr>
              <a:t>Aumentar la cobertura aplicativa en los procesos de regresión</a:t>
            </a:r>
          </a:p>
          <a:p>
            <a:pPr algn="ctr"/>
            <a:r>
              <a:rPr lang="es-ES" sz="1600" b="1" i="1" dirty="0">
                <a:solidFill>
                  <a:schemeClr val="tx1"/>
                </a:solidFill>
              </a:rPr>
              <a:t>&gt;= 20%</a:t>
            </a:r>
          </a:p>
          <a:p>
            <a:pPr algn="ctr"/>
            <a:r>
              <a:rPr lang="es-ES" sz="1600" b="1" i="1" dirty="0">
                <a:solidFill>
                  <a:schemeClr val="tx1"/>
                </a:solidFill>
              </a:rPr>
              <a:t>12/15-&gt;80%</a:t>
            </a:r>
            <a:endParaRPr lang="es-CO" sz="1600" b="1" i="1" dirty="0">
              <a:solidFill>
                <a:schemeClr val="tx1"/>
              </a:solidFill>
            </a:endParaRPr>
          </a:p>
        </p:txBody>
      </p:sp>
      <p:sp>
        <p:nvSpPr>
          <p:cNvPr id="16" name="3 Marcador de texto">
            <a:extLst>
              <a:ext uri="{FF2B5EF4-FFF2-40B4-BE49-F238E27FC236}">
                <a16:creationId xmlns:a16="http://schemas.microsoft.com/office/drawing/2014/main" id="{D6ADFBCC-CE79-44CF-A109-23ECC7FDCC8F}"/>
              </a:ext>
            </a:extLst>
          </p:cNvPr>
          <p:cNvSpPr txBox="1">
            <a:spLocks/>
          </p:cNvSpPr>
          <p:nvPr/>
        </p:nvSpPr>
        <p:spPr>
          <a:xfrm>
            <a:off x="17348" y="653268"/>
            <a:ext cx="49867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 sz="1600" b="1" dirty="0">
                <a:latin typeface="Arial Narrow" panose="020B0606020202030204" pitchFamily="34" charset="0"/>
              </a:rPr>
              <a:t>Metas propuestas (E, A, C)</a:t>
            </a:r>
          </a:p>
        </p:txBody>
      </p:sp>
      <p:pic>
        <p:nvPicPr>
          <p:cNvPr id="2" name="Imagen 1">
            <a:extLst>
              <a:ext uri="{FF2B5EF4-FFF2-40B4-BE49-F238E27FC236}">
                <a16:creationId xmlns:a16="http://schemas.microsoft.com/office/drawing/2014/main" id="{5D40800E-5D21-4399-A1C9-994D411125A1}"/>
              </a:ext>
            </a:extLst>
          </p:cNvPr>
          <p:cNvPicPr>
            <a:picLocks noChangeAspect="1"/>
          </p:cNvPicPr>
          <p:nvPr/>
        </p:nvPicPr>
        <p:blipFill>
          <a:blip r:embed="rId2"/>
          <a:stretch>
            <a:fillRect/>
          </a:stretch>
        </p:blipFill>
        <p:spPr>
          <a:xfrm>
            <a:off x="107504" y="1327229"/>
            <a:ext cx="2086266" cy="628738"/>
          </a:xfrm>
          <a:prstGeom prst="rect">
            <a:avLst/>
          </a:prstGeom>
        </p:spPr>
      </p:pic>
      <p:sp>
        <p:nvSpPr>
          <p:cNvPr id="18" name="Flecha: a la derecha 17">
            <a:extLst>
              <a:ext uri="{FF2B5EF4-FFF2-40B4-BE49-F238E27FC236}">
                <a16:creationId xmlns:a16="http://schemas.microsoft.com/office/drawing/2014/main" id="{164A4E7E-E23F-46B4-9CCB-42201449E63D}"/>
              </a:ext>
            </a:extLst>
          </p:cNvPr>
          <p:cNvSpPr/>
          <p:nvPr/>
        </p:nvSpPr>
        <p:spPr>
          <a:xfrm>
            <a:off x="2269632" y="1474680"/>
            <a:ext cx="145982" cy="4039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19" name="Imagen 18">
            <a:extLst>
              <a:ext uri="{FF2B5EF4-FFF2-40B4-BE49-F238E27FC236}">
                <a16:creationId xmlns:a16="http://schemas.microsoft.com/office/drawing/2014/main" id="{E22F41B1-A68A-48E4-A4DB-A2D2A74A7D15}"/>
              </a:ext>
            </a:extLst>
          </p:cNvPr>
          <p:cNvPicPr>
            <a:picLocks noChangeAspect="1"/>
          </p:cNvPicPr>
          <p:nvPr/>
        </p:nvPicPr>
        <p:blipFill>
          <a:blip r:embed="rId3"/>
          <a:stretch>
            <a:fillRect/>
          </a:stretch>
        </p:blipFill>
        <p:spPr>
          <a:xfrm>
            <a:off x="107504" y="2266881"/>
            <a:ext cx="2076740" cy="676369"/>
          </a:xfrm>
          <a:prstGeom prst="rect">
            <a:avLst/>
          </a:prstGeom>
        </p:spPr>
      </p:pic>
      <p:sp>
        <p:nvSpPr>
          <p:cNvPr id="20" name="Flecha: a la derecha 19">
            <a:extLst>
              <a:ext uri="{FF2B5EF4-FFF2-40B4-BE49-F238E27FC236}">
                <a16:creationId xmlns:a16="http://schemas.microsoft.com/office/drawing/2014/main" id="{98EC1BE3-76A4-46B8-ACC0-131F52531D66}"/>
              </a:ext>
            </a:extLst>
          </p:cNvPr>
          <p:cNvSpPr/>
          <p:nvPr/>
        </p:nvSpPr>
        <p:spPr>
          <a:xfrm>
            <a:off x="2269632" y="2403067"/>
            <a:ext cx="145982" cy="4039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21" name="Rectángulo: esquinas redondeadas 20">
            <a:extLst>
              <a:ext uri="{FF2B5EF4-FFF2-40B4-BE49-F238E27FC236}">
                <a16:creationId xmlns:a16="http://schemas.microsoft.com/office/drawing/2014/main" id="{4DAD47B0-B8BC-4E3F-9CD6-FA0119293041}"/>
              </a:ext>
            </a:extLst>
          </p:cNvPr>
          <p:cNvSpPr/>
          <p:nvPr/>
        </p:nvSpPr>
        <p:spPr>
          <a:xfrm>
            <a:off x="2483768" y="2316010"/>
            <a:ext cx="2520280" cy="578107"/>
          </a:xfrm>
          <a:prstGeom prst="roundRect">
            <a:avLst>
              <a:gd name="adj" fmla="val 12176"/>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200" b="1" i="1" dirty="0">
                <a:solidFill>
                  <a:schemeClr val="tx1"/>
                </a:solidFill>
              </a:rPr>
              <a:t>Obtener ahorros en costos de ejecución</a:t>
            </a:r>
          </a:p>
          <a:p>
            <a:pPr algn="ctr"/>
            <a:r>
              <a:rPr lang="es-ES" sz="1600" b="1" i="1" dirty="0">
                <a:solidFill>
                  <a:schemeClr val="tx1"/>
                </a:solidFill>
              </a:rPr>
              <a:t>&gt; 200’ millones</a:t>
            </a:r>
            <a:endParaRPr lang="es-CO" sz="1600" b="1" i="1" dirty="0">
              <a:solidFill>
                <a:schemeClr val="tx1"/>
              </a:solidFill>
            </a:endParaRPr>
          </a:p>
        </p:txBody>
      </p:sp>
      <p:pic>
        <p:nvPicPr>
          <p:cNvPr id="23" name="Imagen 22">
            <a:extLst>
              <a:ext uri="{FF2B5EF4-FFF2-40B4-BE49-F238E27FC236}">
                <a16:creationId xmlns:a16="http://schemas.microsoft.com/office/drawing/2014/main" id="{1EAB2411-032A-47AF-8F8A-27DBA4BCD164}"/>
              </a:ext>
            </a:extLst>
          </p:cNvPr>
          <p:cNvPicPr>
            <a:picLocks noChangeAspect="1"/>
          </p:cNvPicPr>
          <p:nvPr/>
        </p:nvPicPr>
        <p:blipFill>
          <a:blip r:embed="rId4"/>
          <a:stretch>
            <a:fillRect/>
          </a:stretch>
        </p:blipFill>
        <p:spPr>
          <a:xfrm>
            <a:off x="611560" y="3195271"/>
            <a:ext cx="1286054" cy="578107"/>
          </a:xfrm>
          <a:prstGeom prst="rect">
            <a:avLst/>
          </a:prstGeom>
        </p:spPr>
      </p:pic>
      <p:sp>
        <p:nvSpPr>
          <p:cNvPr id="24" name="Flecha: a la derecha 23">
            <a:extLst>
              <a:ext uri="{FF2B5EF4-FFF2-40B4-BE49-F238E27FC236}">
                <a16:creationId xmlns:a16="http://schemas.microsoft.com/office/drawing/2014/main" id="{721D4E72-3F58-4CCB-A03C-40EECAA84226}"/>
              </a:ext>
            </a:extLst>
          </p:cNvPr>
          <p:cNvSpPr/>
          <p:nvPr/>
        </p:nvSpPr>
        <p:spPr>
          <a:xfrm>
            <a:off x="2269632" y="3282326"/>
            <a:ext cx="145982" cy="4039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25" name="Rectángulo: esquinas redondeadas 24">
            <a:extLst>
              <a:ext uri="{FF2B5EF4-FFF2-40B4-BE49-F238E27FC236}">
                <a16:creationId xmlns:a16="http://schemas.microsoft.com/office/drawing/2014/main" id="{482548F0-DCB3-4167-9141-6BD1299A0414}"/>
              </a:ext>
            </a:extLst>
          </p:cNvPr>
          <p:cNvSpPr/>
          <p:nvPr/>
        </p:nvSpPr>
        <p:spPr>
          <a:xfrm>
            <a:off x="2466527" y="4039528"/>
            <a:ext cx="2520280" cy="578107"/>
          </a:xfrm>
          <a:prstGeom prst="roundRect">
            <a:avLst>
              <a:gd name="adj" fmla="val 12176"/>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200" b="1" i="1" dirty="0">
                <a:solidFill>
                  <a:schemeClr val="tx1"/>
                </a:solidFill>
              </a:rPr>
              <a:t>Obtener coberturas de pruebas automatizadas superiores al</a:t>
            </a:r>
          </a:p>
          <a:p>
            <a:pPr algn="ctr"/>
            <a:r>
              <a:rPr lang="es-ES" sz="1600" b="1" i="1" dirty="0">
                <a:solidFill>
                  <a:schemeClr val="tx1"/>
                </a:solidFill>
              </a:rPr>
              <a:t>&gt;= 30%</a:t>
            </a:r>
            <a:endParaRPr lang="es-CO" sz="1600" b="1" i="1" dirty="0">
              <a:solidFill>
                <a:schemeClr val="tx1"/>
              </a:solidFill>
            </a:endParaRPr>
          </a:p>
        </p:txBody>
      </p:sp>
      <p:sp>
        <p:nvSpPr>
          <p:cNvPr id="26" name="CuadroTexto 25">
            <a:extLst>
              <a:ext uri="{FF2B5EF4-FFF2-40B4-BE49-F238E27FC236}">
                <a16:creationId xmlns:a16="http://schemas.microsoft.com/office/drawing/2014/main" id="{CA675144-2816-4F6F-BA4B-56B556F10D28}"/>
              </a:ext>
            </a:extLst>
          </p:cNvPr>
          <p:cNvSpPr txBox="1"/>
          <p:nvPr/>
        </p:nvSpPr>
        <p:spPr>
          <a:xfrm>
            <a:off x="883338" y="4097748"/>
            <a:ext cx="742497" cy="461665"/>
          </a:xfrm>
          <a:prstGeom prst="rect">
            <a:avLst/>
          </a:prstGeom>
          <a:noFill/>
        </p:spPr>
        <p:txBody>
          <a:bodyPr wrap="square" rtlCol="0">
            <a:spAutoFit/>
          </a:bodyPr>
          <a:lstStyle/>
          <a:p>
            <a:r>
              <a:rPr lang="es-CO" sz="2400" dirty="0"/>
              <a:t>5%</a:t>
            </a:r>
          </a:p>
        </p:txBody>
      </p:sp>
      <p:sp>
        <p:nvSpPr>
          <p:cNvPr id="27" name="Flecha: a la derecha 26">
            <a:extLst>
              <a:ext uri="{FF2B5EF4-FFF2-40B4-BE49-F238E27FC236}">
                <a16:creationId xmlns:a16="http://schemas.microsoft.com/office/drawing/2014/main" id="{814347AB-0EBD-4011-9154-346C1228C394}"/>
              </a:ext>
            </a:extLst>
          </p:cNvPr>
          <p:cNvSpPr/>
          <p:nvPr/>
        </p:nvSpPr>
        <p:spPr>
          <a:xfrm>
            <a:off x="2269632" y="4126582"/>
            <a:ext cx="145982" cy="4039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28" name="Rectángulo: esquinas redondeadas 27">
            <a:extLst>
              <a:ext uri="{FF2B5EF4-FFF2-40B4-BE49-F238E27FC236}">
                <a16:creationId xmlns:a16="http://schemas.microsoft.com/office/drawing/2014/main" id="{E1EF5662-C3F0-4A2F-8C5B-DE0772C0BDED}"/>
              </a:ext>
            </a:extLst>
          </p:cNvPr>
          <p:cNvSpPr/>
          <p:nvPr/>
        </p:nvSpPr>
        <p:spPr>
          <a:xfrm>
            <a:off x="5710971" y="1395276"/>
            <a:ext cx="2834626" cy="439735"/>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200" dirty="0">
                <a:solidFill>
                  <a:schemeClr val="tx1"/>
                </a:solidFill>
              </a:rPr>
              <a:t>Disponer de un modelo centralizado de </a:t>
            </a:r>
            <a:r>
              <a:rPr lang="es-ES" sz="1200" b="1" i="1" dirty="0">
                <a:solidFill>
                  <a:schemeClr val="tx1"/>
                </a:solidFill>
              </a:rPr>
              <a:t>Administración </a:t>
            </a:r>
            <a:r>
              <a:rPr lang="es-ES" sz="1200" dirty="0">
                <a:solidFill>
                  <a:schemeClr val="tx1"/>
                </a:solidFill>
              </a:rPr>
              <a:t>de la Automatización</a:t>
            </a:r>
            <a:endParaRPr lang="es-CO" sz="1200" dirty="0">
              <a:solidFill>
                <a:schemeClr val="tx1"/>
              </a:solidFill>
            </a:endParaRPr>
          </a:p>
        </p:txBody>
      </p:sp>
      <p:sp>
        <p:nvSpPr>
          <p:cNvPr id="29" name="Rectángulo: esquinas redondeadas 28">
            <a:extLst>
              <a:ext uri="{FF2B5EF4-FFF2-40B4-BE49-F238E27FC236}">
                <a16:creationId xmlns:a16="http://schemas.microsoft.com/office/drawing/2014/main" id="{D3DDA06A-ECF2-4A64-B712-E652887921FF}"/>
              </a:ext>
            </a:extLst>
          </p:cNvPr>
          <p:cNvSpPr/>
          <p:nvPr/>
        </p:nvSpPr>
        <p:spPr>
          <a:xfrm>
            <a:off x="5710971" y="1878675"/>
            <a:ext cx="2834626" cy="439733"/>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100" dirty="0">
                <a:solidFill>
                  <a:schemeClr val="tx1"/>
                </a:solidFill>
              </a:rPr>
              <a:t>Disponer a la operación de un modelo de aprovisionamiento de ejecuciones</a:t>
            </a:r>
            <a:endParaRPr lang="es-CO" sz="1100" dirty="0">
              <a:solidFill>
                <a:schemeClr val="tx1"/>
              </a:solidFill>
            </a:endParaRPr>
          </a:p>
        </p:txBody>
      </p:sp>
      <p:sp>
        <p:nvSpPr>
          <p:cNvPr id="30" name="Rectángulo: esquinas redondeadas 29">
            <a:extLst>
              <a:ext uri="{FF2B5EF4-FFF2-40B4-BE49-F238E27FC236}">
                <a16:creationId xmlns:a16="http://schemas.microsoft.com/office/drawing/2014/main" id="{36A8F62B-6819-4E64-A413-87EF59BD48A9}"/>
              </a:ext>
            </a:extLst>
          </p:cNvPr>
          <p:cNvSpPr/>
          <p:nvPr/>
        </p:nvSpPr>
        <p:spPr>
          <a:xfrm>
            <a:off x="5721926" y="2810840"/>
            <a:ext cx="2834625" cy="439734"/>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100" dirty="0">
                <a:solidFill>
                  <a:schemeClr val="tx1"/>
                </a:solidFill>
              </a:rPr>
              <a:t>Integración a los pipelines de Desarrollo de producto (CI / CD)</a:t>
            </a:r>
            <a:endParaRPr lang="es-CO" sz="1100" dirty="0">
              <a:solidFill>
                <a:schemeClr val="tx1"/>
              </a:solidFill>
            </a:endParaRPr>
          </a:p>
        </p:txBody>
      </p:sp>
      <p:sp>
        <p:nvSpPr>
          <p:cNvPr id="31" name="Rectángulo: esquinas redondeadas 30">
            <a:extLst>
              <a:ext uri="{FF2B5EF4-FFF2-40B4-BE49-F238E27FC236}">
                <a16:creationId xmlns:a16="http://schemas.microsoft.com/office/drawing/2014/main" id="{E06A32F4-6E1F-431B-B524-3914C5BE5239}"/>
              </a:ext>
            </a:extLst>
          </p:cNvPr>
          <p:cNvSpPr/>
          <p:nvPr/>
        </p:nvSpPr>
        <p:spPr>
          <a:xfrm>
            <a:off x="5735111" y="3284049"/>
            <a:ext cx="2834625" cy="439734"/>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100" dirty="0">
                <a:solidFill>
                  <a:schemeClr val="tx1"/>
                </a:solidFill>
              </a:rPr>
              <a:t>Incrementar la ejecución de los artefactos por parte de la operación (</a:t>
            </a:r>
            <a:r>
              <a:rPr lang="es-ES" sz="1100" dirty="0" err="1">
                <a:solidFill>
                  <a:schemeClr val="tx1"/>
                </a:solidFill>
              </a:rPr>
              <a:t>Tester</a:t>
            </a:r>
            <a:r>
              <a:rPr lang="es-ES" sz="1100" dirty="0">
                <a:solidFill>
                  <a:schemeClr val="tx1"/>
                </a:solidFill>
              </a:rPr>
              <a:t>)</a:t>
            </a:r>
            <a:endParaRPr lang="es-CO" sz="1100" dirty="0">
              <a:solidFill>
                <a:schemeClr val="tx1"/>
              </a:solidFill>
            </a:endParaRPr>
          </a:p>
        </p:txBody>
      </p:sp>
      <p:sp>
        <p:nvSpPr>
          <p:cNvPr id="32" name="Rectángulo: esquinas redondeadas 31">
            <a:extLst>
              <a:ext uri="{FF2B5EF4-FFF2-40B4-BE49-F238E27FC236}">
                <a16:creationId xmlns:a16="http://schemas.microsoft.com/office/drawing/2014/main" id="{FE079193-0E38-420C-A081-78A20BF35E1C}"/>
              </a:ext>
            </a:extLst>
          </p:cNvPr>
          <p:cNvSpPr/>
          <p:nvPr/>
        </p:nvSpPr>
        <p:spPr>
          <a:xfrm>
            <a:off x="5722128" y="3748283"/>
            <a:ext cx="2834626" cy="439733"/>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100" dirty="0">
                <a:solidFill>
                  <a:schemeClr val="tx1"/>
                </a:solidFill>
              </a:rPr>
              <a:t>Implementación de tableros Online de Métricas</a:t>
            </a:r>
            <a:endParaRPr lang="es-CO" sz="1100" dirty="0">
              <a:solidFill>
                <a:schemeClr val="tx1"/>
              </a:solidFill>
            </a:endParaRPr>
          </a:p>
        </p:txBody>
      </p:sp>
      <p:sp>
        <p:nvSpPr>
          <p:cNvPr id="33" name="Rectángulo: esquinas redondeadas 32">
            <a:extLst>
              <a:ext uri="{FF2B5EF4-FFF2-40B4-BE49-F238E27FC236}">
                <a16:creationId xmlns:a16="http://schemas.microsoft.com/office/drawing/2014/main" id="{E053A158-A3A9-4024-9F06-27E26ED0A91F}"/>
              </a:ext>
            </a:extLst>
          </p:cNvPr>
          <p:cNvSpPr/>
          <p:nvPr/>
        </p:nvSpPr>
        <p:spPr>
          <a:xfrm>
            <a:off x="5719723" y="4205515"/>
            <a:ext cx="2834625" cy="439734"/>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100" dirty="0">
                <a:solidFill>
                  <a:schemeClr val="tx1"/>
                </a:solidFill>
              </a:rPr>
              <a:t>Implementación Granja de dispositivos móviles como apoyo para la ejecución</a:t>
            </a:r>
            <a:endParaRPr lang="es-CO" sz="1100" dirty="0">
              <a:solidFill>
                <a:schemeClr val="tx1"/>
              </a:solidFill>
            </a:endParaRPr>
          </a:p>
        </p:txBody>
      </p:sp>
      <p:sp>
        <p:nvSpPr>
          <p:cNvPr id="34" name="Rectángulo: esquinas redondeadas 33">
            <a:extLst>
              <a:ext uri="{FF2B5EF4-FFF2-40B4-BE49-F238E27FC236}">
                <a16:creationId xmlns:a16="http://schemas.microsoft.com/office/drawing/2014/main" id="{DAD49A69-347D-415C-A75B-A8F14CF1CF64}"/>
              </a:ext>
            </a:extLst>
          </p:cNvPr>
          <p:cNvSpPr/>
          <p:nvPr/>
        </p:nvSpPr>
        <p:spPr>
          <a:xfrm>
            <a:off x="5719723" y="2339407"/>
            <a:ext cx="2834625" cy="439734"/>
          </a:xfrm>
          <a:prstGeom prst="roundRect">
            <a:avLst>
              <a:gd name="adj" fmla="val 50000"/>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s-ES" sz="1200" dirty="0">
                <a:solidFill>
                  <a:schemeClr val="tx1"/>
                </a:solidFill>
              </a:rPr>
              <a:t>Disponer a la operación de un modelo de aprovisionamiento de Datos</a:t>
            </a:r>
            <a:endParaRPr lang="es-CO" sz="1200" dirty="0">
              <a:solidFill>
                <a:schemeClr val="tx1"/>
              </a:solidFill>
            </a:endParaRPr>
          </a:p>
        </p:txBody>
      </p:sp>
      <p:sp>
        <p:nvSpPr>
          <p:cNvPr id="35" name="Rectángulo 34">
            <a:extLst>
              <a:ext uri="{FF2B5EF4-FFF2-40B4-BE49-F238E27FC236}">
                <a16:creationId xmlns:a16="http://schemas.microsoft.com/office/drawing/2014/main" id="{4219B9E8-9B42-47B1-8CE2-7B7C2D1E514E}"/>
              </a:ext>
            </a:extLst>
          </p:cNvPr>
          <p:cNvSpPr/>
          <p:nvPr/>
        </p:nvSpPr>
        <p:spPr>
          <a:xfrm>
            <a:off x="5592080" y="854446"/>
            <a:ext cx="3084376" cy="3877543"/>
          </a:xfrm>
          <a:prstGeom prst="rect">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3 Marcador de texto">
            <a:extLst>
              <a:ext uri="{FF2B5EF4-FFF2-40B4-BE49-F238E27FC236}">
                <a16:creationId xmlns:a16="http://schemas.microsoft.com/office/drawing/2014/main" id="{96FD9DCB-5414-453E-8067-447CB8B5285A}"/>
              </a:ext>
            </a:extLst>
          </p:cNvPr>
          <p:cNvSpPr txBox="1">
            <a:spLocks/>
          </p:cNvSpPr>
          <p:nvPr/>
        </p:nvSpPr>
        <p:spPr>
          <a:xfrm>
            <a:off x="6228184" y="675933"/>
            <a:ext cx="1824340" cy="335929"/>
          </a:xfrm>
          <a:prstGeom prst="rect">
            <a:avLst/>
          </a:prstGeom>
          <a:solidFill>
            <a:schemeClr val="bg1"/>
          </a:solidFill>
        </p:spPr>
        <p:txBody>
          <a:bodyPr anchor="ctr"/>
          <a:lstStyle>
            <a:defPPr>
              <a:defRPr lang="es-ES"/>
            </a:defPPr>
            <a:lvl1pPr indent="0">
              <a:spcBef>
                <a:spcPct val="20000"/>
              </a:spcBef>
              <a:buFont typeface="Arial" pitchFamily="34" charset="0"/>
              <a:buNone/>
              <a:defRPr sz="1600" b="1">
                <a:latin typeface="Arial Narrow" panose="020B0606020202030204"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r>
              <a:rPr lang="es-ES" dirty="0"/>
              <a:t>Metas propuestas Implementación</a:t>
            </a:r>
          </a:p>
        </p:txBody>
      </p:sp>
      <p:sp>
        <p:nvSpPr>
          <p:cNvPr id="4" name="CuadroTexto 3">
            <a:extLst>
              <a:ext uri="{FF2B5EF4-FFF2-40B4-BE49-F238E27FC236}">
                <a16:creationId xmlns:a16="http://schemas.microsoft.com/office/drawing/2014/main" id="{0D749862-58CE-49DB-BE32-49B91582FEAD}"/>
              </a:ext>
            </a:extLst>
          </p:cNvPr>
          <p:cNvSpPr txBox="1"/>
          <p:nvPr/>
        </p:nvSpPr>
        <p:spPr>
          <a:xfrm>
            <a:off x="514721" y="4769842"/>
            <a:ext cx="7537803" cy="246221"/>
          </a:xfrm>
          <a:prstGeom prst="rect">
            <a:avLst/>
          </a:prstGeom>
          <a:noFill/>
        </p:spPr>
        <p:txBody>
          <a:bodyPr wrap="square" rtlCol="0">
            <a:spAutoFit/>
          </a:bodyPr>
          <a:lstStyle/>
          <a:p>
            <a:r>
              <a:rPr lang="es-CO" sz="1000" dirty="0"/>
              <a:t>Nota: las coberturas internas de las aplicaciones, pueden sufrir cambios acorde a los cambios surtidos en las aplicaciones.</a:t>
            </a:r>
          </a:p>
        </p:txBody>
      </p:sp>
    </p:spTree>
    <p:extLst>
      <p:ext uri="{BB962C8B-B14F-4D97-AF65-F5344CB8AC3E}">
        <p14:creationId xmlns:p14="http://schemas.microsoft.com/office/powerpoint/2010/main" val="86803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85 Rectángulo redondeado">
            <a:extLst>
              <a:ext uri="{FF2B5EF4-FFF2-40B4-BE49-F238E27FC236}">
                <a16:creationId xmlns:a16="http://schemas.microsoft.com/office/drawing/2014/main" id="{E9DD73B4-8232-4052-AA34-BF22033B3887}"/>
              </a:ext>
            </a:extLst>
          </p:cNvPr>
          <p:cNvSpPr/>
          <p:nvPr/>
        </p:nvSpPr>
        <p:spPr>
          <a:xfrm>
            <a:off x="2573772" y="946308"/>
            <a:ext cx="3352810" cy="1256875"/>
          </a:xfrm>
          <a:prstGeom prst="roundRect">
            <a:avLst>
              <a:gd name="adj" fmla="val 3665"/>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3 Marcador de texto">
            <a:extLst>
              <a:ext uri="{FF2B5EF4-FFF2-40B4-BE49-F238E27FC236}">
                <a16:creationId xmlns:a16="http://schemas.microsoft.com/office/drawing/2014/main" id="{237503FA-9C2E-4954-97D9-EF5C18A8CAE2}"/>
              </a:ext>
            </a:extLst>
          </p:cNvPr>
          <p:cNvSpPr txBox="1">
            <a:spLocks/>
          </p:cNvSpPr>
          <p:nvPr/>
        </p:nvSpPr>
        <p:spPr>
          <a:xfrm>
            <a:off x="1" y="3573"/>
            <a:ext cx="9144000" cy="33592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O" sz="1400" b="1" dirty="0">
                <a:latin typeface="Arial Narrow" panose="020B0606020202030204" pitchFamily="34" charset="0"/>
              </a:rPr>
              <a:t>Automatización &gt; Modelo Operativo Propuesto</a:t>
            </a:r>
          </a:p>
        </p:txBody>
      </p:sp>
      <p:sp>
        <p:nvSpPr>
          <p:cNvPr id="23" name="117 Elipse">
            <a:extLst>
              <a:ext uri="{FF2B5EF4-FFF2-40B4-BE49-F238E27FC236}">
                <a16:creationId xmlns:a16="http://schemas.microsoft.com/office/drawing/2014/main" id="{ED2F9329-DC4B-422E-B528-1D9336208B07}"/>
              </a:ext>
            </a:extLst>
          </p:cNvPr>
          <p:cNvSpPr/>
          <p:nvPr/>
        </p:nvSpPr>
        <p:spPr>
          <a:xfrm>
            <a:off x="197796" y="423407"/>
            <a:ext cx="229452" cy="243714"/>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latin typeface="Univers 57 Condensed" panose="020B0606020202060204" pitchFamily="34" charset="0"/>
              </a:rPr>
              <a:t>1</a:t>
            </a:r>
          </a:p>
        </p:txBody>
      </p:sp>
      <p:grpSp>
        <p:nvGrpSpPr>
          <p:cNvPr id="24" name="Grupo 23">
            <a:extLst>
              <a:ext uri="{FF2B5EF4-FFF2-40B4-BE49-F238E27FC236}">
                <a16:creationId xmlns:a16="http://schemas.microsoft.com/office/drawing/2014/main" id="{52AE0B8F-9F6E-4C97-8472-F7A6877B5B69}"/>
              </a:ext>
            </a:extLst>
          </p:cNvPr>
          <p:cNvGrpSpPr/>
          <p:nvPr/>
        </p:nvGrpSpPr>
        <p:grpSpPr>
          <a:xfrm>
            <a:off x="2614413" y="843558"/>
            <a:ext cx="588512" cy="652245"/>
            <a:chOff x="395536" y="1760990"/>
            <a:chExt cx="588512" cy="652245"/>
          </a:xfrm>
        </p:grpSpPr>
        <p:pic>
          <p:nvPicPr>
            <p:cNvPr id="25" name="Picture 7">
              <a:extLst>
                <a:ext uri="{FF2B5EF4-FFF2-40B4-BE49-F238E27FC236}">
                  <a16:creationId xmlns:a16="http://schemas.microsoft.com/office/drawing/2014/main" id="{D0912EEB-6834-437A-B96E-2E64561B6958}"/>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901" y="2147219"/>
              <a:ext cx="232961" cy="266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descr="Resultado de imagen para icono cloud">
              <a:extLst>
                <a:ext uri="{FF2B5EF4-FFF2-40B4-BE49-F238E27FC236}">
                  <a16:creationId xmlns:a16="http://schemas.microsoft.com/office/drawing/2014/main" id="{48D7B76D-147E-47A3-B929-7151137EC827}"/>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1760990"/>
              <a:ext cx="588512" cy="58851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19 Conector curvado">
            <a:extLst>
              <a:ext uri="{FF2B5EF4-FFF2-40B4-BE49-F238E27FC236}">
                <a16:creationId xmlns:a16="http://schemas.microsoft.com/office/drawing/2014/main" id="{807B36F0-B45D-4F7F-BFAC-68E8E8EA82F1}"/>
              </a:ext>
            </a:extLst>
          </p:cNvPr>
          <p:cNvCxnSpPr>
            <a:cxnSpLocks/>
            <a:stCxn id="33" idx="3"/>
            <a:endCxn id="47" idx="1"/>
          </p:cNvCxnSpPr>
          <p:nvPr/>
        </p:nvCxnSpPr>
        <p:spPr>
          <a:xfrm>
            <a:off x="3345089" y="1371867"/>
            <a:ext cx="879546" cy="19579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33" name="Imagen 32">
            <a:extLst>
              <a:ext uri="{FF2B5EF4-FFF2-40B4-BE49-F238E27FC236}">
                <a16:creationId xmlns:a16="http://schemas.microsoft.com/office/drawing/2014/main" id="{90B5D80E-F5F3-4C56-81DC-43963688E1AE}"/>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5989" y="1162317"/>
            <a:ext cx="419100" cy="419100"/>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o 54">
            <a:extLst>
              <a:ext uri="{FF2B5EF4-FFF2-40B4-BE49-F238E27FC236}">
                <a16:creationId xmlns:a16="http://schemas.microsoft.com/office/drawing/2014/main" id="{751942E3-1F91-487A-8B52-8EA342623767}"/>
              </a:ext>
            </a:extLst>
          </p:cNvPr>
          <p:cNvGrpSpPr/>
          <p:nvPr/>
        </p:nvGrpSpPr>
        <p:grpSpPr>
          <a:xfrm>
            <a:off x="3323517" y="1273409"/>
            <a:ext cx="2419350" cy="853532"/>
            <a:chOff x="2512732" y="3018424"/>
            <a:chExt cx="2419350" cy="853532"/>
          </a:xfrm>
        </p:grpSpPr>
        <p:grpSp>
          <p:nvGrpSpPr>
            <p:cNvPr id="42" name="Grupo 41">
              <a:extLst>
                <a:ext uri="{FF2B5EF4-FFF2-40B4-BE49-F238E27FC236}">
                  <a16:creationId xmlns:a16="http://schemas.microsoft.com/office/drawing/2014/main" id="{66CA4583-2CC8-4B07-B4F1-0E4663B4D760}"/>
                </a:ext>
              </a:extLst>
            </p:cNvPr>
            <p:cNvGrpSpPr/>
            <p:nvPr/>
          </p:nvGrpSpPr>
          <p:grpSpPr>
            <a:xfrm>
              <a:off x="2621316" y="3676650"/>
              <a:ext cx="895350" cy="190500"/>
              <a:chOff x="1680284" y="2943225"/>
              <a:chExt cx="895350" cy="190500"/>
            </a:xfrm>
          </p:grpSpPr>
          <p:sp>
            <p:nvSpPr>
              <p:cNvPr id="43" name="Elipse 42">
                <a:extLst>
                  <a:ext uri="{FF2B5EF4-FFF2-40B4-BE49-F238E27FC236}">
                    <a16:creationId xmlns:a16="http://schemas.microsoft.com/office/drawing/2014/main" id="{76B4A7BF-FB5D-421D-9549-CDFCB08795CE}"/>
                  </a:ext>
                </a:extLst>
              </p:cNvPr>
              <p:cNvSpPr/>
              <p:nvPr/>
            </p:nvSpPr>
            <p:spPr>
              <a:xfrm>
                <a:off x="1680284" y="2943225"/>
                <a:ext cx="152400" cy="180975"/>
              </a:xfrm>
              <a:prstGeom prst="ellipse">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44" name="Elipse 43">
                <a:extLst>
                  <a:ext uri="{FF2B5EF4-FFF2-40B4-BE49-F238E27FC236}">
                    <a16:creationId xmlns:a16="http://schemas.microsoft.com/office/drawing/2014/main" id="{9A2C4D82-E32E-4C5A-85C1-5E89FC9CC3F5}"/>
                  </a:ext>
                </a:extLst>
              </p:cNvPr>
              <p:cNvSpPr/>
              <p:nvPr/>
            </p:nvSpPr>
            <p:spPr>
              <a:xfrm>
                <a:off x="2423234" y="2943225"/>
                <a:ext cx="152400" cy="180975"/>
              </a:xfrm>
              <a:prstGeom prst="ellipse">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cxnSp>
            <p:nvCxnSpPr>
              <p:cNvPr id="45" name="Conector recto 44">
                <a:extLst>
                  <a:ext uri="{FF2B5EF4-FFF2-40B4-BE49-F238E27FC236}">
                    <a16:creationId xmlns:a16="http://schemas.microsoft.com/office/drawing/2014/main" id="{3D148076-3568-43BB-9BE4-B624DB28E86A}"/>
                  </a:ext>
                </a:extLst>
              </p:cNvPr>
              <p:cNvCxnSpPr>
                <a:stCxn id="43" idx="6"/>
                <a:endCxn id="44" idx="2"/>
              </p:cNvCxnSpPr>
              <p:nvPr/>
            </p:nvCxnSpPr>
            <p:spPr>
              <a:xfrm>
                <a:off x="1832684" y="3033713"/>
                <a:ext cx="59055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Elipse 45">
                <a:extLst>
                  <a:ext uri="{FF2B5EF4-FFF2-40B4-BE49-F238E27FC236}">
                    <a16:creationId xmlns:a16="http://schemas.microsoft.com/office/drawing/2014/main" id="{501F510B-B830-4DF9-80CA-B3DC4913D560}"/>
                  </a:ext>
                </a:extLst>
              </p:cNvPr>
              <p:cNvSpPr/>
              <p:nvPr/>
            </p:nvSpPr>
            <p:spPr>
              <a:xfrm>
                <a:off x="2042234" y="2952750"/>
                <a:ext cx="152400" cy="180975"/>
              </a:xfrm>
              <a:prstGeom prst="ellipse">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grpSp>
        <p:pic>
          <p:nvPicPr>
            <p:cNvPr id="47" name="Imagen 46">
              <a:extLst>
                <a:ext uri="{FF2B5EF4-FFF2-40B4-BE49-F238E27FC236}">
                  <a16:creationId xmlns:a16="http://schemas.microsoft.com/office/drawing/2014/main" id="{47328062-7073-41E8-B1B6-47F454B8DA48}"/>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13850" y="3018424"/>
              <a:ext cx="449128" cy="588512"/>
            </a:xfrm>
            <a:prstGeom prst="rect">
              <a:avLst/>
            </a:prstGeom>
            <a:noFill/>
            <a:extLst>
              <a:ext uri="{909E8E84-426E-40DD-AFC4-6F175D3DCCD1}">
                <a14:hiddenFill xmlns:a14="http://schemas.microsoft.com/office/drawing/2010/main">
                  <a:solidFill>
                    <a:srgbClr val="FFFFFF"/>
                  </a:solidFill>
                </a14:hiddenFill>
              </a:ext>
            </a:extLst>
          </p:spPr>
        </p:pic>
        <p:sp>
          <p:nvSpPr>
            <p:cNvPr id="49" name="Abrir corchete 48">
              <a:extLst>
                <a:ext uri="{FF2B5EF4-FFF2-40B4-BE49-F238E27FC236}">
                  <a16:creationId xmlns:a16="http://schemas.microsoft.com/office/drawing/2014/main" id="{C9A8949E-6D7E-467B-BBCC-E6609D0A027D}"/>
                </a:ext>
              </a:extLst>
            </p:cNvPr>
            <p:cNvSpPr/>
            <p:nvPr/>
          </p:nvSpPr>
          <p:spPr>
            <a:xfrm rot="5400000">
              <a:off x="3699547" y="2438401"/>
              <a:ext cx="45719" cy="241935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s-CO" sz="1100"/>
            </a:p>
          </p:txBody>
        </p:sp>
        <p:grpSp>
          <p:nvGrpSpPr>
            <p:cNvPr id="50" name="Grupo 49">
              <a:extLst>
                <a:ext uri="{FF2B5EF4-FFF2-40B4-BE49-F238E27FC236}">
                  <a16:creationId xmlns:a16="http://schemas.microsoft.com/office/drawing/2014/main" id="{49859018-CA9A-463E-A347-20FAE835918F}"/>
                </a:ext>
              </a:extLst>
            </p:cNvPr>
            <p:cNvGrpSpPr/>
            <p:nvPr/>
          </p:nvGrpSpPr>
          <p:grpSpPr>
            <a:xfrm>
              <a:off x="3730456" y="3681456"/>
              <a:ext cx="895350" cy="190500"/>
              <a:chOff x="1680284" y="2943225"/>
              <a:chExt cx="895350" cy="190500"/>
            </a:xfrm>
            <a:solidFill>
              <a:srgbClr val="00B050"/>
            </a:solidFill>
          </p:grpSpPr>
          <p:sp>
            <p:nvSpPr>
              <p:cNvPr id="51" name="Elipse 50">
                <a:extLst>
                  <a:ext uri="{FF2B5EF4-FFF2-40B4-BE49-F238E27FC236}">
                    <a16:creationId xmlns:a16="http://schemas.microsoft.com/office/drawing/2014/main" id="{D04A79B4-27C3-4056-812D-668AF2AC69BA}"/>
                  </a:ext>
                </a:extLst>
              </p:cNvPr>
              <p:cNvSpPr/>
              <p:nvPr/>
            </p:nvSpPr>
            <p:spPr>
              <a:xfrm>
                <a:off x="1680284" y="2943225"/>
                <a:ext cx="152400" cy="180975"/>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52" name="Elipse 51">
                <a:extLst>
                  <a:ext uri="{FF2B5EF4-FFF2-40B4-BE49-F238E27FC236}">
                    <a16:creationId xmlns:a16="http://schemas.microsoft.com/office/drawing/2014/main" id="{66E181F0-492F-41F1-8C63-2D93D31ADE04}"/>
                  </a:ext>
                </a:extLst>
              </p:cNvPr>
              <p:cNvSpPr/>
              <p:nvPr/>
            </p:nvSpPr>
            <p:spPr>
              <a:xfrm>
                <a:off x="2423234" y="2943225"/>
                <a:ext cx="152400" cy="180975"/>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dirty="0"/>
              </a:p>
            </p:txBody>
          </p:sp>
          <p:cxnSp>
            <p:nvCxnSpPr>
              <p:cNvPr id="53" name="Conector recto 52">
                <a:extLst>
                  <a:ext uri="{FF2B5EF4-FFF2-40B4-BE49-F238E27FC236}">
                    <a16:creationId xmlns:a16="http://schemas.microsoft.com/office/drawing/2014/main" id="{C98F46AF-AC01-4E7E-B95D-E9B39E59DD54}"/>
                  </a:ext>
                </a:extLst>
              </p:cNvPr>
              <p:cNvCxnSpPr>
                <a:stCxn id="51" idx="6"/>
                <a:endCxn id="52" idx="2"/>
              </p:cNvCxnSpPr>
              <p:nvPr/>
            </p:nvCxnSpPr>
            <p:spPr>
              <a:xfrm>
                <a:off x="1832684" y="3033713"/>
                <a:ext cx="590550"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Elipse 53">
                <a:extLst>
                  <a:ext uri="{FF2B5EF4-FFF2-40B4-BE49-F238E27FC236}">
                    <a16:creationId xmlns:a16="http://schemas.microsoft.com/office/drawing/2014/main" id="{3582656C-F3C8-4627-98AE-8EA2A60FC945}"/>
                  </a:ext>
                </a:extLst>
              </p:cNvPr>
              <p:cNvSpPr/>
              <p:nvPr/>
            </p:nvSpPr>
            <p:spPr>
              <a:xfrm>
                <a:off x="2042234" y="2952750"/>
                <a:ext cx="152400" cy="180975"/>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grpSp>
      </p:grpSp>
      <p:sp>
        <p:nvSpPr>
          <p:cNvPr id="74" name="CuadroTexto 11">
            <a:extLst>
              <a:ext uri="{FF2B5EF4-FFF2-40B4-BE49-F238E27FC236}">
                <a16:creationId xmlns:a16="http://schemas.microsoft.com/office/drawing/2014/main" id="{B98A56C8-A895-414C-9D54-67E6A652B4CE}"/>
              </a:ext>
            </a:extLst>
          </p:cNvPr>
          <p:cNvSpPr txBox="1"/>
          <p:nvPr/>
        </p:nvSpPr>
        <p:spPr>
          <a:xfrm>
            <a:off x="4890169" y="995134"/>
            <a:ext cx="1050908" cy="307777"/>
          </a:xfrm>
          <a:prstGeom prst="rect">
            <a:avLst/>
          </a:prstGeom>
          <a:noFill/>
        </p:spPr>
        <p:style>
          <a:lnRef idx="0">
            <a:scrgbClr r="0" g="0" b="0"/>
          </a:lnRef>
          <a:fillRef idx="0">
            <a:scrgbClr r="0" g="0" b="0"/>
          </a:fillRef>
          <a:effectRef idx="0">
            <a:scrgbClr r="0" g="0" b="0"/>
          </a:effectRef>
          <a:fontRef idx="minor">
            <a:schemeClr val="tx1"/>
          </a:fontRef>
        </p:style>
        <p:txBody>
          <a:bodyPr wrap="square" t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1000" b="1" dirty="0"/>
              <a:t>Entorno Automatización</a:t>
            </a:r>
          </a:p>
        </p:txBody>
      </p:sp>
      <p:sp>
        <p:nvSpPr>
          <p:cNvPr id="75" name="CuadroTexto 11">
            <a:extLst>
              <a:ext uri="{FF2B5EF4-FFF2-40B4-BE49-F238E27FC236}">
                <a16:creationId xmlns:a16="http://schemas.microsoft.com/office/drawing/2014/main" id="{D9CEBB63-4DF9-4BD0-BE96-F7F8817EECF3}"/>
              </a:ext>
            </a:extLst>
          </p:cNvPr>
          <p:cNvSpPr txBox="1"/>
          <p:nvPr/>
        </p:nvSpPr>
        <p:spPr>
          <a:xfrm>
            <a:off x="375152" y="418306"/>
            <a:ext cx="1193287" cy="253916"/>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s-CO" sz="1050" dirty="0"/>
              <a:t>Implementación</a:t>
            </a:r>
          </a:p>
        </p:txBody>
      </p:sp>
      <p:grpSp>
        <p:nvGrpSpPr>
          <p:cNvPr id="22" name="Grupo 21">
            <a:extLst>
              <a:ext uri="{FF2B5EF4-FFF2-40B4-BE49-F238E27FC236}">
                <a16:creationId xmlns:a16="http://schemas.microsoft.com/office/drawing/2014/main" id="{9FE34AA9-55C1-4160-95C7-D9E50572AE61}"/>
              </a:ext>
            </a:extLst>
          </p:cNvPr>
          <p:cNvGrpSpPr/>
          <p:nvPr/>
        </p:nvGrpSpPr>
        <p:grpSpPr>
          <a:xfrm>
            <a:off x="3860089" y="2238457"/>
            <a:ext cx="847133" cy="1065904"/>
            <a:chOff x="2437638" y="1763995"/>
            <a:chExt cx="847133" cy="1065904"/>
          </a:xfrm>
        </p:grpSpPr>
        <p:grpSp>
          <p:nvGrpSpPr>
            <p:cNvPr id="21" name="Grupo 20">
              <a:extLst>
                <a:ext uri="{FF2B5EF4-FFF2-40B4-BE49-F238E27FC236}">
                  <a16:creationId xmlns:a16="http://schemas.microsoft.com/office/drawing/2014/main" id="{F6970D44-C9EB-494D-A4D9-D8C033043103}"/>
                </a:ext>
              </a:extLst>
            </p:cNvPr>
            <p:cNvGrpSpPr/>
            <p:nvPr/>
          </p:nvGrpSpPr>
          <p:grpSpPr>
            <a:xfrm>
              <a:off x="2586372" y="1763995"/>
              <a:ext cx="588512" cy="760577"/>
              <a:chOff x="3231801" y="2380539"/>
              <a:chExt cx="588512" cy="760577"/>
            </a:xfrm>
          </p:grpSpPr>
          <p:pic>
            <p:nvPicPr>
              <p:cNvPr id="60" name="Imagen 59">
                <a:extLst>
                  <a:ext uri="{FF2B5EF4-FFF2-40B4-BE49-F238E27FC236}">
                    <a16:creationId xmlns:a16="http://schemas.microsoft.com/office/drawing/2014/main" id="{BF8C4917-4C8C-4C00-98EB-AB9C79748246}"/>
                  </a:ext>
                </a:extLst>
              </p:cNvPr>
              <p:cNvPicPr>
                <a:picLocks noChangeAspect="1"/>
              </p:cNvPicPr>
              <p:nvPr/>
            </p:nvPicPr>
            <p:blipFill>
              <a:blip r:embed="rId6"/>
              <a:stretch>
                <a:fillRect/>
              </a:stretch>
            </p:blipFill>
            <p:spPr>
              <a:xfrm>
                <a:off x="3340138" y="2777147"/>
                <a:ext cx="332993" cy="363969"/>
              </a:xfrm>
              <a:prstGeom prst="rect">
                <a:avLst/>
              </a:prstGeom>
            </p:spPr>
          </p:pic>
          <p:pic>
            <p:nvPicPr>
              <p:cNvPr id="61" name="Picture 2" descr="Resultado de imagen para icono cloud">
                <a:extLst>
                  <a:ext uri="{FF2B5EF4-FFF2-40B4-BE49-F238E27FC236}">
                    <a16:creationId xmlns:a16="http://schemas.microsoft.com/office/drawing/2014/main" id="{8B50C579-F70C-4D33-AE3E-F21E4E1EEB16}"/>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1801" y="2380539"/>
                <a:ext cx="588512" cy="588512"/>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CuadroTexto 11">
              <a:extLst>
                <a:ext uri="{FF2B5EF4-FFF2-40B4-BE49-F238E27FC236}">
                  <a16:creationId xmlns:a16="http://schemas.microsoft.com/office/drawing/2014/main" id="{CFEADFE5-1D7F-49BC-BF7B-9CD404637AE6}"/>
                </a:ext>
              </a:extLst>
            </p:cNvPr>
            <p:cNvSpPr txBox="1"/>
            <p:nvPr/>
          </p:nvSpPr>
          <p:spPr>
            <a:xfrm>
              <a:off x="2437638" y="2522122"/>
              <a:ext cx="847133" cy="307777"/>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700" dirty="0"/>
                <a:t>Inventario de Automatización</a:t>
              </a:r>
            </a:p>
          </p:txBody>
        </p:sp>
      </p:grpSp>
      <p:grpSp>
        <p:nvGrpSpPr>
          <p:cNvPr id="71" name="Grupo 70">
            <a:extLst>
              <a:ext uri="{FF2B5EF4-FFF2-40B4-BE49-F238E27FC236}">
                <a16:creationId xmlns:a16="http://schemas.microsoft.com/office/drawing/2014/main" id="{2594DB48-A5D5-4DFC-8CE7-AB25B109F7B4}"/>
              </a:ext>
            </a:extLst>
          </p:cNvPr>
          <p:cNvGrpSpPr/>
          <p:nvPr/>
        </p:nvGrpSpPr>
        <p:grpSpPr>
          <a:xfrm>
            <a:off x="4043007" y="4269588"/>
            <a:ext cx="568888" cy="675734"/>
            <a:chOff x="1427788" y="1602536"/>
            <a:chExt cx="568888" cy="675734"/>
          </a:xfrm>
        </p:grpSpPr>
        <p:pic>
          <p:nvPicPr>
            <p:cNvPr id="72" name="Picture 7">
              <a:extLst>
                <a:ext uri="{FF2B5EF4-FFF2-40B4-BE49-F238E27FC236}">
                  <a16:creationId xmlns:a16="http://schemas.microsoft.com/office/drawing/2014/main" id="{B0B3CA2A-8711-40A2-85D8-EF349FCFB3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1796" y="1602536"/>
              <a:ext cx="55488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Rectangle 335">
              <a:extLst>
                <a:ext uri="{FF2B5EF4-FFF2-40B4-BE49-F238E27FC236}">
                  <a16:creationId xmlns:a16="http://schemas.microsoft.com/office/drawing/2014/main" id="{F75B4446-4568-4665-9775-E8FE8505B01F}"/>
                </a:ext>
              </a:extLst>
            </p:cNvPr>
            <p:cNvSpPr/>
            <p:nvPr/>
          </p:nvSpPr>
          <p:spPr>
            <a:xfrm>
              <a:off x="1427788" y="2170548"/>
              <a:ext cx="554880" cy="107722"/>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p>
              <a:pPr algn="ctr"/>
              <a:r>
                <a:rPr lang="es-CO" sz="700" dirty="0" err="1"/>
                <a:t>BackLog</a:t>
              </a:r>
              <a:endParaRPr lang="es-CO" sz="700" dirty="0"/>
            </a:p>
          </p:txBody>
        </p:sp>
      </p:grpSp>
      <p:grpSp>
        <p:nvGrpSpPr>
          <p:cNvPr id="26" name="Grupo 25">
            <a:extLst>
              <a:ext uri="{FF2B5EF4-FFF2-40B4-BE49-F238E27FC236}">
                <a16:creationId xmlns:a16="http://schemas.microsoft.com/office/drawing/2014/main" id="{0CE8BCFB-1C65-45B1-B49D-826B104B8079}"/>
              </a:ext>
            </a:extLst>
          </p:cNvPr>
          <p:cNvGrpSpPr/>
          <p:nvPr/>
        </p:nvGrpSpPr>
        <p:grpSpPr>
          <a:xfrm>
            <a:off x="3213310" y="354921"/>
            <a:ext cx="676788" cy="623280"/>
            <a:chOff x="4772942" y="440454"/>
            <a:chExt cx="676788" cy="623280"/>
          </a:xfrm>
        </p:grpSpPr>
        <p:pic>
          <p:nvPicPr>
            <p:cNvPr id="77" name="Picture 4" descr="Políticas - YouTube">
              <a:extLst>
                <a:ext uri="{FF2B5EF4-FFF2-40B4-BE49-F238E27FC236}">
                  <a16:creationId xmlns:a16="http://schemas.microsoft.com/office/drawing/2014/main" id="{5C1EE9B1-928D-4666-A0A1-277D6731604B}"/>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1588" y="440454"/>
              <a:ext cx="439497" cy="439497"/>
            </a:xfrm>
            <a:prstGeom prst="rect">
              <a:avLst/>
            </a:prstGeom>
            <a:noFill/>
            <a:extLst/>
          </p:spPr>
        </p:pic>
        <p:sp>
          <p:nvSpPr>
            <p:cNvPr id="78" name="CuadroTexto 11">
              <a:extLst>
                <a:ext uri="{FF2B5EF4-FFF2-40B4-BE49-F238E27FC236}">
                  <a16:creationId xmlns:a16="http://schemas.microsoft.com/office/drawing/2014/main" id="{9D8706C8-D338-4117-947B-B2CF42F0A394}"/>
                </a:ext>
              </a:extLst>
            </p:cNvPr>
            <p:cNvSpPr txBox="1"/>
            <p:nvPr/>
          </p:nvSpPr>
          <p:spPr>
            <a:xfrm>
              <a:off x="4772942" y="863679"/>
              <a:ext cx="676788" cy="20005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700" dirty="0"/>
                <a:t>Lineamientos</a:t>
              </a:r>
            </a:p>
          </p:txBody>
        </p:sp>
      </p:grpSp>
      <p:grpSp>
        <p:nvGrpSpPr>
          <p:cNvPr id="79" name="83 Grupo">
            <a:extLst>
              <a:ext uri="{FF2B5EF4-FFF2-40B4-BE49-F238E27FC236}">
                <a16:creationId xmlns:a16="http://schemas.microsoft.com/office/drawing/2014/main" id="{FC6A53A0-5DA3-47D1-B0AA-C77A4942CFA2}"/>
              </a:ext>
            </a:extLst>
          </p:cNvPr>
          <p:cNvGrpSpPr/>
          <p:nvPr/>
        </p:nvGrpSpPr>
        <p:grpSpPr>
          <a:xfrm>
            <a:off x="2479069" y="376213"/>
            <a:ext cx="875561" cy="599099"/>
            <a:chOff x="1283405" y="970332"/>
            <a:chExt cx="875561" cy="599099"/>
          </a:xfrm>
        </p:grpSpPr>
        <p:sp>
          <p:nvSpPr>
            <p:cNvPr id="80" name="84 CuadroTexto">
              <a:extLst>
                <a:ext uri="{FF2B5EF4-FFF2-40B4-BE49-F238E27FC236}">
                  <a16:creationId xmlns:a16="http://schemas.microsoft.com/office/drawing/2014/main" id="{DA60B0F3-1197-4F8A-B049-CFEED840E911}"/>
                </a:ext>
              </a:extLst>
            </p:cNvPr>
            <p:cNvSpPr txBox="1"/>
            <p:nvPr/>
          </p:nvSpPr>
          <p:spPr>
            <a:xfrm>
              <a:off x="1283405" y="1369376"/>
              <a:ext cx="875561" cy="200055"/>
            </a:xfrm>
            <a:prstGeom prst="rect">
              <a:avLst/>
            </a:prstGeom>
            <a:noFill/>
          </p:spPr>
          <p:txBody>
            <a:bodyPr wrap="none" rtlCol="0">
              <a:spAutoFit/>
            </a:bodyPr>
            <a:lstStyle/>
            <a:p>
              <a:r>
                <a:rPr lang="es-CO" sz="700" dirty="0">
                  <a:latin typeface="Univers 57 Condensed" panose="020B0606020202060204" pitchFamily="34" charset="0"/>
                </a:rPr>
                <a:t>Modelo / Procesos</a:t>
              </a:r>
            </a:p>
          </p:txBody>
        </p:sp>
        <p:pic>
          <p:nvPicPr>
            <p:cNvPr id="81" name="85 Imagen">
              <a:extLst>
                <a:ext uri="{FF2B5EF4-FFF2-40B4-BE49-F238E27FC236}">
                  <a16:creationId xmlns:a16="http://schemas.microsoft.com/office/drawing/2014/main" id="{76F15908-1517-4DBF-857D-3AE1C4E78C4B}"/>
                </a:ext>
              </a:extLst>
            </p:cNvPr>
            <p:cNvPicPr>
              <a:picLocks noChangeAspect="1"/>
            </p:cNvPicPr>
            <p:nvPr/>
          </p:nvPicPr>
          <p:blipFill>
            <a:blip r:embed="rId9" cstate="print">
              <a:extLst>
                <a:ext uri="{BEBA8EAE-BF5A-486C-A8C5-ECC9F3942E4B}">
                  <a14:imgProps xmlns:a14="http://schemas.microsoft.com/office/drawing/2010/main">
                    <a14:imgLayer r:embed="rId10">
                      <a14:imgEffect>
                        <a14:sharpenSoften amount="50000"/>
                      </a14:imgEffect>
                      <a14:imgEffect>
                        <a14:colorTemperature colorTemp="4700"/>
                      </a14:imgEffect>
                      <a14:imgEffect>
                        <a14:saturation sat="4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513967" y="970332"/>
              <a:ext cx="407041" cy="407041"/>
            </a:xfrm>
            <a:prstGeom prst="rect">
              <a:avLst/>
            </a:prstGeom>
            <a:effectLst>
              <a:innerShdw blurRad="50800">
                <a:prstClr val="black"/>
              </a:innerShdw>
            </a:effectLst>
          </p:spPr>
        </p:pic>
      </p:grpSp>
      <p:grpSp>
        <p:nvGrpSpPr>
          <p:cNvPr id="30" name="Grupo 29">
            <a:extLst>
              <a:ext uri="{FF2B5EF4-FFF2-40B4-BE49-F238E27FC236}">
                <a16:creationId xmlns:a16="http://schemas.microsoft.com/office/drawing/2014/main" id="{DC3D357F-E226-4413-A5E9-E7D756AE3B08}"/>
              </a:ext>
            </a:extLst>
          </p:cNvPr>
          <p:cNvGrpSpPr/>
          <p:nvPr/>
        </p:nvGrpSpPr>
        <p:grpSpPr>
          <a:xfrm>
            <a:off x="3765647" y="386161"/>
            <a:ext cx="638316" cy="579701"/>
            <a:chOff x="4109837" y="496108"/>
            <a:chExt cx="638316" cy="579701"/>
          </a:xfrm>
        </p:grpSpPr>
        <p:grpSp>
          <p:nvGrpSpPr>
            <p:cNvPr id="28" name="Grupo 27">
              <a:extLst>
                <a:ext uri="{FF2B5EF4-FFF2-40B4-BE49-F238E27FC236}">
                  <a16:creationId xmlns:a16="http://schemas.microsoft.com/office/drawing/2014/main" id="{A1437377-CF4E-4DB8-BE33-0D2CBD362FDB}"/>
                </a:ext>
              </a:extLst>
            </p:cNvPr>
            <p:cNvGrpSpPr/>
            <p:nvPr/>
          </p:nvGrpSpPr>
          <p:grpSpPr>
            <a:xfrm>
              <a:off x="4224635" y="496108"/>
              <a:ext cx="394136" cy="407041"/>
              <a:chOff x="4224635" y="496108"/>
              <a:chExt cx="394136" cy="407041"/>
            </a:xfrm>
          </p:grpSpPr>
          <p:sp>
            <p:nvSpPr>
              <p:cNvPr id="84" name="Elipse 83">
                <a:extLst>
                  <a:ext uri="{FF2B5EF4-FFF2-40B4-BE49-F238E27FC236}">
                    <a16:creationId xmlns:a16="http://schemas.microsoft.com/office/drawing/2014/main" id="{0814DF1F-3DDE-4896-B299-59CCAB8F3E62}"/>
                  </a:ext>
                </a:extLst>
              </p:cNvPr>
              <p:cNvSpPr/>
              <p:nvPr/>
            </p:nvSpPr>
            <p:spPr>
              <a:xfrm>
                <a:off x="4224635" y="496108"/>
                <a:ext cx="394136" cy="407041"/>
              </a:xfrm>
              <a:prstGeom prst="ellipse">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pic>
            <p:nvPicPr>
              <p:cNvPr id="82" name="111 Imagen">
                <a:extLst>
                  <a:ext uri="{FF2B5EF4-FFF2-40B4-BE49-F238E27FC236}">
                    <a16:creationId xmlns:a16="http://schemas.microsoft.com/office/drawing/2014/main" id="{3EA062A1-35E7-461E-8A68-99A959258AF1}"/>
                  </a:ext>
                </a:extLst>
              </p:cNvPr>
              <p:cNvPicPr>
                <a:picLocks noChangeAspect="1"/>
              </p:cNvPicPr>
              <p:nvPr/>
            </p:nvPicPr>
            <p:blipFill>
              <a:blip r:embed="rId11" cstate="print">
                <a:biLevel thresh="75000"/>
                <a:extLst>
                  <a:ext uri="{BEBA8EAE-BF5A-486C-A8C5-ECC9F3942E4B}">
                    <a14:imgProps xmlns:a14="http://schemas.microsoft.com/office/drawing/2010/main">
                      <a14:imgLayer r:embed="rId12">
                        <a14:imgEffect>
                          <a14:sharpenSoften amount="10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70337" y="551016"/>
                <a:ext cx="315844" cy="315844"/>
              </a:xfrm>
              <a:prstGeom prst="rect">
                <a:avLst/>
              </a:prstGeom>
              <a:effectLst>
                <a:innerShdw blurRad="38100">
                  <a:prstClr val="black"/>
                </a:innerShdw>
              </a:effectLst>
            </p:spPr>
          </p:pic>
        </p:grpSp>
        <p:sp>
          <p:nvSpPr>
            <p:cNvPr id="83" name="CuadroTexto 11">
              <a:extLst>
                <a:ext uri="{FF2B5EF4-FFF2-40B4-BE49-F238E27FC236}">
                  <a16:creationId xmlns:a16="http://schemas.microsoft.com/office/drawing/2014/main" id="{71F42266-C4C8-4766-AFAC-7AD6A03F95DA}"/>
                </a:ext>
              </a:extLst>
            </p:cNvPr>
            <p:cNvSpPr txBox="1"/>
            <p:nvPr/>
          </p:nvSpPr>
          <p:spPr>
            <a:xfrm>
              <a:off x="4109837" y="875754"/>
              <a:ext cx="638316" cy="20005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700" dirty="0" err="1"/>
                <a:t>Frameworks</a:t>
              </a:r>
              <a:endParaRPr lang="es-CO" sz="700" dirty="0"/>
            </a:p>
          </p:txBody>
        </p:sp>
      </p:grpSp>
      <p:grpSp>
        <p:nvGrpSpPr>
          <p:cNvPr id="31" name="Grupo 30">
            <a:extLst>
              <a:ext uri="{FF2B5EF4-FFF2-40B4-BE49-F238E27FC236}">
                <a16:creationId xmlns:a16="http://schemas.microsoft.com/office/drawing/2014/main" id="{52FF98BF-238C-42A5-ACC0-286A72A841BB}"/>
              </a:ext>
            </a:extLst>
          </p:cNvPr>
          <p:cNvGrpSpPr/>
          <p:nvPr/>
        </p:nvGrpSpPr>
        <p:grpSpPr>
          <a:xfrm>
            <a:off x="4302510" y="339502"/>
            <a:ext cx="686406" cy="626349"/>
            <a:chOff x="5307346" y="441148"/>
            <a:chExt cx="686406" cy="626349"/>
          </a:xfrm>
        </p:grpSpPr>
        <p:sp>
          <p:nvSpPr>
            <p:cNvPr id="91" name="Elipse 90">
              <a:extLst>
                <a:ext uri="{FF2B5EF4-FFF2-40B4-BE49-F238E27FC236}">
                  <a16:creationId xmlns:a16="http://schemas.microsoft.com/office/drawing/2014/main" id="{9C2F7B44-A6A4-46B0-A4E9-280E47F1CDB7}"/>
                </a:ext>
              </a:extLst>
            </p:cNvPr>
            <p:cNvSpPr/>
            <p:nvPr/>
          </p:nvSpPr>
          <p:spPr>
            <a:xfrm>
              <a:off x="5478465" y="479941"/>
              <a:ext cx="374537" cy="416788"/>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s-CO" sz="800" dirty="0"/>
            </a:p>
          </p:txBody>
        </p:sp>
        <p:grpSp>
          <p:nvGrpSpPr>
            <p:cNvPr id="85" name="Grupo 84">
              <a:extLst>
                <a:ext uri="{FF2B5EF4-FFF2-40B4-BE49-F238E27FC236}">
                  <a16:creationId xmlns:a16="http://schemas.microsoft.com/office/drawing/2014/main" id="{C9FDDF85-D0A3-48B2-BF96-8711571726E8}"/>
                </a:ext>
              </a:extLst>
            </p:cNvPr>
            <p:cNvGrpSpPr/>
            <p:nvPr/>
          </p:nvGrpSpPr>
          <p:grpSpPr>
            <a:xfrm>
              <a:off x="5423801" y="441148"/>
              <a:ext cx="453496" cy="438803"/>
              <a:chOff x="4145593" y="450293"/>
              <a:chExt cx="453496" cy="438803"/>
            </a:xfrm>
          </p:grpSpPr>
          <p:pic>
            <p:nvPicPr>
              <p:cNvPr id="86" name="135 Imagen">
                <a:extLst>
                  <a:ext uri="{FF2B5EF4-FFF2-40B4-BE49-F238E27FC236}">
                    <a16:creationId xmlns:a16="http://schemas.microsoft.com/office/drawing/2014/main" id="{6DB94A3E-8495-4D9B-AE2E-FD7267E7CBB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174150" y="562103"/>
                <a:ext cx="259700" cy="235029"/>
              </a:xfrm>
              <a:prstGeom prst="rect">
                <a:avLst/>
              </a:prstGeom>
            </p:spPr>
          </p:pic>
          <p:pic>
            <p:nvPicPr>
              <p:cNvPr id="87" name="126 Imagen">
                <a:extLst>
                  <a:ext uri="{FF2B5EF4-FFF2-40B4-BE49-F238E27FC236}">
                    <a16:creationId xmlns:a16="http://schemas.microsoft.com/office/drawing/2014/main" id="{DBF20B04-83F4-49B0-95A5-E9C95BCDD57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240909" y="450293"/>
                <a:ext cx="209704" cy="83882"/>
              </a:xfrm>
              <a:prstGeom prst="rect">
                <a:avLst/>
              </a:prstGeom>
            </p:spPr>
          </p:pic>
          <p:pic>
            <p:nvPicPr>
              <p:cNvPr id="88" name="136 Imagen">
                <a:extLst>
                  <a:ext uri="{FF2B5EF4-FFF2-40B4-BE49-F238E27FC236}">
                    <a16:creationId xmlns:a16="http://schemas.microsoft.com/office/drawing/2014/main" id="{9B0B846D-47D8-440F-A2E2-5ED60FE6446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439328" y="543084"/>
                <a:ext cx="130025" cy="130025"/>
              </a:xfrm>
              <a:prstGeom prst="rect">
                <a:avLst/>
              </a:prstGeom>
            </p:spPr>
          </p:pic>
          <p:pic>
            <p:nvPicPr>
              <p:cNvPr id="89" name="133 Imagen">
                <a:extLst>
                  <a:ext uri="{FF2B5EF4-FFF2-40B4-BE49-F238E27FC236}">
                    <a16:creationId xmlns:a16="http://schemas.microsoft.com/office/drawing/2014/main" id="{347AAAAF-0DF0-4F38-9BFE-AD56B35D2A0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45593" y="730925"/>
                <a:ext cx="453496" cy="158171"/>
              </a:xfrm>
              <a:prstGeom prst="rect">
                <a:avLst/>
              </a:prstGeom>
            </p:spPr>
          </p:pic>
        </p:grpSp>
        <p:sp>
          <p:nvSpPr>
            <p:cNvPr id="90" name="CuadroTexto 11">
              <a:extLst>
                <a:ext uri="{FF2B5EF4-FFF2-40B4-BE49-F238E27FC236}">
                  <a16:creationId xmlns:a16="http://schemas.microsoft.com/office/drawing/2014/main" id="{D0A6AC18-5735-440A-A90B-D441A0F8430D}"/>
                </a:ext>
              </a:extLst>
            </p:cNvPr>
            <p:cNvSpPr txBox="1"/>
            <p:nvPr/>
          </p:nvSpPr>
          <p:spPr>
            <a:xfrm>
              <a:off x="5307346" y="867442"/>
              <a:ext cx="686406" cy="20005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700" dirty="0"/>
                <a:t>Herramientas</a:t>
              </a:r>
            </a:p>
          </p:txBody>
        </p:sp>
      </p:grpSp>
      <p:grpSp>
        <p:nvGrpSpPr>
          <p:cNvPr id="101" name="Grupo 100">
            <a:extLst>
              <a:ext uri="{FF2B5EF4-FFF2-40B4-BE49-F238E27FC236}">
                <a16:creationId xmlns:a16="http://schemas.microsoft.com/office/drawing/2014/main" id="{9DE39F3F-D213-415E-9A9E-B932076CCEED}"/>
              </a:ext>
            </a:extLst>
          </p:cNvPr>
          <p:cNvGrpSpPr/>
          <p:nvPr/>
        </p:nvGrpSpPr>
        <p:grpSpPr>
          <a:xfrm>
            <a:off x="4872461" y="432293"/>
            <a:ext cx="736100" cy="529878"/>
            <a:chOff x="5194884" y="550296"/>
            <a:chExt cx="736100" cy="529878"/>
          </a:xfrm>
        </p:grpSpPr>
        <p:grpSp>
          <p:nvGrpSpPr>
            <p:cNvPr id="99" name="Grupo 98">
              <a:extLst>
                <a:ext uri="{FF2B5EF4-FFF2-40B4-BE49-F238E27FC236}">
                  <a16:creationId xmlns:a16="http://schemas.microsoft.com/office/drawing/2014/main" id="{F021719E-EAD7-4883-87FA-067D3B5274C8}"/>
                </a:ext>
              </a:extLst>
            </p:cNvPr>
            <p:cNvGrpSpPr/>
            <p:nvPr/>
          </p:nvGrpSpPr>
          <p:grpSpPr>
            <a:xfrm>
              <a:off x="5290880" y="550296"/>
              <a:ext cx="489161" cy="369450"/>
              <a:chOff x="5332152" y="3535610"/>
              <a:chExt cx="489161" cy="369450"/>
            </a:xfrm>
          </p:grpSpPr>
          <p:pic>
            <p:nvPicPr>
              <p:cNvPr id="92" name="13 Imagen">
                <a:extLst>
                  <a:ext uri="{FF2B5EF4-FFF2-40B4-BE49-F238E27FC236}">
                    <a16:creationId xmlns:a16="http://schemas.microsoft.com/office/drawing/2014/main" id="{DD50B7F1-34CA-4F0A-8103-139503680115}"/>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100000"/>
                        </a14:imgEffect>
                      </a14:imgLayer>
                    </a14:imgProps>
                  </a:ext>
                  <a:ext uri="{28A0092B-C50C-407E-A947-70E740481C1C}">
                    <a14:useLocalDpi xmlns:a14="http://schemas.microsoft.com/office/drawing/2010/main" val="0"/>
                  </a:ext>
                </a:extLst>
              </a:blip>
              <a:stretch>
                <a:fillRect/>
              </a:stretch>
            </p:blipFill>
            <p:spPr>
              <a:xfrm>
                <a:off x="5494142" y="3662094"/>
                <a:ext cx="153018" cy="153018"/>
              </a:xfrm>
              <a:prstGeom prst="rect">
                <a:avLst/>
              </a:prstGeom>
            </p:spPr>
          </p:pic>
          <p:pic>
            <p:nvPicPr>
              <p:cNvPr id="93" name="15 Imagen">
                <a:extLst>
                  <a:ext uri="{FF2B5EF4-FFF2-40B4-BE49-F238E27FC236}">
                    <a16:creationId xmlns:a16="http://schemas.microsoft.com/office/drawing/2014/main" id="{D9717058-7EFC-40E6-AF17-7F53A206DB2E}"/>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21631" t="28674" r="19932" b="25822"/>
              <a:stretch/>
            </p:blipFill>
            <p:spPr>
              <a:xfrm>
                <a:off x="5647160" y="3535610"/>
                <a:ext cx="156892" cy="130984"/>
              </a:xfrm>
              <a:prstGeom prst="rect">
                <a:avLst/>
              </a:prstGeom>
            </p:spPr>
          </p:pic>
          <p:pic>
            <p:nvPicPr>
              <p:cNvPr id="94" name="15 Imagen">
                <a:extLst>
                  <a:ext uri="{FF2B5EF4-FFF2-40B4-BE49-F238E27FC236}">
                    <a16:creationId xmlns:a16="http://schemas.microsoft.com/office/drawing/2014/main" id="{09D29C4F-C56A-4794-8063-F6B29D7124EA}"/>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21631" t="28674" r="19932" b="25822"/>
              <a:stretch/>
            </p:blipFill>
            <p:spPr>
              <a:xfrm>
                <a:off x="5664421" y="3774076"/>
                <a:ext cx="156892" cy="130984"/>
              </a:xfrm>
              <a:prstGeom prst="rect">
                <a:avLst/>
              </a:prstGeom>
            </p:spPr>
          </p:pic>
          <p:pic>
            <p:nvPicPr>
              <p:cNvPr id="95" name="27 Imagen">
                <a:extLst>
                  <a:ext uri="{FF2B5EF4-FFF2-40B4-BE49-F238E27FC236}">
                    <a16:creationId xmlns:a16="http://schemas.microsoft.com/office/drawing/2014/main" id="{5BFD2846-801E-497A-875D-D88F6EE667A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32152" y="3688079"/>
                <a:ext cx="85997" cy="85997"/>
              </a:xfrm>
              <a:prstGeom prst="rect">
                <a:avLst/>
              </a:prstGeom>
            </p:spPr>
          </p:pic>
          <p:cxnSp>
            <p:nvCxnSpPr>
              <p:cNvPr id="36" name="Conector recto de flecha 35">
                <a:extLst>
                  <a:ext uri="{FF2B5EF4-FFF2-40B4-BE49-F238E27FC236}">
                    <a16:creationId xmlns:a16="http://schemas.microsoft.com/office/drawing/2014/main" id="{427727A7-98E5-44E0-8A50-E34994992705}"/>
                  </a:ext>
                </a:extLst>
              </p:cNvPr>
              <p:cNvCxnSpPr>
                <a:cxnSpLocks/>
              </p:cNvCxnSpPr>
              <p:nvPr/>
            </p:nvCxnSpPr>
            <p:spPr>
              <a:xfrm>
                <a:off x="5436591" y="3723878"/>
                <a:ext cx="71513" cy="0"/>
              </a:xfrm>
              <a:prstGeom prst="straightConnector1">
                <a:avLst/>
              </a:prstGeom>
              <a:ln w="31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Conector recto de flecha 97">
                <a:extLst>
                  <a:ext uri="{FF2B5EF4-FFF2-40B4-BE49-F238E27FC236}">
                    <a16:creationId xmlns:a16="http://schemas.microsoft.com/office/drawing/2014/main" id="{1C41A97F-D168-4F71-9DB7-CF0315B39DE2}"/>
                  </a:ext>
                </a:extLst>
              </p:cNvPr>
              <p:cNvCxnSpPr>
                <a:cxnSpLocks/>
                <a:endCxn id="93" idx="2"/>
              </p:cNvCxnSpPr>
              <p:nvPr/>
            </p:nvCxnSpPr>
            <p:spPr>
              <a:xfrm flipV="1">
                <a:off x="5664421" y="3666594"/>
                <a:ext cx="61185" cy="57284"/>
              </a:xfrm>
              <a:prstGeom prst="straightConnector1">
                <a:avLst/>
              </a:prstGeom>
              <a:ln w="31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Conector recto de flecha 99">
                <a:extLst>
                  <a:ext uri="{FF2B5EF4-FFF2-40B4-BE49-F238E27FC236}">
                    <a16:creationId xmlns:a16="http://schemas.microsoft.com/office/drawing/2014/main" id="{8574626B-3CB5-4BEA-AE46-1B8AFCEDFDA1}"/>
                  </a:ext>
                </a:extLst>
              </p:cNvPr>
              <p:cNvCxnSpPr>
                <a:cxnSpLocks/>
                <a:stCxn id="92" idx="3"/>
                <a:endCxn id="94" idx="0"/>
              </p:cNvCxnSpPr>
              <p:nvPr/>
            </p:nvCxnSpPr>
            <p:spPr>
              <a:xfrm>
                <a:off x="5647160" y="3738603"/>
                <a:ext cx="95707" cy="35473"/>
              </a:xfrm>
              <a:prstGeom prst="straightConnector1">
                <a:avLst/>
              </a:prstGeom>
              <a:ln w="3175">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4" name="CuadroTexto 11">
              <a:extLst>
                <a:ext uri="{FF2B5EF4-FFF2-40B4-BE49-F238E27FC236}">
                  <a16:creationId xmlns:a16="http://schemas.microsoft.com/office/drawing/2014/main" id="{CDE4E31D-A392-4BE7-B5B9-54B7A4CE27B1}"/>
                </a:ext>
              </a:extLst>
            </p:cNvPr>
            <p:cNvSpPr txBox="1"/>
            <p:nvPr/>
          </p:nvSpPr>
          <p:spPr>
            <a:xfrm>
              <a:off x="5194884" y="880119"/>
              <a:ext cx="736100" cy="20005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s-CO" sz="700" dirty="0"/>
                <a:t>Infraestructura</a:t>
              </a:r>
            </a:p>
          </p:txBody>
        </p:sp>
      </p:grpSp>
      <p:grpSp>
        <p:nvGrpSpPr>
          <p:cNvPr id="106" name="148 Grupo">
            <a:extLst>
              <a:ext uri="{FF2B5EF4-FFF2-40B4-BE49-F238E27FC236}">
                <a16:creationId xmlns:a16="http://schemas.microsoft.com/office/drawing/2014/main" id="{C393C382-F21E-44F9-B5AD-20E41339250F}"/>
              </a:ext>
            </a:extLst>
          </p:cNvPr>
          <p:cNvGrpSpPr/>
          <p:nvPr/>
        </p:nvGrpSpPr>
        <p:grpSpPr>
          <a:xfrm>
            <a:off x="5436096" y="468461"/>
            <a:ext cx="542968" cy="486667"/>
            <a:chOff x="6618256" y="917214"/>
            <a:chExt cx="1168250" cy="1075740"/>
          </a:xfrm>
        </p:grpSpPr>
        <p:pic>
          <p:nvPicPr>
            <p:cNvPr id="107" name="Imagen 102">
              <a:extLst>
                <a:ext uri="{FF2B5EF4-FFF2-40B4-BE49-F238E27FC236}">
                  <a16:creationId xmlns:a16="http://schemas.microsoft.com/office/drawing/2014/main" id="{D5FC8EB7-631B-44AF-BA14-5EDBD3D6230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883208" y="917214"/>
              <a:ext cx="724862" cy="724862"/>
            </a:xfrm>
            <a:prstGeom prst="rect">
              <a:avLst/>
            </a:prstGeom>
          </p:spPr>
        </p:pic>
        <p:sp>
          <p:nvSpPr>
            <p:cNvPr id="108" name="34 CuadroTexto">
              <a:extLst>
                <a:ext uri="{FF2B5EF4-FFF2-40B4-BE49-F238E27FC236}">
                  <a16:creationId xmlns:a16="http://schemas.microsoft.com/office/drawing/2014/main" id="{39FB8565-B887-4074-928C-B848AA1112EB}"/>
                </a:ext>
              </a:extLst>
            </p:cNvPr>
            <p:cNvSpPr txBox="1"/>
            <p:nvPr/>
          </p:nvSpPr>
          <p:spPr>
            <a:xfrm>
              <a:off x="6618256" y="1584764"/>
              <a:ext cx="1168250" cy="408190"/>
            </a:xfrm>
            <a:prstGeom prst="rect">
              <a:avLst/>
            </a:prstGeom>
            <a:noFill/>
          </p:spPr>
          <p:txBody>
            <a:bodyPr wrap="square" rtlCol="0">
              <a:spAutoFit/>
            </a:bodyPr>
            <a:lstStyle/>
            <a:p>
              <a:pPr algn="ctr"/>
              <a:r>
                <a:rPr lang="es-ES" sz="600" dirty="0" err="1">
                  <a:cs typeface="MV Boli" panose="02000500030200090000" pitchFamily="2" charset="0"/>
                </a:rPr>
                <a:t>Metricas</a:t>
              </a:r>
              <a:endParaRPr lang="es-CO" sz="600" dirty="0">
                <a:cs typeface="MV Boli" panose="02000500030200090000" pitchFamily="2" charset="0"/>
              </a:endParaRPr>
            </a:p>
          </p:txBody>
        </p:sp>
      </p:grpSp>
      <p:grpSp>
        <p:nvGrpSpPr>
          <p:cNvPr id="109" name="92 Grupo">
            <a:extLst>
              <a:ext uri="{FF2B5EF4-FFF2-40B4-BE49-F238E27FC236}">
                <a16:creationId xmlns:a16="http://schemas.microsoft.com/office/drawing/2014/main" id="{4C5FB7AF-5696-4060-B611-BC6CAB8A5CD0}"/>
              </a:ext>
            </a:extLst>
          </p:cNvPr>
          <p:cNvGrpSpPr/>
          <p:nvPr/>
        </p:nvGrpSpPr>
        <p:grpSpPr>
          <a:xfrm>
            <a:off x="3563314" y="3385836"/>
            <a:ext cx="1554039" cy="574067"/>
            <a:chOff x="5877485" y="4276982"/>
            <a:chExt cx="3154805" cy="1338988"/>
          </a:xfrm>
        </p:grpSpPr>
        <p:sp>
          <p:nvSpPr>
            <p:cNvPr id="110" name="93 CuadroTexto">
              <a:extLst>
                <a:ext uri="{FF2B5EF4-FFF2-40B4-BE49-F238E27FC236}">
                  <a16:creationId xmlns:a16="http://schemas.microsoft.com/office/drawing/2014/main" id="{9E69187F-2B9F-4335-9C38-9A50B4D5C87E}"/>
                </a:ext>
              </a:extLst>
            </p:cNvPr>
            <p:cNvSpPr txBox="1"/>
            <p:nvPr/>
          </p:nvSpPr>
          <p:spPr>
            <a:xfrm>
              <a:off x="5877485" y="5149350"/>
              <a:ext cx="3154805" cy="466620"/>
            </a:xfrm>
            <a:prstGeom prst="rect">
              <a:avLst/>
            </a:prstGeom>
            <a:noFill/>
          </p:spPr>
          <p:txBody>
            <a:bodyPr wrap="square" rtlCol="0">
              <a:spAutoFit/>
            </a:bodyPr>
            <a:lstStyle/>
            <a:p>
              <a:pPr algn="ctr"/>
              <a:r>
                <a:rPr lang="es-CO" sz="700" b="1" dirty="0">
                  <a:latin typeface="Univers 57 Condensed" panose="020B0606020202060204" pitchFamily="34" charset="0"/>
                </a:rPr>
                <a:t>Eficiencia, Cobertura y Oportunidad</a:t>
              </a:r>
            </a:p>
          </p:txBody>
        </p:sp>
        <p:grpSp>
          <p:nvGrpSpPr>
            <p:cNvPr id="111" name="94 Grupo">
              <a:extLst>
                <a:ext uri="{FF2B5EF4-FFF2-40B4-BE49-F238E27FC236}">
                  <a16:creationId xmlns:a16="http://schemas.microsoft.com/office/drawing/2014/main" id="{43D50184-190B-42D1-A761-F1AF03D36313}"/>
                </a:ext>
              </a:extLst>
            </p:cNvPr>
            <p:cNvGrpSpPr/>
            <p:nvPr/>
          </p:nvGrpSpPr>
          <p:grpSpPr>
            <a:xfrm>
              <a:off x="6185493" y="4276982"/>
              <a:ext cx="2505370" cy="1036255"/>
              <a:chOff x="6185493" y="4276982"/>
              <a:chExt cx="2505370" cy="1036255"/>
            </a:xfrm>
          </p:grpSpPr>
          <p:pic>
            <p:nvPicPr>
              <p:cNvPr id="112" name="95 Imagen">
                <a:extLst>
                  <a:ext uri="{FF2B5EF4-FFF2-40B4-BE49-F238E27FC236}">
                    <a16:creationId xmlns:a16="http://schemas.microsoft.com/office/drawing/2014/main" id="{BD2BB018-36E1-4ED4-9D9C-DA9B72D8297C}"/>
                  </a:ext>
                </a:extLst>
              </p:cNvPr>
              <p:cNvPicPr>
                <a:picLocks noChangeAspect="1"/>
              </p:cNvPicPr>
              <p:nvPr/>
            </p:nvPicPr>
            <p:blipFill>
              <a:blip r:embed="rId22" cstate="print">
                <a:extLst>
                  <a:ext uri="{BEBA8EAE-BF5A-486C-A8C5-ECC9F3942E4B}">
                    <a14:imgProps xmlns:a14="http://schemas.microsoft.com/office/drawing/2010/main">
                      <a14:imgLayer r:embed="rId23">
                        <a14:imgEffect>
                          <a14:sharpenSoften amount="98000"/>
                        </a14:imgEffect>
                      </a14:imgLayer>
                    </a14:imgProps>
                  </a:ext>
                  <a:ext uri="{28A0092B-C50C-407E-A947-70E740481C1C}">
                    <a14:useLocalDpi xmlns:a14="http://schemas.microsoft.com/office/drawing/2010/main" val="0"/>
                  </a:ext>
                </a:extLst>
              </a:blip>
              <a:stretch>
                <a:fillRect/>
              </a:stretch>
            </p:blipFill>
            <p:spPr>
              <a:xfrm>
                <a:off x="6185493" y="4391089"/>
                <a:ext cx="808040" cy="808040"/>
              </a:xfrm>
              <a:prstGeom prst="rect">
                <a:avLst/>
              </a:prstGeom>
              <a:noFill/>
              <a:ln w="9525">
                <a:noFill/>
                <a:miter lim="800000"/>
                <a:headEnd/>
                <a:tailEnd/>
              </a:ln>
              <a:effectLst>
                <a:innerShdw blurRad="50800">
                  <a:prstClr val="black"/>
                </a:innerShdw>
              </a:effectLst>
            </p:spPr>
          </p:pic>
          <p:pic>
            <p:nvPicPr>
              <p:cNvPr id="114" name="96 Imagen">
                <a:extLst>
                  <a:ext uri="{FF2B5EF4-FFF2-40B4-BE49-F238E27FC236}">
                    <a16:creationId xmlns:a16="http://schemas.microsoft.com/office/drawing/2014/main" id="{4498C806-55B4-43FA-BD9F-00128CBDAD0F}"/>
                  </a:ext>
                </a:extLst>
              </p:cNvPr>
              <p:cNvPicPr>
                <a:picLocks noChangeAspect="1"/>
              </p:cNvPicPr>
              <p:nvPr/>
            </p:nvPicPr>
            <p:blipFill>
              <a:blip r:embed="rId24" cstate="print">
                <a:extLst>
                  <a:ext uri="{BEBA8EAE-BF5A-486C-A8C5-ECC9F3942E4B}">
                    <a14:imgProps xmlns:a14="http://schemas.microsoft.com/office/drawing/2010/main">
                      <a14:imgLayer r:embed="rId25">
                        <a14:imgEffect>
                          <a14:sharpenSoften amount="33000"/>
                        </a14:imgEffect>
                      </a14:imgLayer>
                    </a14:imgProps>
                  </a:ext>
                  <a:ext uri="{28A0092B-C50C-407E-A947-70E740481C1C}">
                    <a14:useLocalDpi xmlns:a14="http://schemas.microsoft.com/office/drawing/2010/main" val="0"/>
                  </a:ext>
                </a:extLst>
              </a:blip>
              <a:stretch>
                <a:fillRect/>
              </a:stretch>
            </p:blipFill>
            <p:spPr>
              <a:xfrm>
                <a:off x="7027631" y="4389555"/>
                <a:ext cx="811108" cy="811108"/>
              </a:xfrm>
              <a:prstGeom prst="rect">
                <a:avLst/>
              </a:prstGeom>
              <a:noFill/>
              <a:ln w="9525">
                <a:noFill/>
                <a:miter lim="800000"/>
                <a:headEnd/>
                <a:tailEnd/>
              </a:ln>
              <a:effectLst>
                <a:innerShdw blurRad="50800">
                  <a:prstClr val="black"/>
                </a:innerShdw>
              </a:effectLst>
            </p:spPr>
          </p:pic>
          <p:pic>
            <p:nvPicPr>
              <p:cNvPr id="115" name="97 Imagen">
                <a:extLst>
                  <a:ext uri="{FF2B5EF4-FFF2-40B4-BE49-F238E27FC236}">
                    <a16:creationId xmlns:a16="http://schemas.microsoft.com/office/drawing/2014/main" id="{12A61867-3515-4964-A58A-66FF0DDE159B}"/>
                  </a:ext>
                </a:extLst>
              </p:cNvPr>
              <p:cNvPicPr>
                <a:picLocks noChangeAspect="1"/>
              </p:cNvPicPr>
              <p:nvPr/>
            </p:nvPicPr>
            <p:blipFill>
              <a:blip r:embed="rId26" cstate="print">
                <a:duotone>
                  <a:schemeClr val="accent1">
                    <a:shade val="45000"/>
                    <a:satMod val="135000"/>
                  </a:schemeClr>
                  <a:prstClr val="white"/>
                </a:duotone>
                <a:extLst>
                  <a:ext uri="{BEBA8EAE-BF5A-486C-A8C5-ECC9F3942E4B}">
                    <a14:imgProps xmlns:a14="http://schemas.microsoft.com/office/drawing/2010/main">
                      <a14:imgLayer r:embed="rId27">
                        <a14:imgEffect>
                          <a14:sharpenSoften amount="50000"/>
                        </a14:imgEffect>
                        <a14:imgEffect>
                          <a14:colorTemperature colorTemp="112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889411" y="4276982"/>
                <a:ext cx="801452" cy="1036255"/>
              </a:xfrm>
              <a:prstGeom prst="rect">
                <a:avLst/>
              </a:prstGeom>
              <a:noFill/>
              <a:ln w="9525">
                <a:noFill/>
                <a:miter lim="800000"/>
                <a:headEnd/>
                <a:tailEnd/>
              </a:ln>
              <a:effectLst>
                <a:innerShdw blurRad="50800">
                  <a:prstClr val="black"/>
                </a:innerShdw>
              </a:effectLst>
            </p:spPr>
          </p:pic>
        </p:grpSp>
      </p:grpSp>
      <p:cxnSp>
        <p:nvCxnSpPr>
          <p:cNvPr id="122" name="19 Conector curvado">
            <a:extLst>
              <a:ext uri="{FF2B5EF4-FFF2-40B4-BE49-F238E27FC236}">
                <a16:creationId xmlns:a16="http://schemas.microsoft.com/office/drawing/2014/main" id="{7644C725-AAA1-4D4C-AFC2-A1191D187112}"/>
              </a:ext>
            </a:extLst>
          </p:cNvPr>
          <p:cNvCxnSpPr>
            <a:cxnSpLocks/>
            <a:endCxn id="60" idx="1"/>
          </p:cNvCxnSpPr>
          <p:nvPr/>
        </p:nvCxnSpPr>
        <p:spPr>
          <a:xfrm rot="5400000" flipH="1" flipV="1">
            <a:off x="3266040" y="2523638"/>
            <a:ext cx="557707" cy="114453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19 Conector curvado">
            <a:extLst>
              <a:ext uri="{FF2B5EF4-FFF2-40B4-BE49-F238E27FC236}">
                <a16:creationId xmlns:a16="http://schemas.microsoft.com/office/drawing/2014/main" id="{1FDB81D9-CAE5-4CE5-BD63-0F1C531A61CD}"/>
              </a:ext>
            </a:extLst>
          </p:cNvPr>
          <p:cNvCxnSpPr>
            <a:cxnSpLocks/>
            <a:stCxn id="72" idx="1"/>
            <a:endCxn id="189" idx="2"/>
          </p:cNvCxnSpPr>
          <p:nvPr/>
        </p:nvCxnSpPr>
        <p:spPr>
          <a:xfrm rot="10800000">
            <a:off x="2940659" y="4191278"/>
            <a:ext cx="1116356" cy="35929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2" name="Grupo 151">
            <a:extLst>
              <a:ext uri="{FF2B5EF4-FFF2-40B4-BE49-F238E27FC236}">
                <a16:creationId xmlns:a16="http://schemas.microsoft.com/office/drawing/2014/main" id="{08AAB386-54A2-43A7-9FE6-F38ADC43C052}"/>
              </a:ext>
            </a:extLst>
          </p:cNvPr>
          <p:cNvGrpSpPr/>
          <p:nvPr/>
        </p:nvGrpSpPr>
        <p:grpSpPr>
          <a:xfrm>
            <a:off x="5349662" y="3221527"/>
            <a:ext cx="668759" cy="732371"/>
            <a:chOff x="5190061" y="3417374"/>
            <a:chExt cx="668759" cy="732371"/>
          </a:xfrm>
        </p:grpSpPr>
        <p:pic>
          <p:nvPicPr>
            <p:cNvPr id="130" name="73 Imagen">
              <a:extLst>
                <a:ext uri="{FF2B5EF4-FFF2-40B4-BE49-F238E27FC236}">
                  <a16:creationId xmlns:a16="http://schemas.microsoft.com/office/drawing/2014/main" id="{F73B248B-77DB-4D5A-B30C-FA7F1F61A02C}"/>
                </a:ext>
              </a:extLst>
            </p:cNvPr>
            <p:cNvPicPr>
              <a:picLocks noChangeAspect="1"/>
            </p:cNvPicPr>
            <p:nvPr/>
          </p:nvPicPr>
          <p:blipFill rotWithShape="1">
            <a:blip r:embed="rId28">
              <a:extLst>
                <a:ext uri="{28A0092B-C50C-407E-A947-70E740481C1C}">
                  <a14:useLocalDpi xmlns:a14="http://schemas.microsoft.com/office/drawing/2010/main" val="0"/>
                </a:ext>
              </a:extLst>
            </a:blip>
            <a:srcRect t="2466" r="60886" b="43301"/>
            <a:stretch/>
          </p:blipFill>
          <p:spPr>
            <a:xfrm>
              <a:off x="5317965" y="3417374"/>
              <a:ext cx="467557" cy="519154"/>
            </a:xfrm>
            <a:prstGeom prst="ellipse">
              <a:avLst/>
            </a:prstGeom>
            <a:noFill/>
          </p:spPr>
        </p:pic>
        <p:sp>
          <p:nvSpPr>
            <p:cNvPr id="131" name="71 CuadroTexto">
              <a:extLst>
                <a:ext uri="{FF2B5EF4-FFF2-40B4-BE49-F238E27FC236}">
                  <a16:creationId xmlns:a16="http://schemas.microsoft.com/office/drawing/2014/main" id="{7BFFBC4E-CB25-420E-AC15-5E5CA14DBD07}"/>
                </a:ext>
              </a:extLst>
            </p:cNvPr>
            <p:cNvSpPr txBox="1"/>
            <p:nvPr/>
          </p:nvSpPr>
          <p:spPr>
            <a:xfrm>
              <a:off x="5190061" y="3899292"/>
              <a:ext cx="668759" cy="250453"/>
            </a:xfrm>
            <a:prstGeom prst="rect">
              <a:avLst/>
            </a:prstGeom>
            <a:no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s-CO" sz="700" dirty="0" err="1"/>
                <a:t>Development</a:t>
              </a:r>
              <a:r>
                <a:rPr lang="es-CO" sz="700" dirty="0"/>
                <a:t> </a:t>
              </a:r>
              <a:r>
                <a:rPr lang="es-CO" sz="700" dirty="0" err="1"/>
                <a:t>Team</a:t>
              </a:r>
              <a:endParaRPr lang="es-CO" sz="700" dirty="0"/>
            </a:p>
          </p:txBody>
        </p:sp>
      </p:grpSp>
      <p:cxnSp>
        <p:nvCxnSpPr>
          <p:cNvPr id="133" name="19 Conector curvado">
            <a:extLst>
              <a:ext uri="{FF2B5EF4-FFF2-40B4-BE49-F238E27FC236}">
                <a16:creationId xmlns:a16="http://schemas.microsoft.com/office/drawing/2014/main" id="{DAD2C985-2D38-4071-9201-8153101E4C2C}"/>
              </a:ext>
            </a:extLst>
          </p:cNvPr>
          <p:cNvCxnSpPr>
            <a:cxnSpLocks/>
            <a:stCxn id="60" idx="3"/>
            <a:endCxn id="130" idx="0"/>
          </p:cNvCxnSpPr>
          <p:nvPr/>
        </p:nvCxnSpPr>
        <p:spPr>
          <a:xfrm>
            <a:off x="4450153" y="2817050"/>
            <a:ext cx="1261192" cy="40447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19 Conector curvado">
            <a:extLst>
              <a:ext uri="{FF2B5EF4-FFF2-40B4-BE49-F238E27FC236}">
                <a16:creationId xmlns:a16="http://schemas.microsoft.com/office/drawing/2014/main" id="{7A6AC8F3-A1C6-4219-A853-75EB1A2543CA}"/>
              </a:ext>
            </a:extLst>
          </p:cNvPr>
          <p:cNvCxnSpPr>
            <a:cxnSpLocks/>
            <a:stCxn id="131" idx="2"/>
            <a:endCxn id="72" idx="3"/>
          </p:cNvCxnSpPr>
          <p:nvPr/>
        </p:nvCxnSpPr>
        <p:spPr>
          <a:xfrm rot="5400000">
            <a:off x="4849630" y="3716164"/>
            <a:ext cx="596678" cy="107214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9" name="CuadroTexto 11">
            <a:extLst>
              <a:ext uri="{FF2B5EF4-FFF2-40B4-BE49-F238E27FC236}">
                <a16:creationId xmlns:a16="http://schemas.microsoft.com/office/drawing/2014/main" id="{D0994E96-30FD-4A5A-914C-42446FA7FA0F}"/>
              </a:ext>
            </a:extLst>
          </p:cNvPr>
          <p:cNvSpPr txBox="1"/>
          <p:nvPr/>
        </p:nvSpPr>
        <p:spPr>
          <a:xfrm>
            <a:off x="5982573" y="3113187"/>
            <a:ext cx="2748135" cy="106182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71450" indent="-171450">
              <a:buFont typeface="Arial" panose="020B0604020202020204" pitchFamily="34" charset="0"/>
              <a:buChar char="•"/>
            </a:pPr>
            <a:r>
              <a:rPr lang="es-CO" sz="700" dirty="0"/>
              <a:t>Establecer estrategias basadas en Automatización</a:t>
            </a:r>
          </a:p>
          <a:p>
            <a:pPr marL="171450" indent="-171450">
              <a:buFont typeface="Arial" panose="020B0604020202020204" pitchFamily="34" charset="0"/>
              <a:buChar char="•"/>
            </a:pPr>
            <a:r>
              <a:rPr lang="es-CO" sz="700" dirty="0"/>
              <a:t>Preparación de Datos de Prueba</a:t>
            </a:r>
          </a:p>
          <a:p>
            <a:pPr marL="171450" indent="-171450">
              <a:buFont typeface="Arial" panose="020B0604020202020204" pitchFamily="34" charset="0"/>
              <a:buChar char="•"/>
            </a:pPr>
            <a:r>
              <a:rPr lang="es-CO" sz="700" dirty="0"/>
              <a:t>Diseño de Lógica de Negocio</a:t>
            </a:r>
          </a:p>
          <a:p>
            <a:pPr marL="171450" indent="-171450">
              <a:buFont typeface="Arial" panose="020B0604020202020204" pitchFamily="34" charset="0"/>
              <a:buChar char="•"/>
            </a:pPr>
            <a:r>
              <a:rPr lang="es-CO" sz="700" dirty="0"/>
              <a:t>Viabilidad Funcional</a:t>
            </a:r>
          </a:p>
          <a:p>
            <a:pPr marL="171450" indent="-171450">
              <a:buFont typeface="Arial" panose="020B0604020202020204" pitchFamily="34" charset="0"/>
              <a:buChar char="•"/>
            </a:pPr>
            <a:r>
              <a:rPr lang="es-CO" sz="700" b="1" dirty="0"/>
              <a:t>EJECUCIÓN </a:t>
            </a:r>
            <a:r>
              <a:rPr lang="es-CO" sz="700" dirty="0"/>
              <a:t>de Artefactos de Automatización</a:t>
            </a:r>
          </a:p>
          <a:p>
            <a:pPr marL="171450" indent="-171450">
              <a:buFont typeface="Arial" panose="020B0604020202020204" pitchFamily="34" charset="0"/>
              <a:buChar char="•"/>
            </a:pPr>
            <a:r>
              <a:rPr lang="es-CO" sz="700" dirty="0"/>
              <a:t>Identificar y Gestionar necesidades de Mantenimiento</a:t>
            </a:r>
          </a:p>
          <a:p>
            <a:pPr marL="171450" indent="-171450">
              <a:buFont typeface="Arial" panose="020B0604020202020204" pitchFamily="34" charset="0"/>
              <a:buChar char="•"/>
            </a:pPr>
            <a:r>
              <a:rPr lang="es-CO" sz="700" dirty="0"/>
              <a:t>Identificar y Gestionar nuevas necesidades de Automatización (Incremento de cobertura)</a:t>
            </a:r>
          </a:p>
          <a:p>
            <a:pPr marL="171450" indent="-171450">
              <a:buFont typeface="Arial" panose="020B0604020202020204" pitchFamily="34" charset="0"/>
              <a:buChar char="•"/>
            </a:pPr>
            <a:r>
              <a:rPr lang="es-CO" sz="700" dirty="0"/>
              <a:t>Presentar métricas e indicadores de la prueba</a:t>
            </a:r>
          </a:p>
        </p:txBody>
      </p:sp>
      <p:pic>
        <p:nvPicPr>
          <p:cNvPr id="169" name="Imagen 168">
            <a:extLst>
              <a:ext uri="{FF2B5EF4-FFF2-40B4-BE49-F238E27FC236}">
                <a16:creationId xmlns:a16="http://schemas.microsoft.com/office/drawing/2014/main" id="{549CEA8E-B567-4E6F-B70C-9ABE6EC89A9D}"/>
              </a:ext>
            </a:extLst>
          </p:cNvPr>
          <p:cNvPicPr>
            <a:picLocks noChangeAspect="1"/>
          </p:cNvPicPr>
          <p:nvPr/>
        </p:nvPicPr>
        <p:blipFill>
          <a:blip r:embed="rId29">
            <a:clrChange>
              <a:clrFrom>
                <a:srgbClr val="FFFFFC"/>
              </a:clrFrom>
              <a:clrTo>
                <a:srgbClr val="FFFFFC">
                  <a:alpha val="0"/>
                </a:srgbClr>
              </a:clrTo>
            </a:clrChange>
          </a:blip>
          <a:stretch>
            <a:fillRect/>
          </a:stretch>
        </p:blipFill>
        <p:spPr>
          <a:xfrm>
            <a:off x="4606098" y="4129363"/>
            <a:ext cx="114667" cy="114667"/>
          </a:xfrm>
          <a:prstGeom prst="rect">
            <a:avLst/>
          </a:prstGeom>
        </p:spPr>
      </p:pic>
      <p:sp>
        <p:nvSpPr>
          <p:cNvPr id="184" name="72 Flecha arriba">
            <a:extLst>
              <a:ext uri="{FF2B5EF4-FFF2-40B4-BE49-F238E27FC236}">
                <a16:creationId xmlns:a16="http://schemas.microsoft.com/office/drawing/2014/main" id="{3605DD54-AE5A-4EF4-B95A-AE998B665D99}"/>
              </a:ext>
            </a:extLst>
          </p:cNvPr>
          <p:cNvSpPr/>
          <p:nvPr/>
        </p:nvSpPr>
        <p:spPr>
          <a:xfrm rot="10800000">
            <a:off x="6250961" y="3001461"/>
            <a:ext cx="242316" cy="12743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p:nvGrpSpPr>
          <p:cNvPr id="187" name="Grupo 186">
            <a:extLst>
              <a:ext uri="{FF2B5EF4-FFF2-40B4-BE49-F238E27FC236}">
                <a16:creationId xmlns:a16="http://schemas.microsoft.com/office/drawing/2014/main" id="{817A92D0-751B-486A-BD10-55D582E3327E}"/>
              </a:ext>
            </a:extLst>
          </p:cNvPr>
          <p:cNvGrpSpPr/>
          <p:nvPr/>
        </p:nvGrpSpPr>
        <p:grpSpPr>
          <a:xfrm>
            <a:off x="2560587" y="3419364"/>
            <a:ext cx="760144" cy="771914"/>
            <a:chOff x="1783237" y="878748"/>
            <a:chExt cx="760144" cy="771914"/>
          </a:xfrm>
        </p:grpSpPr>
        <p:pic>
          <p:nvPicPr>
            <p:cNvPr id="188" name="Marcador de contenido 2">
              <a:extLst>
                <a:ext uri="{FF2B5EF4-FFF2-40B4-BE49-F238E27FC236}">
                  <a16:creationId xmlns:a16="http://schemas.microsoft.com/office/drawing/2014/main" id="{909EF70F-7B53-4002-81C9-79D073DA3AF8}"/>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982328" y="878748"/>
              <a:ext cx="436874" cy="481428"/>
            </a:xfrm>
            <a:prstGeom prst="rect">
              <a:avLst/>
            </a:prstGeom>
          </p:spPr>
        </p:pic>
        <p:sp>
          <p:nvSpPr>
            <p:cNvPr id="189" name="CuadroTexto 188">
              <a:extLst>
                <a:ext uri="{FF2B5EF4-FFF2-40B4-BE49-F238E27FC236}">
                  <a16:creationId xmlns:a16="http://schemas.microsoft.com/office/drawing/2014/main" id="{3C2D01FA-DC9F-4F43-8625-EF4E52346994}"/>
                </a:ext>
              </a:extLst>
            </p:cNvPr>
            <p:cNvSpPr txBox="1"/>
            <p:nvPr/>
          </p:nvSpPr>
          <p:spPr>
            <a:xfrm>
              <a:off x="1783237" y="1342885"/>
              <a:ext cx="760144" cy="307777"/>
            </a:xfrm>
            <a:prstGeom prst="rect">
              <a:avLst/>
            </a:prstGeom>
            <a:noFill/>
          </p:spPr>
          <p:txBody>
            <a:bodyPr wrap="none" rtlCol="0">
              <a:spAutoFit/>
            </a:bodyPr>
            <a:lstStyle/>
            <a:p>
              <a:pPr algn="ctr"/>
              <a:r>
                <a:rPr lang="es-CO" sz="700" dirty="0"/>
                <a:t>Automatización</a:t>
              </a:r>
            </a:p>
            <a:p>
              <a:pPr algn="ctr"/>
              <a:r>
                <a:rPr lang="es-CO" sz="700" dirty="0"/>
                <a:t>Transversal</a:t>
              </a:r>
            </a:p>
          </p:txBody>
        </p:sp>
      </p:grpSp>
      <p:grpSp>
        <p:nvGrpSpPr>
          <p:cNvPr id="191" name="Grupo 190">
            <a:extLst>
              <a:ext uri="{FF2B5EF4-FFF2-40B4-BE49-F238E27FC236}">
                <a16:creationId xmlns:a16="http://schemas.microsoft.com/office/drawing/2014/main" id="{5EB48304-0900-4849-9E92-28D6C43142D6}"/>
              </a:ext>
            </a:extLst>
          </p:cNvPr>
          <p:cNvGrpSpPr/>
          <p:nvPr/>
        </p:nvGrpSpPr>
        <p:grpSpPr>
          <a:xfrm>
            <a:off x="6069030" y="2460004"/>
            <a:ext cx="554880" cy="515137"/>
            <a:chOff x="5629661" y="4481942"/>
            <a:chExt cx="554880" cy="515137"/>
          </a:xfrm>
        </p:grpSpPr>
        <p:pic>
          <p:nvPicPr>
            <p:cNvPr id="192" name="6 Imagen">
              <a:extLst>
                <a:ext uri="{FF2B5EF4-FFF2-40B4-BE49-F238E27FC236}">
                  <a16:creationId xmlns:a16="http://schemas.microsoft.com/office/drawing/2014/main" id="{10687A6D-E51B-4B54-8D5C-2C8FF2583E0F}"/>
                </a:ext>
              </a:extLst>
            </p:cNvPr>
            <p:cNvPicPr>
              <a:picLocks noChangeAspect="1"/>
            </p:cNvPicPr>
            <p:nvPr/>
          </p:nvPicPr>
          <p:blipFill>
            <a:blip r:embed="rId31"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717347" y="4481942"/>
              <a:ext cx="336561" cy="374721"/>
            </a:xfrm>
            <a:prstGeom prst="rect">
              <a:avLst/>
            </a:prstGeom>
          </p:spPr>
        </p:pic>
        <p:sp>
          <p:nvSpPr>
            <p:cNvPr id="193" name="Rectangle 335">
              <a:extLst>
                <a:ext uri="{FF2B5EF4-FFF2-40B4-BE49-F238E27FC236}">
                  <a16:creationId xmlns:a16="http://schemas.microsoft.com/office/drawing/2014/main" id="{16A3EFCE-08D6-43D5-9ACD-F03ABAE04614}"/>
                </a:ext>
              </a:extLst>
            </p:cNvPr>
            <p:cNvSpPr/>
            <p:nvPr/>
          </p:nvSpPr>
          <p:spPr>
            <a:xfrm>
              <a:off x="5629661" y="4812413"/>
              <a:ext cx="554880" cy="184666"/>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p>
              <a:pPr algn="ctr"/>
              <a:r>
                <a:rPr lang="es-CO" sz="600" dirty="0"/>
                <a:t>GS</a:t>
              </a:r>
            </a:p>
            <a:p>
              <a:pPr algn="ctr"/>
              <a:r>
                <a:rPr lang="es-CO" sz="600" dirty="0"/>
                <a:t>Coordinadores</a:t>
              </a:r>
            </a:p>
          </p:txBody>
        </p:sp>
      </p:grpSp>
      <p:sp>
        <p:nvSpPr>
          <p:cNvPr id="116" name="CuadroTexto 11">
            <a:extLst>
              <a:ext uri="{FF2B5EF4-FFF2-40B4-BE49-F238E27FC236}">
                <a16:creationId xmlns:a16="http://schemas.microsoft.com/office/drawing/2014/main" id="{74E419BA-7A35-439F-8EBF-D43931E020BE}"/>
              </a:ext>
            </a:extLst>
          </p:cNvPr>
          <p:cNvSpPr txBox="1"/>
          <p:nvPr/>
        </p:nvSpPr>
        <p:spPr>
          <a:xfrm>
            <a:off x="5785527" y="4279754"/>
            <a:ext cx="2609677" cy="415498"/>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71450" indent="-171450">
              <a:buFont typeface="Arial" panose="020B0604020202020204" pitchFamily="34" charset="0"/>
              <a:buChar char="•"/>
            </a:pPr>
            <a:r>
              <a:rPr lang="es-CO" sz="700" dirty="0"/>
              <a:t>Apalancar el uso estrategias basadas en la eficiencia</a:t>
            </a:r>
          </a:p>
          <a:p>
            <a:pPr marL="171450" indent="-171450">
              <a:buFont typeface="Arial" panose="020B0604020202020204" pitchFamily="34" charset="0"/>
              <a:buChar char="•"/>
            </a:pPr>
            <a:r>
              <a:rPr lang="es-CO" sz="700" dirty="0"/>
              <a:t>Métricas e Indicadores de Eficiencia y Cobertura de Proyecto</a:t>
            </a:r>
          </a:p>
          <a:p>
            <a:pPr marL="171450" indent="-171450">
              <a:buFont typeface="Arial" panose="020B0604020202020204" pitchFamily="34" charset="0"/>
              <a:buChar char="•"/>
            </a:pPr>
            <a:r>
              <a:rPr lang="es-CO" sz="700" dirty="0"/>
              <a:t>Aprobación de Estrategias y de Presupuesto</a:t>
            </a:r>
          </a:p>
        </p:txBody>
      </p:sp>
      <p:grpSp>
        <p:nvGrpSpPr>
          <p:cNvPr id="5" name="Grupo 4">
            <a:extLst>
              <a:ext uri="{FF2B5EF4-FFF2-40B4-BE49-F238E27FC236}">
                <a16:creationId xmlns:a16="http://schemas.microsoft.com/office/drawing/2014/main" id="{D2533DEB-D142-4823-B713-211832635FEB}"/>
              </a:ext>
            </a:extLst>
          </p:cNvPr>
          <p:cNvGrpSpPr/>
          <p:nvPr/>
        </p:nvGrpSpPr>
        <p:grpSpPr>
          <a:xfrm>
            <a:off x="5246792" y="4223368"/>
            <a:ext cx="554880" cy="529213"/>
            <a:chOff x="5238867" y="4439481"/>
            <a:chExt cx="554880" cy="529213"/>
          </a:xfrm>
        </p:grpSpPr>
        <p:grpSp>
          <p:nvGrpSpPr>
            <p:cNvPr id="165" name="Grupo 164">
              <a:extLst>
                <a:ext uri="{FF2B5EF4-FFF2-40B4-BE49-F238E27FC236}">
                  <a16:creationId xmlns:a16="http://schemas.microsoft.com/office/drawing/2014/main" id="{B877E7C2-BD58-4610-9AAC-AA682A30B6D2}"/>
                </a:ext>
              </a:extLst>
            </p:cNvPr>
            <p:cNvGrpSpPr/>
            <p:nvPr/>
          </p:nvGrpSpPr>
          <p:grpSpPr>
            <a:xfrm>
              <a:off x="5238867" y="4439481"/>
              <a:ext cx="554880" cy="529213"/>
              <a:chOff x="5608188" y="4422571"/>
              <a:chExt cx="554880" cy="529213"/>
            </a:xfrm>
          </p:grpSpPr>
          <p:pic>
            <p:nvPicPr>
              <p:cNvPr id="180" name="6 Imagen">
                <a:extLst>
                  <a:ext uri="{FF2B5EF4-FFF2-40B4-BE49-F238E27FC236}">
                    <a16:creationId xmlns:a16="http://schemas.microsoft.com/office/drawing/2014/main" id="{5556542E-12A6-47E3-8B41-16FD17AF67F4}"/>
                  </a:ext>
                </a:extLst>
              </p:cNvPr>
              <p:cNvPicPr>
                <a:picLocks noChangeAspect="1"/>
              </p:cNvPicPr>
              <p:nvPr/>
            </p:nvPicPr>
            <p:blipFill>
              <a:blip r:embed="rId3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93368" y="4422571"/>
                <a:ext cx="414013" cy="460954"/>
              </a:xfrm>
              <a:prstGeom prst="rect">
                <a:avLst/>
              </a:prstGeom>
            </p:spPr>
          </p:pic>
          <p:sp>
            <p:nvSpPr>
              <p:cNvPr id="181" name="Rectangle 335">
                <a:extLst>
                  <a:ext uri="{FF2B5EF4-FFF2-40B4-BE49-F238E27FC236}">
                    <a16:creationId xmlns:a16="http://schemas.microsoft.com/office/drawing/2014/main" id="{1C4B93D5-F0DE-4908-8FB3-2750F3935B22}"/>
                  </a:ext>
                </a:extLst>
              </p:cNvPr>
              <p:cNvSpPr/>
              <p:nvPr/>
            </p:nvSpPr>
            <p:spPr>
              <a:xfrm>
                <a:off x="5608188" y="4844062"/>
                <a:ext cx="554880" cy="107722"/>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p>
                <a:pPr algn="ctr"/>
                <a:r>
                  <a:rPr lang="es-CO" sz="700" dirty="0" err="1"/>
                  <a:t>Product</a:t>
                </a:r>
                <a:r>
                  <a:rPr lang="es-CO" sz="700" dirty="0"/>
                  <a:t> </a:t>
                </a:r>
                <a:r>
                  <a:rPr lang="es-CO" sz="700" dirty="0" err="1"/>
                  <a:t>Owner</a:t>
                </a:r>
                <a:endParaRPr lang="es-CO" sz="700" dirty="0"/>
              </a:p>
            </p:txBody>
          </p:sp>
        </p:grpSp>
        <p:pic>
          <p:nvPicPr>
            <p:cNvPr id="118" name="Imagen 117">
              <a:extLst>
                <a:ext uri="{FF2B5EF4-FFF2-40B4-BE49-F238E27FC236}">
                  <a16:creationId xmlns:a16="http://schemas.microsoft.com/office/drawing/2014/main" id="{DFE2091E-AD46-454D-81AF-34D32A59DA5E}"/>
                </a:ext>
              </a:extLst>
            </p:cNvPr>
            <p:cNvPicPr>
              <a:picLocks noChangeAspect="1"/>
            </p:cNvPicPr>
            <p:nvPr/>
          </p:nvPicPr>
          <p:blipFill>
            <a:blip r:embed="rId32"/>
            <a:stretch>
              <a:fillRect/>
            </a:stretch>
          </p:blipFill>
          <p:spPr>
            <a:xfrm>
              <a:off x="5628783" y="4736401"/>
              <a:ext cx="87358" cy="85740"/>
            </a:xfrm>
            <a:prstGeom prst="rect">
              <a:avLst/>
            </a:prstGeom>
          </p:spPr>
        </p:pic>
      </p:grpSp>
      <p:grpSp>
        <p:nvGrpSpPr>
          <p:cNvPr id="6" name="Grupo 5">
            <a:extLst>
              <a:ext uri="{FF2B5EF4-FFF2-40B4-BE49-F238E27FC236}">
                <a16:creationId xmlns:a16="http://schemas.microsoft.com/office/drawing/2014/main" id="{BA3BA9CB-411C-4D81-BA9B-1D2C17E7BBDC}"/>
              </a:ext>
            </a:extLst>
          </p:cNvPr>
          <p:cNvGrpSpPr/>
          <p:nvPr/>
        </p:nvGrpSpPr>
        <p:grpSpPr>
          <a:xfrm>
            <a:off x="2903787" y="4365620"/>
            <a:ext cx="554880" cy="545915"/>
            <a:chOff x="2903787" y="4492509"/>
            <a:chExt cx="554880" cy="545915"/>
          </a:xfrm>
        </p:grpSpPr>
        <p:grpSp>
          <p:nvGrpSpPr>
            <p:cNvPr id="201" name="Grupo 200">
              <a:extLst>
                <a:ext uri="{FF2B5EF4-FFF2-40B4-BE49-F238E27FC236}">
                  <a16:creationId xmlns:a16="http://schemas.microsoft.com/office/drawing/2014/main" id="{5DD0AA8F-3B32-4E57-8F12-22A313E92F13}"/>
                </a:ext>
              </a:extLst>
            </p:cNvPr>
            <p:cNvGrpSpPr/>
            <p:nvPr/>
          </p:nvGrpSpPr>
          <p:grpSpPr>
            <a:xfrm>
              <a:off x="2903787" y="4492509"/>
              <a:ext cx="554880" cy="545915"/>
              <a:chOff x="5598627" y="4481942"/>
              <a:chExt cx="554880" cy="545915"/>
            </a:xfrm>
          </p:grpSpPr>
          <p:pic>
            <p:nvPicPr>
              <p:cNvPr id="202" name="6 Imagen">
                <a:extLst>
                  <a:ext uri="{FF2B5EF4-FFF2-40B4-BE49-F238E27FC236}">
                    <a16:creationId xmlns:a16="http://schemas.microsoft.com/office/drawing/2014/main" id="{8E02EB4B-C693-4CC9-9E12-0B30E3E9D521}"/>
                  </a:ext>
                </a:extLst>
              </p:cNvPr>
              <p:cNvPicPr>
                <a:picLocks noChangeAspect="1"/>
              </p:cNvPicPr>
              <p:nvPr/>
            </p:nvPicPr>
            <p:blipFill>
              <a:blip r:embed="rId3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17347" y="4481942"/>
                <a:ext cx="336561" cy="374721"/>
              </a:xfrm>
              <a:prstGeom prst="rect">
                <a:avLst/>
              </a:prstGeom>
            </p:spPr>
          </p:pic>
          <p:sp>
            <p:nvSpPr>
              <p:cNvPr id="203" name="Rectangle 335">
                <a:extLst>
                  <a:ext uri="{FF2B5EF4-FFF2-40B4-BE49-F238E27FC236}">
                    <a16:creationId xmlns:a16="http://schemas.microsoft.com/office/drawing/2014/main" id="{69052269-D95B-4475-BE21-1D3B7E5FB58A}"/>
                  </a:ext>
                </a:extLst>
              </p:cNvPr>
              <p:cNvSpPr/>
              <p:nvPr/>
            </p:nvSpPr>
            <p:spPr>
              <a:xfrm>
                <a:off x="5598627" y="4812413"/>
                <a:ext cx="554880" cy="21544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p>
                <a:pPr algn="ctr"/>
                <a:r>
                  <a:rPr lang="es-CO" sz="700" dirty="0"/>
                  <a:t>Líder Especializadas</a:t>
                </a:r>
              </a:p>
            </p:txBody>
          </p:sp>
        </p:grpSp>
        <p:pic>
          <p:nvPicPr>
            <p:cNvPr id="119" name="Imagen 118">
              <a:extLst>
                <a:ext uri="{FF2B5EF4-FFF2-40B4-BE49-F238E27FC236}">
                  <a16:creationId xmlns:a16="http://schemas.microsoft.com/office/drawing/2014/main" id="{C8B8D1E6-8EF2-4F44-86C8-F9A5BD1BDB19}"/>
                </a:ext>
              </a:extLst>
            </p:cNvPr>
            <p:cNvPicPr>
              <a:picLocks noChangeAspect="1"/>
            </p:cNvPicPr>
            <p:nvPr/>
          </p:nvPicPr>
          <p:blipFill>
            <a:blip r:embed="rId32"/>
            <a:stretch>
              <a:fillRect/>
            </a:stretch>
          </p:blipFill>
          <p:spPr>
            <a:xfrm>
              <a:off x="3271710" y="4737240"/>
              <a:ext cx="87358" cy="85740"/>
            </a:xfrm>
            <a:prstGeom prst="rect">
              <a:avLst/>
            </a:prstGeom>
          </p:spPr>
        </p:pic>
      </p:grpSp>
      <p:sp>
        <p:nvSpPr>
          <p:cNvPr id="120" name="CuadroTexto 11">
            <a:extLst>
              <a:ext uri="{FF2B5EF4-FFF2-40B4-BE49-F238E27FC236}">
                <a16:creationId xmlns:a16="http://schemas.microsoft.com/office/drawing/2014/main" id="{810B8D59-CC73-4F16-B058-7E959C5B4028}"/>
              </a:ext>
            </a:extLst>
          </p:cNvPr>
          <p:cNvSpPr txBox="1"/>
          <p:nvPr/>
        </p:nvSpPr>
        <p:spPr>
          <a:xfrm>
            <a:off x="1144265" y="4455623"/>
            <a:ext cx="1830964" cy="307777"/>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71450" indent="-171450">
              <a:buFont typeface="Arial" panose="020B0604020202020204" pitchFamily="34" charset="0"/>
              <a:buChar char="•"/>
            </a:pPr>
            <a:r>
              <a:rPr lang="es-CO" sz="700" dirty="0"/>
              <a:t>Gestionar el Backlog de Automatización</a:t>
            </a:r>
          </a:p>
          <a:p>
            <a:pPr marL="171450" indent="-171450">
              <a:buFont typeface="Arial" panose="020B0604020202020204" pitchFamily="34" charset="0"/>
              <a:buChar char="•"/>
            </a:pPr>
            <a:r>
              <a:rPr lang="es-CO" sz="700" dirty="0"/>
              <a:t>Métricas e Indicadores del Modelo</a:t>
            </a:r>
          </a:p>
        </p:txBody>
      </p:sp>
      <p:pic>
        <p:nvPicPr>
          <p:cNvPr id="121" name="Picture 2" descr="Icono Advertencia Gratis de Flatastic 9 Icons">
            <a:extLst>
              <a:ext uri="{FF2B5EF4-FFF2-40B4-BE49-F238E27FC236}">
                <a16:creationId xmlns:a16="http://schemas.microsoft.com/office/drawing/2014/main" id="{F659A11F-887C-4A93-BE23-734D0E8A265B}"/>
              </a:ext>
            </a:extLst>
          </p:cNvPr>
          <p:cNvPicPr>
            <a:picLocks noChangeAspect="1" noChangeArrowheads="1"/>
          </p:cNvPicPr>
          <p:nvPr/>
        </p:nvPicPr>
        <p:blipFill>
          <a:blip r:embed="rId3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9131" y="1324976"/>
            <a:ext cx="141055" cy="141055"/>
          </a:xfrm>
          <a:prstGeom prst="rect">
            <a:avLst/>
          </a:prstGeom>
          <a:noFill/>
          <a:extLst>
            <a:ext uri="{909E8E84-426E-40DD-AFC4-6F175D3DCCD1}">
              <a14:hiddenFill xmlns:a14="http://schemas.microsoft.com/office/drawing/2010/main">
                <a:solidFill>
                  <a:srgbClr val="FFFFFF"/>
                </a:solidFill>
              </a14:hiddenFill>
            </a:ext>
          </a:extLst>
        </p:spPr>
      </p:pic>
      <p:sp>
        <p:nvSpPr>
          <p:cNvPr id="126" name="CuadroTexto 125">
            <a:extLst>
              <a:ext uri="{FF2B5EF4-FFF2-40B4-BE49-F238E27FC236}">
                <a16:creationId xmlns:a16="http://schemas.microsoft.com/office/drawing/2014/main" id="{EC82D48B-D8FA-44EA-99B5-DE7C4330573A}"/>
              </a:ext>
            </a:extLst>
          </p:cNvPr>
          <p:cNvSpPr txBox="1"/>
          <p:nvPr/>
        </p:nvSpPr>
        <p:spPr>
          <a:xfrm>
            <a:off x="3834637" y="4257767"/>
            <a:ext cx="862737" cy="292388"/>
          </a:xfrm>
          <a:prstGeom prst="rect">
            <a:avLst/>
          </a:prstGeom>
          <a:noFill/>
        </p:spPr>
        <p:txBody>
          <a:bodyPr wrap="none" rtlCol="0">
            <a:spAutoFit/>
          </a:bodyPr>
          <a:lstStyle/>
          <a:p>
            <a:pPr marL="171450" indent="-171450">
              <a:buFont typeface="Arial" panose="020B0604020202020204" pitchFamily="34" charset="0"/>
              <a:buChar char="•"/>
            </a:pPr>
            <a:r>
              <a:rPr lang="es-CO" sz="700" b="1" dirty="0"/>
              <a:t>Construcción</a:t>
            </a:r>
          </a:p>
          <a:p>
            <a:pPr marL="171450" indent="-171450">
              <a:buFont typeface="Arial" panose="020B0604020202020204" pitchFamily="34" charset="0"/>
              <a:buChar char="•"/>
            </a:pPr>
            <a:r>
              <a:rPr lang="es-CO" sz="600" b="1" dirty="0"/>
              <a:t>Mantenimiento</a:t>
            </a:r>
          </a:p>
        </p:txBody>
      </p:sp>
      <p:grpSp>
        <p:nvGrpSpPr>
          <p:cNvPr id="132" name="Grupo 131">
            <a:extLst>
              <a:ext uri="{FF2B5EF4-FFF2-40B4-BE49-F238E27FC236}">
                <a16:creationId xmlns:a16="http://schemas.microsoft.com/office/drawing/2014/main" id="{2C6B0591-6AFF-4B25-9D20-38C761E1DBC2}"/>
              </a:ext>
            </a:extLst>
          </p:cNvPr>
          <p:cNvGrpSpPr/>
          <p:nvPr/>
        </p:nvGrpSpPr>
        <p:grpSpPr>
          <a:xfrm>
            <a:off x="137361" y="3586240"/>
            <a:ext cx="648178" cy="239588"/>
            <a:chOff x="501264" y="0"/>
            <a:chExt cx="889387" cy="365448"/>
          </a:xfrm>
        </p:grpSpPr>
        <p:sp>
          <p:nvSpPr>
            <p:cNvPr id="134" name="16 Rectángulo redondeado">
              <a:extLst>
                <a:ext uri="{FF2B5EF4-FFF2-40B4-BE49-F238E27FC236}">
                  <a16:creationId xmlns:a16="http://schemas.microsoft.com/office/drawing/2014/main" id="{7CE6B244-F420-48C5-BCB3-6527F03B88AE}"/>
                </a:ext>
              </a:extLst>
            </p:cNvPr>
            <p:cNvSpPr/>
            <p:nvPr/>
          </p:nvSpPr>
          <p:spPr>
            <a:xfrm>
              <a:off x="501264" y="5407"/>
              <a:ext cx="889387" cy="360041"/>
            </a:xfrm>
            <a:prstGeom prst="round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CO" sz="600" dirty="0">
                  <a:solidFill>
                    <a:schemeClr val="bg1"/>
                  </a:solidFill>
                </a:rPr>
                <a:t>Framework</a:t>
              </a:r>
            </a:p>
          </p:txBody>
        </p:sp>
        <p:pic>
          <p:nvPicPr>
            <p:cNvPr id="135" name="55 Imagen">
              <a:extLst>
                <a:ext uri="{FF2B5EF4-FFF2-40B4-BE49-F238E27FC236}">
                  <a16:creationId xmlns:a16="http://schemas.microsoft.com/office/drawing/2014/main" id="{F641A4CF-93E6-4FAD-9B65-F88323D9B65F}"/>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198844" y="0"/>
              <a:ext cx="190532" cy="174961"/>
            </a:xfrm>
            <a:prstGeom prst="ellipse">
              <a:avLst/>
            </a:prstGeom>
          </p:spPr>
        </p:pic>
      </p:grpSp>
      <p:sp>
        <p:nvSpPr>
          <p:cNvPr id="127" name="CuadroTexto 11">
            <a:extLst>
              <a:ext uri="{FF2B5EF4-FFF2-40B4-BE49-F238E27FC236}">
                <a16:creationId xmlns:a16="http://schemas.microsoft.com/office/drawing/2014/main" id="{5217C10F-42E8-4DA0-B442-F7118C7E1375}"/>
              </a:ext>
            </a:extLst>
          </p:cNvPr>
          <p:cNvSpPr txBox="1"/>
          <p:nvPr/>
        </p:nvSpPr>
        <p:spPr>
          <a:xfrm>
            <a:off x="6520601" y="2418238"/>
            <a:ext cx="2543219" cy="52322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71450" indent="-171450">
              <a:buFont typeface="Arial" panose="020B0604020202020204" pitchFamily="34" charset="0"/>
              <a:buChar char="•"/>
            </a:pPr>
            <a:r>
              <a:rPr lang="es-CO" sz="700" dirty="0"/>
              <a:t>Monitoreo y Seguimiento a las Estrategias de Pruebas</a:t>
            </a:r>
          </a:p>
          <a:p>
            <a:pPr marL="171450" indent="-171450">
              <a:buFont typeface="Arial" panose="020B0604020202020204" pitchFamily="34" charset="0"/>
              <a:buChar char="•"/>
            </a:pPr>
            <a:r>
              <a:rPr lang="es-CO" sz="700" dirty="0"/>
              <a:t>Medir a los equipos con base en la Eficiencia y Cobertura en Automatización</a:t>
            </a:r>
          </a:p>
          <a:p>
            <a:pPr marL="171450" indent="-171450">
              <a:buFont typeface="Arial" panose="020B0604020202020204" pitchFamily="34" charset="0"/>
              <a:buChar char="•"/>
            </a:pPr>
            <a:r>
              <a:rPr lang="es-CO" sz="700" dirty="0"/>
              <a:t>Métricas e Indicadores del Servicio</a:t>
            </a:r>
          </a:p>
        </p:txBody>
      </p:sp>
      <p:sp>
        <p:nvSpPr>
          <p:cNvPr id="137" name="CuadroTexto 11">
            <a:extLst>
              <a:ext uri="{FF2B5EF4-FFF2-40B4-BE49-F238E27FC236}">
                <a16:creationId xmlns:a16="http://schemas.microsoft.com/office/drawing/2014/main" id="{1E2522F0-418B-49BF-9516-02E5F5FD5CF8}"/>
              </a:ext>
            </a:extLst>
          </p:cNvPr>
          <p:cNvSpPr txBox="1"/>
          <p:nvPr/>
        </p:nvSpPr>
        <p:spPr>
          <a:xfrm>
            <a:off x="868661" y="3113187"/>
            <a:ext cx="2023447" cy="954107"/>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71450" indent="-171450">
              <a:buFont typeface="Arial" panose="020B0604020202020204" pitchFamily="34" charset="0"/>
              <a:buChar char="•"/>
            </a:pPr>
            <a:r>
              <a:rPr lang="es-CO" sz="700" dirty="0"/>
              <a:t>Administración y Custodia de Artefactos</a:t>
            </a:r>
          </a:p>
          <a:p>
            <a:pPr marL="171450" indent="-171450">
              <a:buFont typeface="Arial" panose="020B0604020202020204" pitchFamily="34" charset="0"/>
              <a:buChar char="•"/>
            </a:pPr>
            <a:r>
              <a:rPr lang="es-CO" sz="700" dirty="0"/>
              <a:t>Mantenimiento y Mejoras Framework</a:t>
            </a:r>
          </a:p>
          <a:p>
            <a:pPr marL="171450" indent="-171450">
              <a:buFont typeface="Arial" panose="020B0604020202020204" pitchFamily="34" charset="0"/>
              <a:buChar char="•"/>
            </a:pPr>
            <a:r>
              <a:rPr lang="es-CO" sz="700" dirty="0"/>
              <a:t>Creación de Soluciones Genéricas</a:t>
            </a:r>
          </a:p>
          <a:p>
            <a:pPr marL="171450" indent="-171450">
              <a:buFont typeface="Arial" panose="020B0604020202020204" pitchFamily="34" charset="0"/>
              <a:buChar char="•"/>
            </a:pPr>
            <a:r>
              <a:rPr lang="es-CO" sz="700" dirty="0"/>
              <a:t>Mantenimiento a Artefactos actuales</a:t>
            </a:r>
          </a:p>
          <a:p>
            <a:pPr marL="171450" indent="-171450">
              <a:buFont typeface="Arial" panose="020B0604020202020204" pitchFamily="34" charset="0"/>
              <a:buChar char="•"/>
            </a:pPr>
            <a:r>
              <a:rPr lang="es-CO" sz="700" dirty="0"/>
              <a:t>Desarrollo del Backlog de Automatización</a:t>
            </a:r>
          </a:p>
          <a:p>
            <a:pPr marL="628650" lvl="1" indent="-171450">
              <a:buFont typeface="Arial" panose="020B0604020202020204" pitchFamily="34" charset="0"/>
              <a:buChar char="•"/>
            </a:pPr>
            <a:r>
              <a:rPr lang="es-CO" sz="700" dirty="0"/>
              <a:t>Mantenimiento</a:t>
            </a:r>
          </a:p>
          <a:p>
            <a:pPr marL="628650" lvl="1" indent="-171450">
              <a:buFont typeface="Arial" panose="020B0604020202020204" pitchFamily="34" charset="0"/>
              <a:buChar char="•"/>
            </a:pPr>
            <a:r>
              <a:rPr lang="es-CO" sz="700" dirty="0"/>
              <a:t>Construcción</a:t>
            </a:r>
          </a:p>
          <a:p>
            <a:pPr marL="171450" indent="-171450">
              <a:buFont typeface="Arial" panose="020B0604020202020204" pitchFamily="34" charset="0"/>
              <a:buChar char="•"/>
            </a:pPr>
            <a:r>
              <a:rPr lang="es-CO" sz="700" dirty="0"/>
              <a:t>Métricas e Indicadores del Proceso</a:t>
            </a:r>
          </a:p>
        </p:txBody>
      </p:sp>
      <p:grpSp>
        <p:nvGrpSpPr>
          <p:cNvPr id="138" name="Grupo 137">
            <a:extLst>
              <a:ext uri="{FF2B5EF4-FFF2-40B4-BE49-F238E27FC236}">
                <a16:creationId xmlns:a16="http://schemas.microsoft.com/office/drawing/2014/main" id="{229E4CB6-71B1-4E5E-A101-CEFC25D4C8D0}"/>
              </a:ext>
            </a:extLst>
          </p:cNvPr>
          <p:cNvGrpSpPr/>
          <p:nvPr/>
        </p:nvGrpSpPr>
        <p:grpSpPr>
          <a:xfrm>
            <a:off x="1391822" y="581290"/>
            <a:ext cx="882299" cy="879635"/>
            <a:chOff x="1783237" y="878748"/>
            <a:chExt cx="882299" cy="879635"/>
          </a:xfrm>
        </p:grpSpPr>
        <p:pic>
          <p:nvPicPr>
            <p:cNvPr id="139" name="Marcador de contenido 2">
              <a:extLst>
                <a:ext uri="{FF2B5EF4-FFF2-40B4-BE49-F238E27FC236}">
                  <a16:creationId xmlns:a16="http://schemas.microsoft.com/office/drawing/2014/main" id="{AD25E377-A2DA-4A53-872B-D0E09E06D637}"/>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982328" y="878748"/>
              <a:ext cx="436874" cy="481428"/>
            </a:xfrm>
            <a:prstGeom prst="rect">
              <a:avLst/>
            </a:prstGeom>
          </p:spPr>
        </p:pic>
        <p:sp>
          <p:nvSpPr>
            <p:cNvPr id="140" name="CuadroTexto 139">
              <a:extLst>
                <a:ext uri="{FF2B5EF4-FFF2-40B4-BE49-F238E27FC236}">
                  <a16:creationId xmlns:a16="http://schemas.microsoft.com/office/drawing/2014/main" id="{CFA66A6A-FC7F-4BAD-8177-E6A967D8DF22}"/>
                </a:ext>
              </a:extLst>
            </p:cNvPr>
            <p:cNvSpPr txBox="1"/>
            <p:nvPr/>
          </p:nvSpPr>
          <p:spPr>
            <a:xfrm>
              <a:off x="1783237" y="1342885"/>
              <a:ext cx="882299" cy="415498"/>
            </a:xfrm>
            <a:prstGeom prst="rect">
              <a:avLst/>
            </a:prstGeom>
            <a:noFill/>
          </p:spPr>
          <p:txBody>
            <a:bodyPr wrap="square" rtlCol="0">
              <a:spAutoFit/>
            </a:bodyPr>
            <a:lstStyle/>
            <a:p>
              <a:pPr algn="ctr"/>
              <a:r>
                <a:rPr lang="es-CO" sz="700" dirty="0"/>
                <a:t>Arquitectos de Automatización y Móviles</a:t>
              </a:r>
            </a:p>
          </p:txBody>
        </p:sp>
      </p:grpSp>
      <p:sp>
        <p:nvSpPr>
          <p:cNvPr id="141" name="CuadroTexto 11">
            <a:extLst>
              <a:ext uri="{FF2B5EF4-FFF2-40B4-BE49-F238E27FC236}">
                <a16:creationId xmlns:a16="http://schemas.microsoft.com/office/drawing/2014/main" id="{0F9455FF-8F66-42AE-851F-380DA3ED899D}"/>
              </a:ext>
            </a:extLst>
          </p:cNvPr>
          <p:cNvSpPr txBox="1"/>
          <p:nvPr/>
        </p:nvSpPr>
        <p:spPr>
          <a:xfrm>
            <a:off x="1023551" y="1482173"/>
            <a:ext cx="1490195" cy="52322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71450" indent="-171450">
              <a:buFont typeface="Arial" panose="020B0604020202020204" pitchFamily="34" charset="0"/>
              <a:buChar char="•"/>
            </a:pPr>
            <a:r>
              <a:rPr lang="es-CO" sz="700" dirty="0"/>
              <a:t>Apoyo en la configuración e Implementación del Modelo</a:t>
            </a:r>
          </a:p>
          <a:p>
            <a:pPr marL="171450" indent="-171450">
              <a:buFont typeface="Arial" panose="020B0604020202020204" pitchFamily="34" charset="0"/>
              <a:buChar char="•"/>
            </a:pPr>
            <a:r>
              <a:rPr lang="es-CO" sz="700" dirty="0"/>
              <a:t>Apoyo en la administración del Ecosistema de Automatización</a:t>
            </a:r>
          </a:p>
        </p:txBody>
      </p:sp>
      <p:pic>
        <p:nvPicPr>
          <p:cNvPr id="142" name="Imagen 141">
            <a:extLst>
              <a:ext uri="{FF2B5EF4-FFF2-40B4-BE49-F238E27FC236}">
                <a16:creationId xmlns:a16="http://schemas.microsoft.com/office/drawing/2014/main" id="{3BA15A97-805B-4158-B631-3C00131C4710}"/>
              </a:ext>
            </a:extLst>
          </p:cNvPr>
          <p:cNvPicPr>
            <a:picLocks noChangeAspect="1"/>
          </p:cNvPicPr>
          <p:nvPr/>
        </p:nvPicPr>
        <p:blipFill>
          <a:blip r:embed="rId35"/>
          <a:stretch>
            <a:fillRect/>
          </a:stretch>
        </p:blipFill>
        <p:spPr>
          <a:xfrm>
            <a:off x="3190257" y="1099484"/>
            <a:ext cx="125132" cy="104841"/>
          </a:xfrm>
          <a:prstGeom prst="rect">
            <a:avLst/>
          </a:prstGeom>
        </p:spPr>
      </p:pic>
      <p:sp>
        <p:nvSpPr>
          <p:cNvPr id="143" name="Rectángulo 142">
            <a:extLst>
              <a:ext uri="{FF2B5EF4-FFF2-40B4-BE49-F238E27FC236}">
                <a16:creationId xmlns:a16="http://schemas.microsoft.com/office/drawing/2014/main" id="{E0BE2659-421A-4255-AF3E-C9FD5C85FA1C}"/>
              </a:ext>
            </a:extLst>
          </p:cNvPr>
          <p:cNvSpPr/>
          <p:nvPr/>
        </p:nvSpPr>
        <p:spPr>
          <a:xfrm>
            <a:off x="-16053" y="3318310"/>
            <a:ext cx="1039604" cy="246221"/>
          </a:xfrm>
          <a:prstGeom prst="rect">
            <a:avLst/>
          </a:prstGeom>
        </p:spPr>
        <p:txBody>
          <a:bodyPr wrap="square">
            <a:spAutoFit/>
          </a:bodyPr>
          <a:lstStyle/>
          <a:p>
            <a:pPr algn="ctr"/>
            <a:r>
              <a:rPr lang="es-CO" sz="1000" b="1" dirty="0">
                <a:solidFill>
                  <a:srgbClr val="009CAA"/>
                </a:solidFill>
              </a:rPr>
              <a:t>STARC/XCELERA</a:t>
            </a:r>
          </a:p>
        </p:txBody>
      </p:sp>
      <p:pic>
        <p:nvPicPr>
          <p:cNvPr id="113" name="Picture 2">
            <a:extLst>
              <a:ext uri="{FF2B5EF4-FFF2-40B4-BE49-F238E27FC236}">
                <a16:creationId xmlns:a16="http://schemas.microsoft.com/office/drawing/2014/main" id="{C638FC15-56D8-4ADA-A950-C7C1393CA785}"/>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94120" y="3189207"/>
            <a:ext cx="756000" cy="115154"/>
          </a:xfrm>
          <a:prstGeom prst="rect">
            <a:avLst/>
          </a:prstGeom>
          <a:noFill/>
          <a:extLst>
            <a:ext uri="{909E8E84-426E-40DD-AFC4-6F175D3DCCD1}">
              <a14:hiddenFill xmlns:a14="http://schemas.microsoft.com/office/drawing/2010/main">
                <a:solidFill>
                  <a:srgbClr val="FFFFFF"/>
                </a:solidFill>
              </a14:hiddenFill>
            </a:ext>
          </a:extLst>
        </p:spPr>
      </p:pic>
      <p:pic>
        <p:nvPicPr>
          <p:cNvPr id="117" name="Imagen 116">
            <a:extLst>
              <a:ext uri="{FF2B5EF4-FFF2-40B4-BE49-F238E27FC236}">
                <a16:creationId xmlns:a16="http://schemas.microsoft.com/office/drawing/2014/main" id="{8310648D-D2A5-47B6-A767-33EB39CC90E8}"/>
              </a:ext>
            </a:extLst>
          </p:cNvPr>
          <p:cNvPicPr>
            <a:picLocks noChangeAspect="1"/>
          </p:cNvPicPr>
          <p:nvPr/>
        </p:nvPicPr>
        <p:blipFill>
          <a:blip r:embed="rId32"/>
          <a:stretch>
            <a:fillRect/>
          </a:stretch>
        </p:blipFill>
        <p:spPr>
          <a:xfrm>
            <a:off x="6040912" y="1089135"/>
            <a:ext cx="414341" cy="406668"/>
          </a:xfrm>
          <a:prstGeom prst="rect">
            <a:avLst/>
          </a:prstGeom>
        </p:spPr>
      </p:pic>
      <p:sp>
        <p:nvSpPr>
          <p:cNvPr id="123" name="CuadroTexto 11">
            <a:extLst>
              <a:ext uri="{FF2B5EF4-FFF2-40B4-BE49-F238E27FC236}">
                <a16:creationId xmlns:a16="http://schemas.microsoft.com/office/drawing/2014/main" id="{B080B561-6A88-456B-AFE1-DF5D52E9A1C0}"/>
              </a:ext>
            </a:extLst>
          </p:cNvPr>
          <p:cNvSpPr txBox="1"/>
          <p:nvPr/>
        </p:nvSpPr>
        <p:spPr>
          <a:xfrm>
            <a:off x="6432101" y="411510"/>
            <a:ext cx="2631719" cy="1815882"/>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s-CO" sz="800" dirty="0"/>
              <a:t>Requisitos a gestionar por Banco ITAU</a:t>
            </a:r>
          </a:p>
          <a:p>
            <a:pPr marL="171450" indent="-171450">
              <a:buFont typeface="Arial" panose="020B0604020202020204" pitchFamily="34" charset="0"/>
              <a:buChar char="•"/>
            </a:pPr>
            <a:r>
              <a:rPr lang="es-CO" sz="800" dirty="0"/>
              <a:t>Responsable de la Gestión y Suministro de Insumos</a:t>
            </a:r>
          </a:p>
          <a:p>
            <a:pPr marL="171450" indent="-171450">
              <a:buFont typeface="Arial" panose="020B0604020202020204" pitchFamily="34" charset="0"/>
              <a:buChar char="•"/>
            </a:pPr>
            <a:r>
              <a:rPr lang="es-CO" sz="800" dirty="0"/>
              <a:t>Modelo de Gobierno</a:t>
            </a:r>
          </a:p>
          <a:p>
            <a:pPr marL="171450" indent="-171450">
              <a:buFont typeface="Arial" panose="020B0604020202020204" pitchFamily="34" charset="0"/>
              <a:buChar char="•"/>
            </a:pPr>
            <a:r>
              <a:rPr lang="es-CO" sz="800" dirty="0"/>
              <a:t>Disponer de la infraestructura</a:t>
            </a:r>
          </a:p>
          <a:p>
            <a:pPr marL="171450" indent="-171450">
              <a:buFont typeface="Arial" panose="020B0604020202020204" pitchFamily="34" charset="0"/>
              <a:buChar char="•"/>
            </a:pPr>
            <a:r>
              <a:rPr lang="es-CO" sz="800" dirty="0"/>
              <a:t>Orquestador de Ejecuciones transversal</a:t>
            </a:r>
          </a:p>
          <a:p>
            <a:pPr marL="171450" indent="-171450">
              <a:buFont typeface="Arial" panose="020B0604020202020204" pitchFamily="34" charset="0"/>
              <a:buChar char="•"/>
            </a:pPr>
            <a:r>
              <a:rPr lang="es-CO" sz="800" dirty="0"/>
              <a:t>Accesibilidad a las Aplicaciones bajo prueba</a:t>
            </a:r>
          </a:p>
          <a:p>
            <a:r>
              <a:rPr lang="es-CO" sz="800" dirty="0"/>
              <a:t>       (Usuarios, VPN, firewall, permisos, </a:t>
            </a:r>
            <a:r>
              <a:rPr lang="es-CO" sz="800" dirty="0" err="1"/>
              <a:t>etc</a:t>
            </a:r>
            <a:r>
              <a:rPr lang="es-CO" sz="800" dirty="0"/>
              <a:t>)</a:t>
            </a:r>
          </a:p>
          <a:p>
            <a:pPr marL="171450" indent="-171450">
              <a:buFont typeface="Arial" panose="020B0604020202020204" pitchFamily="34" charset="0"/>
              <a:buChar char="•"/>
            </a:pPr>
            <a:r>
              <a:rPr lang="es-CO" sz="800" dirty="0"/>
              <a:t>Estabilidad de Ambientes y de Aplicaciones</a:t>
            </a:r>
          </a:p>
          <a:p>
            <a:pPr marL="171450" indent="-171450">
              <a:buFont typeface="Arial" panose="020B0604020202020204" pitchFamily="34" charset="0"/>
              <a:buChar char="•"/>
            </a:pPr>
            <a:r>
              <a:rPr lang="es-CO" sz="800" dirty="0"/>
              <a:t>Evaluación Técnica de la aplicación – (cumplimiento de estándares y buenas prácticas de desarrollo) requisitos base para automatizaciones estables.</a:t>
            </a:r>
          </a:p>
          <a:p>
            <a:pPr marL="171450" indent="-171450">
              <a:buFont typeface="Arial" panose="020B0604020202020204" pitchFamily="34" charset="0"/>
              <a:buChar char="•"/>
            </a:pPr>
            <a:r>
              <a:rPr lang="es-CO" sz="800" dirty="0"/>
              <a:t>Modelo de Gestión de Datos (Generación / Extracción)</a:t>
            </a:r>
          </a:p>
          <a:p>
            <a:pPr marL="171450" indent="-171450">
              <a:buFont typeface="Arial" panose="020B0604020202020204" pitchFamily="34" charset="0"/>
              <a:buChar char="•"/>
            </a:pPr>
            <a:r>
              <a:rPr lang="es-CO" sz="800" dirty="0"/>
              <a:t>Evaluar el proceso de pruebas (etapas, niveles, enfoques)</a:t>
            </a:r>
          </a:p>
        </p:txBody>
      </p:sp>
      <p:pic>
        <p:nvPicPr>
          <p:cNvPr id="124" name="Picture 2" descr="Icono Advertencia Gratis de Flatastic 9 Icons">
            <a:extLst>
              <a:ext uri="{FF2B5EF4-FFF2-40B4-BE49-F238E27FC236}">
                <a16:creationId xmlns:a16="http://schemas.microsoft.com/office/drawing/2014/main" id="{A2BE671C-66D5-4C5F-9FBD-028F64636E5F}"/>
              </a:ext>
            </a:extLst>
          </p:cNvPr>
          <p:cNvPicPr>
            <a:picLocks noChangeAspect="1" noChangeArrowheads="1"/>
          </p:cNvPicPr>
          <p:nvPr/>
        </p:nvPicPr>
        <p:blipFill>
          <a:blip r:embed="rId3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5623" y="291966"/>
            <a:ext cx="141055" cy="141055"/>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2" descr="Icono Advertencia Gratis de Flatastic 9 Icons">
            <a:extLst>
              <a:ext uri="{FF2B5EF4-FFF2-40B4-BE49-F238E27FC236}">
                <a16:creationId xmlns:a16="http://schemas.microsoft.com/office/drawing/2014/main" id="{FE41F7CF-7AB3-4E99-AA10-C39D24846F60}"/>
              </a:ext>
            </a:extLst>
          </p:cNvPr>
          <p:cNvPicPr>
            <a:picLocks noChangeAspect="1" noChangeArrowheads="1"/>
          </p:cNvPicPr>
          <p:nvPr/>
        </p:nvPicPr>
        <p:blipFill>
          <a:blip r:embed="rId3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1472" y="2605710"/>
            <a:ext cx="141055" cy="141055"/>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Icono Advertencia Gratis de Flatastic 9 Icons">
            <a:extLst>
              <a:ext uri="{FF2B5EF4-FFF2-40B4-BE49-F238E27FC236}">
                <a16:creationId xmlns:a16="http://schemas.microsoft.com/office/drawing/2014/main" id="{39E4960B-7309-46FE-ABA5-3632DF79FCC4}"/>
              </a:ext>
            </a:extLst>
          </p:cNvPr>
          <p:cNvPicPr>
            <a:picLocks noChangeAspect="1" noChangeArrowheads="1"/>
          </p:cNvPicPr>
          <p:nvPr/>
        </p:nvPicPr>
        <p:blipFill>
          <a:blip r:embed="rId3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09050" y="3334118"/>
            <a:ext cx="141055" cy="141055"/>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Icono Advertencia Gratis de Flatastic 9 Icons">
            <a:extLst>
              <a:ext uri="{FF2B5EF4-FFF2-40B4-BE49-F238E27FC236}">
                <a16:creationId xmlns:a16="http://schemas.microsoft.com/office/drawing/2014/main" id="{3B8D9534-941B-4ADD-88E0-301E53B0E21D}"/>
              </a:ext>
            </a:extLst>
          </p:cNvPr>
          <p:cNvPicPr>
            <a:picLocks noChangeAspect="1" noChangeArrowheads="1"/>
          </p:cNvPicPr>
          <p:nvPr/>
        </p:nvPicPr>
        <p:blipFill>
          <a:blip r:embed="rId3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85527" y="3146382"/>
            <a:ext cx="141055" cy="141055"/>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Icono Advertencia Gratis de Flatastic 9 Icons">
            <a:extLst>
              <a:ext uri="{FF2B5EF4-FFF2-40B4-BE49-F238E27FC236}">
                <a16:creationId xmlns:a16="http://schemas.microsoft.com/office/drawing/2014/main" id="{48F33CF4-E6EA-4D6E-9FD3-C158396A47C6}"/>
              </a:ext>
            </a:extLst>
          </p:cNvPr>
          <p:cNvPicPr>
            <a:picLocks noChangeAspect="1" noChangeArrowheads="1"/>
          </p:cNvPicPr>
          <p:nvPr/>
        </p:nvPicPr>
        <p:blipFill>
          <a:blip r:embed="rId3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40034" y="4170494"/>
            <a:ext cx="141055" cy="141055"/>
          </a:xfrm>
          <a:prstGeom prst="rect">
            <a:avLst/>
          </a:prstGeom>
          <a:noFill/>
          <a:extLst>
            <a:ext uri="{909E8E84-426E-40DD-AFC4-6F175D3DCCD1}">
              <a14:hiddenFill xmlns:a14="http://schemas.microsoft.com/office/drawing/2010/main">
                <a:solidFill>
                  <a:srgbClr val="FFFFFF"/>
                </a:solidFill>
              </a14:hiddenFill>
            </a:ext>
          </a:extLst>
        </p:spPr>
      </p:pic>
      <p:sp>
        <p:nvSpPr>
          <p:cNvPr id="4" name="Cerrar llave 3">
            <a:extLst>
              <a:ext uri="{FF2B5EF4-FFF2-40B4-BE49-F238E27FC236}">
                <a16:creationId xmlns:a16="http://schemas.microsoft.com/office/drawing/2014/main" id="{9F4F1D42-AE6E-47D8-AFF2-17C6C41E5913}"/>
              </a:ext>
            </a:extLst>
          </p:cNvPr>
          <p:cNvSpPr/>
          <p:nvPr/>
        </p:nvSpPr>
        <p:spPr>
          <a:xfrm>
            <a:off x="2421372" y="339502"/>
            <a:ext cx="95706" cy="1942225"/>
          </a:xfrm>
          <a:prstGeom prst="rightBrace">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46" name="Cerrar llave 145">
            <a:extLst>
              <a:ext uri="{FF2B5EF4-FFF2-40B4-BE49-F238E27FC236}">
                <a16:creationId xmlns:a16="http://schemas.microsoft.com/office/drawing/2014/main" id="{FDCFFFA3-F528-4BF4-A3AC-D9ADB961C327}"/>
              </a:ext>
            </a:extLst>
          </p:cNvPr>
          <p:cNvSpPr/>
          <p:nvPr/>
        </p:nvSpPr>
        <p:spPr>
          <a:xfrm rot="10800000">
            <a:off x="5940151" y="291964"/>
            <a:ext cx="156024" cy="1989761"/>
          </a:xfrm>
          <a:prstGeom prst="rightBrace">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47" name="55 Imagen">
            <a:extLst>
              <a:ext uri="{FF2B5EF4-FFF2-40B4-BE49-F238E27FC236}">
                <a16:creationId xmlns:a16="http://schemas.microsoft.com/office/drawing/2014/main" id="{C8510F0D-4736-40B5-AB53-3607643639AC}"/>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6399010" y="2686735"/>
            <a:ext cx="138858" cy="114705"/>
          </a:xfrm>
          <a:prstGeom prst="ellipse">
            <a:avLst/>
          </a:prstGeom>
        </p:spPr>
      </p:pic>
      <p:pic>
        <p:nvPicPr>
          <p:cNvPr id="149" name="55 Imagen">
            <a:extLst>
              <a:ext uri="{FF2B5EF4-FFF2-40B4-BE49-F238E27FC236}">
                <a16:creationId xmlns:a16="http://schemas.microsoft.com/office/drawing/2014/main" id="{EC683E3C-54DF-4F8C-AC6B-7257441CB0B9}"/>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638672" y="3436750"/>
            <a:ext cx="138858" cy="114705"/>
          </a:xfrm>
          <a:prstGeom prst="ellipse">
            <a:avLst/>
          </a:prstGeom>
        </p:spPr>
      </p:pic>
    </p:spTree>
    <p:extLst>
      <p:ext uri="{BB962C8B-B14F-4D97-AF65-F5344CB8AC3E}">
        <p14:creationId xmlns:p14="http://schemas.microsoft.com/office/powerpoint/2010/main" val="24345124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136455</TotalTime>
  <Words>4877</Words>
  <Application>Microsoft Office PowerPoint</Application>
  <PresentationFormat>Presentación en pantalla (16:9)</PresentationFormat>
  <Paragraphs>732</Paragraphs>
  <Slides>37</Slides>
  <Notes>2</Notes>
  <HiddenSlides>8</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37</vt:i4>
      </vt:variant>
    </vt:vector>
  </HeadingPairs>
  <TitlesOfParts>
    <vt:vector size="48" baseType="lpstr">
      <vt:lpstr>Arial</vt:lpstr>
      <vt:lpstr>Arial Narrow</vt:lpstr>
      <vt:lpstr>Calibri</vt:lpstr>
      <vt:lpstr>MV Boli</vt:lpstr>
      <vt:lpstr>Segoe UI</vt:lpstr>
      <vt:lpstr>Times New Roman</vt:lpstr>
      <vt:lpstr>Tw Cen MT Condensed</vt:lpstr>
      <vt:lpstr>Univers 57 Condensed</vt:lpstr>
      <vt:lpstr>Wingdings</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Nuestro entendimiento (valores de referencia).</vt:lpstr>
      <vt:lpstr>Sistema JPAT. Alcance componentes.</vt:lpstr>
      <vt:lpstr>Sistema JPAT. Alcance casos de prueba.</vt:lpstr>
      <vt:lpstr>Plan general Sistema JPAT. </vt:lpstr>
      <vt:lpstr>Valor referencial del servicio. Proyecto JPAT. Etapa 1. Proyecto modelamiento y automatización. </vt:lpstr>
      <vt:lpstr>Valor referencial del servicio. Proyecto JPAT. Etapa 2. Mantenimiento y ejecuciones de regresiones.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PORTADA (Arial Black 32)</dc:title>
  <dc:creator>Sebastián Chica Zapata</dc:creator>
  <cp:lastModifiedBy>Reinaldo Ramos Cabrera</cp:lastModifiedBy>
  <cp:revision>1112</cp:revision>
  <dcterms:created xsi:type="dcterms:W3CDTF">2016-08-01T19:42:07Z</dcterms:created>
  <dcterms:modified xsi:type="dcterms:W3CDTF">2020-10-30T12:39:31Z</dcterms:modified>
</cp:coreProperties>
</file>